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82BBD-E286-19E1-63C8-C3B9F9F77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DC817D-0A73-CEAA-178D-FD6C81923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0BE5E6-ED83-BDD9-0B05-B1B5F235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9684D5-61B9-8CC3-3B5B-69815702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01F2D0-2486-E73B-956F-03A91919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52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72961-F293-22DB-23A3-FF63BE93A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DA8135-0446-1A27-1115-79C35C005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A278E4-95D7-077A-4DAA-E66A306B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11A557-8775-1E11-A128-3F28D434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8551DC-DE63-CEE7-4A51-11417AB1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33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9702649-6856-3099-3D4F-6A11450E4A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3980B8-51F0-3FF4-B4B8-1AD7B3351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7A4333-6A42-125A-A553-61C9EE4F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96E3EB-EC92-999B-761F-CC90ED45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382561-D237-6B1E-25A9-7988C350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45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141125-F314-748D-0D01-B123B07E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DD817D-BEEE-2826-783E-2FD5A98B7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8D0931-576C-D19E-633D-83B9665E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BE37CF-20A2-AF4B-B7AE-E42F1A32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33FAB-C86E-45A8-B51C-A8D902DC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47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FAB0EA-D154-6D51-ABEB-1877D6392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CC3F7C-12B8-C9C3-7B3B-C83108B8F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965DE4-95E8-EC5C-7B0E-488A7D68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13605A-7B4B-1177-BBD4-464730FB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777A17-3FF5-FA88-ECB8-229783E3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43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72E028-A68F-D9E1-32B1-E5074537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94C8F9-BE9C-BE3C-5CC5-BAFE81276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A45F10-1799-6909-DC8E-40C0D9285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D06649-C460-ACC2-ACAA-75258C2A7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01DCAC-E478-566B-019B-F30EFE95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2227B4-6ED7-A449-9569-0BB4FEED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77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11A22-8E78-774A-C76D-1A9258CE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E2F4B-EB0E-0762-367A-FCB9EBB07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8DEBFC-558F-2A9C-4A54-DD9C7924D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203FFD-E358-BF73-E530-633C9C754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8558E2-5411-81D8-7DCE-CAB5EA7A9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A3676D-ECBD-BB68-F699-2ECF98A03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107688-FB89-EF9B-8F45-00D96FB6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72A681-2868-110F-90B7-77447B87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73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F713D5-2794-92AF-95F3-22A2ADF3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EBA49F0-C8B4-8B8B-8545-748587EC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A81FFB-26B9-D6E6-85BC-48DB182E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7559C00-D3E4-6AD9-4B15-9E303ED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99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A54CDE-8BB7-D178-4F6C-0CA00D3E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3BAA248-61F2-2DA1-8E7D-B5C66910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B8DF0D-8655-265B-1B12-7AE53AC05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6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8EAF-D7DD-5546-D2B7-D465ED3F4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D898F1-507E-1FE0-CB19-F88A05E79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A8E833-72AB-3536-12AF-606952601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CCFB14-23CF-B5A6-A120-1F0C94AC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8F3F62-53A8-0F5A-E89A-230A949D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A576B2-2DEB-42E8-D4AE-76B4271D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73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CBCEE-0C72-646C-FF88-F43F13CC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51F992-1C5C-E86A-6FAD-8EF6D2D35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0CC939-3DA8-15BC-261D-33DB00A76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4398AD-CC71-FD26-43D3-C90AC6A1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B10AB0-6BFA-9F01-6CD0-3DB01342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C95D6A-7D73-6B4D-C457-F36DF9C11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1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BDAA55-CBE8-3BAC-E0C1-2EDC6922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711270-E489-063C-C46D-796813618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1BD24-7CDC-C369-2BC5-300C0A919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D59FD-5113-448B-9C5B-F91BAA3E2E31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89330B-EAA6-CB03-1509-61928BB2BD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4ED76-922B-3681-BED0-54CD362DC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03F5C-345B-4187-A101-249A4E4CB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67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4A13F2-0FF9-F939-1913-6DBEDC342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3200" dirty="0"/>
              <a:t>東北大学経済学部</a:t>
            </a:r>
            <a:br>
              <a:rPr kumimoji="1" lang="en-US" altLang="ja-JP" sz="3200" dirty="0"/>
            </a:br>
            <a:br>
              <a:rPr kumimoji="1" lang="ja-JP" altLang="en-US" dirty="0"/>
            </a:br>
            <a:r>
              <a:rPr kumimoji="1" lang="ja-JP" altLang="en-US" dirty="0"/>
              <a:t>経済学史講義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4B6649-5A71-20A3-C4F0-D4628B962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lang="en-US" altLang="ja-JP" dirty="0"/>
              <a:t>2025.11.27</a:t>
            </a:r>
          </a:p>
          <a:p>
            <a:r>
              <a:rPr kumimoji="1" lang="ja-JP" altLang="en-US" dirty="0"/>
              <a:t>小田中直樹</a:t>
            </a:r>
          </a:p>
        </p:txBody>
      </p:sp>
    </p:spTree>
    <p:extLst>
      <p:ext uri="{BB962C8B-B14F-4D97-AF65-F5344CB8AC3E}">
        <p14:creationId xmlns:p14="http://schemas.microsoft.com/office/powerpoint/2010/main" val="923612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EDCEF-0F2D-0BDD-0AA0-A5B0EAEB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AB613-55CE-17D8-69E3-3F6A6BD06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未知数</a:t>
            </a:r>
          </a:p>
          <a:p>
            <a:pPr marL="0" indent="0">
              <a:buNone/>
            </a:pPr>
            <a:r>
              <a:rPr lang="ja-JP" altLang="en-US" dirty="0"/>
              <a:t>・価値尺度財以外の財の価格</a:t>
            </a:r>
            <a:r>
              <a:rPr lang="en-US" altLang="ja-JP" dirty="0"/>
              <a:t>……</a:t>
            </a:r>
            <a:r>
              <a:rPr lang="ja-JP" altLang="en-US" dirty="0"/>
              <a:t>「</a:t>
            </a:r>
            <a:r>
              <a:rPr lang="en-US" altLang="ja-JP" dirty="0"/>
              <a:t>M-1</a:t>
            </a:r>
            <a:r>
              <a:rPr lang="ja-JP" altLang="en-US" dirty="0"/>
              <a:t>」個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・取引量（</a:t>
            </a:r>
            <a:r>
              <a:rPr kumimoji="1" lang="en-US" altLang="ja-JP" dirty="0"/>
              <a:t>N</a:t>
            </a:r>
            <a:r>
              <a:rPr kumimoji="1" lang="ja-JP" altLang="en-US" dirty="0"/>
              <a:t>人が</a:t>
            </a:r>
            <a:r>
              <a:rPr kumimoji="1" lang="en-US" altLang="ja-JP" dirty="0"/>
              <a:t>M</a:t>
            </a:r>
            <a:r>
              <a:rPr kumimoji="1" lang="ja-JP" altLang="en-US" dirty="0"/>
              <a:t>種類の財を取引）</a:t>
            </a:r>
            <a:r>
              <a:rPr kumimoji="1" lang="en-US" altLang="ja-JP" dirty="0"/>
              <a:t>……MN</a:t>
            </a:r>
            <a:r>
              <a:rPr kumimoji="1" lang="ja-JP" altLang="en-US" dirty="0"/>
              <a:t>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足すと</a:t>
            </a:r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「</a:t>
            </a:r>
            <a:r>
              <a:rPr kumimoji="1" lang="en-US" altLang="ja-JP" dirty="0">
                <a:solidFill>
                  <a:srgbClr val="FF0000"/>
                </a:solidFill>
              </a:rPr>
              <a:t>MN+M-1</a:t>
            </a:r>
            <a:r>
              <a:rPr kumimoji="1" lang="ja-JP" altLang="en-US" dirty="0">
                <a:solidFill>
                  <a:srgbClr val="FF0000"/>
                </a:solidFill>
              </a:rPr>
              <a:t>」個</a:t>
            </a:r>
          </a:p>
        </p:txBody>
      </p:sp>
    </p:spTree>
    <p:extLst>
      <p:ext uri="{BB962C8B-B14F-4D97-AF65-F5344CB8AC3E}">
        <p14:creationId xmlns:p14="http://schemas.microsoft.com/office/powerpoint/2010/main" val="1241458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D5366-5D5C-CE7A-C1BD-A9355C4DD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709620-DEEC-5B7A-A2E5-956EF4E48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(2)</a:t>
            </a:r>
            <a:r>
              <a:rPr kumimoji="1" lang="ja-JP" altLang="en-US" dirty="0"/>
              <a:t>式</a:t>
            </a:r>
          </a:p>
          <a:p>
            <a:pPr marL="0" indent="0">
              <a:buNone/>
            </a:pPr>
            <a:r>
              <a:rPr lang="ja-JP" altLang="en-US" dirty="0"/>
              <a:t>・需要方程式</a:t>
            </a:r>
          </a:p>
          <a:p>
            <a:pPr marL="0" indent="0">
              <a:buNone/>
            </a:pPr>
            <a:r>
              <a:rPr kumimoji="1" lang="ja-JP" altLang="en-US" dirty="0"/>
              <a:t>価値尺度財は無視できる</a:t>
            </a:r>
          </a:p>
          <a:p>
            <a:pPr marL="0" indent="0">
              <a:buNone/>
            </a:pPr>
            <a:r>
              <a:rPr kumimoji="1" lang="en-US" altLang="ja-JP" dirty="0"/>
              <a:t>……</a:t>
            </a:r>
            <a:r>
              <a:rPr kumimoji="1" lang="ja-JP" altLang="en-US" dirty="0"/>
              <a:t>財は「</a:t>
            </a:r>
            <a:r>
              <a:rPr kumimoji="1" lang="en-US" altLang="ja-JP" dirty="0"/>
              <a:t>M-1</a:t>
            </a:r>
            <a:r>
              <a:rPr kumimoji="1" lang="ja-JP" altLang="en-US" dirty="0"/>
              <a:t>」種類</a:t>
            </a:r>
          </a:p>
          <a:p>
            <a:pPr marL="0" indent="0">
              <a:buNone/>
            </a:pPr>
            <a:r>
              <a:rPr lang="en-US" altLang="ja-JP" dirty="0"/>
              <a:t>……N</a:t>
            </a:r>
            <a:r>
              <a:rPr lang="ja-JP" altLang="en-US" dirty="0"/>
              <a:t>人いるので</a:t>
            </a:r>
            <a:r>
              <a:rPr lang="en-US" altLang="ja-JP" dirty="0"/>
              <a:t>N</a:t>
            </a:r>
            <a:r>
              <a:rPr lang="ja-JP" altLang="en-US" dirty="0"/>
              <a:t>をかけて「</a:t>
            </a:r>
            <a:r>
              <a:rPr lang="en-US" altLang="ja-JP" dirty="0"/>
              <a:t>MN-N</a:t>
            </a:r>
            <a:r>
              <a:rPr lang="ja-JP" altLang="en-US" dirty="0"/>
              <a:t>」本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470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22633D-7802-48C9-8722-7A6A87B2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1C9EA1-E6AB-886C-EB20-BD84C7D85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・交換方程式</a:t>
            </a:r>
          </a:p>
          <a:p>
            <a:pPr marL="0" indent="0">
              <a:buNone/>
            </a:pPr>
            <a:r>
              <a:rPr lang="ja-JP" altLang="en-US" dirty="0"/>
              <a:t>価値尺度財以外の財について</a:t>
            </a:r>
            <a:r>
              <a:rPr lang="en-US" altLang="ja-JP" dirty="0"/>
              <a:t>D=S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en-US" altLang="ja-JP" dirty="0"/>
              <a:t>……</a:t>
            </a:r>
            <a:r>
              <a:rPr kumimoji="1" lang="ja-JP" altLang="en-US" dirty="0"/>
              <a:t>「</a:t>
            </a:r>
            <a:r>
              <a:rPr kumimoji="1" lang="en-US" altLang="ja-JP" dirty="0"/>
              <a:t>M-1</a:t>
            </a:r>
            <a:r>
              <a:rPr kumimoji="1" lang="ja-JP" altLang="en-US" dirty="0"/>
              <a:t>」本</a:t>
            </a:r>
          </a:p>
        </p:txBody>
      </p:sp>
    </p:spTree>
    <p:extLst>
      <p:ext uri="{BB962C8B-B14F-4D97-AF65-F5344CB8AC3E}">
        <p14:creationId xmlns:p14="http://schemas.microsoft.com/office/powerpoint/2010/main" val="1293239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2950D6-B378-20FC-0ACF-220764009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42000C-C044-5801-63BF-418351385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・各人の収支</a:t>
            </a:r>
          </a:p>
          <a:p>
            <a:pPr marL="0" indent="0">
              <a:buNone/>
            </a:pPr>
            <a:r>
              <a:rPr lang="ja-JP" altLang="en-US" dirty="0"/>
              <a:t>各個人について収入＝支出なので：</a:t>
            </a:r>
            <a:r>
              <a:rPr lang="en-US" altLang="ja-JP" dirty="0"/>
              <a:t>N</a:t>
            </a:r>
            <a:r>
              <a:rPr lang="ja-JP" altLang="en-US" dirty="0"/>
              <a:t>本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4807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2D80E-15DC-9916-52B8-D144A0C6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71DAEE-B856-CBA1-A04B-98C15EBFF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これら</a:t>
            </a:r>
            <a:r>
              <a:rPr kumimoji="1" lang="en-US" altLang="ja-JP" dirty="0"/>
              <a:t>3</a:t>
            </a:r>
            <a:r>
              <a:rPr lang="ja-JP" altLang="en-US" dirty="0"/>
              <a:t>種類</a:t>
            </a:r>
            <a:r>
              <a:rPr kumimoji="1" lang="ja-JP" altLang="en-US" dirty="0"/>
              <a:t>の式の数を足すと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en-US" altLang="ja-JP" dirty="0"/>
              <a:t>(MN-N)+(M-1)+N=</a:t>
            </a:r>
            <a:r>
              <a:rPr kumimoji="1" lang="ja-JP" altLang="en-US" dirty="0">
                <a:solidFill>
                  <a:srgbClr val="FF0000"/>
                </a:solidFill>
              </a:rPr>
              <a:t>「</a:t>
            </a:r>
            <a:r>
              <a:rPr kumimoji="1" lang="en-US" altLang="ja-JP" dirty="0">
                <a:solidFill>
                  <a:srgbClr val="FF0000"/>
                </a:solidFill>
              </a:rPr>
              <a:t>MN+M-1</a:t>
            </a:r>
            <a:r>
              <a:rPr kumimoji="1" lang="ja-JP" altLang="en-US" dirty="0">
                <a:solidFill>
                  <a:srgbClr val="FF0000"/>
                </a:solidFill>
              </a:rPr>
              <a:t>」本</a:t>
            </a:r>
          </a:p>
        </p:txBody>
      </p:sp>
    </p:spTree>
    <p:extLst>
      <p:ext uri="{BB962C8B-B14F-4D97-AF65-F5344CB8AC3E}">
        <p14:creationId xmlns:p14="http://schemas.microsoft.com/office/powerpoint/2010/main" val="2550231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DDA16-A72C-3BF6-242F-7E9769F8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4B9F5-6576-F139-4283-8C9833AD5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未知数の数＝式の数なので</a:t>
            </a:r>
          </a:p>
          <a:p>
            <a:pPr marL="0" indent="0">
              <a:buNone/>
            </a:pPr>
            <a:r>
              <a:rPr lang="en-US" altLang="ja-JP" dirty="0"/>
              <a:t>……</a:t>
            </a:r>
            <a:r>
              <a:rPr lang="ja-JP" altLang="en-US" dirty="0"/>
              <a:t>解がある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一般均衡が存在する。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8057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12503-77C7-F4B8-9FC3-A74DCB6B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4.  </a:t>
            </a:r>
            <a:r>
              <a:rPr lang="ja-JP" altLang="en-US" dirty="0"/>
              <a:t>タトマン（模索）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4C1887-6AD9-297D-9B05-157600BF2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実際には計算量は膨大</a:t>
            </a:r>
          </a:p>
          <a:p>
            <a:pPr marL="0" indent="0">
              <a:buNone/>
            </a:pPr>
            <a:r>
              <a:rPr kumimoji="1" lang="en-US" altLang="ja-JP" dirty="0">
                <a:sym typeface="Wingdings" panose="05000000000000000000" pitchFamily="2" charset="2"/>
              </a:rPr>
              <a:t></a:t>
            </a:r>
            <a:r>
              <a:rPr lang="ja-JP" altLang="en-US" dirty="0">
                <a:sym typeface="Wingdings" panose="05000000000000000000" pitchFamily="2" charset="2"/>
              </a:rPr>
              <a:t>市場</a:t>
            </a:r>
            <a:r>
              <a:rPr kumimoji="1" lang="ja-JP" altLang="en-US" dirty="0">
                <a:sym typeface="Wingdings" panose="05000000000000000000" pitchFamily="2" charset="2"/>
              </a:rPr>
              <a:t>ではどう決まっているのか？</a:t>
            </a:r>
          </a:p>
        </p:txBody>
      </p:sp>
    </p:spTree>
    <p:extLst>
      <p:ext uri="{BB962C8B-B14F-4D97-AF65-F5344CB8AC3E}">
        <p14:creationId xmlns:p14="http://schemas.microsoft.com/office/powerpoint/2010/main" val="410636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980B80-7970-716B-FD8D-090CE7A3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2BDD4B-3B99-434D-D231-10CBA473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>
                <a:sym typeface="Wingdings" panose="05000000000000000000" pitchFamily="2" charset="2"/>
              </a:rPr>
              <a:t>タトマン（模索）</a:t>
            </a:r>
            <a:endParaRPr lang="en-US" altLang="ja-JP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ja-JP" alt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dirty="0">
                <a:sym typeface="Wingdings" panose="05000000000000000000" pitchFamily="2" charset="2"/>
              </a:rPr>
              <a:t>だれ</a:t>
            </a:r>
            <a:r>
              <a:rPr kumimoji="1" lang="ja-JP" altLang="en-US" dirty="0">
                <a:sym typeface="Wingdings" panose="05000000000000000000" pitchFamily="2" charset="2"/>
              </a:rPr>
              <a:t>か（競り人）が適当に価格を叫ぶ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ja-JP" altLang="en-US" dirty="0">
                <a:sym typeface="Wingdings" panose="05000000000000000000" pitchFamily="2" charset="2"/>
              </a:rPr>
              <a:t>　　</a:t>
            </a:r>
            <a:r>
              <a:rPr lang="en-US" altLang="ja-JP" dirty="0">
                <a:sym typeface="Wingdings" panose="05000000000000000000" pitchFamily="2" charset="2"/>
              </a:rPr>
              <a:t>D</a:t>
            </a:r>
            <a:r>
              <a:rPr lang="ja-JP" altLang="en-US" dirty="0">
                <a:sym typeface="Wingdings" panose="05000000000000000000" pitchFamily="2" charset="2"/>
              </a:rPr>
              <a:t>＞</a:t>
            </a:r>
            <a:r>
              <a:rPr lang="en-US" altLang="ja-JP" dirty="0">
                <a:sym typeface="Wingdings" panose="05000000000000000000" pitchFamily="2" charset="2"/>
              </a:rPr>
              <a:t>SP</a:t>
            </a:r>
            <a:r>
              <a:rPr lang="ja-JP" altLang="en-US" dirty="0">
                <a:sym typeface="Wingdings" panose="05000000000000000000" pitchFamily="2" charset="2"/>
              </a:rPr>
              <a:t>↑</a:t>
            </a:r>
            <a:r>
              <a:rPr lang="en-US" altLang="ja-JP" dirty="0">
                <a:sym typeface="Wingdings" panose="05000000000000000000" pitchFamily="2" charset="2"/>
              </a:rPr>
              <a:t>……</a:t>
            </a:r>
            <a:endParaRPr lang="ja-JP" alt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dirty="0">
                <a:sym typeface="Wingdings" panose="05000000000000000000" pitchFamily="2" charset="2"/>
              </a:rPr>
              <a:t>　　　</a:t>
            </a:r>
            <a:r>
              <a:rPr lang="en-US" altLang="ja-JP" dirty="0">
                <a:sym typeface="Wingdings" panose="05000000000000000000" pitchFamily="2" charset="2"/>
              </a:rPr>
              <a:t>D</a:t>
            </a:r>
            <a:r>
              <a:rPr lang="ja-JP" altLang="en-US" dirty="0">
                <a:sym typeface="Wingdings" panose="05000000000000000000" pitchFamily="2" charset="2"/>
              </a:rPr>
              <a:t>＜</a:t>
            </a:r>
            <a:r>
              <a:rPr lang="en-US" altLang="ja-JP" dirty="0">
                <a:sym typeface="Wingdings" panose="05000000000000000000" pitchFamily="2" charset="2"/>
              </a:rPr>
              <a:t>SP</a:t>
            </a:r>
            <a:r>
              <a:rPr lang="ja-JP" altLang="en-US" dirty="0">
                <a:sym typeface="Wingdings" panose="05000000000000000000" pitchFamily="2" charset="2"/>
              </a:rPr>
              <a:t>↓</a:t>
            </a:r>
            <a:r>
              <a:rPr lang="en-US" altLang="ja-JP" dirty="0">
                <a:sym typeface="Wingdings" panose="05000000000000000000" pitchFamily="2" charset="2"/>
              </a:rPr>
              <a:t>……</a:t>
            </a:r>
            <a:endParaRPr lang="ja-JP" alt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ja-JP" dirty="0">
                <a:sym typeface="Wingdings" panose="05000000000000000000" pitchFamily="2" charset="2"/>
              </a:rPr>
              <a:t></a:t>
            </a:r>
            <a:r>
              <a:rPr lang="ja-JP" altLang="en-US" dirty="0">
                <a:sym typeface="Wingdings" panose="05000000000000000000" pitchFamily="2" charset="2"/>
              </a:rPr>
              <a:t>いずれ　</a:t>
            </a:r>
            <a:r>
              <a:rPr lang="en-US" altLang="ja-JP" dirty="0">
                <a:sym typeface="Wingdings" panose="05000000000000000000" pitchFamily="2" charset="2"/>
              </a:rPr>
              <a:t>D=S</a:t>
            </a:r>
            <a:r>
              <a:rPr lang="ja-JP" altLang="en-US" dirty="0">
                <a:sym typeface="Wingdings" panose="05000000000000000000" pitchFamily="2" charset="2"/>
              </a:rPr>
              <a:t>　</a:t>
            </a:r>
          </a:p>
          <a:p>
            <a:pPr marL="0" indent="0">
              <a:buNone/>
            </a:pPr>
            <a:r>
              <a:rPr lang="ja-JP" altLang="en-US" dirty="0">
                <a:sym typeface="Wingdings" panose="05000000000000000000" pitchFamily="2" charset="2"/>
              </a:rPr>
              <a:t>ここで一斉に取引</a:t>
            </a:r>
            <a:endParaRPr lang="en-US" altLang="ja-JP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ja-JP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ja-JP" dirty="0">
                <a:sym typeface="Wingdings" panose="05000000000000000000" pitchFamily="2" charset="2"/>
              </a:rPr>
              <a:t>Cf.</a:t>
            </a:r>
            <a:r>
              <a:rPr lang="ja-JP" altLang="en-US" dirty="0">
                <a:sym typeface="Wingdings" panose="05000000000000000000" pitchFamily="2" charset="2"/>
              </a:rPr>
              <a:t>ランゲ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2003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053E8F-87C5-2A2A-D57D-8479E54C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0CB373-D5BC-13CC-0FBA-3E2CF879D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ポイント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kumimoji="1" lang="ja-JP" altLang="en-US" dirty="0">
                <a:solidFill>
                  <a:srgbClr val="FF0000"/>
                </a:solidFill>
              </a:rPr>
              <a:t>段階になっている</a:t>
            </a:r>
          </a:p>
        </p:txBody>
      </p:sp>
    </p:spTree>
    <p:extLst>
      <p:ext uri="{BB962C8B-B14F-4D97-AF65-F5344CB8AC3E}">
        <p14:creationId xmlns:p14="http://schemas.microsoft.com/office/powerpoint/2010/main" val="4053907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C36345-5165-08DD-0ADA-B9FDC29A5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5. </a:t>
            </a:r>
            <a:r>
              <a:rPr kumimoji="1" lang="ja-JP" altLang="en-US" dirty="0"/>
              <a:t>問題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AFD089-2D3D-B684-3BEE-EC65C06EB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新古典派　　効用の重視</a:t>
            </a:r>
            <a:r>
              <a:rPr kumimoji="1" lang="en-US" altLang="ja-JP" dirty="0">
                <a:sym typeface="Wingdings" panose="05000000000000000000" pitchFamily="2" charset="2"/>
              </a:rPr>
              <a:t></a:t>
            </a:r>
            <a:r>
              <a:rPr kumimoji="1" lang="ja-JP" altLang="en-US" dirty="0">
                <a:sym typeface="Wingdings" panose="05000000000000000000" pitchFamily="2" charset="2"/>
              </a:rPr>
              <a:t>数学的処理による均衡の発見</a:t>
            </a:r>
          </a:p>
          <a:p>
            <a:pPr marL="0" indent="0">
              <a:buNone/>
            </a:pPr>
            <a:endParaRPr lang="ja-JP" alt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kumimoji="1" lang="en-US" altLang="ja-JP" dirty="0">
                <a:sym typeface="Wingdings" panose="05000000000000000000" pitchFamily="2" charset="2"/>
              </a:rPr>
              <a:t>BUT</a:t>
            </a:r>
            <a:r>
              <a:rPr kumimoji="1" lang="ja-JP" altLang="en-US" dirty="0">
                <a:sym typeface="Wingdings" panose="05000000000000000000" pitchFamily="2" charset="2"/>
              </a:rPr>
              <a:t>主観的なもの（効用）は測れるか？</a:t>
            </a:r>
          </a:p>
          <a:p>
            <a:pPr marL="0" indent="0">
              <a:buNone/>
            </a:pPr>
            <a:r>
              <a:rPr lang="en-US" altLang="ja-JP" dirty="0">
                <a:sym typeface="Wingdings" panose="05000000000000000000" pitchFamily="2" charset="2"/>
              </a:rPr>
              <a:t>……</a:t>
            </a:r>
            <a:r>
              <a:rPr lang="ja-JP" altLang="en-US" dirty="0">
                <a:sym typeface="Wingdings" panose="05000000000000000000" pitchFamily="2" charset="2"/>
              </a:rPr>
              <a:t>効用は基数的か序数的か？</a:t>
            </a:r>
          </a:p>
          <a:p>
            <a:pPr marL="0" indent="0">
              <a:buNone/>
            </a:pPr>
            <a:endParaRPr kumimoji="1" lang="ja-JP" alt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dirty="0">
                <a:sym typeface="Wingdings" panose="05000000000000000000" pitchFamily="2" charset="2"/>
              </a:rPr>
              <a:t>ジェヴォンズ、ワルラス、メンガー：悩む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0803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0EF582-19FD-0CC2-E419-0BF62891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	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8CEF32-6140-6FD6-9B52-9331D1DF5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[1]</a:t>
            </a:r>
            <a:r>
              <a:rPr kumimoji="1" lang="ja-JP" altLang="en-US" dirty="0"/>
              <a:t>はじめに</a:t>
            </a:r>
          </a:p>
          <a:p>
            <a:pPr marL="0" indent="0">
              <a:buNone/>
            </a:pPr>
            <a:r>
              <a:rPr lang="en-US" altLang="ja-JP" dirty="0"/>
              <a:t>[2]</a:t>
            </a:r>
            <a:r>
              <a:rPr lang="ja-JP" altLang="en-US" dirty="0"/>
              <a:t>メンガー</a:t>
            </a:r>
          </a:p>
          <a:p>
            <a:pPr marL="0" indent="0">
              <a:buNone/>
            </a:pPr>
            <a:r>
              <a:rPr kumimoji="1" lang="en-US" altLang="ja-JP" dirty="0"/>
              <a:t>[3]</a:t>
            </a:r>
            <a:r>
              <a:rPr kumimoji="1" lang="ja-JP" altLang="en-US" dirty="0"/>
              <a:t>ワルラス</a:t>
            </a:r>
          </a:p>
          <a:p>
            <a:pPr marL="0" indent="0">
              <a:buNone/>
            </a:pPr>
            <a:r>
              <a:rPr lang="en-US" altLang="ja-JP" dirty="0"/>
              <a:t>[4]</a:t>
            </a:r>
            <a:r>
              <a:rPr lang="ja-JP" altLang="en-US" dirty="0"/>
              <a:t>タトマン（模索）</a:t>
            </a:r>
          </a:p>
          <a:p>
            <a:pPr marL="0" indent="0">
              <a:buNone/>
            </a:pPr>
            <a:r>
              <a:rPr kumimoji="1" lang="en-US" altLang="ja-JP" dirty="0"/>
              <a:t>[5]</a:t>
            </a:r>
            <a:r>
              <a:rPr kumimoji="1" lang="ja-JP" altLang="en-US" dirty="0"/>
              <a:t>問題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教科書　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95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2C107-06AE-7EF6-BE26-BC14D61F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1. </a:t>
            </a:r>
            <a:r>
              <a:rPr kumimoji="1" lang="ja-JP" altLang="en-US" dirty="0"/>
              <a:t>はじめに	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4FE083-36AC-6CC6-C000-1CB0B3FD6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ジェヴォンズ</a:t>
            </a:r>
            <a:r>
              <a:rPr kumimoji="1" lang="ja-JP" altLang="en-US" dirty="0"/>
              <a:t>：</a:t>
            </a:r>
            <a:r>
              <a:rPr kumimoji="1" lang="en-US" altLang="ja-JP" dirty="0"/>
              <a:t>2</a:t>
            </a:r>
            <a:r>
              <a:rPr kumimoji="1" lang="ja-JP" altLang="en-US" dirty="0"/>
              <a:t>者</a:t>
            </a:r>
            <a:r>
              <a:rPr kumimoji="1" lang="en-US" altLang="ja-JP" dirty="0"/>
              <a:t>2</a:t>
            </a:r>
            <a:r>
              <a:rPr kumimoji="1" lang="ja-JP" altLang="en-US" dirty="0"/>
              <a:t>財モデル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>
                <a:sym typeface="Wingdings" panose="05000000000000000000" pitchFamily="2" charset="2"/>
              </a:rPr>
              <a:t></a:t>
            </a:r>
            <a:r>
              <a:rPr lang="ja-JP" altLang="en-US" dirty="0">
                <a:sym typeface="Wingdings" panose="05000000000000000000" pitchFamily="2" charset="2"/>
              </a:rPr>
              <a:t>現実にフィットさせるには？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171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1C265-EFB9-91AB-248C-1C3079A81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 </a:t>
            </a:r>
            <a:r>
              <a:rPr kumimoji="1" lang="ja-JP" altLang="en-US" dirty="0"/>
              <a:t>メンガー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7C8027-59E9-E255-8DFB-6DE90CAB9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基本的に</a:t>
            </a:r>
            <a:r>
              <a:rPr kumimoji="1" lang="en-US" altLang="ja-JP" dirty="0"/>
              <a:t>S</a:t>
            </a:r>
            <a:r>
              <a:rPr kumimoji="1" lang="ja-JP" altLang="en-US" dirty="0"/>
              <a:t>＞</a:t>
            </a:r>
            <a:r>
              <a:rPr kumimoji="1" lang="en-US" altLang="ja-JP" dirty="0"/>
              <a:t>D……</a:t>
            </a:r>
            <a:r>
              <a:rPr kumimoji="1" lang="ja-JP" altLang="en-US" dirty="0"/>
              <a:t>非経済財：経済活動の対象にならない　</a:t>
            </a:r>
          </a:p>
          <a:p>
            <a:pPr marL="0" indent="0">
              <a:buNone/>
            </a:pPr>
            <a:r>
              <a:rPr kumimoji="1" lang="en-US" altLang="ja-JP" dirty="0"/>
              <a:t>ex.</a:t>
            </a:r>
            <a:r>
              <a:rPr kumimoji="1" lang="ja-JP" altLang="en-US" dirty="0"/>
              <a:t>空気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/>
              <a:t>基本的に</a:t>
            </a:r>
            <a:r>
              <a:rPr kumimoji="1" lang="en-US" altLang="ja-JP" dirty="0"/>
              <a:t>S</a:t>
            </a:r>
            <a:r>
              <a:rPr kumimoji="1" lang="ja-JP" altLang="en-US" dirty="0"/>
              <a:t>＜</a:t>
            </a:r>
            <a:r>
              <a:rPr kumimoji="1" lang="en-US" altLang="ja-JP" dirty="0"/>
              <a:t>D……</a:t>
            </a:r>
            <a:r>
              <a:rPr kumimoji="1" lang="ja-JP" altLang="en-US" dirty="0"/>
              <a:t>経済財：経済活動の対象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/>
              <a:t>財の稀少性が大切</a:t>
            </a:r>
          </a:p>
        </p:txBody>
      </p:sp>
    </p:spTree>
    <p:extLst>
      <p:ext uri="{BB962C8B-B14F-4D97-AF65-F5344CB8AC3E}">
        <p14:creationId xmlns:p14="http://schemas.microsoft.com/office/powerpoint/2010/main" val="220611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B1C6B3-CCBA-66EC-A1BB-EC6004D3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 </a:t>
            </a:r>
            <a:r>
              <a:rPr kumimoji="1" lang="ja-JP" altLang="en-US" dirty="0"/>
              <a:t>ワルラス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9D4DA0-7007-F411-96C7-42D59E5BF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3.1. </a:t>
            </a:r>
            <a:r>
              <a:rPr kumimoji="1" lang="ja-JP" altLang="en-US" dirty="0"/>
              <a:t>個々の取引の均衡点の確定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その前提条件は？</a:t>
            </a:r>
          </a:p>
          <a:p>
            <a:pPr marL="0" indent="0">
              <a:buNone/>
            </a:pPr>
            <a:r>
              <a:rPr kumimoji="1" lang="ja-JP" altLang="en-US" dirty="0"/>
              <a:t>すべての取引の均衡点が確定していること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つまり</a:t>
            </a:r>
            <a:r>
              <a:rPr lang="en-US" altLang="ja-JP" dirty="0"/>
              <a:t>……</a:t>
            </a:r>
            <a:r>
              <a:rPr lang="ja-JP" altLang="en-US" dirty="0"/>
              <a:t>多者多財モデルでなければならない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en-US" altLang="ja-JP" dirty="0"/>
              <a:t>BUT</a:t>
            </a:r>
            <a:r>
              <a:rPr kumimoji="1" lang="ja-JP" altLang="en-US" dirty="0"/>
              <a:t>　計算が大変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085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63EFD-B293-4AC7-842A-99B4D24A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360699-40F7-EC2A-651B-553D10D09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ワルラスの割り切り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/>
              <a:t>均衡点があることのみを証明すればよい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en-US" altLang="ja-JP" dirty="0"/>
              <a:t>HOW?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・連立方程式体系で均衡状態を表現する</a:t>
            </a:r>
          </a:p>
          <a:p>
            <a:pPr marL="0" indent="0">
              <a:buNone/>
            </a:pPr>
            <a:r>
              <a:rPr lang="ja-JP" altLang="en-US" dirty="0"/>
              <a:t>・式の数＝未知数の数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985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46EA21-A82D-3B01-10F1-3F3A953A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8CA209-EAF2-A3C4-5E7A-882B3F63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3.2. </a:t>
            </a:r>
            <a:r>
              <a:rPr kumimoji="1" lang="ja-JP" altLang="en-US" dirty="0"/>
              <a:t>使える方程式は？　　</a:t>
            </a:r>
          </a:p>
          <a:p>
            <a:pPr marL="0" indent="0">
              <a:buNone/>
            </a:pPr>
            <a:r>
              <a:rPr lang="en-US" altLang="ja-JP" dirty="0"/>
              <a:t>2</a:t>
            </a:r>
            <a:r>
              <a:rPr lang="ja-JP" altLang="en-US" dirty="0"/>
              <a:t>財モデル</a:t>
            </a:r>
            <a:r>
              <a:rPr kumimoji="1" lang="en-US" altLang="ja-JP" dirty="0"/>
              <a:t> </a:t>
            </a:r>
            <a:r>
              <a:rPr kumimoji="1" lang="ja-JP" altLang="en-US" dirty="0"/>
              <a:t>（</a:t>
            </a:r>
            <a:r>
              <a:rPr kumimoji="1" lang="en-US" altLang="ja-JP" dirty="0"/>
              <a:t>A, B</a:t>
            </a:r>
            <a:r>
              <a:rPr kumimoji="1" lang="ja-JP" altLang="en-US" dirty="0"/>
              <a:t>）でチェックすると？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(1)D=D(P)</a:t>
            </a:r>
            <a:r>
              <a:rPr lang="ja-JP" altLang="en-US" dirty="0"/>
              <a:t>  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需要方程式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064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53FF1-5FB0-BBB3-8A6D-77DDE79B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9FAC02-A202-E5D2-2EB6-2B8B2E03D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(2)</a:t>
            </a:r>
            <a:r>
              <a:rPr lang="ja-JP" altLang="en-US" dirty="0"/>
              <a:t>均衡点では各財について</a:t>
            </a:r>
            <a:r>
              <a:rPr lang="en-US" altLang="ja-JP" dirty="0"/>
              <a:t>D=S</a:t>
            </a:r>
            <a:r>
              <a:rPr lang="ja-JP" altLang="en-US" dirty="0"/>
              <a:t>（受給均等）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en-US" altLang="ja-JP" dirty="0"/>
              <a:t>Cf. A</a:t>
            </a:r>
            <a:r>
              <a:rPr kumimoji="1" lang="ja-JP" altLang="en-US" dirty="0"/>
              <a:t>を買うためには</a:t>
            </a:r>
            <a:r>
              <a:rPr kumimoji="1" lang="en-US" altLang="ja-JP" dirty="0"/>
              <a:t>……B</a:t>
            </a:r>
            <a:r>
              <a:rPr kumimoji="1" lang="ja-JP" altLang="en-US" dirty="0"/>
              <a:t>を売る（購入資金獲得）</a:t>
            </a:r>
            <a:r>
              <a:rPr kumimoji="1" lang="en-US" altLang="ja-JP" dirty="0"/>
              <a:t>……B</a:t>
            </a:r>
            <a:r>
              <a:rPr kumimoji="1" lang="ja-JP" altLang="en-US" dirty="0"/>
              <a:t>の需要が必要</a:t>
            </a:r>
          </a:p>
          <a:p>
            <a:pPr marL="0" indent="0">
              <a:buNone/>
            </a:pPr>
            <a:r>
              <a:rPr lang="ja-JP" altLang="en-US" dirty="0"/>
              <a:t>つまり</a:t>
            </a:r>
            <a:r>
              <a:rPr lang="en-US" altLang="ja-JP" dirty="0"/>
              <a:t>D</a:t>
            </a:r>
            <a:r>
              <a:rPr lang="en-US" altLang="ja-JP" sz="2000" dirty="0"/>
              <a:t>A</a:t>
            </a:r>
            <a:r>
              <a:rPr lang="en-US" altLang="ja-JP" dirty="0"/>
              <a:t>=S</a:t>
            </a:r>
            <a:r>
              <a:rPr lang="en-US" altLang="ja-JP" sz="2000" dirty="0"/>
              <a:t>A</a:t>
            </a:r>
            <a:r>
              <a:rPr lang="en-US" altLang="ja-JP" dirty="0">
                <a:sym typeface="Wingdings" panose="05000000000000000000" pitchFamily="2" charset="2"/>
              </a:rPr>
              <a:t>D</a:t>
            </a:r>
            <a:r>
              <a:rPr lang="en-US" altLang="ja-JP" sz="2000" dirty="0">
                <a:sym typeface="Wingdings" panose="05000000000000000000" pitchFamily="2" charset="2"/>
              </a:rPr>
              <a:t>A×</a:t>
            </a:r>
            <a:r>
              <a:rPr lang="en-US" altLang="ja-JP" dirty="0">
                <a:sym typeface="Wingdings" panose="05000000000000000000" pitchFamily="2" charset="2"/>
              </a:rPr>
              <a:t>P</a:t>
            </a:r>
            <a:r>
              <a:rPr lang="en-US" altLang="ja-JP" sz="2000" dirty="0">
                <a:sym typeface="Wingdings" panose="05000000000000000000" pitchFamily="2" charset="2"/>
              </a:rPr>
              <a:t>A</a:t>
            </a:r>
            <a:r>
              <a:rPr lang="ja-JP" altLang="en-US" dirty="0">
                <a:sym typeface="Wingdings" panose="05000000000000000000" pitchFamily="2" charset="2"/>
              </a:rPr>
              <a:t>＝</a:t>
            </a:r>
            <a:r>
              <a:rPr lang="en-US" altLang="ja-JP" dirty="0">
                <a:sym typeface="Wingdings" panose="05000000000000000000" pitchFamily="2" charset="2"/>
              </a:rPr>
              <a:t>D</a:t>
            </a:r>
            <a:r>
              <a:rPr lang="en-US" altLang="ja-JP" sz="2000" dirty="0">
                <a:sym typeface="Wingdings" panose="05000000000000000000" pitchFamily="2" charset="2"/>
              </a:rPr>
              <a:t>B</a:t>
            </a:r>
            <a:r>
              <a:rPr lang="en-US" altLang="ja-JP" dirty="0">
                <a:sym typeface="Wingdings" panose="05000000000000000000" pitchFamily="2" charset="2"/>
              </a:rPr>
              <a:t>×P</a:t>
            </a:r>
            <a:r>
              <a:rPr lang="en-US" altLang="ja-JP" sz="2000" dirty="0">
                <a:sym typeface="Wingdings" panose="05000000000000000000" pitchFamily="2" charset="2"/>
              </a:rPr>
              <a:t>B</a:t>
            </a:r>
          </a:p>
          <a:p>
            <a:pPr marL="0" indent="0">
              <a:buNone/>
            </a:pPr>
            <a:endParaRPr lang="en-US" altLang="ja-JP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kumimoji="1" lang="en-US" altLang="ja-JP" dirty="0">
                <a:sym typeface="Wingdings" panose="05000000000000000000" pitchFamily="2" charset="2"/>
              </a:rPr>
              <a:t>S</a:t>
            </a:r>
            <a:r>
              <a:rPr kumimoji="1" lang="ja-JP" altLang="en-US" dirty="0">
                <a:sym typeface="Wingdings" panose="05000000000000000000" pitchFamily="2" charset="2"/>
              </a:rPr>
              <a:t>は</a:t>
            </a:r>
            <a:r>
              <a:rPr kumimoji="1" lang="en-US" altLang="ja-JP" dirty="0">
                <a:sym typeface="Wingdings" panose="05000000000000000000" pitchFamily="2" charset="2"/>
              </a:rPr>
              <a:t>D</a:t>
            </a:r>
            <a:r>
              <a:rPr kumimoji="1" lang="ja-JP" altLang="en-US" dirty="0">
                <a:sym typeface="Wingdings" panose="05000000000000000000" pitchFamily="2" charset="2"/>
              </a:rPr>
              <a:t>と</a:t>
            </a:r>
            <a:r>
              <a:rPr kumimoji="1" lang="en-US" altLang="ja-JP" dirty="0">
                <a:sym typeface="Wingdings" panose="05000000000000000000" pitchFamily="2" charset="2"/>
              </a:rPr>
              <a:t>P</a:t>
            </a:r>
            <a:r>
              <a:rPr kumimoji="1" lang="ja-JP" altLang="en-US" dirty="0">
                <a:sym typeface="Wingdings" panose="05000000000000000000" pitchFamily="2" charset="2"/>
              </a:rPr>
              <a:t>で表現できる</a:t>
            </a:r>
            <a:r>
              <a:rPr kumimoji="1" lang="en-US" altLang="ja-JP" dirty="0">
                <a:sym typeface="Wingdings" panose="05000000000000000000" pitchFamily="2" charset="2"/>
              </a:rPr>
              <a:t>……</a:t>
            </a:r>
            <a:r>
              <a:rPr kumimoji="1" lang="ja-JP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交換方程式</a:t>
            </a:r>
            <a:endParaRPr kumimoji="1" lang="ja-JP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2164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C11C39-7C67-8753-9DAD-0856CA8E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123FE6-CBD1-52C0-137E-D7DAB5B23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3.3. N</a:t>
            </a:r>
            <a:r>
              <a:rPr kumimoji="1" lang="ja-JP" altLang="en-US" dirty="0"/>
              <a:t>人</a:t>
            </a:r>
            <a:r>
              <a:rPr lang="en-US" altLang="ja-JP" dirty="0"/>
              <a:t>M</a:t>
            </a:r>
            <a:r>
              <a:rPr lang="ja-JP" altLang="en-US" dirty="0"/>
              <a:t>財モデル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仮定：ひとつの財を貨幣のようなもの（価値尺度財）とする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Why?  </a:t>
            </a:r>
            <a:r>
              <a:rPr lang="ja-JP" altLang="en-US" dirty="0"/>
              <a:t>計算を簡単にするため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85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557</Words>
  <Application>Microsoft Office PowerPoint</Application>
  <PresentationFormat>ワイド画面</PresentationFormat>
  <Paragraphs>100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游ゴシック</vt:lpstr>
      <vt:lpstr>游ゴシック Light</vt:lpstr>
      <vt:lpstr>Arial</vt:lpstr>
      <vt:lpstr>Wingdings</vt:lpstr>
      <vt:lpstr>Office テーマ</vt:lpstr>
      <vt:lpstr>東北大学経済学部  経済学史講義</vt:lpstr>
      <vt:lpstr>目次 </vt:lpstr>
      <vt:lpstr>1. はじめに </vt:lpstr>
      <vt:lpstr>2. メンガー</vt:lpstr>
      <vt:lpstr>3. ワルラス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4.  タトマン（模索）</vt:lpstr>
      <vt:lpstr>PowerPoint プレゼンテーション</vt:lpstr>
      <vt:lpstr>PowerPoint プレゼンテーション</vt:lpstr>
      <vt:lpstr>5. 問題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直樹 小田中</dc:creator>
  <cp:lastModifiedBy>直樹 小田中</cp:lastModifiedBy>
  <cp:revision>2</cp:revision>
  <dcterms:created xsi:type="dcterms:W3CDTF">2024-11-27T01:20:59Z</dcterms:created>
  <dcterms:modified xsi:type="dcterms:W3CDTF">2024-11-27T03:13:59Z</dcterms:modified>
</cp:coreProperties>
</file>