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12192000" cy="6858000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Verdana" pitchFamily="34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Verdana" pitchFamily="34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Verdana" pitchFamily="34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Verdana" pitchFamily="34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Verdana" pitchFamily="34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Verdana" pitchFamily="34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Verdana" pitchFamily="34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Verdana" pitchFamily="34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Verdana" pitchFamily="34" charset="0"/>
        <a:ea typeface="ＭＳ Ｐゴシック" pitchFamily="50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74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24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CEE0F8CB-A9CA-4A5D-9D15-9180F57F6CC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kumimoji="1" lang="en-US" altLang="ja-JP"/>
              <a:t>6</a:t>
            </a:r>
            <a:r>
              <a:rPr kumimoji="1" lang="ja-JP" altLang="en-US"/>
              <a:t>章</a:t>
            </a:r>
            <a:r>
              <a:rPr kumimoji="1" lang="en-US" altLang="ja-JP"/>
              <a:t>107</a:t>
            </a:r>
            <a:r>
              <a:rPr kumimoji="1" lang="ja-JP" altLang="en-US"/>
              <a:t>と</a:t>
            </a:r>
            <a:r>
              <a:rPr kumimoji="1" lang="en-US" altLang="ja-JP"/>
              <a:t>108</a:t>
            </a:r>
            <a:r>
              <a:rPr kumimoji="1" lang="ja-JP" altLang="en-US"/>
              <a:t>の間を以下のように補足する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48868F9A-70C0-4E81-B9CC-6DEE3FEBD43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B08E76-79F8-4380-AF4A-BB7D980CA46D}" type="datetimeFigureOut">
              <a:rPr kumimoji="1" lang="ja-JP" altLang="en-US" smtClean="0"/>
              <a:t>2019/7/19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8A6B09DE-E0DE-4547-A3F7-5EC73C7F194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0D3AA8D0-FAEF-485A-9747-48A61D5A6F7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6505D9-4A76-42FC-A819-0073D0D18C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403670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kumimoji="1" lang="en-US" altLang="ja-JP"/>
              <a:t>6</a:t>
            </a:r>
            <a:r>
              <a:rPr kumimoji="1" lang="ja-JP" altLang="en-US"/>
              <a:t>章</a:t>
            </a:r>
            <a:r>
              <a:rPr kumimoji="1" lang="en-US" altLang="ja-JP"/>
              <a:t>107</a:t>
            </a:r>
            <a:r>
              <a:rPr kumimoji="1" lang="ja-JP" altLang="en-US"/>
              <a:t>と</a:t>
            </a:r>
            <a:r>
              <a:rPr kumimoji="1" lang="en-US" altLang="ja-JP"/>
              <a:t>108</a:t>
            </a:r>
            <a:r>
              <a:rPr kumimoji="1" lang="ja-JP" altLang="en-US"/>
              <a:t>の間を以下のように補足する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9064C0-5398-412B-9D4F-1CCA1053F8F4}" type="datetimeFigureOut">
              <a:rPr kumimoji="1" lang="ja-JP" altLang="en-US" smtClean="0"/>
              <a:t>2019/7/19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7CBEBE-3593-4763-B557-C1F388DFAD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179805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7"/>
            <a:ext cx="10363200" cy="1470025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609600" y="6356352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D9FBAF5A-60A4-4D78-A1BB-E5C1B0BA1ED6}" type="datetime1">
              <a:rPr kumimoji="1" lang="ja-JP" altLang="en-US" smtClean="0"/>
              <a:t>2019/7/19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4165600" y="6356352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kumimoji="1" lang="en-US" altLang="ja-JP"/>
              <a:t>6</a:t>
            </a:r>
            <a:r>
              <a:rPr kumimoji="1" lang="ja-JP" altLang="en-US"/>
              <a:t>章スライド</a:t>
            </a:r>
            <a:r>
              <a:rPr kumimoji="1" lang="en-US" altLang="ja-JP"/>
              <a:t>107</a:t>
            </a:r>
            <a:r>
              <a:rPr kumimoji="1" lang="ja-JP" altLang="en-US"/>
              <a:t>と</a:t>
            </a:r>
            <a:r>
              <a:rPr kumimoji="1" lang="en-US" altLang="ja-JP"/>
              <a:t>108</a:t>
            </a:r>
            <a:r>
              <a:rPr kumimoji="1" lang="ja-JP" altLang="en-US"/>
              <a:t>の間を以下のように補足する</a:t>
            </a: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10608733" y="6356352"/>
            <a:ext cx="973667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8840F269-3E7E-432A-92C9-085C32EE88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2657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09600" y="1600202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609600" y="6356352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281461E6-76EA-459F-B224-EBF4E40F7CA8}" type="datetime1">
              <a:rPr kumimoji="1" lang="ja-JP" altLang="en-US" smtClean="0"/>
              <a:t>2019/7/19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4165600" y="6356352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kumimoji="1" lang="en-US" altLang="ja-JP"/>
              <a:t>6</a:t>
            </a:r>
            <a:r>
              <a:rPr kumimoji="1" lang="ja-JP" altLang="en-US"/>
              <a:t>章スライド</a:t>
            </a:r>
            <a:r>
              <a:rPr kumimoji="1" lang="en-US" altLang="ja-JP"/>
              <a:t>107</a:t>
            </a:r>
            <a:r>
              <a:rPr kumimoji="1" lang="ja-JP" altLang="en-US"/>
              <a:t>と</a:t>
            </a:r>
            <a:r>
              <a:rPr kumimoji="1" lang="en-US" altLang="ja-JP"/>
              <a:t>108</a:t>
            </a:r>
            <a:r>
              <a:rPr kumimoji="1" lang="ja-JP" altLang="en-US"/>
              <a:t>の間を以下のように補足する</a:t>
            </a: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8737600" y="6356352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8840F269-3E7E-432A-92C9-085C32EE88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19510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09600" y="274640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609600" y="6356352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D0771A5F-3ADB-406F-89AB-09FFDD96A74D}" type="datetime1">
              <a:rPr kumimoji="1" lang="ja-JP" altLang="en-US" smtClean="0"/>
              <a:t>2019/7/19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4165600" y="6356352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kumimoji="1" lang="en-US" altLang="ja-JP"/>
              <a:t>6</a:t>
            </a:r>
            <a:r>
              <a:rPr kumimoji="1" lang="ja-JP" altLang="en-US"/>
              <a:t>章スライド</a:t>
            </a:r>
            <a:r>
              <a:rPr kumimoji="1" lang="en-US" altLang="ja-JP"/>
              <a:t>107</a:t>
            </a:r>
            <a:r>
              <a:rPr kumimoji="1" lang="ja-JP" altLang="en-US"/>
              <a:t>と</a:t>
            </a:r>
            <a:r>
              <a:rPr kumimoji="1" lang="en-US" altLang="ja-JP"/>
              <a:t>108</a:t>
            </a:r>
            <a:r>
              <a:rPr kumimoji="1" lang="ja-JP" altLang="en-US"/>
              <a:t>の間を以下のように補足する</a:t>
            </a: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8737600" y="6356352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8840F269-3E7E-432A-92C9-085C32EE88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10670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タイトル、テキスト、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90554" y="332656"/>
            <a:ext cx="10991849" cy="1008112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sz="half" idx="1"/>
          </p:nvPr>
        </p:nvSpPr>
        <p:spPr>
          <a:xfrm>
            <a:off x="609600" y="1412876"/>
            <a:ext cx="5384800" cy="467995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quarter" idx="2"/>
          </p:nvPr>
        </p:nvSpPr>
        <p:spPr>
          <a:xfrm>
            <a:off x="6197600" y="1412878"/>
            <a:ext cx="5384800" cy="22637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コンテンツ プレースホルダ 4"/>
          <p:cNvSpPr>
            <a:spLocks noGrp="1"/>
          </p:cNvSpPr>
          <p:nvPr>
            <p:ph sz="quarter" idx="3"/>
          </p:nvPr>
        </p:nvSpPr>
        <p:spPr>
          <a:xfrm>
            <a:off x="6197600" y="3829052"/>
            <a:ext cx="5384800" cy="22637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8400"/>
            <a:ext cx="28448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92B79F48-C9B4-4BE9-ADBC-7A2F9CA61AA9}" type="datetime1">
              <a:rPr kumimoji="1" lang="ja-JP" altLang="en-US" smtClean="0"/>
              <a:t>2019/7/19</a:t>
            </a:fld>
            <a:endParaRPr kumimoji="1" lang="ja-JP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kumimoji="1" lang="en-US" altLang="ja-JP"/>
              <a:t>6</a:t>
            </a:r>
            <a:r>
              <a:rPr kumimoji="1" lang="ja-JP" altLang="en-US"/>
              <a:t>章スライド</a:t>
            </a:r>
            <a:r>
              <a:rPr kumimoji="1" lang="en-US" altLang="ja-JP"/>
              <a:t>107</a:t>
            </a:r>
            <a:r>
              <a:rPr kumimoji="1" lang="ja-JP" altLang="en-US"/>
              <a:t>と</a:t>
            </a:r>
            <a:r>
              <a:rPr kumimoji="1" lang="en-US" altLang="ja-JP"/>
              <a:t>108</a:t>
            </a:r>
            <a:r>
              <a:rPr kumimoji="1" lang="ja-JP" altLang="en-US"/>
              <a:t>の間を以下のように補足する</a:t>
            </a:r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37600" y="6248400"/>
            <a:ext cx="28448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8840F269-3E7E-432A-92C9-085C32EE88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1722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0" y="404664"/>
            <a:ext cx="10972800" cy="1152128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09600" y="1600202"/>
            <a:ext cx="10972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609600" y="6356352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3AE8745B-183E-4A91-87BF-F15C1CA087AD}" type="datetime1">
              <a:rPr kumimoji="1" lang="ja-JP" altLang="en-US" smtClean="0"/>
              <a:t>2019/7/19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4165600" y="6356352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kumimoji="1" lang="en-US" altLang="ja-JP"/>
              <a:t>6</a:t>
            </a:r>
            <a:r>
              <a:rPr kumimoji="1" lang="ja-JP" altLang="en-US"/>
              <a:t>章スライド</a:t>
            </a:r>
            <a:r>
              <a:rPr kumimoji="1" lang="en-US" altLang="ja-JP"/>
              <a:t>107</a:t>
            </a:r>
            <a:r>
              <a:rPr kumimoji="1" lang="ja-JP" altLang="en-US"/>
              <a:t>と</a:t>
            </a:r>
            <a:r>
              <a:rPr kumimoji="1" lang="en-US" altLang="ja-JP"/>
              <a:t>108</a:t>
            </a:r>
            <a:r>
              <a:rPr kumimoji="1" lang="ja-JP" altLang="en-US"/>
              <a:t>の間を以下のように補足する</a:t>
            </a: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10566400" y="6356352"/>
            <a:ext cx="10160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8840F269-3E7E-432A-92C9-085C32EE88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20096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2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609600" y="6356352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4991375F-3810-4DD3-B8AF-ED22AAC09973}" type="datetime1">
              <a:rPr kumimoji="1" lang="ja-JP" altLang="en-US" smtClean="0"/>
              <a:t>2019/7/19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4165600" y="6356352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kumimoji="1" lang="en-US" altLang="ja-JP"/>
              <a:t>6</a:t>
            </a:r>
            <a:r>
              <a:rPr kumimoji="1" lang="ja-JP" altLang="en-US"/>
              <a:t>章スライド</a:t>
            </a:r>
            <a:r>
              <a:rPr kumimoji="1" lang="en-US" altLang="ja-JP"/>
              <a:t>107</a:t>
            </a:r>
            <a:r>
              <a:rPr kumimoji="1" lang="ja-JP" altLang="en-US"/>
              <a:t>と</a:t>
            </a:r>
            <a:r>
              <a:rPr kumimoji="1" lang="en-US" altLang="ja-JP"/>
              <a:t>108</a:t>
            </a:r>
            <a:r>
              <a:rPr kumimoji="1" lang="ja-JP" altLang="en-US"/>
              <a:t>の間を以下のように補足する</a:t>
            </a: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8737600" y="6356352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8840F269-3E7E-432A-92C9-085C32EE88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82434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0" y="404664"/>
            <a:ext cx="10972800" cy="1152128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09600" y="1600202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97600" y="1600202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>
          <a:xfrm>
            <a:off x="609600" y="6356352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967D0103-7CD1-41CE-A9FC-45E2FE05A735}" type="datetime1">
              <a:rPr kumimoji="1" lang="ja-JP" altLang="en-US" smtClean="0"/>
              <a:t>2019/7/19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>
          <a:xfrm>
            <a:off x="4165600" y="6356352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kumimoji="1" lang="en-US" altLang="ja-JP"/>
              <a:t>6</a:t>
            </a:r>
            <a:r>
              <a:rPr kumimoji="1" lang="ja-JP" altLang="en-US"/>
              <a:t>章スライド</a:t>
            </a:r>
            <a:r>
              <a:rPr kumimoji="1" lang="en-US" altLang="ja-JP"/>
              <a:t>107</a:t>
            </a:r>
            <a:r>
              <a:rPr kumimoji="1" lang="ja-JP" altLang="en-US"/>
              <a:t>と</a:t>
            </a:r>
            <a:r>
              <a:rPr kumimoji="1" lang="en-US" altLang="ja-JP"/>
              <a:t>108</a:t>
            </a:r>
            <a:r>
              <a:rPr kumimoji="1" lang="ja-JP" altLang="en-US"/>
              <a:t>の間を以下のように補足する</a:t>
            </a: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>
          <a:xfrm>
            <a:off x="10608733" y="6356352"/>
            <a:ext cx="973667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8840F269-3E7E-432A-92C9-085C32EE88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32185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0" y="332657"/>
            <a:ext cx="10972800" cy="108498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09600" y="1535114"/>
            <a:ext cx="5386917" cy="63976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93370" y="1535114"/>
            <a:ext cx="5389033" cy="63976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93370" y="2174875"/>
            <a:ext cx="5389033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>
          <a:xfrm>
            <a:off x="609600" y="6356352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C152DE4C-7D43-4A81-8A86-3D057C84CDB0}" type="datetime1">
              <a:rPr kumimoji="1" lang="ja-JP" altLang="en-US" smtClean="0"/>
              <a:t>2019/7/19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>
          <a:xfrm>
            <a:off x="4165600" y="6356352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kumimoji="1" lang="en-US" altLang="ja-JP"/>
              <a:t>6</a:t>
            </a:r>
            <a:r>
              <a:rPr kumimoji="1" lang="ja-JP" altLang="en-US"/>
              <a:t>章スライド</a:t>
            </a:r>
            <a:r>
              <a:rPr kumimoji="1" lang="en-US" altLang="ja-JP"/>
              <a:t>107</a:t>
            </a:r>
            <a:r>
              <a:rPr kumimoji="1" lang="ja-JP" altLang="en-US"/>
              <a:t>と</a:t>
            </a:r>
            <a:r>
              <a:rPr kumimoji="1" lang="en-US" altLang="ja-JP"/>
              <a:t>108</a:t>
            </a:r>
            <a:r>
              <a:rPr kumimoji="1" lang="ja-JP" altLang="en-US"/>
              <a:t>の間を以下のように補足する</a:t>
            </a:r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>
          <a:xfrm>
            <a:off x="8737600" y="6356352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8840F269-3E7E-432A-92C9-085C32EE88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09751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392" y="278092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>
          <a:xfrm>
            <a:off x="609600" y="6356352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8658487C-4248-44BF-83DF-C41931B5ABC2}" type="datetime1">
              <a:rPr kumimoji="1" lang="ja-JP" altLang="en-US" smtClean="0"/>
              <a:t>2019/7/19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>
          <a:xfrm>
            <a:off x="4165600" y="6356352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kumimoji="1" lang="en-US" altLang="ja-JP"/>
              <a:t>6</a:t>
            </a:r>
            <a:r>
              <a:rPr kumimoji="1" lang="ja-JP" altLang="en-US"/>
              <a:t>章スライド</a:t>
            </a:r>
            <a:r>
              <a:rPr kumimoji="1" lang="en-US" altLang="ja-JP"/>
              <a:t>107</a:t>
            </a:r>
            <a:r>
              <a:rPr kumimoji="1" lang="ja-JP" altLang="en-US"/>
              <a:t>と</a:t>
            </a:r>
            <a:r>
              <a:rPr kumimoji="1" lang="en-US" altLang="ja-JP"/>
              <a:t>108</a:t>
            </a:r>
            <a:r>
              <a:rPr kumimoji="1" lang="ja-JP" altLang="en-US"/>
              <a:t>の間を以下のように補足する</a:t>
            </a: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8737600" y="6356352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8840F269-3E7E-432A-92C9-085C32EE88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38007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>
          <a:xfrm>
            <a:off x="609600" y="6356352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5443BDA8-F8F0-4E9F-A869-2387D6872928}" type="datetime1">
              <a:rPr kumimoji="1" lang="ja-JP" altLang="en-US" smtClean="0"/>
              <a:t>2019/7/19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>
          <a:xfrm>
            <a:off x="4165600" y="6356352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kumimoji="1" lang="en-US" altLang="ja-JP"/>
              <a:t>6</a:t>
            </a:r>
            <a:r>
              <a:rPr kumimoji="1" lang="ja-JP" altLang="en-US"/>
              <a:t>章スライド</a:t>
            </a:r>
            <a:r>
              <a:rPr kumimoji="1" lang="en-US" altLang="ja-JP"/>
              <a:t>107</a:t>
            </a:r>
            <a:r>
              <a:rPr kumimoji="1" lang="ja-JP" altLang="en-US"/>
              <a:t>と</a:t>
            </a:r>
            <a:r>
              <a:rPr kumimoji="1" lang="en-US" altLang="ja-JP"/>
              <a:t>108</a:t>
            </a:r>
            <a:r>
              <a:rPr kumimoji="1" lang="ja-JP" altLang="en-US"/>
              <a:t>の間を以下のように補足する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8737600" y="6356352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8840F269-3E7E-432A-92C9-085C32EE88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82058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395" y="332656"/>
            <a:ext cx="4011084" cy="108012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766733" y="332658"/>
            <a:ext cx="6815667" cy="5793507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ja-JP" alt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>
          <a:xfrm>
            <a:off x="609600" y="6356352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1663780C-54A9-4738-901D-B6405A9FDC18}" type="datetime1">
              <a:rPr kumimoji="1" lang="ja-JP" altLang="en-US" smtClean="0"/>
              <a:t>2019/7/19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>
          <a:xfrm>
            <a:off x="4165600" y="6356352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kumimoji="1" lang="en-US" altLang="ja-JP"/>
              <a:t>6</a:t>
            </a:r>
            <a:r>
              <a:rPr kumimoji="1" lang="ja-JP" altLang="en-US"/>
              <a:t>章スライド</a:t>
            </a:r>
            <a:r>
              <a:rPr kumimoji="1" lang="en-US" altLang="ja-JP"/>
              <a:t>107</a:t>
            </a:r>
            <a:r>
              <a:rPr kumimoji="1" lang="ja-JP" altLang="en-US"/>
              <a:t>と</a:t>
            </a:r>
            <a:r>
              <a:rPr kumimoji="1" lang="en-US" altLang="ja-JP"/>
              <a:t>108</a:t>
            </a:r>
            <a:r>
              <a:rPr kumimoji="1" lang="ja-JP" altLang="en-US"/>
              <a:t>の間を以下のように補足する</a:t>
            </a: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>
          <a:xfrm>
            <a:off x="8737600" y="6356352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8840F269-3E7E-432A-92C9-085C32EE88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17962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1"/>
            <a:ext cx="7315200" cy="566739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/>
              <a:t>アイコンをクリックして図を追加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389717" y="5367339"/>
            <a:ext cx="7315200" cy="8048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>
          <a:xfrm>
            <a:off x="609600" y="6356352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6DC57779-3663-413E-89D1-567C16156B7E}" type="datetime1">
              <a:rPr kumimoji="1" lang="ja-JP" altLang="en-US" smtClean="0"/>
              <a:t>2019/7/19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>
          <a:xfrm>
            <a:off x="4165600" y="6356352"/>
            <a:ext cx="3860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kumimoji="1" lang="en-US" altLang="ja-JP"/>
              <a:t>6</a:t>
            </a:r>
            <a:r>
              <a:rPr kumimoji="1" lang="ja-JP" altLang="en-US"/>
              <a:t>章スライド</a:t>
            </a:r>
            <a:r>
              <a:rPr kumimoji="1" lang="en-US" altLang="ja-JP"/>
              <a:t>107</a:t>
            </a:r>
            <a:r>
              <a:rPr kumimoji="1" lang="ja-JP" altLang="en-US"/>
              <a:t>と</a:t>
            </a:r>
            <a:r>
              <a:rPr kumimoji="1" lang="en-US" altLang="ja-JP"/>
              <a:t>108</a:t>
            </a:r>
            <a:r>
              <a:rPr kumimoji="1" lang="ja-JP" altLang="en-US"/>
              <a:t>の間を以下のように補足する</a:t>
            </a: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>
          <a:xfrm>
            <a:off x="8737600" y="6356352"/>
            <a:ext cx="2844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8840F269-3E7E-432A-92C9-085C32EE88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67003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1"/>
          <p:cNvSpPr txBox="1">
            <a:spLocks/>
          </p:cNvSpPr>
          <p:nvPr/>
        </p:nvSpPr>
        <p:spPr>
          <a:xfrm>
            <a:off x="239349" y="46041"/>
            <a:ext cx="11618384" cy="287337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105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defRPr/>
            </a:pPr>
            <a:r>
              <a:rPr lang="ja-JP" altLang="en-US" sz="1200" dirty="0">
                <a:solidFill>
                  <a:schemeClr val="bg1"/>
                </a:solidFill>
              </a:rPr>
              <a:t>日本経済　</a:t>
            </a:r>
            <a:r>
              <a:rPr lang="en-US" altLang="ja-JP" sz="1200" dirty="0">
                <a:solidFill>
                  <a:schemeClr val="bg1"/>
                </a:solidFill>
              </a:rPr>
              <a:t>2019</a:t>
            </a:r>
            <a:r>
              <a:rPr lang="ja-JP" altLang="en-US" sz="1050" dirty="0"/>
              <a:t>　　　　　　　　　　　　　　　　　　　　　　　　　　　　　　　　　　　　　　　　　　　　　　　　　　　　　　　　　　　　　　　　　　　　</a:t>
            </a:r>
          </a:p>
        </p:txBody>
      </p:sp>
    </p:spTree>
    <p:extLst>
      <p:ext uri="{BB962C8B-B14F-4D97-AF65-F5344CB8AC3E}">
        <p14:creationId xmlns:p14="http://schemas.microsoft.com/office/powerpoint/2010/main" val="1774811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>
            <a:extLst>
              <a:ext uri="{FF2B5EF4-FFF2-40B4-BE49-F238E27FC236}">
                <a16:creationId xmlns:a16="http://schemas.microsoft.com/office/drawing/2014/main" id="{F2295FD9-77B9-408A-B30D-3F2D9456BA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働き方改革の困難と打開の方向（１）</a:t>
            </a:r>
            <a:r>
              <a:rPr kumimoji="1" lang="en-US" altLang="ja-JP" dirty="0"/>
              <a:t>	</a:t>
            </a:r>
            <a:endParaRPr kumimoji="1" lang="ja-JP" altLang="en-US" dirty="0"/>
          </a:p>
        </p:txBody>
      </p:sp>
      <p:sp>
        <p:nvSpPr>
          <p:cNvPr id="5" name="コンテンツ プレースホルダー 4">
            <a:extLst>
              <a:ext uri="{FF2B5EF4-FFF2-40B4-BE49-F238E27FC236}">
                <a16:creationId xmlns:a16="http://schemas.microsoft.com/office/drawing/2014/main" id="{806AE3A5-E84D-4E35-B3C3-96FCD0C5C1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2240"/>
            <a:ext cx="10515600" cy="5111096"/>
          </a:xfrm>
        </p:spPr>
        <p:txBody>
          <a:bodyPr>
            <a:normAutofit fontScale="70000" lnSpcReduction="20000"/>
          </a:bodyPr>
          <a:lstStyle/>
          <a:p>
            <a:r>
              <a:rPr kumimoji="1" lang="ja-JP" altLang="en-US" dirty="0"/>
              <a:t>目標</a:t>
            </a:r>
            <a:r>
              <a:rPr kumimoji="1" lang="en-US" altLang="ja-JP" dirty="0"/>
              <a:t>:</a:t>
            </a:r>
            <a:r>
              <a:rPr kumimoji="1" lang="ja-JP" altLang="en-US" dirty="0"/>
              <a:t>「同一（価値）労働同一賃金」</a:t>
            </a:r>
            <a:endParaRPr kumimoji="1" lang="en-US" altLang="ja-JP" dirty="0"/>
          </a:p>
          <a:p>
            <a:r>
              <a:rPr lang="ja-JP" altLang="en-US" dirty="0"/>
              <a:t>身分的格差（休暇，福利厚生など）の是正には有効</a:t>
            </a:r>
            <a:endParaRPr lang="en-US" altLang="ja-JP" dirty="0"/>
          </a:p>
          <a:p>
            <a:r>
              <a:rPr lang="ja-JP" altLang="en-US" dirty="0"/>
              <a:t>「同一（価値）労働同一賃金」は「同一（価値）職務同一賃金」であり，ジョブ型雇用を想定した原理。</a:t>
            </a:r>
            <a:endParaRPr lang="en-US" altLang="ja-JP" dirty="0"/>
          </a:p>
          <a:p>
            <a:r>
              <a:rPr lang="ja-JP" altLang="en-US" dirty="0"/>
              <a:t>ジョブ型の非正規労働者とメンバーシップ型の正社員を「同一（価値）労働同一賃金」で律しようとすると無理が起こる。</a:t>
            </a:r>
            <a:endParaRPr lang="en-US" altLang="ja-JP" dirty="0"/>
          </a:p>
          <a:p>
            <a:pPr lvl="1"/>
            <a:r>
              <a:rPr lang="ja-JP" altLang="en-US" dirty="0"/>
              <a:t>「同一」の物差しに，「職務」に加えて「職務内容・配置の変更の範囲」を加えるのは何とかいいとして，「能力・経験」「勤続年数」を入れると混乱する</a:t>
            </a:r>
            <a:endParaRPr lang="en-US" altLang="ja-JP" dirty="0"/>
          </a:p>
          <a:p>
            <a:pPr lvl="1"/>
            <a:r>
              <a:rPr lang="ja-JP" altLang="en-US" dirty="0"/>
              <a:t>職務等が同一でパートと正社員の年齢・勤続が異なっていたら「職務等が同一」だから賃金は同一にすべきか「能力・経験が違う」から違っても</a:t>
            </a:r>
            <a:r>
              <a:rPr lang="en-US" altLang="ja-JP" dirty="0"/>
              <a:t>OK</a:t>
            </a:r>
            <a:r>
              <a:rPr lang="ja-JP" altLang="en-US" dirty="0"/>
              <a:t>か？どう見分けるか？</a:t>
            </a:r>
            <a:endParaRPr lang="en-US" altLang="ja-JP" dirty="0"/>
          </a:p>
          <a:p>
            <a:pPr lvl="2"/>
            <a:r>
              <a:rPr lang="ja-JP" altLang="en-US" dirty="0"/>
              <a:t>能力主義管理の給与表なら？能力主義管理が年功化していたら？性格の明示されない「基本給」だったら？</a:t>
            </a:r>
            <a:endParaRPr lang="en-US" altLang="ja-JP" dirty="0"/>
          </a:p>
          <a:p>
            <a:pPr lvl="1"/>
            <a:r>
              <a:rPr lang="ja-JP" altLang="en-US" dirty="0"/>
              <a:t>パートと正社員の年勤続が同じで職務等が異なっていたら「勤続年数が同じ」だから賃金は同一にすべきか「職務等が違う」から違っても</a:t>
            </a:r>
            <a:r>
              <a:rPr lang="en-US" altLang="ja-JP" dirty="0"/>
              <a:t>OK</a:t>
            </a:r>
            <a:r>
              <a:rPr lang="ja-JP" altLang="en-US" dirty="0"/>
              <a:t>か？「能力・経験」は違うとみるか同じとみるか？どう見分けるか</a:t>
            </a:r>
            <a:endParaRPr lang="en-US" altLang="ja-JP" dirty="0"/>
          </a:p>
          <a:p>
            <a:pPr lvl="2"/>
            <a:r>
              <a:rPr lang="ja-JP" altLang="en-US" dirty="0"/>
              <a:t>能力主義管理の給与表なら？能力主義管理が年功化していたら？性格の明示されない「基本給」だったら？</a:t>
            </a:r>
            <a:endParaRPr lang="en-US" altLang="ja-JP" dirty="0"/>
          </a:p>
          <a:p>
            <a:endParaRPr lang="en-US" altLang="ja-JP" dirty="0"/>
          </a:p>
          <a:p>
            <a:endParaRPr kumimoji="1" lang="ja-JP" altLang="en-US" dirty="0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5E78869-59B8-4C9F-AA88-00259FF62E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997820" y="6453336"/>
            <a:ext cx="5515295" cy="365125"/>
          </a:xfrm>
        </p:spPr>
        <p:txBody>
          <a:bodyPr/>
          <a:lstStyle/>
          <a:p>
            <a:r>
              <a:rPr kumimoji="1" lang="en-US" altLang="ja-JP" dirty="0"/>
              <a:t>6</a:t>
            </a:r>
            <a:r>
              <a:rPr kumimoji="1" lang="ja-JP" altLang="en-US" dirty="0"/>
              <a:t>章スライド</a:t>
            </a:r>
            <a:r>
              <a:rPr kumimoji="1" lang="en-US" altLang="ja-JP" dirty="0"/>
              <a:t>107</a:t>
            </a:r>
            <a:r>
              <a:rPr kumimoji="1" lang="ja-JP" altLang="en-US" dirty="0"/>
              <a:t>と</a:t>
            </a:r>
            <a:r>
              <a:rPr kumimoji="1" lang="en-US" altLang="ja-JP" dirty="0"/>
              <a:t>108</a:t>
            </a:r>
            <a:r>
              <a:rPr kumimoji="1" lang="ja-JP" altLang="en-US" dirty="0"/>
              <a:t>の間を以下のように補足する</a:t>
            </a:r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F52F989-85CF-4B95-A466-D29693293F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0F269-3E7E-432A-92C9-085C32EE883A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24531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034B022-648A-4824-9A1C-45BA3C1747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働き方改革の困難と打開の方向（２）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2E74E4C-8546-452F-9B08-F6B807B40E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392572"/>
            <a:ext cx="10972800" cy="4723002"/>
          </a:xfrm>
        </p:spPr>
        <p:txBody>
          <a:bodyPr>
            <a:normAutofit fontScale="92500"/>
          </a:bodyPr>
          <a:lstStyle/>
          <a:p>
            <a:pPr lvl="1"/>
            <a:r>
              <a:rPr lang="ja-JP" altLang="en-US" dirty="0"/>
              <a:t>派遣社員の給与は派遣先（能力主義管理の年功的運用）と同種業務の社会的平均（職務基準）ではまるで違う。どうするのか？</a:t>
            </a:r>
            <a:endParaRPr lang="en-US" altLang="ja-JP" dirty="0"/>
          </a:p>
          <a:p>
            <a:pPr lvl="1"/>
            <a:r>
              <a:rPr kumimoji="1" lang="ja-JP" altLang="en-US" dirty="0"/>
              <a:t>定年退職後の再雇用で賃金が低下することは正当化できるか？</a:t>
            </a:r>
            <a:endParaRPr kumimoji="1" lang="en-US" altLang="ja-JP" dirty="0"/>
          </a:p>
          <a:p>
            <a:pPr lvl="2"/>
            <a:r>
              <a:rPr kumimoji="1" lang="ja-JP" altLang="en-US" dirty="0"/>
              <a:t>「職務」等の違いでは正当化できない</a:t>
            </a:r>
            <a:endParaRPr kumimoji="1" lang="en-US" altLang="ja-JP" dirty="0"/>
          </a:p>
          <a:p>
            <a:pPr lvl="2"/>
            <a:r>
              <a:rPr lang="ja-JP" altLang="en-US" dirty="0"/>
              <a:t>「能力・経験」の違いでも急速な一律低下は正当化しきれない</a:t>
            </a:r>
            <a:endParaRPr lang="en-US" altLang="ja-JP" dirty="0"/>
          </a:p>
          <a:p>
            <a:pPr lvl="2"/>
            <a:r>
              <a:rPr kumimoji="1" lang="ja-JP" altLang="en-US" dirty="0"/>
              <a:t>「勤続」の違いでも正当化できない</a:t>
            </a:r>
            <a:endParaRPr kumimoji="1" lang="en-US" altLang="ja-JP" dirty="0"/>
          </a:p>
          <a:p>
            <a:pPr lvl="1"/>
            <a:r>
              <a:rPr kumimoji="1" lang="ja-JP" altLang="en-US" dirty="0"/>
              <a:t>現在の「働き方改革」では，身分的差別の是正には役立つが，国際的な意味の「同一（価値）労働同一賃金」にならないうえに，混乱が生じる</a:t>
            </a:r>
            <a:endParaRPr kumimoji="1" lang="en-US" altLang="ja-JP" dirty="0"/>
          </a:p>
          <a:p>
            <a:pPr lvl="1"/>
            <a:r>
              <a:rPr lang="ja-JP" altLang="en-US" dirty="0"/>
              <a:t>では，どうすれば，大きな無理なく正規・非正規の格差を是正できるのか？メンバーシップ型男性正社員中心の発想を変える必要がある。</a:t>
            </a:r>
            <a:endParaRPr kumimoji="1" lang="en-US" altLang="ja-JP" dirty="0"/>
          </a:p>
          <a:p>
            <a:pPr lvl="2"/>
            <a:endParaRPr kumimoji="1" lang="ja-JP" altLang="en-US" dirty="0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0B99370E-8DAD-480F-B43E-9F6A3A73E4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356352"/>
            <a:ext cx="5431406" cy="365125"/>
          </a:xfrm>
        </p:spPr>
        <p:txBody>
          <a:bodyPr/>
          <a:lstStyle/>
          <a:p>
            <a:r>
              <a:rPr kumimoji="1" lang="en-US" altLang="ja-JP" dirty="0"/>
              <a:t>6</a:t>
            </a:r>
            <a:r>
              <a:rPr kumimoji="1" lang="ja-JP" altLang="en-US" dirty="0"/>
              <a:t>章スライド</a:t>
            </a:r>
            <a:r>
              <a:rPr kumimoji="1" lang="en-US" altLang="ja-JP" dirty="0"/>
              <a:t>107</a:t>
            </a:r>
            <a:r>
              <a:rPr kumimoji="1" lang="ja-JP" altLang="en-US" dirty="0"/>
              <a:t>と</a:t>
            </a:r>
            <a:r>
              <a:rPr kumimoji="1" lang="en-US" altLang="ja-JP" dirty="0"/>
              <a:t>108</a:t>
            </a:r>
            <a:r>
              <a:rPr kumimoji="1" lang="ja-JP" altLang="en-US" dirty="0"/>
              <a:t>の間を以下のように補足する</a:t>
            </a: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90F3CC69-D1C7-4C2A-854C-2E77D37001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40F269-3E7E-432A-92C9-085C32EE883A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67258547"/>
      </p:ext>
    </p:extLst>
  </p:cSld>
  <p:clrMapOvr>
    <a:masterClrMapping/>
  </p:clrMapOvr>
</p:sld>
</file>

<file path=ppt/theme/theme1.xml><?xml version="1.0" encoding="utf-8"?>
<a:theme xmlns:a="http://schemas.openxmlformats.org/drawingml/2006/main" name="日本経済2019">
  <a:themeElements>
    <a:clrScheme name="青緑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日本経済2019" id="{F92A08DB-BAA0-4C71-95E8-8699B8A32218}" vid="{1C569801-B923-4EA5-84C0-EA8B698DE258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日本経済2019</Template>
  <TotalTime>28</TotalTime>
  <Words>490</Words>
  <Application>Microsoft Office PowerPoint</Application>
  <PresentationFormat>ワイド画面</PresentationFormat>
  <Paragraphs>22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游ゴシック</vt:lpstr>
      <vt:lpstr>Arial</vt:lpstr>
      <vt:lpstr>Calibri</vt:lpstr>
      <vt:lpstr>Verdana</vt:lpstr>
      <vt:lpstr>日本経済2019</vt:lpstr>
      <vt:lpstr>働き方改革の困難と打開の方向（１） </vt:lpstr>
      <vt:lpstr>働き方改革の困難と打開の方向（２）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働き方改革の困難</dc:title>
  <dc:creator>川端 望</dc:creator>
  <cp:lastModifiedBy>川端 望</cp:lastModifiedBy>
  <cp:revision>4</cp:revision>
  <dcterms:created xsi:type="dcterms:W3CDTF">2019-07-19T02:48:13Z</dcterms:created>
  <dcterms:modified xsi:type="dcterms:W3CDTF">2019-07-19T03:17:00Z</dcterms:modified>
</cp:coreProperties>
</file>