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notesMasterIdLst>
    <p:notesMasterId r:id="rId27"/>
  </p:notesMasterIdLst>
  <p:handoutMasterIdLst>
    <p:handoutMasterId r:id="rId28"/>
  </p:handoutMasterIdLst>
  <p:sldIdLst>
    <p:sldId id="256" r:id="rId2"/>
    <p:sldId id="258" r:id="rId3"/>
    <p:sldId id="259" r:id="rId4"/>
    <p:sldId id="299" r:id="rId5"/>
    <p:sldId id="309" r:id="rId6"/>
    <p:sldId id="318" r:id="rId7"/>
    <p:sldId id="319" r:id="rId8"/>
    <p:sldId id="320" r:id="rId9"/>
    <p:sldId id="305" r:id="rId10"/>
    <p:sldId id="277" r:id="rId11"/>
    <p:sldId id="323" r:id="rId12"/>
    <p:sldId id="322" r:id="rId13"/>
    <p:sldId id="324" r:id="rId14"/>
    <p:sldId id="295" r:id="rId15"/>
    <p:sldId id="278" r:id="rId16"/>
    <p:sldId id="280" r:id="rId17"/>
    <p:sldId id="282" r:id="rId18"/>
    <p:sldId id="311" r:id="rId19"/>
    <p:sldId id="314" r:id="rId20"/>
    <p:sldId id="312" r:id="rId21"/>
    <p:sldId id="307" r:id="rId22"/>
    <p:sldId id="288" r:id="rId23"/>
    <p:sldId id="291" r:id="rId24"/>
    <p:sldId id="317" r:id="rId25"/>
    <p:sldId id="293" r:id="rId26"/>
  </p:sldIdLst>
  <p:sldSz cx="9144000" cy="6858000" type="screen4x3"/>
  <p:notesSz cx="6858000" cy="9945688"/>
  <p:defaultTex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512" autoAdjust="0"/>
  </p:normalViewPr>
  <p:slideViewPr>
    <p:cSldViewPr>
      <p:cViewPr varScale="1">
        <p:scale>
          <a:sx n="105" d="100"/>
          <a:sy n="105" d="100"/>
        </p:scale>
        <p:origin x="-1716" y="-96"/>
      </p:cViewPr>
      <p:guideLst>
        <p:guide orient="horz" pos="2160"/>
        <p:guide pos="2880"/>
      </p:guideLst>
    </p:cSldViewPr>
  </p:slideViewPr>
  <p:outlineViewPr>
    <p:cViewPr>
      <p:scale>
        <a:sx n="33" d="100"/>
        <a:sy n="33" d="100"/>
      </p:scale>
      <p:origin x="0" y="3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1" y="0"/>
            <a:ext cx="2972393" cy="497685"/>
          </a:xfrm>
          <a:prstGeom prst="rect">
            <a:avLst/>
          </a:prstGeom>
          <a:noFill/>
          <a:ln w="9525">
            <a:noFill/>
            <a:miter lim="800000"/>
            <a:headEnd/>
            <a:tailEnd/>
          </a:ln>
          <a:effectLst/>
        </p:spPr>
        <p:txBody>
          <a:bodyPr vert="horz" wrap="square" lIns="92514" tIns="46257" rIns="92514" bIns="46257" numCol="1" anchor="t" anchorCtr="0" compatLnSpc="1">
            <a:prstTxWarp prst="textNoShape">
              <a:avLst/>
            </a:prstTxWarp>
          </a:bodyPr>
          <a:lstStyle>
            <a:lvl1pPr defTabSz="925554">
              <a:defRPr sz="1200">
                <a:latin typeface="Arial" charset="0"/>
              </a:defRPr>
            </a:lvl1pPr>
          </a:lstStyle>
          <a:p>
            <a:pPr>
              <a:defRPr/>
            </a:pPr>
            <a:endParaRPr lang="en-US" altLang="ja-JP"/>
          </a:p>
        </p:txBody>
      </p:sp>
      <p:sp>
        <p:nvSpPr>
          <p:cNvPr id="83971" name="Rectangle 3"/>
          <p:cNvSpPr>
            <a:spLocks noGrp="1" noChangeArrowheads="1"/>
          </p:cNvSpPr>
          <p:nvPr>
            <p:ph type="dt" sz="quarter" idx="1"/>
          </p:nvPr>
        </p:nvSpPr>
        <p:spPr bwMode="auto">
          <a:xfrm>
            <a:off x="3883991" y="0"/>
            <a:ext cx="2972392" cy="497685"/>
          </a:xfrm>
          <a:prstGeom prst="rect">
            <a:avLst/>
          </a:prstGeom>
          <a:noFill/>
          <a:ln w="9525">
            <a:noFill/>
            <a:miter lim="800000"/>
            <a:headEnd/>
            <a:tailEnd/>
          </a:ln>
          <a:effectLst/>
        </p:spPr>
        <p:txBody>
          <a:bodyPr vert="horz" wrap="square" lIns="92514" tIns="46257" rIns="92514" bIns="46257" numCol="1" anchor="t" anchorCtr="0" compatLnSpc="1">
            <a:prstTxWarp prst="textNoShape">
              <a:avLst/>
            </a:prstTxWarp>
          </a:bodyPr>
          <a:lstStyle>
            <a:lvl1pPr algn="r" defTabSz="925554">
              <a:defRPr sz="1200">
                <a:latin typeface="Arial" charset="0"/>
              </a:defRPr>
            </a:lvl1pPr>
          </a:lstStyle>
          <a:p>
            <a:pPr>
              <a:defRPr/>
            </a:pPr>
            <a:endParaRPr lang="en-US" altLang="ja-JP"/>
          </a:p>
        </p:txBody>
      </p:sp>
      <p:sp>
        <p:nvSpPr>
          <p:cNvPr id="83972" name="Rectangle 4"/>
          <p:cNvSpPr>
            <a:spLocks noGrp="1" noChangeArrowheads="1"/>
          </p:cNvSpPr>
          <p:nvPr>
            <p:ph type="ftr" sz="quarter" idx="2"/>
          </p:nvPr>
        </p:nvSpPr>
        <p:spPr bwMode="auto">
          <a:xfrm>
            <a:off x="1" y="9446402"/>
            <a:ext cx="2972393" cy="497685"/>
          </a:xfrm>
          <a:prstGeom prst="rect">
            <a:avLst/>
          </a:prstGeom>
          <a:noFill/>
          <a:ln w="9525">
            <a:noFill/>
            <a:miter lim="800000"/>
            <a:headEnd/>
            <a:tailEnd/>
          </a:ln>
          <a:effectLst/>
        </p:spPr>
        <p:txBody>
          <a:bodyPr vert="horz" wrap="square" lIns="92514" tIns="46257" rIns="92514" bIns="46257" numCol="1" anchor="b" anchorCtr="0" compatLnSpc="1">
            <a:prstTxWarp prst="textNoShape">
              <a:avLst/>
            </a:prstTxWarp>
          </a:bodyPr>
          <a:lstStyle>
            <a:lvl1pPr defTabSz="925554">
              <a:defRPr sz="1200">
                <a:latin typeface="Arial" charset="0"/>
              </a:defRPr>
            </a:lvl1pPr>
          </a:lstStyle>
          <a:p>
            <a:pPr>
              <a:defRPr/>
            </a:pPr>
            <a:endParaRPr lang="en-US" altLang="ja-JP"/>
          </a:p>
        </p:txBody>
      </p:sp>
      <p:sp>
        <p:nvSpPr>
          <p:cNvPr id="83973" name="Rectangle 5"/>
          <p:cNvSpPr>
            <a:spLocks noGrp="1" noChangeArrowheads="1"/>
          </p:cNvSpPr>
          <p:nvPr>
            <p:ph type="sldNum" sz="quarter" idx="3"/>
          </p:nvPr>
        </p:nvSpPr>
        <p:spPr bwMode="auto">
          <a:xfrm>
            <a:off x="3883991" y="9446402"/>
            <a:ext cx="2972392" cy="497685"/>
          </a:xfrm>
          <a:prstGeom prst="rect">
            <a:avLst/>
          </a:prstGeom>
          <a:noFill/>
          <a:ln w="9525">
            <a:noFill/>
            <a:miter lim="800000"/>
            <a:headEnd/>
            <a:tailEnd/>
          </a:ln>
          <a:effectLst/>
        </p:spPr>
        <p:txBody>
          <a:bodyPr vert="horz" wrap="square" lIns="92514" tIns="46257" rIns="92514" bIns="46257" numCol="1" anchor="b" anchorCtr="0" compatLnSpc="1">
            <a:prstTxWarp prst="textNoShape">
              <a:avLst/>
            </a:prstTxWarp>
          </a:bodyPr>
          <a:lstStyle>
            <a:lvl1pPr algn="r" defTabSz="925554">
              <a:defRPr sz="1200">
                <a:latin typeface="Arial" charset="0"/>
              </a:defRPr>
            </a:lvl1pPr>
          </a:lstStyle>
          <a:p>
            <a:pPr>
              <a:defRPr/>
            </a:pPr>
            <a:fld id="{A417A1ED-6DF1-4699-B620-335868BB909C}" type="slidenum">
              <a:rPr lang="en-US" altLang="ja-JP"/>
              <a:pPr>
                <a:defRPr/>
              </a:pPr>
              <a:t>‹#›</a:t>
            </a:fld>
            <a:endParaRPr lang="en-US" altLang="ja-JP" dirty="0"/>
          </a:p>
        </p:txBody>
      </p:sp>
    </p:spTree>
    <p:extLst>
      <p:ext uri="{BB962C8B-B14F-4D97-AF65-F5344CB8AC3E}">
        <p14:creationId xmlns:p14="http://schemas.microsoft.com/office/powerpoint/2010/main" val="3420059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2972393" cy="497685"/>
          </a:xfrm>
          <a:prstGeom prst="rect">
            <a:avLst/>
          </a:prstGeom>
          <a:noFill/>
          <a:ln w="9525">
            <a:noFill/>
            <a:miter lim="800000"/>
            <a:headEnd/>
            <a:tailEnd/>
          </a:ln>
          <a:effectLst/>
        </p:spPr>
        <p:txBody>
          <a:bodyPr vert="horz" wrap="square" lIns="92514" tIns="46257" rIns="92514" bIns="46257" numCol="1" anchor="t" anchorCtr="0" compatLnSpc="1">
            <a:prstTxWarp prst="textNoShape">
              <a:avLst/>
            </a:prstTxWarp>
          </a:bodyPr>
          <a:lstStyle>
            <a:lvl1pPr defTabSz="925554">
              <a:defRPr sz="1200">
                <a:latin typeface="Arial" charset="0"/>
              </a:defRPr>
            </a:lvl1pPr>
          </a:lstStyle>
          <a:p>
            <a:pPr>
              <a:defRPr/>
            </a:pPr>
            <a:endParaRPr lang="en-US" altLang="ja-JP"/>
          </a:p>
        </p:txBody>
      </p:sp>
      <p:sp>
        <p:nvSpPr>
          <p:cNvPr id="38915" name="Rectangle 3"/>
          <p:cNvSpPr>
            <a:spLocks noGrp="1" noChangeArrowheads="1"/>
          </p:cNvSpPr>
          <p:nvPr>
            <p:ph type="dt" idx="1"/>
          </p:nvPr>
        </p:nvSpPr>
        <p:spPr bwMode="auto">
          <a:xfrm>
            <a:off x="3883991" y="0"/>
            <a:ext cx="2972392" cy="497685"/>
          </a:xfrm>
          <a:prstGeom prst="rect">
            <a:avLst/>
          </a:prstGeom>
          <a:noFill/>
          <a:ln w="9525">
            <a:noFill/>
            <a:miter lim="800000"/>
            <a:headEnd/>
            <a:tailEnd/>
          </a:ln>
          <a:effectLst/>
        </p:spPr>
        <p:txBody>
          <a:bodyPr vert="horz" wrap="square" lIns="92514" tIns="46257" rIns="92514" bIns="46257" numCol="1" anchor="t" anchorCtr="0" compatLnSpc="1">
            <a:prstTxWarp prst="textNoShape">
              <a:avLst/>
            </a:prstTxWarp>
          </a:bodyPr>
          <a:lstStyle>
            <a:lvl1pPr algn="r" defTabSz="925554">
              <a:defRPr sz="1200">
                <a:latin typeface="Arial" charset="0"/>
              </a:defRPr>
            </a:lvl1pPr>
          </a:lstStyle>
          <a:p>
            <a:pPr>
              <a:defRPr/>
            </a:pPr>
            <a:endParaRPr lang="en-US" altLang="ja-JP"/>
          </a:p>
        </p:txBody>
      </p:sp>
      <p:sp>
        <p:nvSpPr>
          <p:cNvPr id="38916" name="Rectangle 4"/>
          <p:cNvSpPr>
            <a:spLocks noGrp="1" noRot="1" noChangeAspect="1" noChangeArrowheads="1" noTextEdit="1"/>
          </p:cNvSpPr>
          <p:nvPr>
            <p:ph type="sldImg" idx="2"/>
          </p:nvPr>
        </p:nvSpPr>
        <p:spPr bwMode="auto">
          <a:xfrm>
            <a:off x="946150" y="746125"/>
            <a:ext cx="4973638" cy="3732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85316" y="4722403"/>
            <a:ext cx="5487370" cy="4477559"/>
          </a:xfrm>
          <a:prstGeom prst="rect">
            <a:avLst/>
          </a:prstGeom>
          <a:noFill/>
          <a:ln w="9525">
            <a:noFill/>
            <a:miter lim="800000"/>
            <a:headEnd/>
            <a:tailEnd/>
          </a:ln>
          <a:effectLst/>
        </p:spPr>
        <p:txBody>
          <a:bodyPr vert="horz" wrap="square" lIns="92514" tIns="46257" rIns="92514" bIns="4625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8918" name="Rectangle 6"/>
          <p:cNvSpPr>
            <a:spLocks noGrp="1" noChangeArrowheads="1"/>
          </p:cNvSpPr>
          <p:nvPr>
            <p:ph type="ftr" sz="quarter" idx="4"/>
          </p:nvPr>
        </p:nvSpPr>
        <p:spPr bwMode="auto">
          <a:xfrm>
            <a:off x="1" y="9446402"/>
            <a:ext cx="2972393" cy="497685"/>
          </a:xfrm>
          <a:prstGeom prst="rect">
            <a:avLst/>
          </a:prstGeom>
          <a:noFill/>
          <a:ln w="9525">
            <a:noFill/>
            <a:miter lim="800000"/>
            <a:headEnd/>
            <a:tailEnd/>
          </a:ln>
          <a:effectLst/>
        </p:spPr>
        <p:txBody>
          <a:bodyPr vert="horz" wrap="square" lIns="92514" tIns="46257" rIns="92514" bIns="46257" numCol="1" anchor="b" anchorCtr="0" compatLnSpc="1">
            <a:prstTxWarp prst="textNoShape">
              <a:avLst/>
            </a:prstTxWarp>
          </a:bodyPr>
          <a:lstStyle>
            <a:lvl1pPr defTabSz="925554">
              <a:defRPr sz="1200">
                <a:latin typeface="Arial" charset="0"/>
              </a:defRPr>
            </a:lvl1pPr>
          </a:lstStyle>
          <a:p>
            <a:pPr>
              <a:defRPr/>
            </a:pPr>
            <a:endParaRPr lang="en-US" altLang="ja-JP"/>
          </a:p>
        </p:txBody>
      </p:sp>
      <p:sp>
        <p:nvSpPr>
          <p:cNvPr id="38919" name="Rectangle 7"/>
          <p:cNvSpPr>
            <a:spLocks noGrp="1" noChangeArrowheads="1"/>
          </p:cNvSpPr>
          <p:nvPr>
            <p:ph type="sldNum" sz="quarter" idx="5"/>
          </p:nvPr>
        </p:nvSpPr>
        <p:spPr bwMode="auto">
          <a:xfrm>
            <a:off x="3883991" y="9446402"/>
            <a:ext cx="2972392" cy="497685"/>
          </a:xfrm>
          <a:prstGeom prst="rect">
            <a:avLst/>
          </a:prstGeom>
          <a:noFill/>
          <a:ln w="9525">
            <a:noFill/>
            <a:miter lim="800000"/>
            <a:headEnd/>
            <a:tailEnd/>
          </a:ln>
          <a:effectLst/>
        </p:spPr>
        <p:txBody>
          <a:bodyPr vert="horz" wrap="square" lIns="92514" tIns="46257" rIns="92514" bIns="46257" numCol="1" anchor="b" anchorCtr="0" compatLnSpc="1">
            <a:prstTxWarp prst="textNoShape">
              <a:avLst/>
            </a:prstTxWarp>
          </a:bodyPr>
          <a:lstStyle>
            <a:lvl1pPr algn="r" defTabSz="925554">
              <a:defRPr sz="1200">
                <a:latin typeface="Arial" charset="0"/>
              </a:defRPr>
            </a:lvl1pPr>
          </a:lstStyle>
          <a:p>
            <a:pPr>
              <a:defRPr/>
            </a:pPr>
            <a:fld id="{E905922A-7596-4EB4-86E2-716BA9218DCB}" type="slidenum">
              <a:rPr lang="en-US" altLang="ja-JP"/>
              <a:pPr>
                <a:defRPr/>
              </a:pPr>
              <a:t>‹#›</a:t>
            </a:fld>
            <a:endParaRPr lang="en-US" altLang="ja-JP" dirty="0"/>
          </a:p>
        </p:txBody>
      </p:sp>
    </p:spTree>
    <p:extLst>
      <p:ext uri="{BB962C8B-B14F-4D97-AF65-F5344CB8AC3E}">
        <p14:creationId xmlns:p14="http://schemas.microsoft.com/office/powerpoint/2010/main" val="1711299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ln/>
        </p:spPr>
      </p:sp>
      <p:sp>
        <p:nvSpPr>
          <p:cNvPr id="399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基本専門科目「日本経済」ガイダンス。</a:t>
            </a:r>
            <a:endParaRPr lang="ja-JP" altLang="en-US" dirty="0"/>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5513" indent="-285994" eaLnBrk="0" hangingPunct="0">
              <a:spcBef>
                <a:spcPct val="30000"/>
              </a:spcBef>
              <a:defRPr kumimoji="1" sz="1200">
                <a:solidFill>
                  <a:schemeClr val="tx1"/>
                </a:solidFill>
                <a:latin typeface="Arial" charset="0"/>
                <a:ea typeface="ＭＳ Ｐ明朝" pitchFamily="18" charset="-128"/>
              </a:defRPr>
            </a:lvl2pPr>
            <a:lvl3pPr marL="1148797" indent="-229760" eaLnBrk="0" hangingPunct="0">
              <a:spcBef>
                <a:spcPct val="30000"/>
              </a:spcBef>
              <a:defRPr kumimoji="1" sz="1200">
                <a:solidFill>
                  <a:schemeClr val="tx1"/>
                </a:solidFill>
                <a:latin typeface="Arial" charset="0"/>
                <a:ea typeface="ＭＳ Ｐ明朝" pitchFamily="18" charset="-128"/>
              </a:defRPr>
            </a:lvl3pPr>
            <a:lvl4pPr marL="1608316" indent="-229760" eaLnBrk="0" hangingPunct="0">
              <a:spcBef>
                <a:spcPct val="30000"/>
              </a:spcBef>
              <a:defRPr kumimoji="1" sz="1200">
                <a:solidFill>
                  <a:schemeClr val="tx1"/>
                </a:solidFill>
                <a:latin typeface="Arial" charset="0"/>
                <a:ea typeface="ＭＳ Ｐ明朝" pitchFamily="18" charset="-128"/>
              </a:defRPr>
            </a:lvl4pPr>
            <a:lvl5pPr marL="2067835" indent="-229760" eaLnBrk="0" hangingPunct="0">
              <a:spcBef>
                <a:spcPct val="30000"/>
              </a:spcBef>
              <a:defRPr kumimoji="1" sz="1200">
                <a:solidFill>
                  <a:schemeClr val="tx1"/>
                </a:solidFill>
                <a:latin typeface="Arial" charset="0"/>
                <a:ea typeface="ＭＳ Ｐ明朝" pitchFamily="18" charset="-128"/>
              </a:defRPr>
            </a:lvl5pPr>
            <a:lvl6pPr marL="2530567" indent="-22976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3299" indent="-22976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6031" indent="-22976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8763" indent="-22976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defTabSz="925464" eaLnBrk="1" hangingPunct="1">
              <a:spcBef>
                <a:spcPct val="0"/>
              </a:spcBef>
            </a:pPr>
            <a:fld id="{278BB7E7-E41D-48B3-81F3-70829551CAB6}" type="slidenum">
              <a:rPr lang="en-US" altLang="ja-JP" smtClean="0">
                <a:ea typeface="ＭＳ Ｐゴシック" pitchFamily="50" charset="-128"/>
              </a:rPr>
              <a:pPr defTabSz="925464" eaLnBrk="1" hangingPunct="1">
                <a:spcBef>
                  <a:spcPct val="0"/>
                </a:spcBef>
              </a:pPr>
              <a:t>1</a:t>
            </a:fld>
            <a:endParaRPr lang="en-US" altLang="ja-JP">
              <a:ea typeface="ＭＳ Ｐゴシック"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10</a:t>
            </a:fld>
            <a:endParaRPr lang="en-US" altLang="ja-JP" dirty="0"/>
          </a:p>
        </p:txBody>
      </p:sp>
    </p:spTree>
    <p:extLst>
      <p:ext uri="{BB962C8B-B14F-4D97-AF65-F5344CB8AC3E}">
        <p14:creationId xmlns:p14="http://schemas.microsoft.com/office/powerpoint/2010/main" val="2897852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12</a:t>
            </a:fld>
            <a:endParaRPr lang="en-US" altLang="ja-JP" dirty="0"/>
          </a:p>
        </p:txBody>
      </p:sp>
    </p:spTree>
    <p:extLst>
      <p:ext uri="{BB962C8B-B14F-4D97-AF65-F5344CB8AC3E}">
        <p14:creationId xmlns:p14="http://schemas.microsoft.com/office/powerpoint/2010/main" val="2465588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14</a:t>
            </a:fld>
            <a:endParaRPr lang="en-US" altLang="ja-JP" dirty="0"/>
          </a:p>
        </p:txBody>
      </p:sp>
    </p:spTree>
    <p:extLst>
      <p:ext uri="{BB962C8B-B14F-4D97-AF65-F5344CB8AC3E}">
        <p14:creationId xmlns:p14="http://schemas.microsoft.com/office/powerpoint/2010/main" val="3271853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15</a:t>
            </a:fld>
            <a:endParaRPr lang="en-US" altLang="ja-JP" dirty="0"/>
          </a:p>
        </p:txBody>
      </p:sp>
    </p:spTree>
    <p:extLst>
      <p:ext uri="{BB962C8B-B14F-4D97-AF65-F5344CB8AC3E}">
        <p14:creationId xmlns:p14="http://schemas.microsoft.com/office/powerpoint/2010/main" val="1595964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16</a:t>
            </a:fld>
            <a:endParaRPr lang="en-US" altLang="ja-JP" dirty="0"/>
          </a:p>
        </p:txBody>
      </p:sp>
    </p:spTree>
    <p:extLst>
      <p:ext uri="{BB962C8B-B14F-4D97-AF65-F5344CB8AC3E}">
        <p14:creationId xmlns:p14="http://schemas.microsoft.com/office/powerpoint/2010/main" val="39455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a:ln/>
        </p:spPr>
      </p:sp>
      <p:sp>
        <p:nvSpPr>
          <p:cNvPr id="419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419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51940" indent="-289208" eaLnBrk="0" hangingPunct="0">
              <a:spcBef>
                <a:spcPct val="30000"/>
              </a:spcBef>
              <a:defRPr kumimoji="1" sz="1200">
                <a:solidFill>
                  <a:schemeClr val="tx1"/>
                </a:solidFill>
                <a:latin typeface="Arial" charset="0"/>
                <a:ea typeface="ＭＳ Ｐ明朝" pitchFamily="18" charset="-128"/>
              </a:defRPr>
            </a:lvl2pPr>
            <a:lvl3pPr marL="1156830" indent="-231366" eaLnBrk="0" hangingPunct="0">
              <a:spcBef>
                <a:spcPct val="30000"/>
              </a:spcBef>
              <a:defRPr kumimoji="1" sz="1200">
                <a:solidFill>
                  <a:schemeClr val="tx1"/>
                </a:solidFill>
                <a:latin typeface="Arial" charset="0"/>
                <a:ea typeface="ＭＳ Ｐ明朝" pitchFamily="18" charset="-128"/>
              </a:defRPr>
            </a:lvl3pPr>
            <a:lvl4pPr marL="1619562" indent="-231366" eaLnBrk="0" hangingPunct="0">
              <a:spcBef>
                <a:spcPct val="30000"/>
              </a:spcBef>
              <a:defRPr kumimoji="1" sz="1200">
                <a:solidFill>
                  <a:schemeClr val="tx1"/>
                </a:solidFill>
                <a:latin typeface="Arial" charset="0"/>
                <a:ea typeface="ＭＳ Ｐ明朝" pitchFamily="18" charset="-128"/>
              </a:defRPr>
            </a:lvl4pPr>
            <a:lvl5pPr marL="2082295" indent="-231366" eaLnBrk="0" hangingPunct="0">
              <a:spcBef>
                <a:spcPct val="30000"/>
              </a:spcBef>
              <a:defRPr kumimoji="1" sz="1200">
                <a:solidFill>
                  <a:schemeClr val="tx1"/>
                </a:solidFill>
                <a:latin typeface="Arial" charset="0"/>
                <a:ea typeface="ＭＳ Ｐ明朝" pitchFamily="18" charset="-128"/>
              </a:defRPr>
            </a:lvl5pPr>
            <a:lvl6pPr marL="2545027" indent="-231366" eaLnBrk="0" fontAlgn="base" hangingPunct="0">
              <a:spcBef>
                <a:spcPct val="30000"/>
              </a:spcBef>
              <a:spcAft>
                <a:spcPct val="0"/>
              </a:spcAft>
              <a:defRPr kumimoji="1" sz="1200">
                <a:solidFill>
                  <a:schemeClr val="tx1"/>
                </a:solidFill>
                <a:latin typeface="Arial" charset="0"/>
                <a:ea typeface="ＭＳ Ｐ明朝" pitchFamily="18" charset="-128"/>
              </a:defRPr>
            </a:lvl6pPr>
            <a:lvl7pPr marL="3007759" indent="-231366"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70491" indent="-231366"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33223" indent="-231366"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defTabSz="925464" eaLnBrk="1" hangingPunct="1">
              <a:spcBef>
                <a:spcPct val="0"/>
              </a:spcBef>
            </a:pPr>
            <a:fld id="{14FDB15F-3AE4-47BF-AC9D-0AD6A47BF040}" type="slidenum">
              <a:rPr lang="en-US" altLang="ja-JP" smtClean="0">
                <a:ea typeface="ＭＳ Ｐゴシック" pitchFamily="50" charset="-128"/>
              </a:rPr>
              <a:pPr defTabSz="925464" eaLnBrk="1" hangingPunct="1">
                <a:spcBef>
                  <a:spcPct val="0"/>
                </a:spcBef>
              </a:pPr>
              <a:t>17</a:t>
            </a:fld>
            <a:endParaRPr lang="en-US" altLang="ja-JP">
              <a:ea typeface="ＭＳ Ｐゴシック"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18</a:t>
            </a:fld>
            <a:endParaRPr lang="en-US" altLang="ja-JP" dirty="0"/>
          </a:p>
        </p:txBody>
      </p:sp>
    </p:spTree>
    <p:extLst>
      <p:ext uri="{BB962C8B-B14F-4D97-AF65-F5344CB8AC3E}">
        <p14:creationId xmlns:p14="http://schemas.microsoft.com/office/powerpoint/2010/main" val="3660784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19</a:t>
            </a:fld>
            <a:endParaRPr lang="en-US" altLang="ja-JP" dirty="0"/>
          </a:p>
        </p:txBody>
      </p:sp>
    </p:spTree>
    <p:extLst>
      <p:ext uri="{BB962C8B-B14F-4D97-AF65-F5344CB8AC3E}">
        <p14:creationId xmlns:p14="http://schemas.microsoft.com/office/powerpoint/2010/main" val="1970516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20</a:t>
            </a:fld>
            <a:endParaRPr lang="en-US" altLang="ja-JP" dirty="0"/>
          </a:p>
        </p:txBody>
      </p:sp>
    </p:spTree>
    <p:extLst>
      <p:ext uri="{BB962C8B-B14F-4D97-AF65-F5344CB8AC3E}">
        <p14:creationId xmlns:p14="http://schemas.microsoft.com/office/powerpoint/2010/main" val="419115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21</a:t>
            </a:fld>
            <a:endParaRPr lang="en-US" altLang="ja-JP" dirty="0"/>
          </a:p>
        </p:txBody>
      </p:sp>
    </p:spTree>
    <p:extLst>
      <p:ext uri="{BB962C8B-B14F-4D97-AF65-F5344CB8AC3E}">
        <p14:creationId xmlns:p14="http://schemas.microsoft.com/office/powerpoint/2010/main" val="203556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2</a:t>
            </a:fld>
            <a:endParaRPr lang="en-US" altLang="ja-JP" dirty="0"/>
          </a:p>
        </p:txBody>
      </p:sp>
    </p:spTree>
    <p:extLst>
      <p:ext uri="{BB962C8B-B14F-4D97-AF65-F5344CB8AC3E}">
        <p14:creationId xmlns:p14="http://schemas.microsoft.com/office/powerpoint/2010/main" val="1719691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22</a:t>
            </a:fld>
            <a:endParaRPr lang="en-US" altLang="ja-JP" dirty="0"/>
          </a:p>
        </p:txBody>
      </p:sp>
    </p:spTree>
    <p:extLst>
      <p:ext uri="{BB962C8B-B14F-4D97-AF65-F5344CB8AC3E}">
        <p14:creationId xmlns:p14="http://schemas.microsoft.com/office/powerpoint/2010/main" val="1019001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23</a:t>
            </a:fld>
            <a:endParaRPr lang="en-US" altLang="ja-JP" dirty="0"/>
          </a:p>
        </p:txBody>
      </p:sp>
    </p:spTree>
    <p:extLst>
      <p:ext uri="{BB962C8B-B14F-4D97-AF65-F5344CB8AC3E}">
        <p14:creationId xmlns:p14="http://schemas.microsoft.com/office/powerpoint/2010/main" val="3780415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24</a:t>
            </a:fld>
            <a:endParaRPr lang="en-US" altLang="ja-JP" dirty="0"/>
          </a:p>
        </p:txBody>
      </p:sp>
    </p:spTree>
    <p:extLst>
      <p:ext uri="{BB962C8B-B14F-4D97-AF65-F5344CB8AC3E}">
        <p14:creationId xmlns:p14="http://schemas.microsoft.com/office/powerpoint/2010/main" val="2634585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25</a:t>
            </a:fld>
            <a:endParaRPr lang="en-US" altLang="ja-JP" dirty="0"/>
          </a:p>
        </p:txBody>
      </p:sp>
    </p:spTree>
    <p:extLst>
      <p:ext uri="{BB962C8B-B14F-4D97-AF65-F5344CB8AC3E}">
        <p14:creationId xmlns:p14="http://schemas.microsoft.com/office/powerpoint/2010/main" val="9186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3</a:t>
            </a:fld>
            <a:endParaRPr lang="en-US" altLang="ja-JP" dirty="0"/>
          </a:p>
        </p:txBody>
      </p:sp>
    </p:spTree>
    <p:extLst>
      <p:ext uri="{BB962C8B-B14F-4D97-AF65-F5344CB8AC3E}">
        <p14:creationId xmlns:p14="http://schemas.microsoft.com/office/powerpoint/2010/main" val="318945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4</a:t>
            </a:fld>
            <a:endParaRPr lang="en-US" altLang="ja-JP" dirty="0"/>
          </a:p>
        </p:txBody>
      </p:sp>
    </p:spTree>
    <p:extLst>
      <p:ext uri="{BB962C8B-B14F-4D97-AF65-F5344CB8AC3E}">
        <p14:creationId xmlns:p14="http://schemas.microsoft.com/office/powerpoint/2010/main" val="417294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5</a:t>
            </a:fld>
            <a:endParaRPr lang="en-US" altLang="ja-JP" dirty="0"/>
          </a:p>
        </p:txBody>
      </p:sp>
    </p:spTree>
    <p:extLst>
      <p:ext uri="{BB962C8B-B14F-4D97-AF65-F5344CB8AC3E}">
        <p14:creationId xmlns:p14="http://schemas.microsoft.com/office/powerpoint/2010/main" val="73578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6</a:t>
            </a:fld>
            <a:endParaRPr lang="en-US" altLang="ja-JP" dirty="0"/>
          </a:p>
        </p:txBody>
      </p:sp>
    </p:spTree>
    <p:extLst>
      <p:ext uri="{BB962C8B-B14F-4D97-AF65-F5344CB8AC3E}">
        <p14:creationId xmlns:p14="http://schemas.microsoft.com/office/powerpoint/2010/main" val="228717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7</a:t>
            </a:fld>
            <a:endParaRPr lang="en-US" altLang="ja-JP" dirty="0"/>
          </a:p>
        </p:txBody>
      </p:sp>
    </p:spTree>
    <p:extLst>
      <p:ext uri="{BB962C8B-B14F-4D97-AF65-F5344CB8AC3E}">
        <p14:creationId xmlns:p14="http://schemas.microsoft.com/office/powerpoint/2010/main" val="146765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8</a:t>
            </a:fld>
            <a:endParaRPr lang="en-US" altLang="ja-JP" dirty="0"/>
          </a:p>
        </p:txBody>
      </p:sp>
    </p:spTree>
    <p:extLst>
      <p:ext uri="{BB962C8B-B14F-4D97-AF65-F5344CB8AC3E}">
        <p14:creationId xmlns:p14="http://schemas.microsoft.com/office/powerpoint/2010/main" val="877059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05922A-7596-4EB4-86E2-716BA9218DCB}" type="slidenum">
              <a:rPr lang="en-US" altLang="ja-JP" smtClean="0"/>
              <a:pPr>
                <a:defRPr/>
              </a:pPr>
              <a:t>9</a:t>
            </a:fld>
            <a:endParaRPr lang="en-US" altLang="ja-JP" dirty="0"/>
          </a:p>
        </p:txBody>
      </p:sp>
    </p:spTree>
    <p:extLst>
      <p:ext uri="{BB962C8B-B14F-4D97-AF65-F5344CB8AC3E}">
        <p14:creationId xmlns:p14="http://schemas.microsoft.com/office/powerpoint/2010/main" val="387578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C28F4EE8-6896-43CB-ABDE-078C0F00DB84}" type="datetime1">
              <a:rPr lang="ja-JP" altLang="en-US"/>
              <a:pPr>
                <a:defRPr/>
              </a:pPr>
              <a:t>2018/4/2</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7956550" y="6356350"/>
            <a:ext cx="730250" cy="365125"/>
          </a:xfrm>
          <a:prstGeom prst="rect">
            <a:avLst/>
          </a:prstGeom>
        </p:spPr>
        <p:txBody>
          <a:bodyPr/>
          <a:lstStyle>
            <a:lvl1pPr>
              <a:defRPr/>
            </a:lvl1pPr>
          </a:lstStyle>
          <a:p>
            <a:pPr>
              <a:defRPr/>
            </a:pPr>
            <a:fld id="{A4C94890-C4E6-4AB5-BD55-4CD805F317D2}" type="slidenum">
              <a:rPr lang="en-US" altLang="ja-JP"/>
              <a:pPr>
                <a:defRPr/>
              </a:pPr>
              <a:t>‹#›</a:t>
            </a:fld>
            <a:endParaRPr lang="en-US" altLang="ja-JP" dirty="0"/>
          </a:p>
        </p:txBody>
      </p:sp>
    </p:spTree>
    <p:extLst>
      <p:ext uri="{BB962C8B-B14F-4D97-AF65-F5344CB8AC3E}">
        <p14:creationId xmlns:p14="http://schemas.microsoft.com/office/powerpoint/2010/main" val="138790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8104B4BC-B095-4B2F-8DC1-6BEAD9F0BAA9}" type="datetime1">
              <a:rPr lang="ja-JP" altLang="en-US"/>
              <a:pPr>
                <a:defRPr/>
              </a:pPr>
              <a:t>2018/4/2</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59C41D4-B59E-44F9-A003-E742D60666E5}" type="slidenum">
              <a:rPr lang="en-US" altLang="ja-JP"/>
              <a:pPr>
                <a:defRPr/>
              </a:pPr>
              <a:t>‹#›</a:t>
            </a:fld>
            <a:endParaRPr lang="en-US" altLang="ja-JP" dirty="0"/>
          </a:p>
        </p:txBody>
      </p:sp>
    </p:spTree>
    <p:extLst>
      <p:ext uri="{BB962C8B-B14F-4D97-AF65-F5344CB8AC3E}">
        <p14:creationId xmlns:p14="http://schemas.microsoft.com/office/powerpoint/2010/main" val="284484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326D20F1-5452-4FBF-9D99-35F201649D3E}" type="datetime1">
              <a:rPr lang="ja-JP" altLang="en-US"/>
              <a:pPr>
                <a:defRPr/>
              </a:pPr>
              <a:t>2018/4/2</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6FF03A0-2CE1-44EE-AA66-9E32251C93BA}" type="slidenum">
              <a:rPr lang="en-US" altLang="ja-JP"/>
              <a:pPr>
                <a:defRPr/>
              </a:pPr>
              <a:t>‹#›</a:t>
            </a:fld>
            <a:endParaRPr lang="en-US" altLang="ja-JP" dirty="0"/>
          </a:p>
        </p:txBody>
      </p:sp>
    </p:spTree>
    <p:extLst>
      <p:ext uri="{BB962C8B-B14F-4D97-AF65-F5344CB8AC3E}">
        <p14:creationId xmlns:p14="http://schemas.microsoft.com/office/powerpoint/2010/main" val="119376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52128"/>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C312AC7C-E47E-4772-AFAB-E9D7ECC7CCDD}" type="datetime1">
              <a:rPr lang="ja-JP" altLang="en-US"/>
              <a:pPr>
                <a:defRPr/>
              </a:pPr>
              <a:t>2018/4/2</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7924800" y="6356350"/>
            <a:ext cx="762000" cy="365125"/>
          </a:xfrm>
          <a:prstGeom prst="rect">
            <a:avLst/>
          </a:prstGeom>
        </p:spPr>
        <p:txBody>
          <a:bodyPr/>
          <a:lstStyle>
            <a:lvl1pPr algn="r">
              <a:defRPr/>
            </a:lvl1pPr>
          </a:lstStyle>
          <a:p>
            <a:pPr>
              <a:defRPr/>
            </a:pPr>
            <a:fld id="{F7182273-542A-4D76-9A12-21A75F9967A5}" type="slidenum">
              <a:rPr lang="en-US" altLang="ja-JP"/>
              <a:pPr>
                <a:defRPr/>
              </a:pPr>
              <a:t>‹#›</a:t>
            </a:fld>
            <a:endParaRPr lang="en-US" altLang="ja-JP" dirty="0"/>
          </a:p>
        </p:txBody>
      </p:sp>
    </p:spTree>
    <p:extLst>
      <p:ext uri="{BB962C8B-B14F-4D97-AF65-F5344CB8AC3E}">
        <p14:creationId xmlns:p14="http://schemas.microsoft.com/office/powerpoint/2010/main" val="189383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B6D5198D-0B16-4414-8772-112CB837EFBD}" type="datetime1">
              <a:rPr lang="ja-JP" altLang="en-US"/>
              <a:pPr>
                <a:defRPr/>
              </a:pPr>
              <a:t>2018/4/2</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4727E45-A1F4-41A5-940F-FE06EC856ACE}" type="slidenum">
              <a:rPr lang="en-US" altLang="ja-JP"/>
              <a:pPr>
                <a:defRPr/>
              </a:pPr>
              <a:t>‹#›</a:t>
            </a:fld>
            <a:endParaRPr lang="en-US" altLang="ja-JP" dirty="0"/>
          </a:p>
        </p:txBody>
      </p:sp>
    </p:spTree>
    <p:extLst>
      <p:ext uri="{BB962C8B-B14F-4D97-AF65-F5344CB8AC3E}">
        <p14:creationId xmlns:p14="http://schemas.microsoft.com/office/powerpoint/2010/main" val="233421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52128"/>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vl1pPr>
          </a:lstStyle>
          <a:p>
            <a:pPr>
              <a:defRPr/>
            </a:pPr>
            <a:fld id="{AEB93B22-DA16-4F80-81BA-93BC3AF6227D}" type="datetime1">
              <a:rPr lang="ja-JP" altLang="en-US"/>
              <a:pPr>
                <a:defRPr/>
              </a:pPr>
              <a:t>2018/4/2</a:t>
            </a:fld>
            <a:endParaRPr lang="en-US" altLang="ja-JP" dirty="0"/>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7956550" y="6356350"/>
            <a:ext cx="730250" cy="365125"/>
          </a:xfrm>
          <a:prstGeom prst="rect">
            <a:avLst/>
          </a:prstGeom>
        </p:spPr>
        <p:txBody>
          <a:bodyPr/>
          <a:lstStyle>
            <a:lvl1pPr>
              <a:defRPr/>
            </a:lvl1pPr>
          </a:lstStyle>
          <a:p>
            <a:pPr>
              <a:defRPr/>
            </a:pPr>
            <a:fld id="{42038DC2-DD65-41D8-A6C0-B2488156339C}" type="slidenum">
              <a:rPr lang="en-US" altLang="ja-JP"/>
              <a:pPr>
                <a:defRPr/>
              </a:pPr>
              <a:t>‹#›</a:t>
            </a:fld>
            <a:endParaRPr lang="en-US" altLang="ja-JP" dirty="0"/>
          </a:p>
        </p:txBody>
      </p:sp>
    </p:spTree>
    <p:extLst>
      <p:ext uri="{BB962C8B-B14F-4D97-AF65-F5344CB8AC3E}">
        <p14:creationId xmlns:p14="http://schemas.microsoft.com/office/powerpoint/2010/main" val="401767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1084982"/>
          </a:xfrm>
          <a:prstGeom prst="rect">
            <a:avLst/>
          </a:prstGeom>
        </p:spPr>
        <p:txBody>
          <a:bodyPr/>
          <a:lstStyle>
            <a:lvl1pPr>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lvl1pPr>
              <a:defRPr/>
            </a:lvl1pPr>
          </a:lstStyle>
          <a:p>
            <a:pPr>
              <a:defRPr/>
            </a:pPr>
            <a:fld id="{380A30F4-D551-4AA2-B376-E56FDC53701E}" type="datetime1">
              <a:rPr lang="ja-JP" altLang="en-US"/>
              <a:pPr>
                <a:defRPr/>
              </a:pPr>
              <a:t>2018/4/2</a:t>
            </a:fld>
            <a:endParaRPr lang="en-US" altLang="ja-JP" dirty="0"/>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2CCF9AD-6870-405C-A7D7-6EC34246075C}" type="slidenum">
              <a:rPr lang="en-US" altLang="ja-JP"/>
              <a:pPr>
                <a:defRPr/>
              </a:pPr>
              <a:t>‹#›</a:t>
            </a:fld>
            <a:endParaRPr lang="en-US" altLang="ja-JP" dirty="0"/>
          </a:p>
        </p:txBody>
      </p:sp>
    </p:spTree>
    <p:extLst>
      <p:ext uri="{BB962C8B-B14F-4D97-AF65-F5344CB8AC3E}">
        <p14:creationId xmlns:p14="http://schemas.microsoft.com/office/powerpoint/2010/main" val="281947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lvl1pPr>
              <a:defRPr/>
            </a:lvl1pPr>
          </a:lstStyle>
          <a:p>
            <a:pPr>
              <a:defRPr/>
            </a:pPr>
            <a:fld id="{59A13B30-41A7-4125-96E6-1ED38FC5F986}" type="datetime1">
              <a:rPr lang="ja-JP" altLang="en-US"/>
              <a:pPr>
                <a:defRPr/>
              </a:pPr>
              <a:t>2018/4/2</a:t>
            </a:fld>
            <a:endParaRPr lang="en-US" altLang="ja-JP" dirty="0"/>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4077BB3-7DFE-49E4-AA61-91FE59E29089}" type="slidenum">
              <a:rPr lang="en-US" altLang="ja-JP"/>
              <a:pPr>
                <a:defRPr/>
              </a:pPr>
              <a:t>‹#›</a:t>
            </a:fld>
            <a:endParaRPr lang="en-US" altLang="ja-JP" dirty="0"/>
          </a:p>
        </p:txBody>
      </p:sp>
    </p:spTree>
    <p:extLst>
      <p:ext uri="{BB962C8B-B14F-4D97-AF65-F5344CB8AC3E}">
        <p14:creationId xmlns:p14="http://schemas.microsoft.com/office/powerpoint/2010/main" val="36742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lvl1pPr>
              <a:defRPr/>
            </a:lvl1pPr>
          </a:lstStyle>
          <a:p>
            <a:pPr>
              <a:defRPr/>
            </a:pPr>
            <a:fld id="{B4568F6A-C93A-4446-B947-C4CE3D4B867C}" type="datetime1">
              <a:rPr lang="ja-JP" altLang="en-US"/>
              <a:pPr>
                <a:defRPr/>
              </a:pPr>
              <a:t>2018/4/2</a:t>
            </a:fld>
            <a:endParaRPr lang="en-US" altLang="ja-JP" dirty="0"/>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3B6CABC-D24C-4073-8025-0639182B8B7F}" type="slidenum">
              <a:rPr lang="en-US" altLang="ja-JP"/>
              <a:pPr>
                <a:defRPr/>
              </a:pPr>
              <a:t>‹#›</a:t>
            </a:fld>
            <a:endParaRPr lang="en-US" altLang="ja-JP" dirty="0"/>
          </a:p>
        </p:txBody>
      </p:sp>
    </p:spTree>
    <p:extLst>
      <p:ext uri="{BB962C8B-B14F-4D97-AF65-F5344CB8AC3E}">
        <p14:creationId xmlns:p14="http://schemas.microsoft.com/office/powerpoint/2010/main" val="297353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3008313" cy="108012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332656"/>
            <a:ext cx="5111750" cy="57935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vl1pPr>
          </a:lstStyle>
          <a:p>
            <a:pPr>
              <a:defRPr/>
            </a:pPr>
            <a:fld id="{BC36C24F-B6B4-4AA5-98C7-348CDFEB55C1}" type="datetime1">
              <a:rPr lang="ja-JP" altLang="en-US"/>
              <a:pPr>
                <a:defRPr/>
              </a:pPr>
              <a:t>2018/4/2</a:t>
            </a:fld>
            <a:endParaRPr lang="en-US" altLang="ja-JP" dirty="0"/>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D0D58F1-441C-4C0F-AD33-156B79E94784}" type="slidenum">
              <a:rPr lang="en-US" altLang="ja-JP"/>
              <a:pPr>
                <a:defRPr/>
              </a:pPr>
              <a:t>‹#›</a:t>
            </a:fld>
            <a:endParaRPr lang="en-US" altLang="ja-JP" dirty="0"/>
          </a:p>
        </p:txBody>
      </p:sp>
    </p:spTree>
    <p:extLst>
      <p:ext uri="{BB962C8B-B14F-4D97-AF65-F5344CB8AC3E}">
        <p14:creationId xmlns:p14="http://schemas.microsoft.com/office/powerpoint/2010/main" val="7780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vl1pPr>
          </a:lstStyle>
          <a:p>
            <a:pPr>
              <a:defRPr/>
            </a:pPr>
            <a:fld id="{064C3039-F2A0-4E49-8075-2ABFCAF48A6A}" type="datetime1">
              <a:rPr lang="ja-JP" altLang="en-US"/>
              <a:pPr>
                <a:defRPr/>
              </a:pPr>
              <a:t>2018/4/2</a:t>
            </a:fld>
            <a:endParaRPr lang="en-US" altLang="ja-JP" dirty="0"/>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C77D8D0-317A-426E-B84D-17A18EB14617}" type="slidenum">
              <a:rPr lang="en-US" altLang="ja-JP"/>
              <a:pPr>
                <a:defRPr/>
              </a:pPr>
              <a:t>‹#›</a:t>
            </a:fld>
            <a:endParaRPr lang="en-US" altLang="ja-JP" dirty="0"/>
          </a:p>
        </p:txBody>
      </p:sp>
    </p:spTree>
    <p:extLst>
      <p:ext uri="{BB962C8B-B14F-4D97-AF65-F5344CB8AC3E}">
        <p14:creationId xmlns:p14="http://schemas.microsoft.com/office/powerpoint/2010/main" val="214523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p:cNvSpPr txBox="1">
            <a:spLocks/>
          </p:cNvSpPr>
          <p:nvPr/>
        </p:nvSpPr>
        <p:spPr>
          <a:xfrm>
            <a:off x="179512" y="46038"/>
            <a:ext cx="8713788" cy="287337"/>
          </a:xfrm>
          <a:prstGeom prst="rect">
            <a:avLst/>
          </a:prstGeom>
          <a:solidFill>
            <a:schemeClr val="accent3">
              <a:lumMod val="50000"/>
            </a:schemeClr>
          </a:solidFill>
        </p:spPr>
        <p:style>
          <a:lnRef idx="1">
            <a:schemeClr val="accent3"/>
          </a:lnRef>
          <a:fillRef idx="3">
            <a:schemeClr val="accent3"/>
          </a:fillRef>
          <a:effectRef idx="2">
            <a:schemeClr val="accent3"/>
          </a:effectRef>
          <a:fontRef idx="minor">
            <a:schemeClr val="lt1"/>
          </a:fontRef>
        </p:style>
        <p:txBody>
          <a:bodyPr>
            <a:normAutofit/>
          </a:bodyPr>
          <a:lstStyle>
            <a:lvl1pPr algn="ctr" defTabSz="914400" rtl="0" eaLnBrk="1" latinLnBrk="0" hangingPunct="1">
              <a:spcBef>
                <a:spcPct val="0"/>
              </a:spcBef>
              <a:buNone/>
              <a:defRPr kumimoji="1" sz="1050" kern="1200">
                <a:solidFill>
                  <a:schemeClr val="tx1"/>
                </a:solidFill>
                <a:latin typeface="+mj-lt"/>
                <a:ea typeface="+mj-ea"/>
                <a:cs typeface="+mj-cs"/>
              </a:defRPr>
            </a:lvl1pPr>
          </a:lstStyle>
          <a:p>
            <a:pPr algn="r">
              <a:defRPr/>
            </a:pPr>
            <a:r>
              <a:rPr lang="ja-JP" altLang="en-US" sz="1200" dirty="0">
                <a:solidFill>
                  <a:schemeClr val="bg1"/>
                </a:solidFill>
              </a:rPr>
              <a:t>日本経済　</a:t>
            </a:r>
            <a:r>
              <a:rPr lang="en-US" altLang="ja-JP" sz="1200" dirty="0">
                <a:solidFill>
                  <a:schemeClr val="bg1"/>
                </a:solidFill>
              </a:rPr>
              <a:t>2018</a:t>
            </a:r>
            <a:r>
              <a:rPr lang="ja-JP" altLang="en-US" dirty="0"/>
              <a:t>　　　　　　　　　　　　　　　　　　　　　　　　　　　　　　　　　　　　　　　　　　　　　　　　　　　　　　　　　　　　　　　　　　　　</a:t>
            </a:r>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nozomu.kawabata.b1@tohoku.ac.j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econ.tohoku.ac.jp/~kawabata/jugyofile/jugyo2018.ht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nozomu.kawabata.b1@tohoku.ac.j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amazon.co.jp/" TargetMode="External"/><Relationship Id="rId3" Type="http://schemas.openxmlformats.org/officeDocument/2006/relationships/hyperlink" Target="http://www.library.tohoku.ac.jp/" TargetMode="External"/><Relationship Id="rId7" Type="http://schemas.openxmlformats.org/officeDocument/2006/relationships/hyperlink" Target="http://www.econ.tohoku.ac.jp/kyoulink.html#01kanre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scholar.google.co.jp/schhp?hl=ja" TargetMode="External"/><Relationship Id="rId5" Type="http://schemas.openxmlformats.org/officeDocument/2006/relationships/hyperlink" Target="http://ci.nii.ac.jp/" TargetMode="External"/><Relationship Id="rId4" Type="http://schemas.openxmlformats.org/officeDocument/2006/relationships/hyperlink" Target="https://ndlonline.ndl.go.jp/#!/" TargetMode="External"/><Relationship Id="rId9" Type="http://schemas.openxmlformats.org/officeDocument/2006/relationships/hyperlink" Target="http://www.honyaclub.com/shop/default.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con.tohoku.ac.jp/~kawabata/jugyofile/jugyo2018.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2.v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dirty="0"/>
              <a:t>Ⅰ</a:t>
            </a:r>
            <a:r>
              <a:rPr lang="ja-JP" altLang="en-US" dirty="0"/>
              <a:t>　ガイダンス</a:t>
            </a:r>
          </a:p>
        </p:txBody>
      </p:sp>
      <p:sp>
        <p:nvSpPr>
          <p:cNvPr id="14339" name="Rectangle 3"/>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TW" dirty="0">
                <a:latin typeface="ＭＳ Ｐゴシック" pitchFamily="50" charset="-128"/>
                <a:ea typeface="ＭＳ Ｐゴシック" pitchFamily="50" charset="-128"/>
              </a:rPr>
              <a:t>201</a:t>
            </a:r>
            <a:r>
              <a:rPr lang="en-US" altLang="ja-JP" dirty="0">
                <a:latin typeface="ＭＳ Ｐゴシック" pitchFamily="50" charset="-128"/>
                <a:ea typeface="ＭＳ Ｐゴシック" pitchFamily="50" charset="-128"/>
              </a:rPr>
              <a:t>8</a:t>
            </a:r>
            <a:r>
              <a:rPr lang="zh-TW" altLang="en-US" dirty="0">
                <a:latin typeface="ＭＳ Ｐゴシック" pitchFamily="50" charset="-128"/>
                <a:ea typeface="ＭＳ Ｐゴシック" pitchFamily="50" charset="-128"/>
              </a:rPr>
              <a:t>年度「</a:t>
            </a:r>
            <a:r>
              <a:rPr lang="ja-JP" altLang="en-US" dirty="0">
                <a:latin typeface="ＭＳ Ｐゴシック" pitchFamily="50" charset="-128"/>
                <a:ea typeface="ＭＳ Ｐゴシック" pitchFamily="50" charset="-128"/>
              </a:rPr>
              <a:t>日本経済</a:t>
            </a:r>
            <a:r>
              <a:rPr lang="zh-TW" altLang="en-US" dirty="0">
                <a:latin typeface="ＭＳ Ｐゴシック" pitchFamily="50" charset="-128"/>
                <a:ea typeface="ＭＳ Ｐゴシック" pitchFamily="50" charset="-128"/>
              </a:rPr>
              <a:t>」</a:t>
            </a:r>
            <a:endParaRPr lang="en-US" altLang="ja-JP" dirty="0">
              <a:latin typeface="ＭＳ Ｐゴシック" pitchFamily="50" charset="-128"/>
            </a:endParaRPr>
          </a:p>
          <a:p>
            <a:pPr eaLnBrk="1" hangingPunct="1"/>
            <a:r>
              <a:rPr lang="ja-JP" altLang="en-US" dirty="0"/>
              <a:t>川端望</a:t>
            </a:r>
          </a:p>
          <a:p>
            <a:pPr eaLnBrk="1" hangingPunct="1"/>
            <a:endParaRPr lang="en-US" altLang="ja-JP" dirty="0"/>
          </a:p>
        </p:txBody>
      </p:sp>
      <p:sp>
        <p:nvSpPr>
          <p:cNvPr id="14340" name="Rectangle 4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838055D5-7733-4CBF-83A0-358751021F4D}" type="slidenum">
              <a:rPr kumimoji="0" lang="en-US" altLang="ja-JP" smtClean="0"/>
              <a:pPr eaLnBrk="1" hangingPunct="1"/>
              <a:t>1</a:t>
            </a:fld>
            <a:endParaRPr kumimoji="0" lang="en-US" altLang="ja-JP"/>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授業の予定</a:t>
            </a:r>
          </a:p>
        </p:txBody>
      </p:sp>
      <p:sp>
        <p:nvSpPr>
          <p:cNvPr id="23555" name="Rectangle 3"/>
          <p:cNvSpPr>
            <a:spLocks noGrp="1" noChangeArrowheads="1"/>
          </p:cNvSpPr>
          <p:nvPr>
            <p:ph idx="1"/>
          </p:nvPr>
        </p:nvSpPr>
        <p:spPr bwMode="auto">
          <a:xfrm>
            <a:off x="251520" y="1124744"/>
            <a:ext cx="8784976" cy="573325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eaLnBrk="1" hangingPunct="1">
              <a:lnSpc>
                <a:spcPct val="90000"/>
              </a:lnSpc>
              <a:defRPr/>
            </a:pPr>
            <a:r>
              <a:rPr lang="en-US" altLang="ja-JP" sz="2400" dirty="0"/>
              <a:t>Ⅰ</a:t>
            </a:r>
            <a:r>
              <a:rPr lang="ja-JP" altLang="en-US" sz="2400" dirty="0"/>
              <a:t>　ガイダンス</a:t>
            </a:r>
            <a:r>
              <a:rPr lang="en-US" altLang="ja-JP" sz="2400" dirty="0"/>
              <a:t>(</a:t>
            </a:r>
            <a:r>
              <a:rPr lang="ja-JP" altLang="en-US" sz="2400" dirty="0"/>
              <a:t>１</a:t>
            </a:r>
            <a:r>
              <a:rPr lang="en-US" altLang="ja-JP" sz="2400" dirty="0"/>
              <a:t>)</a:t>
            </a:r>
          </a:p>
          <a:p>
            <a:pPr eaLnBrk="1" hangingPunct="1">
              <a:lnSpc>
                <a:spcPct val="90000"/>
              </a:lnSpc>
              <a:defRPr/>
            </a:pPr>
            <a:r>
              <a:rPr lang="en-US" altLang="ja-JP" sz="2400" dirty="0"/>
              <a:t>Ⅱ</a:t>
            </a:r>
            <a:r>
              <a:rPr lang="ja-JP" altLang="en-US" sz="2400" dirty="0"/>
              <a:t>　世界経済の潮流と現代日本経済（２</a:t>
            </a:r>
            <a:r>
              <a:rPr lang="ja-JP" altLang="en-US" sz="2400" dirty="0" smtClean="0"/>
              <a:t>）→世界経済から日本をとらえる</a:t>
            </a:r>
            <a:endParaRPr lang="ja-JP" altLang="en-US" sz="2400" dirty="0"/>
          </a:p>
          <a:p>
            <a:pPr lvl="1" eaLnBrk="1" hangingPunct="1">
              <a:lnSpc>
                <a:spcPct val="90000"/>
              </a:lnSpc>
              <a:defRPr/>
            </a:pPr>
            <a:r>
              <a:rPr lang="ja-JP" altLang="en-US" sz="2000" dirty="0"/>
              <a:t>１　グローバルに見た所得の動態</a:t>
            </a:r>
          </a:p>
          <a:p>
            <a:pPr lvl="1" eaLnBrk="1" hangingPunct="1">
              <a:lnSpc>
                <a:spcPct val="90000"/>
              </a:lnSpc>
              <a:defRPr/>
            </a:pPr>
            <a:r>
              <a:rPr lang="ja-JP" altLang="en-US" sz="2000" dirty="0"/>
              <a:t>２　先進諸国における格差の動向</a:t>
            </a:r>
          </a:p>
          <a:p>
            <a:pPr lvl="1" eaLnBrk="1" hangingPunct="1">
              <a:lnSpc>
                <a:spcPct val="90000"/>
              </a:lnSpc>
              <a:defRPr/>
            </a:pPr>
            <a:r>
              <a:rPr lang="ja-JP" altLang="en-US" sz="2000" dirty="0"/>
              <a:t>３　先進諸国における長期停滞</a:t>
            </a:r>
          </a:p>
          <a:p>
            <a:pPr lvl="1" eaLnBrk="1" hangingPunct="1">
              <a:lnSpc>
                <a:spcPct val="90000"/>
              </a:lnSpc>
              <a:defRPr/>
            </a:pPr>
            <a:r>
              <a:rPr lang="ja-JP" altLang="en-US" sz="2000" dirty="0"/>
              <a:t>４　本講義の視点と課題</a:t>
            </a:r>
          </a:p>
          <a:p>
            <a:pPr eaLnBrk="1" hangingPunct="1">
              <a:lnSpc>
                <a:spcPct val="90000"/>
              </a:lnSpc>
              <a:defRPr/>
            </a:pPr>
            <a:r>
              <a:rPr lang="en-US" altLang="ja-JP" sz="2400" dirty="0"/>
              <a:t>Ⅲ</a:t>
            </a:r>
            <a:r>
              <a:rPr lang="ja-JP" altLang="en-US" sz="2400" dirty="0"/>
              <a:t>　戦後の日本経済の歩み（３</a:t>
            </a:r>
            <a:r>
              <a:rPr lang="ja-JP" altLang="en-US" sz="2400" dirty="0" smtClean="0"/>
              <a:t>）→戦後経済史から現在をとらえる</a:t>
            </a:r>
            <a:endParaRPr lang="ja-JP" altLang="en-US" sz="2400" dirty="0"/>
          </a:p>
          <a:p>
            <a:pPr lvl="1" eaLnBrk="1" hangingPunct="1">
              <a:lnSpc>
                <a:spcPct val="90000"/>
              </a:lnSpc>
              <a:defRPr/>
            </a:pPr>
            <a:r>
              <a:rPr lang="ja-JP" altLang="en-US" sz="2000" dirty="0"/>
              <a:t>１　戦後経済成長の歴史的前提</a:t>
            </a:r>
          </a:p>
          <a:p>
            <a:pPr lvl="1" eaLnBrk="1" hangingPunct="1">
              <a:lnSpc>
                <a:spcPct val="90000"/>
              </a:lnSpc>
              <a:defRPr/>
            </a:pPr>
            <a:r>
              <a:rPr lang="ja-JP" altLang="en-US" sz="2000" dirty="0"/>
              <a:t>２　経済成長の長期趨勢</a:t>
            </a:r>
          </a:p>
          <a:p>
            <a:pPr lvl="1" eaLnBrk="1" hangingPunct="1">
              <a:lnSpc>
                <a:spcPct val="90000"/>
              </a:lnSpc>
              <a:defRPr/>
            </a:pPr>
            <a:r>
              <a:rPr lang="ja-JP" altLang="en-US" sz="2000" dirty="0"/>
              <a:t>３　日本経済の高成長期</a:t>
            </a:r>
          </a:p>
          <a:p>
            <a:pPr lvl="1" eaLnBrk="1" hangingPunct="1">
              <a:lnSpc>
                <a:spcPct val="90000"/>
              </a:lnSpc>
              <a:defRPr/>
            </a:pPr>
            <a:r>
              <a:rPr lang="ja-JP" altLang="en-US" sz="2000" dirty="0"/>
              <a:t>４　低成長期としての現在</a:t>
            </a:r>
          </a:p>
          <a:p>
            <a:pPr lvl="1" eaLnBrk="1" hangingPunct="1">
              <a:lnSpc>
                <a:spcPct val="90000"/>
              </a:lnSpc>
              <a:defRPr/>
            </a:pPr>
            <a:r>
              <a:rPr lang="ja-JP" altLang="en-US" sz="2000" dirty="0"/>
              <a:t>５　小括</a:t>
            </a:r>
          </a:p>
          <a:p>
            <a:pPr eaLnBrk="1" hangingPunct="1">
              <a:lnSpc>
                <a:spcPct val="90000"/>
              </a:lnSpc>
              <a:defRPr/>
            </a:pPr>
            <a:r>
              <a:rPr lang="en-US" altLang="ja-JP" sz="2400" dirty="0"/>
              <a:t>Ⅳ</a:t>
            </a:r>
            <a:r>
              <a:rPr lang="ja-JP" altLang="en-US" sz="2400" dirty="0"/>
              <a:t>　低成長の構造とマクロ経済政策（５</a:t>
            </a:r>
            <a:r>
              <a:rPr lang="ja-JP" altLang="en-US" sz="2400" dirty="0" smtClean="0"/>
              <a:t>）→日本経済のマクロ的把握</a:t>
            </a:r>
            <a:endParaRPr lang="ja-JP" altLang="en-US" sz="2400" dirty="0"/>
          </a:p>
          <a:p>
            <a:pPr lvl="1" eaLnBrk="1" hangingPunct="1">
              <a:lnSpc>
                <a:spcPct val="90000"/>
              </a:lnSpc>
              <a:defRPr/>
            </a:pPr>
            <a:r>
              <a:rPr lang="ja-JP" altLang="en-US" sz="2000" dirty="0"/>
              <a:t>１　現代資本主義におけるマクロ経済政策</a:t>
            </a:r>
          </a:p>
          <a:p>
            <a:pPr lvl="1" eaLnBrk="1" hangingPunct="1">
              <a:lnSpc>
                <a:spcPct val="90000"/>
              </a:lnSpc>
              <a:defRPr/>
            </a:pPr>
            <a:r>
              <a:rPr lang="ja-JP" altLang="en-US" sz="2000" dirty="0"/>
              <a:t>２　</a:t>
            </a:r>
            <a:r>
              <a:rPr lang="ja-JP" altLang="en-US" sz="2000" dirty="0" smtClean="0"/>
              <a:t>アベノミクスの</a:t>
            </a:r>
            <a:r>
              <a:rPr lang="ja-JP" altLang="en-US" sz="2000" dirty="0" smtClean="0"/>
              <a:t>検証</a:t>
            </a:r>
            <a:endParaRPr lang="en-US" altLang="ja-JP" sz="2000" dirty="0" smtClean="0"/>
          </a:p>
          <a:p>
            <a:pPr lvl="1" eaLnBrk="1" hangingPunct="1">
              <a:lnSpc>
                <a:spcPct val="90000"/>
              </a:lnSpc>
              <a:defRPr/>
            </a:pPr>
            <a:r>
              <a:rPr lang="ja-JP" altLang="en-US" sz="2000" dirty="0" smtClean="0"/>
              <a:t>３　小括</a:t>
            </a:r>
            <a:endParaRPr lang="ja-JP" altLang="en-US" sz="2000" dirty="0" smtClean="0"/>
          </a:p>
          <a:p>
            <a:pPr eaLnBrk="1" hangingPunct="1">
              <a:lnSpc>
                <a:spcPct val="90000"/>
              </a:lnSpc>
              <a:defRPr/>
            </a:pPr>
            <a:r>
              <a:rPr lang="en-US" altLang="ja-JP" sz="2400" dirty="0" smtClean="0"/>
              <a:t>Ⅴ</a:t>
            </a:r>
            <a:r>
              <a:rPr lang="ja-JP" altLang="en-US" sz="2400" dirty="0" smtClean="0"/>
              <a:t>　日本産業の投資行動（９）→投資と産業発展の分析</a:t>
            </a:r>
          </a:p>
          <a:p>
            <a:pPr lvl="1" eaLnBrk="1" hangingPunct="1">
              <a:lnSpc>
                <a:spcPct val="90000"/>
              </a:lnSpc>
              <a:defRPr/>
            </a:pPr>
            <a:r>
              <a:rPr lang="ja-JP" altLang="en-US" sz="2000" dirty="0" smtClean="0"/>
              <a:t>１</a:t>
            </a:r>
            <a:r>
              <a:rPr lang="ja-JP" altLang="en-US" sz="2000" dirty="0"/>
              <a:t>　冷戦終結・新興国台頭と</a:t>
            </a:r>
            <a:r>
              <a:rPr lang="en-US" altLang="ja-JP" sz="2000" dirty="0"/>
              <a:t>ICT</a:t>
            </a:r>
            <a:r>
              <a:rPr lang="ja-JP" altLang="en-US" sz="2000" dirty="0"/>
              <a:t>の発展がもたらしたもの</a:t>
            </a:r>
          </a:p>
          <a:p>
            <a:pPr lvl="1" eaLnBrk="1" hangingPunct="1">
              <a:lnSpc>
                <a:spcPct val="90000"/>
              </a:lnSpc>
              <a:defRPr/>
            </a:pPr>
            <a:r>
              <a:rPr lang="ja-JP" altLang="en-US" sz="2000" dirty="0"/>
              <a:t>２　鉄鋼業－－巨大企業の投資行動と雇用再編</a:t>
            </a:r>
          </a:p>
          <a:p>
            <a:pPr lvl="1" eaLnBrk="1" hangingPunct="1">
              <a:lnSpc>
                <a:spcPct val="90000"/>
              </a:lnSpc>
              <a:defRPr/>
            </a:pPr>
            <a:r>
              <a:rPr lang="ja-JP" altLang="en-US" sz="2000" dirty="0"/>
              <a:t>３　自動車部品産業－－下請システムの変容</a:t>
            </a:r>
          </a:p>
          <a:p>
            <a:pPr lvl="1" eaLnBrk="1" hangingPunct="1">
              <a:lnSpc>
                <a:spcPct val="90000"/>
              </a:lnSpc>
              <a:defRPr/>
            </a:pPr>
            <a:r>
              <a:rPr lang="ja-JP" altLang="en-US" sz="2000" dirty="0"/>
              <a:t>４　ソフトウェア・</a:t>
            </a:r>
            <a:r>
              <a:rPr lang="en-US" altLang="ja-JP" sz="2000" dirty="0"/>
              <a:t>ITE</a:t>
            </a:r>
            <a:r>
              <a:rPr lang="ja-JP" altLang="en-US" sz="2000" dirty="0"/>
              <a:t>サービス産業－－人材危機と国際労働移動</a:t>
            </a:r>
          </a:p>
          <a:p>
            <a:pPr eaLnBrk="1" hangingPunct="1">
              <a:lnSpc>
                <a:spcPct val="90000"/>
              </a:lnSpc>
              <a:defRPr/>
            </a:pPr>
            <a:r>
              <a:rPr lang="en-US" altLang="ja-JP" sz="2400" dirty="0"/>
              <a:t>Ⅵ</a:t>
            </a:r>
            <a:r>
              <a:rPr lang="ja-JP" altLang="en-US" sz="2400" dirty="0"/>
              <a:t>　雇用システムの緩やかな変容（７</a:t>
            </a:r>
            <a:r>
              <a:rPr lang="ja-JP" altLang="en-US" sz="2400" dirty="0" smtClean="0"/>
              <a:t>）→消費と社会の再生産に関わる雇用システムの分析</a:t>
            </a:r>
            <a:endParaRPr lang="ja-JP" altLang="en-US" sz="2400" dirty="0"/>
          </a:p>
          <a:p>
            <a:pPr lvl="1" eaLnBrk="1" hangingPunct="1">
              <a:lnSpc>
                <a:spcPct val="90000"/>
              </a:lnSpc>
              <a:defRPr/>
            </a:pPr>
            <a:r>
              <a:rPr lang="ja-JP" altLang="en-US" sz="2000" dirty="0"/>
              <a:t>１　メンバーシップ型雇用の構造と臨界</a:t>
            </a:r>
          </a:p>
          <a:p>
            <a:pPr lvl="1" eaLnBrk="1" hangingPunct="1">
              <a:lnSpc>
                <a:spcPct val="90000"/>
              </a:lnSpc>
              <a:defRPr/>
            </a:pPr>
            <a:r>
              <a:rPr lang="ja-JP" altLang="en-US" sz="2000" dirty="0"/>
              <a:t>２　二次的労働市場におけるジョブ型雇用の拡大</a:t>
            </a:r>
          </a:p>
          <a:p>
            <a:pPr lvl="1" eaLnBrk="1" hangingPunct="1">
              <a:lnSpc>
                <a:spcPct val="90000"/>
              </a:lnSpc>
              <a:defRPr/>
            </a:pPr>
            <a:r>
              <a:rPr lang="ja-JP" altLang="en-US" sz="2000" dirty="0"/>
              <a:t>３　雇用システムは転換するか</a:t>
            </a:r>
          </a:p>
          <a:p>
            <a:pPr eaLnBrk="1" hangingPunct="1">
              <a:lnSpc>
                <a:spcPct val="90000"/>
              </a:lnSpc>
              <a:defRPr/>
            </a:pPr>
            <a:r>
              <a:rPr lang="en-US" altLang="ja-JP" sz="2400" dirty="0"/>
              <a:t>Ⅶ</a:t>
            </a:r>
            <a:r>
              <a:rPr lang="ja-JP" altLang="en-US" sz="2400" dirty="0"/>
              <a:t>　おわりに（１）</a:t>
            </a:r>
          </a:p>
          <a:p>
            <a:pPr eaLnBrk="1" hangingPunct="1">
              <a:lnSpc>
                <a:spcPct val="90000"/>
              </a:lnSpc>
              <a:defRPr/>
            </a:pPr>
            <a:r>
              <a:rPr lang="ja-JP" altLang="en-US" sz="2400" dirty="0" smtClean="0"/>
              <a:t>休講予定</a:t>
            </a:r>
            <a:r>
              <a:rPr lang="en-US" altLang="ja-JP" sz="2400" dirty="0" smtClean="0"/>
              <a:t>:5</a:t>
            </a:r>
            <a:r>
              <a:rPr lang="ja-JP" altLang="en-US" sz="2400" dirty="0" smtClean="0"/>
              <a:t>月</a:t>
            </a:r>
            <a:r>
              <a:rPr lang="en-US" altLang="ja-JP" sz="2400" dirty="0" smtClean="0"/>
              <a:t>18</a:t>
            </a:r>
            <a:r>
              <a:rPr lang="ja-JP" altLang="en-US" sz="2400" dirty="0" smtClean="0"/>
              <a:t>日（金）</a:t>
            </a:r>
            <a:endParaRPr lang="ja-JP" altLang="en-US" sz="2400" dirty="0"/>
          </a:p>
        </p:txBody>
      </p:sp>
      <p:sp>
        <p:nvSpPr>
          <p:cNvPr id="2355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EDA70714-9D0F-40CB-8458-8ECEE2ADBA17}" type="slidenum">
              <a:rPr lang="en-US" altLang="ja-JP" smtClean="0"/>
              <a:pPr eaLnBrk="1" hangingPunct="1"/>
              <a:t>10</a:t>
            </a:fld>
            <a:endParaRPr lang="en-US" altLang="ja-JP"/>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792088"/>
          </a:xfrm>
        </p:spPr>
        <p:txBody>
          <a:bodyPr/>
          <a:lstStyle/>
          <a:p>
            <a:r>
              <a:rPr kumimoji="1" lang="ja-JP" altLang="en-US" dirty="0" smtClean="0"/>
              <a:t>授業運営の考え方</a:t>
            </a:r>
            <a:endParaRPr kumimoji="1" lang="ja-JP" altLang="en-US" dirty="0"/>
          </a:p>
        </p:txBody>
      </p:sp>
      <p:sp>
        <p:nvSpPr>
          <p:cNvPr id="3" name="コンテンツ プレースホルダー 2"/>
          <p:cNvSpPr>
            <a:spLocks noGrp="1"/>
          </p:cNvSpPr>
          <p:nvPr>
            <p:ph idx="1"/>
          </p:nvPr>
        </p:nvSpPr>
        <p:spPr>
          <a:xfrm>
            <a:off x="395536" y="1340768"/>
            <a:ext cx="8229600" cy="5257800"/>
          </a:xfrm>
        </p:spPr>
        <p:txBody>
          <a:bodyPr>
            <a:normAutofit fontScale="70000" lnSpcReduction="20000"/>
          </a:bodyPr>
          <a:lstStyle/>
          <a:p>
            <a:r>
              <a:rPr lang="ja-JP" altLang="en-US" dirty="0"/>
              <a:t>１）基本－結果重視の原則</a:t>
            </a:r>
            <a:r>
              <a:rPr lang="ja-JP" altLang="en-US" dirty="0" smtClean="0"/>
              <a:t>：最終的には学習の到達水準</a:t>
            </a:r>
            <a:r>
              <a:rPr lang="ja-JP" altLang="en-US" dirty="0"/>
              <a:t>で評価される（成果主義）</a:t>
            </a:r>
          </a:p>
          <a:p>
            <a:pPr lvl="1"/>
            <a:r>
              <a:rPr lang="ja-JP" altLang="en-US" dirty="0"/>
              <a:t>例：頼み込みは学年や就職内定の有無に関係なく完全拒否する</a:t>
            </a:r>
          </a:p>
          <a:p>
            <a:r>
              <a:rPr lang="ja-JP" altLang="en-US" dirty="0"/>
              <a:t>２）出席者優位の原則：出席することは立派である（努力主義）</a:t>
            </a:r>
          </a:p>
          <a:p>
            <a:pPr lvl="1"/>
            <a:r>
              <a:rPr lang="ja-JP" altLang="en-US" dirty="0"/>
              <a:t>例</a:t>
            </a:r>
            <a:r>
              <a:rPr lang="en-US" altLang="ja-JP" dirty="0"/>
              <a:t>:</a:t>
            </a:r>
            <a:r>
              <a:rPr lang="ja-JP" altLang="en-US" dirty="0"/>
              <a:t>小テスト，スライドの空白部分の扱い</a:t>
            </a:r>
          </a:p>
          <a:p>
            <a:r>
              <a:rPr lang="ja-JP" altLang="en-US" dirty="0"/>
              <a:t>３）発言者優位の原則：意見を言うことは立派であり，何も言えないことは問題である（市民としての自立）</a:t>
            </a:r>
          </a:p>
          <a:p>
            <a:pPr lvl="1"/>
            <a:r>
              <a:rPr lang="ja-JP" altLang="en-US" dirty="0"/>
              <a:t>発言の項参照</a:t>
            </a:r>
          </a:p>
          <a:p>
            <a:r>
              <a:rPr lang="ja-JP" altLang="en-US" dirty="0"/>
              <a:t>４）自己管理の原則：自己管理ゼロは不可である（個人としての自立）</a:t>
            </a:r>
          </a:p>
          <a:p>
            <a:pPr lvl="1"/>
            <a:r>
              <a:rPr lang="ja-JP" altLang="en-US" dirty="0"/>
              <a:t>やむを得ず小テストに欠席した場合，スライドの空白部分の扱い</a:t>
            </a:r>
          </a:p>
          <a:p>
            <a:r>
              <a:rPr lang="ja-JP" altLang="en-US" dirty="0"/>
              <a:t>５）やむを得ない事情により学習が困難な学生については，２）３）４）を柔軟に適用する（学ぶ権利の尊重）。ただし１）は完全適用する</a:t>
            </a:r>
          </a:p>
          <a:p>
            <a:pPr lvl="1"/>
            <a:r>
              <a:rPr lang="ja-JP" altLang="en-US" dirty="0"/>
              <a:t>学習方法の工夫について相談に応じる</a:t>
            </a:r>
          </a:p>
          <a:p>
            <a:pPr lvl="1"/>
            <a:r>
              <a:rPr lang="ja-JP" altLang="en-US" dirty="0" smtClean="0"/>
              <a:t>到達水準の評価基準はいかなることがあっても変更</a:t>
            </a:r>
            <a:r>
              <a:rPr lang="ja-JP" altLang="en-US" dirty="0"/>
              <a:t>しない</a:t>
            </a:r>
          </a:p>
          <a:p>
            <a:pPr lvl="1"/>
            <a:r>
              <a:rPr lang="ja-JP" altLang="en-US" dirty="0" smtClean="0"/>
              <a:t>種々の配慮</a:t>
            </a:r>
            <a:r>
              <a:rPr lang="ja-JP" altLang="en-US" dirty="0"/>
              <a:t>が必要な人は，</a:t>
            </a:r>
            <a:r>
              <a:rPr lang="ja-JP" altLang="en-US" dirty="0" smtClean="0"/>
              <a:t>まず教員か教務係に相談</a:t>
            </a:r>
            <a:r>
              <a:rPr lang="ja-JP" altLang="en-US" dirty="0"/>
              <a:t>を</a:t>
            </a:r>
          </a:p>
          <a:p>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11</a:t>
            </a:fld>
            <a:endParaRPr lang="en-US" altLang="ja-JP" dirty="0"/>
          </a:p>
        </p:txBody>
      </p:sp>
    </p:spTree>
    <p:extLst>
      <p:ext uri="{BB962C8B-B14F-4D97-AF65-F5344CB8AC3E}">
        <p14:creationId xmlns:p14="http://schemas.microsoft.com/office/powerpoint/2010/main" val="1123562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792088"/>
          </a:xfrm>
        </p:spPr>
        <p:txBody>
          <a:bodyPr/>
          <a:lstStyle/>
          <a:p>
            <a:r>
              <a:rPr kumimoji="1" lang="ja-JP" altLang="en-US" dirty="0" smtClean="0"/>
              <a:t>授業の進め方（１）</a:t>
            </a:r>
            <a:endParaRPr kumimoji="1" lang="ja-JP" altLang="en-US" dirty="0"/>
          </a:p>
        </p:txBody>
      </p:sp>
      <p:sp>
        <p:nvSpPr>
          <p:cNvPr id="3" name="コンテンツ プレースホルダー 2"/>
          <p:cNvSpPr>
            <a:spLocks noGrp="1"/>
          </p:cNvSpPr>
          <p:nvPr>
            <p:ph idx="1"/>
          </p:nvPr>
        </p:nvSpPr>
        <p:spPr>
          <a:xfrm>
            <a:off x="457200" y="1196752"/>
            <a:ext cx="8229600" cy="5472608"/>
          </a:xfrm>
        </p:spPr>
        <p:txBody>
          <a:bodyPr>
            <a:normAutofit/>
          </a:bodyPr>
          <a:lstStyle/>
          <a:p>
            <a:r>
              <a:rPr lang="ja-JP" altLang="en-US" dirty="0"/>
              <a:t>以下は諸君が身に着けていることを前提に話す経済学入門，経営学入門レベルの知識</a:t>
            </a:r>
          </a:p>
          <a:p>
            <a:pPr lvl="1"/>
            <a:r>
              <a:rPr lang="ja-JP" altLang="en-US" dirty="0"/>
              <a:t>高校の政治・経済用語レベルの用語</a:t>
            </a:r>
          </a:p>
          <a:p>
            <a:pPr lvl="1"/>
            <a:r>
              <a:rPr lang="ja-JP" altLang="en-US" dirty="0"/>
              <a:t>この水準で自分がついていけてないと思ったら，参考文献を熟読すること</a:t>
            </a:r>
          </a:p>
          <a:p>
            <a:r>
              <a:rPr lang="ja-JP" altLang="en-US" dirty="0"/>
              <a:t>どの問題では何を読んだらよいかは，オフィスアワーに相談に応じる。</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12</a:t>
            </a:fld>
            <a:endParaRPr lang="en-US" altLang="ja-JP" dirty="0"/>
          </a:p>
        </p:txBody>
      </p:sp>
    </p:spTree>
    <p:extLst>
      <p:ext uri="{BB962C8B-B14F-4D97-AF65-F5344CB8AC3E}">
        <p14:creationId xmlns:p14="http://schemas.microsoft.com/office/powerpoint/2010/main" val="3223840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授業の進め方（</a:t>
            </a:r>
            <a:r>
              <a:rPr kumimoji="1" lang="en-US" altLang="ja-JP" dirty="0" smtClean="0"/>
              <a:t>2</a:t>
            </a:r>
            <a:r>
              <a:rPr kumimoji="1" lang="ja-JP" altLang="en-US" dirty="0" smtClean="0"/>
              <a:t>）</a:t>
            </a:r>
            <a:endParaRPr kumimoji="1" lang="ja-JP" altLang="en-US" dirty="0"/>
          </a:p>
        </p:txBody>
      </p:sp>
      <p:sp>
        <p:nvSpPr>
          <p:cNvPr id="3" name="コンテンツ プレースホルダー 2"/>
          <p:cNvSpPr>
            <a:spLocks noGrp="1"/>
          </p:cNvSpPr>
          <p:nvPr>
            <p:ph idx="1"/>
          </p:nvPr>
        </p:nvSpPr>
        <p:spPr>
          <a:xfrm>
            <a:off x="457200" y="1268760"/>
            <a:ext cx="8229600" cy="5544616"/>
          </a:xfrm>
        </p:spPr>
        <p:txBody>
          <a:bodyPr>
            <a:normAutofit fontScale="77500" lnSpcReduction="20000"/>
          </a:bodyPr>
          <a:lstStyle/>
          <a:p>
            <a:r>
              <a:rPr lang="ja-JP" altLang="en-US" dirty="0"/>
              <a:t>スライドの空白部分は授業時に示す。また受講者諸君にあてて質問することがある。ウェブ掲載版には空白部分は載っていない。ただし，</a:t>
            </a:r>
            <a:r>
              <a:rPr lang="ja-JP" altLang="en-US" u="sng" dirty="0"/>
              <a:t>授業後に</a:t>
            </a:r>
            <a:r>
              <a:rPr lang="en-US" altLang="ja-JP" u="sng" dirty="0"/>
              <a:t>TA</a:t>
            </a:r>
            <a:r>
              <a:rPr lang="ja-JP" altLang="en-US" u="sng" dirty="0"/>
              <a:t>に質問</a:t>
            </a:r>
            <a:r>
              <a:rPr lang="ja-JP" altLang="en-US" u="sng" dirty="0" smtClean="0"/>
              <a:t>すれば教える</a:t>
            </a:r>
            <a:endParaRPr lang="ja-JP" altLang="en-US" u="sng" dirty="0"/>
          </a:p>
          <a:p>
            <a:r>
              <a:rPr lang="ja-JP" altLang="en-US" dirty="0" smtClean="0"/>
              <a:t>スライド</a:t>
            </a:r>
            <a:r>
              <a:rPr lang="ja-JP" altLang="en-US" dirty="0"/>
              <a:t>にすべてのことが書かれているわけでは</a:t>
            </a:r>
            <a:r>
              <a:rPr lang="ja-JP" altLang="en-US" dirty="0" smtClean="0"/>
              <a:t>ない</a:t>
            </a:r>
            <a:endParaRPr lang="ja-JP" altLang="en-US" dirty="0"/>
          </a:p>
          <a:p>
            <a:r>
              <a:rPr lang="ja-JP" altLang="en-US" dirty="0" smtClean="0"/>
              <a:t>スライドは思考のきっかけすぎない。題目，ポイント，結論を強調するもの。とても内容すべてを表現できない。スライドだけ持っていても十分には理解できない</a:t>
            </a:r>
            <a:endParaRPr lang="en-US" altLang="ja-JP" dirty="0" smtClean="0"/>
          </a:p>
          <a:p>
            <a:pPr lvl="1"/>
            <a:r>
              <a:rPr lang="ja-JP" altLang="en-US" dirty="0" smtClean="0"/>
              <a:t>パワポの「ノート」部分に補足を書くことはある</a:t>
            </a:r>
            <a:endParaRPr lang="en-US" altLang="ja-JP" dirty="0" smtClean="0"/>
          </a:p>
          <a:p>
            <a:r>
              <a:rPr lang="ja-JP" altLang="en-US" dirty="0" smtClean="0"/>
              <a:t>だから講義を聞いてノートをとることが大事</a:t>
            </a:r>
            <a:endParaRPr lang="en-US" altLang="ja-JP" dirty="0" smtClean="0"/>
          </a:p>
          <a:p>
            <a:pPr lvl="1"/>
            <a:r>
              <a:rPr lang="ja-JP" altLang="en-US" dirty="0" smtClean="0"/>
              <a:t>自ら思考を整理する訓練</a:t>
            </a:r>
            <a:endParaRPr lang="en-US" altLang="ja-JP" dirty="0" smtClean="0"/>
          </a:p>
          <a:p>
            <a:pPr lvl="1"/>
            <a:r>
              <a:rPr lang="ja-JP" altLang="en-US" u="sng" dirty="0"/>
              <a:t>教員の見解を</a:t>
            </a:r>
            <a:r>
              <a:rPr lang="ja-JP" altLang="en-US" u="sng" dirty="0" smtClean="0"/>
              <a:t>解釈する訓練。自分で「これは，つまりこういうこと」と言い換えられないと，学んだことを種々の状況に応じて自分で使えるようにならない</a:t>
            </a:r>
            <a:endParaRPr lang="ja-JP" altLang="en-US" u="sng" dirty="0"/>
          </a:p>
          <a:p>
            <a:r>
              <a:rPr lang="ja-JP" altLang="en-US" dirty="0"/>
              <a:t>スライドをダウンロード・</a:t>
            </a:r>
            <a:r>
              <a:rPr lang="ja-JP" altLang="en-US" dirty="0" smtClean="0"/>
              <a:t>加工し</a:t>
            </a:r>
            <a:r>
              <a:rPr lang="ja-JP" altLang="en-US" dirty="0"/>
              <a:t>，書き込みやすく</a:t>
            </a:r>
            <a:r>
              <a:rPr lang="ja-JP" altLang="en-US" dirty="0" smtClean="0"/>
              <a:t>すること</a:t>
            </a:r>
            <a:endParaRPr lang="en-US" altLang="ja-JP" dirty="0" smtClean="0"/>
          </a:p>
          <a:p>
            <a:r>
              <a:rPr lang="ja-JP" altLang="en-US" dirty="0" smtClean="0"/>
              <a:t>そのために，</a:t>
            </a:r>
            <a:r>
              <a:rPr lang="en-US" altLang="ja-JP" dirty="0" smtClean="0"/>
              <a:t>PDF</a:t>
            </a:r>
            <a:r>
              <a:rPr lang="ja-JP" altLang="en-US" dirty="0" err="1"/>
              <a:t>でなく</a:t>
            </a:r>
            <a:r>
              <a:rPr lang="ja-JP" altLang="en-US" dirty="0"/>
              <a:t>パワーポイントでアップ</a:t>
            </a:r>
            <a:r>
              <a:rPr lang="ja-JP" altLang="en-US" dirty="0" smtClean="0"/>
              <a:t>する</a:t>
            </a:r>
            <a:endParaRPr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13</a:t>
            </a:fld>
            <a:endParaRPr lang="en-US" altLang="ja-JP" dirty="0"/>
          </a:p>
        </p:txBody>
      </p:sp>
    </p:spTree>
    <p:extLst>
      <p:ext uri="{BB962C8B-B14F-4D97-AF65-F5344CB8AC3E}">
        <p14:creationId xmlns:p14="http://schemas.microsoft.com/office/powerpoint/2010/main" val="3186565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予習と復習について</a:t>
            </a:r>
          </a:p>
        </p:txBody>
      </p:sp>
      <p:sp>
        <p:nvSpPr>
          <p:cNvPr id="26627" name="Rectangle 3"/>
          <p:cNvSpPr>
            <a:spLocks noGrp="1" noChangeArrowheads="1"/>
          </p:cNvSpPr>
          <p:nvPr>
            <p:ph idx="1"/>
          </p:nvPr>
        </p:nvSpPr>
        <p:spPr bwMode="auto">
          <a:xfrm>
            <a:off x="395288" y="1557338"/>
            <a:ext cx="8291512"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dirty="0"/>
              <a:t>予習が絶対に必要というわけではないが，解説速度は速めなので，わかりにくい場合は予習した方が安全</a:t>
            </a:r>
            <a:endParaRPr lang="en-US" altLang="ja-JP" sz="2800" dirty="0"/>
          </a:p>
          <a:p>
            <a:pPr lvl="1" eaLnBrk="1" hangingPunct="1"/>
            <a:r>
              <a:rPr lang="ja-JP" altLang="en-US" sz="2400" dirty="0"/>
              <a:t>毎日</a:t>
            </a:r>
            <a:r>
              <a:rPr lang="en-US" altLang="ja-JP" sz="2400" dirty="0"/>
              <a:t>(</a:t>
            </a:r>
            <a:r>
              <a:rPr lang="ja-JP" altLang="en-US" sz="2400" dirty="0"/>
              <a:t>ネット版であれ紙版であれ</a:t>
            </a:r>
            <a:r>
              <a:rPr lang="en-US" altLang="ja-JP" sz="2400" dirty="0"/>
              <a:t>)</a:t>
            </a:r>
            <a:r>
              <a:rPr lang="ja-JP" altLang="en-US" sz="2400" dirty="0"/>
              <a:t>新聞を読み，経済ニュースになじんでいるならば，それはそのまま予習になる。</a:t>
            </a:r>
            <a:endParaRPr lang="en-US" altLang="ja-JP" sz="2400" dirty="0"/>
          </a:p>
          <a:p>
            <a:pPr lvl="1" eaLnBrk="1" hangingPunct="1"/>
            <a:r>
              <a:rPr lang="ja-JP" altLang="en-US" sz="2400" dirty="0"/>
              <a:t>自分で理解が危ないなと思ったら，参考文献を読む</a:t>
            </a:r>
            <a:r>
              <a:rPr lang="en-US" altLang="ja-JP" sz="2400" dirty="0"/>
              <a:t>(</a:t>
            </a:r>
            <a:r>
              <a:rPr lang="ja-JP" altLang="en-US" sz="2400" dirty="0"/>
              <a:t>前述</a:t>
            </a:r>
            <a:r>
              <a:rPr lang="en-US" altLang="ja-JP" sz="2400" dirty="0"/>
              <a:t>)</a:t>
            </a:r>
          </a:p>
          <a:p>
            <a:pPr lvl="1" eaLnBrk="1" hangingPunct="1"/>
            <a:r>
              <a:rPr lang="ja-JP" altLang="en-US" sz="2400" dirty="0"/>
              <a:t>個人的見解：授業時間外の学習は，ゼミの予習を中心に行ってほしい</a:t>
            </a:r>
          </a:p>
          <a:p>
            <a:pPr eaLnBrk="1" hangingPunct="1"/>
            <a:r>
              <a:rPr lang="ja-JP" altLang="en-US" sz="2800" dirty="0"/>
              <a:t>復習する方が，より重要</a:t>
            </a:r>
          </a:p>
          <a:p>
            <a:pPr lvl="1" eaLnBrk="1" hangingPunct="1"/>
            <a:r>
              <a:rPr lang="ja-JP" altLang="en-US" sz="2400" dirty="0"/>
              <a:t>内容量が多いので，期末試験前だけの復習ではきつい</a:t>
            </a:r>
          </a:p>
          <a:p>
            <a:pPr lvl="1" eaLnBrk="1" hangingPunct="1"/>
            <a:r>
              <a:rPr lang="ja-JP" altLang="en-US" sz="2400" dirty="0"/>
              <a:t>期末試験前には相当復習する必要あり</a:t>
            </a:r>
          </a:p>
          <a:p>
            <a:pPr eaLnBrk="1" hangingPunct="1"/>
            <a:endParaRPr lang="ja-JP" altLang="en-US" sz="2800" dirty="0"/>
          </a:p>
          <a:p>
            <a:pPr eaLnBrk="1" hangingPunct="1"/>
            <a:endParaRPr lang="ja-JP" altLang="en-US" sz="2800" dirty="0"/>
          </a:p>
          <a:p>
            <a:pPr eaLnBrk="1" hangingPunct="1"/>
            <a:endParaRPr lang="en-US" altLang="ja-JP" dirty="0"/>
          </a:p>
        </p:txBody>
      </p:sp>
      <p:sp>
        <p:nvSpPr>
          <p:cNvPr id="26628"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B55E6E3E-4DF6-4ACC-9630-09494EC8FCAA}" type="slidenum">
              <a:rPr kumimoji="0" lang="en-US" altLang="ja-JP" smtClean="0"/>
              <a:pPr eaLnBrk="1" hangingPunct="1"/>
              <a:t>14</a:t>
            </a:fld>
            <a:endParaRPr kumimoji="0" lang="en-US" altLang="ja-JP"/>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教員への連絡方法</a:t>
            </a:r>
          </a:p>
        </p:txBody>
      </p:sp>
      <p:sp>
        <p:nvSpPr>
          <p:cNvPr id="62467" name="Rectangle 3"/>
          <p:cNvSpPr>
            <a:spLocks noGrp="1" noChangeArrowheads="1"/>
          </p:cNvSpPr>
          <p:nvPr>
            <p:ph idx="1"/>
          </p:nvPr>
        </p:nvSpPr>
        <p:spPr>
          <a:xfrm>
            <a:off x="611188" y="1412875"/>
            <a:ext cx="8064500" cy="4895850"/>
          </a:xfrm>
        </p:spPr>
        <p:txBody>
          <a:bodyPr>
            <a:normAutofit/>
          </a:bodyPr>
          <a:lstStyle/>
          <a:p>
            <a:pPr eaLnBrk="1" fontAlgn="auto" hangingPunct="1">
              <a:lnSpc>
                <a:spcPct val="90000"/>
              </a:lnSpc>
              <a:spcAft>
                <a:spcPts val="0"/>
              </a:spcAft>
              <a:buFont typeface="Arial" pitchFamily="34" charset="0"/>
              <a:buChar char="•"/>
              <a:defRPr/>
            </a:pPr>
            <a:r>
              <a:rPr lang="ja-JP" altLang="en-US" sz="2800" dirty="0"/>
              <a:t>研究室：経済学研究科棟</a:t>
            </a:r>
            <a:r>
              <a:rPr lang="en-US" altLang="ja-JP" sz="2800" dirty="0"/>
              <a:t>618</a:t>
            </a:r>
            <a:r>
              <a:rPr lang="ja-JP" altLang="en-US" sz="2800" dirty="0"/>
              <a:t>号室（オフィス・アワー以外は予約すること）</a:t>
            </a:r>
          </a:p>
          <a:p>
            <a:pPr eaLnBrk="1" fontAlgn="auto" hangingPunct="1">
              <a:lnSpc>
                <a:spcPct val="90000"/>
              </a:lnSpc>
              <a:spcAft>
                <a:spcPts val="0"/>
              </a:spcAft>
              <a:buFont typeface="Arial" pitchFamily="34" charset="0"/>
              <a:buChar char="•"/>
              <a:defRPr/>
            </a:pPr>
            <a:r>
              <a:rPr lang="en-US" altLang="ja-JP" sz="2800" dirty="0"/>
              <a:t>Tel&amp;Fax 022-795-6279</a:t>
            </a:r>
          </a:p>
          <a:p>
            <a:pPr eaLnBrk="1" fontAlgn="auto" hangingPunct="1">
              <a:lnSpc>
                <a:spcPct val="90000"/>
              </a:lnSpc>
              <a:spcAft>
                <a:spcPts val="0"/>
              </a:spcAft>
              <a:buFont typeface="Arial" pitchFamily="34" charset="0"/>
              <a:buChar char="•"/>
              <a:defRPr/>
            </a:pPr>
            <a:r>
              <a:rPr lang="en-US" altLang="ja-JP" sz="2800" dirty="0"/>
              <a:t>E-mail </a:t>
            </a:r>
            <a:r>
              <a:rPr lang="en-US" altLang="ja-JP" sz="2800" dirty="0">
                <a:hlinkClick r:id="rId3"/>
              </a:rPr>
              <a:t>nozomu.kawabata.b1@tohoku.ac.jp</a:t>
            </a:r>
            <a:endParaRPr lang="en-US" altLang="ja-JP" sz="2800" dirty="0"/>
          </a:p>
          <a:p>
            <a:pPr eaLnBrk="1" fontAlgn="auto" hangingPunct="1">
              <a:lnSpc>
                <a:spcPct val="90000"/>
              </a:lnSpc>
              <a:spcAft>
                <a:spcPts val="0"/>
              </a:spcAft>
              <a:buFont typeface="Arial" pitchFamily="34" charset="0"/>
              <a:buChar char="•"/>
              <a:defRPr/>
            </a:pPr>
            <a:r>
              <a:rPr lang="ja-JP" altLang="en-US" sz="2800" dirty="0"/>
              <a:t>この講義の</a:t>
            </a:r>
            <a:r>
              <a:rPr lang="ja-JP" altLang="en-US" sz="2800" dirty="0" smtClean="0"/>
              <a:t>ページ</a:t>
            </a:r>
            <a:endParaRPr lang="en-US" altLang="ja-JP" sz="2800" dirty="0" smtClean="0"/>
          </a:p>
          <a:p>
            <a:pPr lvl="1" eaLnBrk="1" fontAlgn="auto" hangingPunct="1">
              <a:lnSpc>
                <a:spcPct val="90000"/>
              </a:lnSpc>
              <a:spcAft>
                <a:spcPts val="0"/>
              </a:spcAft>
              <a:buFont typeface="Arial" pitchFamily="34" charset="0"/>
              <a:buChar char="•"/>
              <a:defRPr/>
            </a:pPr>
            <a:r>
              <a:rPr lang="en-US" altLang="ja-JP" sz="2000" dirty="0">
                <a:hlinkClick r:id="rId4"/>
              </a:rPr>
              <a:t>http://www.econ.tohoku.ac.jp/~</a:t>
            </a:r>
            <a:r>
              <a:rPr lang="en-US" altLang="ja-JP" sz="2000" dirty="0" smtClean="0">
                <a:hlinkClick r:id="rId4"/>
              </a:rPr>
              <a:t>kawabata/jugyofile/jugyo2018.htm</a:t>
            </a:r>
            <a:endParaRPr lang="en-US" altLang="ja-JP" sz="2000" dirty="0" smtClean="0"/>
          </a:p>
          <a:p>
            <a:pPr eaLnBrk="1" fontAlgn="auto" hangingPunct="1">
              <a:lnSpc>
                <a:spcPct val="90000"/>
              </a:lnSpc>
              <a:spcAft>
                <a:spcPts val="0"/>
              </a:spcAft>
              <a:buFont typeface="Arial" pitchFamily="34" charset="0"/>
              <a:buChar char="•"/>
              <a:defRPr/>
            </a:pPr>
            <a:r>
              <a:rPr lang="ja-JP" altLang="en-US" sz="2800" dirty="0" smtClean="0"/>
              <a:t>プレゼンファイル等はウェブサイトに掲載するので，随時チェックすること。</a:t>
            </a:r>
            <a:endParaRPr lang="ja-JP" altLang="en-US" sz="2400" dirty="0" smtClean="0"/>
          </a:p>
          <a:p>
            <a:pPr eaLnBrk="1" fontAlgn="auto" hangingPunct="1">
              <a:lnSpc>
                <a:spcPct val="90000"/>
              </a:lnSpc>
              <a:spcAft>
                <a:spcPts val="0"/>
              </a:spcAft>
              <a:buFont typeface="Arial" pitchFamily="34" charset="0"/>
              <a:buChar char="•"/>
              <a:defRPr/>
            </a:pPr>
            <a:r>
              <a:rPr lang="ja-JP" altLang="en-US" sz="2800" dirty="0" smtClean="0"/>
              <a:t>連絡</a:t>
            </a:r>
            <a:r>
              <a:rPr lang="ja-JP" altLang="en-US" sz="2800" dirty="0"/>
              <a:t>マナー</a:t>
            </a:r>
            <a:r>
              <a:rPr lang="en-US" altLang="ja-JP" sz="2800" dirty="0"/>
              <a:t>(</a:t>
            </a:r>
            <a:r>
              <a:rPr lang="ja-JP" altLang="en-US" sz="2800" dirty="0"/>
              <a:t>就職活動でも同じ</a:t>
            </a:r>
            <a:r>
              <a:rPr lang="en-US" altLang="ja-JP" sz="2800" dirty="0"/>
              <a:t>)</a:t>
            </a:r>
          </a:p>
          <a:p>
            <a:pPr lvl="1" eaLnBrk="1" fontAlgn="auto" hangingPunct="1">
              <a:lnSpc>
                <a:spcPct val="90000"/>
              </a:lnSpc>
              <a:spcAft>
                <a:spcPts val="0"/>
              </a:spcAft>
              <a:buFont typeface="Arial" pitchFamily="34" charset="0"/>
              <a:buChar char="–"/>
              <a:defRPr/>
            </a:pPr>
            <a:r>
              <a:rPr lang="ja-JP" altLang="en-US" sz="2400" dirty="0"/>
              <a:t>電話：自分がかけた場合は，</a:t>
            </a:r>
            <a:r>
              <a:rPr lang="ja-JP" altLang="en-US" sz="2400" u="sng" dirty="0"/>
              <a:t>先に名乗ること。</a:t>
            </a:r>
          </a:p>
          <a:p>
            <a:pPr lvl="1" eaLnBrk="1" fontAlgn="auto" hangingPunct="1">
              <a:lnSpc>
                <a:spcPct val="90000"/>
              </a:lnSpc>
              <a:spcAft>
                <a:spcPts val="0"/>
              </a:spcAft>
              <a:buFont typeface="Arial" pitchFamily="34" charset="0"/>
              <a:buChar char="–"/>
              <a:defRPr/>
            </a:pPr>
            <a:r>
              <a:rPr lang="ja-JP" altLang="en-US" sz="2400" dirty="0"/>
              <a:t>メール：</a:t>
            </a:r>
            <a:r>
              <a:rPr lang="ja-JP" altLang="en-US" sz="2400" u="sng" dirty="0"/>
              <a:t>メール本文内で必ず名乗ること</a:t>
            </a:r>
            <a:r>
              <a:rPr lang="ja-JP" altLang="en-US" sz="2400" dirty="0" smtClean="0"/>
              <a:t>。</a:t>
            </a:r>
            <a:endParaRPr lang="en-US" altLang="ja-JP" sz="2400" dirty="0"/>
          </a:p>
          <a:p>
            <a:pPr lvl="1" eaLnBrk="1" fontAlgn="auto" hangingPunct="1">
              <a:lnSpc>
                <a:spcPct val="90000"/>
              </a:lnSpc>
              <a:spcAft>
                <a:spcPts val="0"/>
              </a:spcAft>
              <a:buFont typeface="Arial" pitchFamily="34" charset="0"/>
              <a:buChar char="–"/>
              <a:defRPr/>
            </a:pPr>
            <a:endParaRPr lang="ja-JP" altLang="en-US" sz="2000" dirty="0"/>
          </a:p>
        </p:txBody>
      </p:sp>
      <p:sp>
        <p:nvSpPr>
          <p:cNvPr id="2765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2BE593DA-0752-4EF8-8BC4-C17963FCD7B8}" type="slidenum">
              <a:rPr kumimoji="0" lang="en-US" altLang="ja-JP" smtClean="0"/>
              <a:pPr eaLnBrk="1" hangingPunct="1"/>
              <a:t>15</a:t>
            </a:fld>
            <a:endParaRPr kumimoji="0" lang="en-US" altLang="ja-JP"/>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オフィス・アワーについて	</a:t>
            </a:r>
          </a:p>
        </p:txBody>
      </p:sp>
      <p:sp>
        <p:nvSpPr>
          <p:cNvPr id="28675" name="Rectangle 3"/>
          <p:cNvSpPr>
            <a:spLocks noGrp="1" noChangeArrowheads="1"/>
          </p:cNvSpPr>
          <p:nvPr>
            <p:ph idx="1"/>
          </p:nvPr>
        </p:nvSpPr>
        <p:spPr bwMode="auto">
          <a:xfrm>
            <a:off x="457200" y="1412875"/>
            <a:ext cx="8229600" cy="504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dirty="0"/>
              <a:t>教員が質問を受けたりディスカッションに応じたりする時間のこと。学生は</a:t>
            </a:r>
            <a:r>
              <a:rPr lang="ja-JP" altLang="en-US" sz="2800" u="sng" dirty="0"/>
              <a:t>予約なし</a:t>
            </a:r>
            <a:r>
              <a:rPr lang="ja-JP" altLang="en-US" sz="2800" dirty="0"/>
              <a:t>で教員を訪ねてよい。</a:t>
            </a:r>
          </a:p>
          <a:p>
            <a:pPr eaLnBrk="1" hangingPunct="1"/>
            <a:r>
              <a:rPr lang="ja-JP" altLang="en-US" sz="2800" dirty="0"/>
              <a:t>当分の間，火曜日</a:t>
            </a:r>
            <a:r>
              <a:rPr lang="en-US" altLang="ja-JP" sz="2800" dirty="0"/>
              <a:t>12:00-12:50</a:t>
            </a:r>
            <a:r>
              <a:rPr lang="ja-JP" altLang="en-US" sz="2800" dirty="0"/>
              <a:t>とする</a:t>
            </a:r>
            <a:endParaRPr lang="en-US" altLang="ja-JP" sz="2800" dirty="0"/>
          </a:p>
          <a:p>
            <a:pPr eaLnBrk="1" hangingPunct="1"/>
            <a:r>
              <a:rPr lang="ja-JP" altLang="en-US" sz="2800" dirty="0"/>
              <a:t>毎回，まず１階のコモン・スペースで</a:t>
            </a:r>
            <a:r>
              <a:rPr lang="en-US" altLang="ja-JP" sz="2800" dirty="0"/>
              <a:t>20</a:t>
            </a:r>
            <a:r>
              <a:rPr lang="ja-JP" altLang="en-US" sz="2800" dirty="0"/>
              <a:t>分待機する。誰も来なければ研究室に戻る。</a:t>
            </a:r>
          </a:p>
          <a:p>
            <a:pPr eaLnBrk="1" hangingPunct="1"/>
            <a:r>
              <a:rPr lang="ja-JP" altLang="en-US" sz="2800" dirty="0"/>
              <a:t>それ以外の時間に研究室に来るときは，予約すること。電話でもよいが，メールの方が望ましい。</a:t>
            </a:r>
          </a:p>
        </p:txBody>
      </p:sp>
      <p:sp>
        <p:nvSpPr>
          <p:cNvPr id="28676"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6072EC24-6C70-43C9-BDD9-0597C845D9C4}" type="slidenum">
              <a:rPr kumimoji="0" lang="en-US" altLang="ja-JP" smtClean="0"/>
              <a:pPr eaLnBrk="1" hangingPunct="1"/>
              <a:t>16</a:t>
            </a:fld>
            <a:endParaRPr kumimoji="0" lang="en-US" altLang="ja-JP"/>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333375"/>
            <a:ext cx="75438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成績評価について</a:t>
            </a:r>
          </a:p>
        </p:txBody>
      </p:sp>
      <p:sp>
        <p:nvSpPr>
          <p:cNvPr id="18436" name="Rectangle 3"/>
          <p:cNvSpPr>
            <a:spLocks noGrp="1" noChangeArrowheads="1"/>
          </p:cNvSpPr>
          <p:nvPr>
            <p:ph idx="1"/>
          </p:nvPr>
        </p:nvSpPr>
        <p:spPr>
          <a:xfrm>
            <a:off x="539750" y="1341438"/>
            <a:ext cx="8135938" cy="5516562"/>
          </a:xfrm>
        </p:spPr>
        <p:txBody>
          <a:bodyPr>
            <a:normAutofit fontScale="85000" lnSpcReduction="20000"/>
          </a:bodyPr>
          <a:lstStyle/>
          <a:p>
            <a:pPr eaLnBrk="1" fontAlgn="auto" hangingPunct="1">
              <a:lnSpc>
                <a:spcPct val="120000"/>
              </a:lnSpc>
              <a:spcAft>
                <a:spcPts val="0"/>
              </a:spcAft>
              <a:buFont typeface="Arial" pitchFamily="34" charset="0"/>
              <a:buChar char="•"/>
              <a:defRPr/>
            </a:pPr>
            <a:r>
              <a:rPr lang="ja-JP" altLang="en-US" dirty="0"/>
              <a:t>期末テスト・小テスト・授業中の発言で評価する</a:t>
            </a:r>
          </a:p>
          <a:p>
            <a:pPr eaLnBrk="1" fontAlgn="auto" hangingPunct="1">
              <a:lnSpc>
                <a:spcPct val="120000"/>
              </a:lnSpc>
              <a:spcAft>
                <a:spcPts val="0"/>
              </a:spcAft>
              <a:buFont typeface="Arial" pitchFamily="34" charset="0"/>
              <a:buChar char="•"/>
              <a:defRPr/>
            </a:pPr>
            <a:r>
              <a:rPr lang="ja-JP" altLang="en-US" dirty="0"/>
              <a:t>配点</a:t>
            </a:r>
            <a:endParaRPr lang="ja-JP" altLang="en-US" dirty="0">
              <a:solidFill>
                <a:srgbClr val="FF0000"/>
              </a:solidFill>
            </a:endParaRPr>
          </a:p>
          <a:p>
            <a:pPr lvl="1" eaLnBrk="1" fontAlgn="auto" hangingPunct="1">
              <a:lnSpc>
                <a:spcPct val="120000"/>
              </a:lnSpc>
              <a:spcAft>
                <a:spcPts val="0"/>
              </a:spcAft>
              <a:buFont typeface="Arial" pitchFamily="34" charset="0"/>
              <a:buChar char="–"/>
              <a:defRPr/>
            </a:pPr>
            <a:r>
              <a:rPr lang="ja-JP" altLang="en-US" sz="3000" dirty="0"/>
              <a:t>期末試験：</a:t>
            </a:r>
            <a:r>
              <a:rPr lang="en-US" altLang="ja-JP" sz="3000" b="1" u="sng" dirty="0">
                <a:solidFill>
                  <a:srgbClr val="FF0000"/>
                </a:solidFill>
              </a:rPr>
              <a:t>80</a:t>
            </a:r>
            <a:r>
              <a:rPr lang="ja-JP" altLang="en-US" sz="3000" dirty="0"/>
              <a:t>点</a:t>
            </a:r>
          </a:p>
          <a:p>
            <a:pPr lvl="1" eaLnBrk="1" fontAlgn="auto" hangingPunct="1">
              <a:lnSpc>
                <a:spcPct val="120000"/>
              </a:lnSpc>
              <a:spcAft>
                <a:spcPts val="0"/>
              </a:spcAft>
              <a:buFont typeface="Arial" pitchFamily="34" charset="0"/>
              <a:buChar char="–"/>
              <a:defRPr/>
            </a:pPr>
            <a:r>
              <a:rPr lang="ja-JP" altLang="en-US" sz="3000" dirty="0"/>
              <a:t>小テスト：</a:t>
            </a:r>
            <a:r>
              <a:rPr lang="en-US" altLang="ja-JP" sz="3000" b="1" u="sng" dirty="0">
                <a:solidFill>
                  <a:srgbClr val="FF0000"/>
                </a:solidFill>
              </a:rPr>
              <a:t>20</a:t>
            </a:r>
            <a:r>
              <a:rPr lang="ja-JP" altLang="en-US" sz="3000" dirty="0"/>
              <a:t>点</a:t>
            </a:r>
          </a:p>
          <a:p>
            <a:pPr lvl="1" eaLnBrk="1" fontAlgn="auto" hangingPunct="1">
              <a:lnSpc>
                <a:spcPct val="120000"/>
              </a:lnSpc>
              <a:spcAft>
                <a:spcPts val="0"/>
              </a:spcAft>
              <a:buFont typeface="Arial" pitchFamily="34" charset="0"/>
              <a:buChar char="–"/>
              <a:defRPr/>
            </a:pPr>
            <a:r>
              <a:rPr lang="ja-JP" altLang="en-US" sz="3000" dirty="0"/>
              <a:t>１００点満点の枠外で，発言１回につき最大</a:t>
            </a:r>
            <a:r>
              <a:rPr lang="en-US" altLang="ja-JP" sz="3000" dirty="0"/>
              <a:t>3</a:t>
            </a:r>
            <a:r>
              <a:rPr lang="ja-JP" altLang="en-US" sz="3000" dirty="0"/>
              <a:t>点加点</a:t>
            </a:r>
            <a:endParaRPr lang="ja-JP" altLang="en-US" sz="3000" dirty="0">
              <a:solidFill>
                <a:srgbClr val="FF0000"/>
              </a:solidFill>
            </a:endParaRPr>
          </a:p>
          <a:p>
            <a:pPr eaLnBrk="1" fontAlgn="auto" hangingPunct="1">
              <a:lnSpc>
                <a:spcPct val="120000"/>
              </a:lnSpc>
              <a:spcAft>
                <a:spcPts val="0"/>
              </a:spcAft>
              <a:buFont typeface="Arial" pitchFamily="34" charset="0"/>
              <a:buChar char="•"/>
              <a:defRPr/>
            </a:pPr>
            <a:r>
              <a:rPr lang="ja-JP" altLang="en-US" dirty="0" smtClean="0"/>
              <a:t>履修</a:t>
            </a:r>
            <a:r>
              <a:rPr lang="ja-JP" altLang="en-US" dirty="0"/>
              <a:t>放棄について</a:t>
            </a:r>
            <a:endParaRPr lang="en-US" altLang="ja-JP" dirty="0"/>
          </a:p>
          <a:p>
            <a:pPr lvl="1" eaLnBrk="1" fontAlgn="auto" hangingPunct="1">
              <a:lnSpc>
                <a:spcPct val="120000"/>
              </a:lnSpc>
              <a:spcAft>
                <a:spcPts val="0"/>
              </a:spcAft>
              <a:buFont typeface="Arial" pitchFamily="34" charset="0"/>
              <a:buChar char="•"/>
              <a:defRPr/>
            </a:pPr>
            <a:r>
              <a:rPr lang="ja-JP" altLang="en-US" dirty="0" smtClean="0"/>
              <a:t>一度も小テストを受けず，期末試験も受験しなかった者のみ「履修放棄」とみなす。それ以外の者は採点する</a:t>
            </a:r>
            <a:endParaRPr lang="en-US" altLang="ja-JP" dirty="0" smtClean="0"/>
          </a:p>
          <a:p>
            <a:pPr lvl="1" eaLnBrk="1" fontAlgn="auto" hangingPunct="1">
              <a:lnSpc>
                <a:spcPct val="120000"/>
              </a:lnSpc>
              <a:spcAft>
                <a:spcPts val="0"/>
              </a:spcAft>
              <a:buFont typeface="Arial" pitchFamily="34" charset="0"/>
              <a:buChar char="•"/>
              <a:defRPr/>
            </a:pPr>
            <a:r>
              <a:rPr lang="ja-JP" altLang="en-US" dirty="0" smtClean="0"/>
              <a:t>期末</a:t>
            </a:r>
            <a:r>
              <a:rPr lang="ja-JP" altLang="en-US" dirty="0"/>
              <a:t>試験時に答案に「放棄」と書くことによって履修放棄すること</a:t>
            </a:r>
            <a:r>
              <a:rPr lang="ja-JP" altLang="en-US" dirty="0" smtClean="0"/>
              <a:t>は認めない</a:t>
            </a:r>
            <a:endParaRPr lang="en-US" altLang="ja-JP" dirty="0"/>
          </a:p>
          <a:p>
            <a:pPr lvl="1" eaLnBrk="1" fontAlgn="auto" hangingPunct="1">
              <a:lnSpc>
                <a:spcPct val="120000"/>
              </a:lnSpc>
              <a:spcAft>
                <a:spcPts val="0"/>
              </a:spcAft>
              <a:buFont typeface="Arial" pitchFamily="34" charset="0"/>
              <a:buChar char="•"/>
              <a:defRPr/>
            </a:pPr>
            <a:r>
              <a:rPr lang="ja-JP" altLang="en-US" dirty="0"/>
              <a:t>もし</a:t>
            </a:r>
            <a:r>
              <a:rPr lang="en-US" altLang="ja-JP" dirty="0"/>
              <a:t>GPA</a:t>
            </a:r>
            <a:r>
              <a:rPr lang="ja-JP" altLang="en-US" dirty="0"/>
              <a:t>計算をする場合，大学の基準では</a:t>
            </a:r>
            <a:r>
              <a:rPr lang="ja-JP" altLang="en-US" dirty="0">
                <a:solidFill>
                  <a:srgbClr val="FF0000"/>
                </a:solidFill>
              </a:rPr>
              <a:t>履修放棄は不合格と同等と</a:t>
            </a:r>
            <a:r>
              <a:rPr lang="ja-JP" altLang="en-US" dirty="0" smtClean="0">
                <a:solidFill>
                  <a:srgbClr val="FF0000"/>
                </a:solidFill>
              </a:rPr>
              <a:t>なるので注意</a:t>
            </a:r>
            <a:endParaRPr lang="en-US" altLang="ja-JP" dirty="0">
              <a:solidFill>
                <a:srgbClr val="FF0000"/>
              </a:solidFill>
            </a:endParaRPr>
          </a:p>
          <a:p>
            <a:pPr eaLnBrk="1" fontAlgn="auto" hangingPunct="1">
              <a:lnSpc>
                <a:spcPct val="120000"/>
              </a:lnSpc>
              <a:spcAft>
                <a:spcPts val="0"/>
              </a:spcAft>
              <a:buFont typeface="Arial" pitchFamily="34" charset="0"/>
              <a:buChar char="•"/>
              <a:defRPr/>
            </a:pPr>
            <a:endParaRPr lang="en-US" altLang="ja-JP" dirty="0"/>
          </a:p>
          <a:p>
            <a:pPr eaLnBrk="1" fontAlgn="auto" hangingPunct="1">
              <a:lnSpc>
                <a:spcPct val="120000"/>
              </a:lnSpc>
              <a:spcAft>
                <a:spcPts val="0"/>
              </a:spcAft>
              <a:buFont typeface="Arial" pitchFamily="34" charset="0"/>
              <a:buChar char="•"/>
              <a:defRPr/>
            </a:pPr>
            <a:endParaRPr lang="ja-JP" altLang="en-US" dirty="0"/>
          </a:p>
        </p:txBody>
      </p:sp>
      <p:sp>
        <p:nvSpPr>
          <p:cNvPr id="29700"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96855995-F896-4FFC-822B-5963239414B3}" type="slidenum">
              <a:rPr kumimoji="0" lang="en-US" altLang="ja-JP" smtClean="0"/>
              <a:pPr eaLnBrk="1" hangingPunct="1"/>
              <a:t>17</a:t>
            </a:fld>
            <a:endParaRPr kumimoji="0" lang="en-US" altLang="ja-JP"/>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小テストの実施方法について（１）</a:t>
            </a:r>
          </a:p>
        </p:txBody>
      </p:sp>
      <p:sp>
        <p:nvSpPr>
          <p:cNvPr id="3" name="コンテンツ プレースホルダー 2"/>
          <p:cNvSpPr>
            <a:spLocks noGrp="1"/>
          </p:cNvSpPr>
          <p:nvPr>
            <p:ph idx="1"/>
          </p:nvPr>
        </p:nvSpPr>
        <p:spPr>
          <a:xfrm>
            <a:off x="457200" y="1600200"/>
            <a:ext cx="8229600" cy="4997152"/>
          </a:xfrm>
        </p:spPr>
        <p:txBody>
          <a:bodyPr>
            <a:normAutofit fontScale="92500" lnSpcReduction="10000"/>
          </a:bodyPr>
          <a:lstStyle/>
          <a:p>
            <a:pPr>
              <a:defRPr/>
            </a:pPr>
            <a:r>
              <a:rPr lang="ja-JP" altLang="en-US" dirty="0"/>
              <a:t>実施日・回数</a:t>
            </a:r>
          </a:p>
          <a:p>
            <a:pPr lvl="1">
              <a:defRPr/>
            </a:pPr>
            <a:r>
              <a:rPr lang="ja-JP" altLang="en-US" dirty="0"/>
              <a:t>予告しない。実施した場合には，その事実をキャンパス･コミュニティと掲示で発表</a:t>
            </a:r>
            <a:r>
              <a:rPr lang="ja-JP" altLang="en-US" dirty="0" smtClean="0"/>
              <a:t>する</a:t>
            </a:r>
            <a:endParaRPr lang="en-US" altLang="ja-JP" dirty="0"/>
          </a:p>
          <a:p>
            <a:pPr lvl="1">
              <a:defRPr/>
            </a:pPr>
            <a:r>
              <a:rPr lang="ja-JP" altLang="en-US" u="sng" dirty="0">
                <a:solidFill>
                  <a:srgbClr val="FF0000"/>
                </a:solidFill>
              </a:rPr>
              <a:t>補講日には実施しない</a:t>
            </a:r>
            <a:endParaRPr lang="en-US" altLang="ja-JP" u="sng" dirty="0">
              <a:solidFill>
                <a:srgbClr val="FF0000"/>
              </a:solidFill>
            </a:endParaRPr>
          </a:p>
          <a:p>
            <a:pPr lvl="1">
              <a:defRPr/>
            </a:pPr>
            <a:r>
              <a:rPr lang="ja-JP" altLang="en-US" u="sng" dirty="0">
                <a:solidFill>
                  <a:srgbClr val="FF0000"/>
                </a:solidFill>
              </a:rPr>
              <a:t>４回行う。</a:t>
            </a:r>
          </a:p>
          <a:p>
            <a:pPr>
              <a:defRPr/>
            </a:pPr>
            <a:r>
              <a:rPr lang="ja-JP" altLang="en-US" dirty="0"/>
              <a:t>内容</a:t>
            </a:r>
            <a:endParaRPr lang="en-US" altLang="ja-JP" dirty="0"/>
          </a:p>
          <a:p>
            <a:pPr lvl="1">
              <a:defRPr/>
            </a:pPr>
            <a:r>
              <a:rPr lang="ja-JP" altLang="en-US" dirty="0"/>
              <a:t>３回：授業内容の復習で，方式は</a:t>
            </a:r>
            <a:r>
              <a:rPr lang="ja-JP" altLang="en-US" dirty="0" err="1"/>
              <a:t>〇</a:t>
            </a:r>
            <a:r>
              <a:rPr lang="en-US" altLang="ja-JP" dirty="0"/>
              <a:t>×</a:t>
            </a:r>
            <a:r>
              <a:rPr lang="ja-JP" altLang="en-US" dirty="0"/>
              <a:t>または選択式と</a:t>
            </a:r>
            <a:r>
              <a:rPr lang="ja-JP" altLang="en-US" dirty="0" smtClean="0"/>
              <a:t>する</a:t>
            </a:r>
            <a:endParaRPr lang="en-US" altLang="ja-JP" dirty="0"/>
          </a:p>
          <a:p>
            <a:pPr lvl="1">
              <a:defRPr/>
            </a:pPr>
            <a:r>
              <a:rPr lang="ja-JP" altLang="en-US" dirty="0"/>
              <a:t>１回：授業への感想，</a:t>
            </a:r>
            <a:r>
              <a:rPr lang="ja-JP" altLang="en-US" dirty="0" smtClean="0"/>
              <a:t>意見</a:t>
            </a:r>
            <a:endParaRPr lang="en-US" altLang="ja-JP" dirty="0" smtClean="0"/>
          </a:p>
          <a:p>
            <a:pPr lvl="1">
              <a:defRPr/>
            </a:pPr>
            <a:r>
              <a:rPr lang="en-US" altLang="ja-JP" dirty="0" smtClean="0"/>
              <a:t>Web</a:t>
            </a:r>
            <a:r>
              <a:rPr lang="ja-JP" altLang="en-US" dirty="0" smtClean="0"/>
              <a:t>アンケートを使って行う。スマホから入力</a:t>
            </a:r>
            <a:endParaRPr lang="en-US" altLang="ja-JP" dirty="0" smtClean="0"/>
          </a:p>
          <a:p>
            <a:pPr lvl="2">
              <a:defRPr/>
            </a:pPr>
            <a:r>
              <a:rPr lang="ja-JP" altLang="en-US" dirty="0" smtClean="0"/>
              <a:t>当日</a:t>
            </a:r>
            <a:r>
              <a:rPr lang="ja-JP" altLang="en-US" dirty="0"/>
              <a:t>持っていない人に</a:t>
            </a:r>
            <a:r>
              <a:rPr lang="ja-JP" altLang="en-US" dirty="0" smtClean="0"/>
              <a:t>は</a:t>
            </a:r>
            <a:r>
              <a:rPr lang="ja-JP" altLang="en-US" dirty="0"/>
              <a:t>紙で対応</a:t>
            </a:r>
          </a:p>
          <a:p>
            <a:pPr>
              <a:defRPr/>
            </a:pPr>
            <a:endParaRPr lang="ja-JP" altLang="en-US" dirty="0"/>
          </a:p>
          <a:p>
            <a:pPr>
              <a:defRPr/>
            </a:pPr>
            <a:endParaRPr lang="ja-JP" altLang="en-US" dirty="0"/>
          </a:p>
        </p:txBody>
      </p:sp>
      <p:sp>
        <p:nvSpPr>
          <p:cNvPr id="30724"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43B10884-26A9-4CEA-8D54-AED291D17242}" type="slidenum">
              <a:rPr kumimoji="0" lang="en-US" altLang="ja-JP" smtClean="0"/>
              <a:pPr eaLnBrk="1" hangingPunct="1"/>
              <a:t>18</a:t>
            </a:fld>
            <a:endParaRPr kumimoji="0" lang="en-US" altLang="ja-JP"/>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a:t>小テストの実施について（２）</a:t>
            </a:r>
          </a:p>
        </p:txBody>
      </p:sp>
      <p:sp>
        <p:nvSpPr>
          <p:cNvPr id="3" name="コンテンツ プレースホルダー 2"/>
          <p:cNvSpPr>
            <a:spLocks noGrp="1"/>
          </p:cNvSpPr>
          <p:nvPr>
            <p:ph idx="1"/>
          </p:nvPr>
        </p:nvSpPr>
        <p:spPr>
          <a:xfrm>
            <a:off x="457200" y="1600200"/>
            <a:ext cx="8229600" cy="5257800"/>
          </a:xfrm>
        </p:spPr>
        <p:txBody>
          <a:bodyPr>
            <a:normAutofit fontScale="85000" lnSpcReduction="20000"/>
          </a:bodyPr>
          <a:lstStyle/>
          <a:p>
            <a:pPr>
              <a:defRPr/>
            </a:pPr>
            <a:r>
              <a:rPr lang="ja-JP" altLang="en-US" dirty="0"/>
              <a:t>欠席について</a:t>
            </a:r>
          </a:p>
          <a:p>
            <a:pPr lvl="1">
              <a:defRPr/>
            </a:pPr>
            <a:r>
              <a:rPr lang="ja-JP" altLang="en-US" dirty="0"/>
              <a:t>やむを得ず欠席した者は，</a:t>
            </a:r>
            <a:r>
              <a:rPr lang="ja-JP" altLang="en-US" u="sng" dirty="0">
                <a:solidFill>
                  <a:srgbClr val="FF0000"/>
                </a:solidFill>
              </a:rPr>
              <a:t>試験日の１４暦日後（休日も１日と計算）までに，欠席理由を証明する書類を添えて川端まで申し出ること</a:t>
            </a:r>
            <a:r>
              <a:rPr lang="ja-JP" altLang="en-US" dirty="0"/>
              <a:t>。インフルエンザ等で登校できない場合は，とりあえずメールか電話で通知すること。何も連絡がない場合は本人の責任として申し出を認めない。</a:t>
            </a:r>
          </a:p>
          <a:p>
            <a:pPr lvl="1">
              <a:defRPr/>
            </a:pPr>
            <a:r>
              <a:rPr lang="en-US" altLang="ja-JP" dirty="0"/>
              <a:t>『</a:t>
            </a:r>
            <a:r>
              <a:rPr lang="ja-JP" altLang="en-US" dirty="0"/>
              <a:t>学生便覧</a:t>
            </a:r>
            <a:r>
              <a:rPr lang="en-US" altLang="ja-JP" dirty="0"/>
              <a:t>』</a:t>
            </a:r>
            <a:r>
              <a:rPr lang="ja-JP" altLang="en-US" dirty="0"/>
              <a:t>の「専門教育科目の履修上の注意」記載の追試験該当事由と同等の理由であると教員が判断した場合は</a:t>
            </a:r>
            <a:r>
              <a:rPr lang="en-US" altLang="ja-JP" dirty="0"/>
              <a:t>5</a:t>
            </a:r>
            <a:r>
              <a:rPr lang="ja-JP" altLang="en-US" dirty="0"/>
              <a:t>点を与える。診断書がある病欠もこれに含まれる。</a:t>
            </a:r>
          </a:p>
          <a:p>
            <a:pPr lvl="1">
              <a:defRPr/>
            </a:pPr>
            <a:r>
              <a:rPr lang="ja-JP" altLang="en-US" dirty="0"/>
              <a:t>就職内定先からの呼び出し，特定企業相手ではない就職関係セミナーについては，</a:t>
            </a:r>
            <a:r>
              <a:rPr lang="en-US" altLang="ja-JP" dirty="0"/>
              <a:t>3</a:t>
            </a:r>
            <a:r>
              <a:rPr lang="ja-JP" altLang="en-US" dirty="0"/>
              <a:t>点を与える。出席を証明するに十分な書類，資料，写真等を提出することが条件である。何もない場合は認めない。</a:t>
            </a:r>
            <a:endParaRPr lang="en-US" altLang="ja-JP" dirty="0"/>
          </a:p>
          <a:p>
            <a:pPr lvl="1">
              <a:defRPr/>
            </a:pPr>
            <a:r>
              <a:rPr lang="ja-JP" altLang="en-US" u="sng" dirty="0">
                <a:solidFill>
                  <a:srgbClr val="FF0000"/>
                </a:solidFill>
              </a:rPr>
              <a:t>場所や日時を示す写真をスマホで撮るなど，証明のために精一杯努力することが減点を防ぐ道</a:t>
            </a:r>
            <a:endParaRPr lang="ja-JP" altLang="en-US" dirty="0">
              <a:solidFill>
                <a:srgbClr val="FF0000"/>
              </a:solidFill>
            </a:endParaRPr>
          </a:p>
        </p:txBody>
      </p:sp>
      <p:sp>
        <p:nvSpPr>
          <p:cNvPr id="31748"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07B34A15-21F7-41D5-9977-BCE7F4CA1F79}" type="slidenum">
              <a:rPr lang="en-US" altLang="ja-JP" smtClean="0"/>
              <a:pPr eaLnBrk="1" hangingPunct="1"/>
              <a:t>19</a:t>
            </a:fld>
            <a:endParaRPr lang="en-US" altLang="ja-JP"/>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担当教員自己紹介</a:t>
            </a:r>
          </a:p>
        </p:txBody>
      </p:sp>
      <p:sp>
        <p:nvSpPr>
          <p:cNvPr id="6148" name="Rectangle 3"/>
          <p:cNvSpPr>
            <a:spLocks noGrp="1" noChangeArrowheads="1"/>
          </p:cNvSpPr>
          <p:nvPr>
            <p:ph idx="1"/>
          </p:nvPr>
        </p:nvSpPr>
        <p:spPr>
          <a:xfrm>
            <a:off x="468313" y="1412875"/>
            <a:ext cx="8218487" cy="5184775"/>
          </a:xfrm>
        </p:spPr>
        <p:txBody>
          <a:bodyPr>
            <a:normAutofit/>
          </a:bodyPr>
          <a:lstStyle/>
          <a:p>
            <a:pPr eaLnBrk="1" fontAlgn="auto" hangingPunct="1">
              <a:lnSpc>
                <a:spcPct val="90000"/>
              </a:lnSpc>
              <a:spcAft>
                <a:spcPts val="0"/>
              </a:spcAft>
              <a:buFont typeface="Arial" pitchFamily="34" charset="0"/>
              <a:buChar char="•"/>
              <a:defRPr/>
            </a:pPr>
            <a:r>
              <a:rPr lang="ja-JP" altLang="en-US" sz="2800" b="1" dirty="0"/>
              <a:t>氏名：川端　望（かわばた　のぞむ）</a:t>
            </a:r>
          </a:p>
          <a:p>
            <a:pPr eaLnBrk="1" fontAlgn="auto" hangingPunct="1">
              <a:lnSpc>
                <a:spcPct val="90000"/>
              </a:lnSpc>
              <a:spcAft>
                <a:spcPts val="0"/>
              </a:spcAft>
              <a:buFont typeface="Arial" pitchFamily="34" charset="0"/>
              <a:buChar char="•"/>
              <a:defRPr/>
            </a:pPr>
            <a:r>
              <a:rPr lang="ja-JP" altLang="en-US" sz="2800" b="1" dirty="0"/>
              <a:t>略歴 </a:t>
            </a:r>
          </a:p>
          <a:p>
            <a:pPr lvl="1" eaLnBrk="1" fontAlgn="auto" hangingPunct="1">
              <a:lnSpc>
                <a:spcPct val="90000"/>
              </a:lnSpc>
              <a:spcAft>
                <a:spcPts val="0"/>
              </a:spcAft>
              <a:buFont typeface="Arial" pitchFamily="34" charset="0"/>
              <a:buChar char="–"/>
              <a:defRPr/>
            </a:pPr>
            <a:r>
              <a:rPr lang="ja-JP" altLang="en-US" sz="2500" dirty="0"/>
              <a:t>出身地		仙台市（</a:t>
            </a:r>
            <a:r>
              <a:rPr lang="en-US" altLang="ja-JP" sz="2500" dirty="0"/>
              <a:t>1964</a:t>
            </a:r>
            <a:r>
              <a:rPr lang="ja-JP" altLang="en-US" sz="2500" dirty="0"/>
              <a:t>年）</a:t>
            </a:r>
          </a:p>
          <a:p>
            <a:pPr lvl="1" eaLnBrk="1" fontAlgn="auto" hangingPunct="1">
              <a:lnSpc>
                <a:spcPct val="90000"/>
              </a:lnSpc>
              <a:spcAft>
                <a:spcPts val="0"/>
              </a:spcAft>
              <a:buFont typeface="Arial" pitchFamily="34" charset="0"/>
              <a:buChar char="–"/>
              <a:defRPr/>
            </a:pPr>
            <a:r>
              <a:rPr lang="ja-JP" altLang="en-US" sz="2500" dirty="0"/>
              <a:t>出身中学</a:t>
            </a:r>
            <a:r>
              <a:rPr lang="en-US" altLang="ja-JP" sz="2500" dirty="0"/>
              <a:t>	</a:t>
            </a:r>
            <a:r>
              <a:rPr lang="ja-JP" altLang="en-US" sz="2500" dirty="0"/>
              <a:t>仙台市立愛宕中学校</a:t>
            </a:r>
          </a:p>
          <a:p>
            <a:pPr lvl="1" eaLnBrk="1" fontAlgn="auto" hangingPunct="1">
              <a:lnSpc>
                <a:spcPct val="90000"/>
              </a:lnSpc>
              <a:spcAft>
                <a:spcPts val="0"/>
              </a:spcAft>
              <a:buFont typeface="Arial" pitchFamily="34" charset="0"/>
              <a:buChar char="–"/>
              <a:defRPr/>
            </a:pPr>
            <a:r>
              <a:rPr lang="ja-JP" altLang="en-US" sz="2500" dirty="0"/>
              <a:t>出身高校</a:t>
            </a:r>
            <a:r>
              <a:rPr lang="en-US" altLang="ja-JP" sz="2500" dirty="0"/>
              <a:t>	</a:t>
            </a:r>
            <a:r>
              <a:rPr lang="ja-JP" altLang="en-US" sz="2500" dirty="0"/>
              <a:t>宮城県仙台向山高校</a:t>
            </a:r>
          </a:p>
          <a:p>
            <a:pPr lvl="1" eaLnBrk="1" fontAlgn="auto" hangingPunct="1">
              <a:lnSpc>
                <a:spcPct val="90000"/>
              </a:lnSpc>
              <a:spcAft>
                <a:spcPts val="0"/>
              </a:spcAft>
              <a:buFont typeface="Arial" pitchFamily="34" charset="0"/>
              <a:buChar char="–"/>
              <a:defRPr/>
            </a:pPr>
            <a:r>
              <a:rPr lang="ja-JP" altLang="en-US" sz="2500" dirty="0"/>
              <a:t>出身学部</a:t>
            </a:r>
            <a:r>
              <a:rPr lang="en-US" altLang="ja-JP" sz="2500" dirty="0"/>
              <a:t>	</a:t>
            </a:r>
            <a:r>
              <a:rPr lang="ja-JP" altLang="en-US" sz="2500" dirty="0"/>
              <a:t>東北大学経済学部</a:t>
            </a:r>
          </a:p>
          <a:p>
            <a:pPr lvl="1" eaLnBrk="1" fontAlgn="auto" hangingPunct="1">
              <a:lnSpc>
                <a:spcPct val="90000"/>
              </a:lnSpc>
              <a:spcAft>
                <a:spcPts val="0"/>
              </a:spcAft>
              <a:buFont typeface="Arial" pitchFamily="34" charset="0"/>
              <a:buChar char="–"/>
              <a:defRPr/>
            </a:pPr>
            <a:r>
              <a:rPr lang="ja-JP" altLang="en-US" sz="2500" dirty="0"/>
              <a:t>出身大学院	東北大学大学院経済学研究科</a:t>
            </a:r>
          </a:p>
          <a:p>
            <a:pPr lvl="1" eaLnBrk="1" fontAlgn="auto" hangingPunct="1">
              <a:lnSpc>
                <a:spcPct val="90000"/>
              </a:lnSpc>
              <a:spcAft>
                <a:spcPts val="0"/>
              </a:spcAft>
              <a:buFont typeface="Arial" pitchFamily="34" charset="0"/>
              <a:buChar char="–"/>
              <a:defRPr/>
            </a:pPr>
            <a:r>
              <a:rPr lang="ja-JP" altLang="en-US" sz="2500" dirty="0"/>
              <a:t>職歴		大阪市立大学経済研究所を経て東</a:t>
            </a:r>
            <a:br>
              <a:rPr lang="ja-JP" altLang="en-US" sz="2500" dirty="0"/>
            </a:br>
            <a:r>
              <a:rPr lang="ja-JP" altLang="en-US" sz="2500" dirty="0"/>
              <a:t>			北大学大学院経済学研究科へ</a:t>
            </a:r>
          </a:p>
          <a:p>
            <a:pPr lvl="1" eaLnBrk="1" fontAlgn="auto" hangingPunct="1">
              <a:lnSpc>
                <a:spcPct val="90000"/>
              </a:lnSpc>
              <a:spcAft>
                <a:spcPts val="0"/>
              </a:spcAft>
              <a:buFont typeface="Arial" pitchFamily="34" charset="0"/>
              <a:buChar char="–"/>
              <a:defRPr/>
            </a:pPr>
            <a:r>
              <a:rPr lang="ja-JP" altLang="en-US" sz="2500" dirty="0"/>
              <a:t>学位		博士（経済学）。東北大学より</a:t>
            </a:r>
          </a:p>
          <a:p>
            <a:pPr eaLnBrk="1" fontAlgn="auto" hangingPunct="1">
              <a:lnSpc>
                <a:spcPct val="90000"/>
              </a:lnSpc>
              <a:spcAft>
                <a:spcPts val="0"/>
              </a:spcAft>
              <a:buFont typeface="Arial" pitchFamily="34" charset="0"/>
              <a:buChar char="•"/>
              <a:defRPr/>
            </a:pPr>
            <a:r>
              <a:rPr lang="ja-JP" altLang="en-US" sz="2900" b="1" dirty="0"/>
              <a:t>担当ティーチング･アシスタント：孫中清</a:t>
            </a:r>
          </a:p>
          <a:p>
            <a:pPr lvl="1" eaLnBrk="1" fontAlgn="auto" hangingPunct="1">
              <a:lnSpc>
                <a:spcPct val="90000"/>
              </a:lnSpc>
              <a:spcAft>
                <a:spcPts val="0"/>
              </a:spcAft>
              <a:buFont typeface="Arial" pitchFamily="34" charset="0"/>
              <a:buChar char="–"/>
              <a:defRPr/>
            </a:pPr>
            <a:r>
              <a:rPr lang="ja-JP" altLang="en-US" sz="2500" dirty="0"/>
              <a:t>経済学研究科前期課程</a:t>
            </a:r>
            <a:r>
              <a:rPr lang="en-US" altLang="ja-JP" sz="2500" dirty="0"/>
              <a:t>1</a:t>
            </a:r>
            <a:r>
              <a:rPr lang="ja-JP" altLang="en-US" sz="2500" dirty="0"/>
              <a:t>年</a:t>
            </a:r>
          </a:p>
          <a:p>
            <a:pPr eaLnBrk="1" fontAlgn="auto" hangingPunct="1">
              <a:lnSpc>
                <a:spcPct val="90000"/>
              </a:lnSpc>
              <a:spcAft>
                <a:spcPts val="0"/>
              </a:spcAft>
              <a:buFont typeface="Arial" pitchFamily="34" charset="0"/>
              <a:buChar char="•"/>
              <a:defRPr/>
            </a:pPr>
            <a:endParaRPr lang="ja-JP" altLang="en-US" sz="2900" dirty="0"/>
          </a:p>
          <a:p>
            <a:pPr lvl="1" eaLnBrk="1" fontAlgn="auto" hangingPunct="1">
              <a:lnSpc>
                <a:spcPct val="90000"/>
              </a:lnSpc>
              <a:spcAft>
                <a:spcPts val="0"/>
              </a:spcAft>
              <a:buFont typeface="Arial" pitchFamily="34" charset="0"/>
              <a:buChar char="–"/>
              <a:defRPr/>
            </a:pPr>
            <a:endParaRPr lang="en-US" altLang="ja-JP" sz="2500" dirty="0"/>
          </a:p>
        </p:txBody>
      </p:sp>
      <p:sp>
        <p:nvSpPr>
          <p:cNvPr id="15364"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E54D04CD-C7A5-4646-B1C7-D3F50DA80662}" type="slidenum">
              <a:rPr kumimoji="0" lang="en-US" altLang="ja-JP" smtClean="0"/>
              <a:pPr eaLnBrk="1" hangingPunct="1"/>
              <a:t>2</a:t>
            </a:fld>
            <a:endParaRPr kumimoji="0" lang="en-US" altLang="ja-JP"/>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333375"/>
            <a:ext cx="75438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発言について</a:t>
            </a:r>
          </a:p>
        </p:txBody>
      </p:sp>
      <p:sp>
        <p:nvSpPr>
          <p:cNvPr id="32771" name="Rectangle 3"/>
          <p:cNvSpPr>
            <a:spLocks noGrp="1" noChangeArrowheads="1"/>
          </p:cNvSpPr>
          <p:nvPr>
            <p:ph idx="1"/>
          </p:nvPr>
        </p:nvSpPr>
        <p:spPr bwMode="auto">
          <a:xfrm>
            <a:off x="395288" y="1196975"/>
            <a:ext cx="8291512" cy="566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900" dirty="0"/>
              <a:t>受講者名簿によりランダムに学籍番号で指名する。</a:t>
            </a:r>
          </a:p>
          <a:p>
            <a:pPr lvl="1" eaLnBrk="1" hangingPunct="1"/>
            <a:r>
              <a:rPr lang="ja-JP" altLang="en-US" sz="2400" dirty="0"/>
              <a:t>問題に正解ないし，よい問題提起：プラス</a:t>
            </a:r>
            <a:r>
              <a:rPr lang="en-US" altLang="ja-JP" sz="2400" dirty="0"/>
              <a:t>3</a:t>
            </a:r>
            <a:r>
              <a:rPr lang="ja-JP" altLang="en-US" sz="2400" dirty="0"/>
              <a:t>点</a:t>
            </a:r>
          </a:p>
          <a:p>
            <a:pPr lvl="1" eaLnBrk="1" hangingPunct="1"/>
            <a:r>
              <a:rPr lang="ja-JP" altLang="en-US" sz="2400" dirty="0"/>
              <a:t>とにかく何か内容のあることをしゃべった：プラス２点</a:t>
            </a:r>
          </a:p>
          <a:p>
            <a:pPr lvl="1" eaLnBrk="1" hangingPunct="1"/>
            <a:r>
              <a:rPr lang="ja-JP" altLang="en-US" sz="2400" dirty="0"/>
              <a:t>「わかりません」「別にありません」，ただ黙っている：</a:t>
            </a:r>
            <a:r>
              <a:rPr lang="en-US" altLang="ja-JP" sz="2400" dirty="0"/>
              <a:t>0</a:t>
            </a:r>
            <a:r>
              <a:rPr lang="ja-JP" altLang="en-US" sz="2400" dirty="0"/>
              <a:t>点</a:t>
            </a:r>
            <a:endParaRPr lang="en-US" altLang="ja-JP" sz="2400" dirty="0"/>
          </a:p>
          <a:p>
            <a:pPr lvl="1" eaLnBrk="1" hangingPunct="1"/>
            <a:r>
              <a:rPr lang="ja-JP" altLang="en-US" sz="2400" dirty="0"/>
              <a:t>欠席：０点</a:t>
            </a:r>
            <a:endParaRPr lang="en-US" altLang="ja-JP" sz="2400" dirty="0"/>
          </a:p>
          <a:p>
            <a:pPr eaLnBrk="1" hangingPunct="1"/>
            <a:r>
              <a:rPr lang="ja-JP" altLang="en-US" sz="2900" dirty="0"/>
              <a:t>授業期間を通して，２回以上指名されることはない。ただし欠席だった場合は指名回数にカウントしない</a:t>
            </a:r>
            <a:endParaRPr lang="ja-JP" altLang="en-US" sz="2800" dirty="0"/>
          </a:p>
          <a:p>
            <a:pPr eaLnBrk="1" hangingPunct="1"/>
            <a:r>
              <a:rPr lang="ja-JP" altLang="en-US" sz="2900" dirty="0"/>
              <a:t>自ら挙手して発言することはできる。加点は</a:t>
            </a:r>
            <a:r>
              <a:rPr lang="ja-JP" altLang="en-US" sz="2900" dirty="0" smtClean="0"/>
              <a:t>プラス</a:t>
            </a:r>
            <a:r>
              <a:rPr lang="en-US" altLang="ja-JP" sz="2900" dirty="0" smtClean="0"/>
              <a:t>18</a:t>
            </a:r>
            <a:r>
              <a:rPr lang="ja-JP" altLang="en-US" sz="2900" dirty="0" smtClean="0"/>
              <a:t>点</a:t>
            </a:r>
            <a:r>
              <a:rPr lang="ja-JP" altLang="en-US" sz="2900" dirty="0"/>
              <a:t>まで</a:t>
            </a:r>
          </a:p>
          <a:p>
            <a:pPr eaLnBrk="1" hangingPunct="1"/>
            <a:r>
              <a:rPr lang="ja-JP" altLang="en-US" sz="2900" dirty="0"/>
              <a:t>事情があっておおぜいの前で発言できない人には配慮するので，事前に相談されたい。</a:t>
            </a:r>
            <a:endParaRPr lang="en-US" altLang="ja-JP" sz="2900" dirty="0"/>
          </a:p>
        </p:txBody>
      </p:sp>
      <p:sp>
        <p:nvSpPr>
          <p:cNvPr id="3277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715DEEB2-ED1E-4785-80BD-E83F4979B325}" type="slidenum">
              <a:rPr kumimoji="0" lang="en-US" altLang="ja-JP" smtClean="0"/>
              <a:pPr eaLnBrk="1" hangingPunct="1"/>
              <a:t>20</a:t>
            </a:fld>
            <a:endParaRPr kumimoji="0" lang="en-US" altLang="ja-JP"/>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68313" y="333375"/>
            <a:ext cx="8243887" cy="94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留意事項</a:t>
            </a:r>
          </a:p>
        </p:txBody>
      </p:sp>
      <p:sp>
        <p:nvSpPr>
          <p:cNvPr id="33795" name="Rectangle 3"/>
          <p:cNvSpPr>
            <a:spLocks noGrp="1" noChangeArrowheads="1"/>
          </p:cNvSpPr>
          <p:nvPr>
            <p:ph idx="1"/>
          </p:nvPr>
        </p:nvSpPr>
        <p:spPr bwMode="auto">
          <a:xfrm>
            <a:off x="457200" y="1341438"/>
            <a:ext cx="8291513" cy="5183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z="2800">
                <a:solidFill>
                  <a:srgbClr val="FF3300"/>
                </a:solidFill>
              </a:rPr>
              <a:t>禁止</a:t>
            </a:r>
            <a:r>
              <a:rPr lang="ja-JP" altLang="en-US" sz="2800"/>
              <a:t>：喫煙，私語，携帯電話の呼び出し音。その他の雑音。授業に無関係なテレビ，ラジオ，音楽，動画の視聴は</a:t>
            </a:r>
            <a:r>
              <a:rPr lang="ja-JP" altLang="en-US" sz="2800" u="sng"/>
              <a:t>音がしなくても不可</a:t>
            </a:r>
            <a:r>
              <a:rPr lang="ja-JP" altLang="en-US" sz="2800"/>
              <a:t>。</a:t>
            </a:r>
          </a:p>
          <a:p>
            <a:pPr eaLnBrk="1" hangingPunct="1">
              <a:lnSpc>
                <a:spcPct val="90000"/>
              </a:lnSpc>
            </a:pPr>
            <a:r>
              <a:rPr lang="ja-JP" altLang="en-US" sz="2800">
                <a:solidFill>
                  <a:srgbClr val="FF3300"/>
                </a:solidFill>
              </a:rPr>
              <a:t>原則禁止</a:t>
            </a:r>
            <a:r>
              <a:rPr lang="ja-JP" altLang="en-US" sz="2800"/>
              <a:t>：途中退室（手洗いは黙認）。</a:t>
            </a:r>
          </a:p>
          <a:p>
            <a:pPr eaLnBrk="1" hangingPunct="1">
              <a:lnSpc>
                <a:spcPct val="90000"/>
              </a:lnSpc>
            </a:pPr>
            <a:r>
              <a:rPr lang="ja-JP" altLang="en-US" sz="2800">
                <a:solidFill>
                  <a:srgbClr val="FF3300"/>
                </a:solidFill>
              </a:rPr>
              <a:t>諸君の良心に委ねる</a:t>
            </a:r>
            <a:r>
              <a:rPr lang="ja-JP" altLang="en-US" sz="2800"/>
              <a:t>：</a:t>
            </a:r>
            <a:r>
              <a:rPr lang="ja-JP" altLang="en-US" sz="2800" u="sng"/>
              <a:t>内職，居眠り，就職活動等に必要なメールの応対</a:t>
            </a:r>
            <a:r>
              <a:rPr lang="ja-JP" altLang="en-US" sz="2800"/>
              <a:t>。途中入室。</a:t>
            </a:r>
          </a:p>
          <a:p>
            <a:pPr eaLnBrk="1" hangingPunct="1">
              <a:lnSpc>
                <a:spcPct val="90000"/>
              </a:lnSpc>
            </a:pPr>
            <a:r>
              <a:rPr lang="ja-JP" altLang="en-US" sz="2800">
                <a:solidFill>
                  <a:srgbClr val="FF3300"/>
                </a:solidFill>
              </a:rPr>
              <a:t>許可する</a:t>
            </a:r>
            <a:r>
              <a:rPr lang="ja-JP" altLang="en-US" sz="2800"/>
              <a:t>：飲み物を飲むこと。周囲がうるさいと思わない限りにおいて，パソコンでノートをとること。録音（ただし音声ファイルそのままの一般公開は不可）。</a:t>
            </a:r>
          </a:p>
          <a:p>
            <a:pPr eaLnBrk="1" hangingPunct="1">
              <a:lnSpc>
                <a:spcPct val="90000"/>
              </a:lnSpc>
            </a:pPr>
            <a:r>
              <a:rPr lang="en-US" altLang="ja-JP" sz="2800"/>
              <a:t>※</a:t>
            </a:r>
            <a:r>
              <a:rPr lang="ja-JP" altLang="en-US" sz="2800"/>
              <a:t>以上の事項は，この授業に限ってのことであり，他の授業には適用されない（ただし全キャンパス禁煙は大学の方針である</a:t>
            </a:r>
            <a:r>
              <a:rPr lang="en-US" altLang="ja-JP" sz="2800"/>
              <a:t>)</a:t>
            </a:r>
            <a:r>
              <a:rPr lang="ja-JP" altLang="en-US" sz="2800"/>
              <a:t>。</a:t>
            </a:r>
          </a:p>
          <a:p>
            <a:pPr eaLnBrk="1" hangingPunct="1">
              <a:lnSpc>
                <a:spcPct val="90000"/>
              </a:lnSpc>
            </a:pPr>
            <a:endParaRPr lang="en-US" altLang="ja-JP" sz="2800"/>
          </a:p>
        </p:txBody>
      </p:sp>
      <p:sp>
        <p:nvSpPr>
          <p:cNvPr id="33796"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83AB59D1-D06F-47C3-8ADD-191587B3211E}" type="slidenum">
              <a:rPr kumimoji="0" lang="en-US" altLang="ja-JP" smtClean="0"/>
              <a:pPr eaLnBrk="1" hangingPunct="1"/>
              <a:t>21</a:t>
            </a:fld>
            <a:endParaRPr kumimoji="0" lang="en-US" altLang="ja-JP"/>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a:t>連絡・質問について</a:t>
            </a:r>
          </a:p>
        </p:txBody>
      </p:sp>
      <p:sp>
        <p:nvSpPr>
          <p:cNvPr id="4" name="コンテンツ プレースホルダー 3"/>
          <p:cNvSpPr>
            <a:spLocks noGrp="1"/>
          </p:cNvSpPr>
          <p:nvPr>
            <p:ph idx="1"/>
          </p:nvPr>
        </p:nvSpPr>
        <p:spPr>
          <a:xfrm>
            <a:off x="457200" y="1196752"/>
            <a:ext cx="8229600" cy="5472608"/>
          </a:xfrm>
        </p:spPr>
        <p:txBody>
          <a:bodyPr>
            <a:normAutofit fontScale="85000" lnSpcReduction="20000"/>
          </a:bodyPr>
          <a:lstStyle/>
          <a:p>
            <a:pPr eaLnBrk="1" hangingPunct="1"/>
            <a:r>
              <a:rPr lang="ja-JP" altLang="en-US" dirty="0"/>
              <a:t>メールでの質問は随時受け付ける。</a:t>
            </a:r>
          </a:p>
          <a:p>
            <a:pPr lvl="1" eaLnBrk="1" hangingPunct="1"/>
            <a:r>
              <a:rPr lang="ja-JP" altLang="en-US" dirty="0"/>
              <a:t>アドレス：　</a:t>
            </a:r>
            <a:r>
              <a:rPr lang="en-US" altLang="ja-JP" dirty="0" smtClean="0">
                <a:hlinkClick r:id="rId3"/>
              </a:rPr>
              <a:t>nozomu.kawabata.b1@tohoku.ac.jp</a:t>
            </a:r>
            <a:endParaRPr lang="en-US" altLang="ja-JP" dirty="0" smtClean="0"/>
          </a:p>
          <a:p>
            <a:pPr lvl="1" eaLnBrk="1" hangingPunct="1"/>
            <a:r>
              <a:rPr lang="ja-JP" altLang="en-US" dirty="0" smtClean="0"/>
              <a:t>スライド</a:t>
            </a:r>
            <a:r>
              <a:rPr lang="ja-JP" altLang="en-US" dirty="0"/>
              <a:t>の空白部分を教えてほしい，というだけの質問は受け付けない。授業に出席の上，</a:t>
            </a:r>
            <a:r>
              <a:rPr lang="en-US" altLang="ja-JP" dirty="0"/>
              <a:t>TA</a:t>
            </a:r>
            <a:r>
              <a:rPr lang="ja-JP" altLang="en-US" dirty="0"/>
              <a:t>に質問すること</a:t>
            </a:r>
            <a:r>
              <a:rPr lang="ja-JP" altLang="en-US" dirty="0" smtClean="0"/>
              <a:t>。</a:t>
            </a:r>
            <a:endParaRPr lang="en-US" altLang="ja-JP" dirty="0"/>
          </a:p>
          <a:p>
            <a:pPr lvl="1" eaLnBrk="1" hangingPunct="1"/>
            <a:r>
              <a:rPr lang="ja-JP" altLang="en-US" u="sng" dirty="0"/>
              <a:t>参考のため，</a:t>
            </a:r>
            <a:r>
              <a:rPr lang="ja-JP" altLang="en-US" u="sng" dirty="0" smtClean="0"/>
              <a:t>氏名</a:t>
            </a:r>
            <a:r>
              <a:rPr lang="ja-JP" altLang="en-US" u="sng" dirty="0"/>
              <a:t>および氏名が特定できる情報を削除した上で</a:t>
            </a:r>
            <a:r>
              <a:rPr lang="ja-JP" altLang="en-US" dirty="0" smtClean="0"/>
              <a:t>，映写・配信</a:t>
            </a:r>
            <a:r>
              <a:rPr lang="ja-JP" altLang="en-US" dirty="0"/>
              <a:t>することがある。</a:t>
            </a:r>
          </a:p>
          <a:p>
            <a:pPr eaLnBrk="1" hangingPunct="1"/>
            <a:r>
              <a:rPr lang="ja-JP" altLang="en-US" u="sng" dirty="0"/>
              <a:t>履修手続きや</a:t>
            </a:r>
            <a:r>
              <a:rPr lang="ja-JP" altLang="en-US" u="sng" dirty="0">
                <a:solidFill>
                  <a:srgbClr val="FF0000"/>
                </a:solidFill>
              </a:rPr>
              <a:t>追試験</a:t>
            </a:r>
            <a:r>
              <a:rPr lang="ja-JP" altLang="en-US" u="sng" dirty="0"/>
              <a:t>に関わる質問は，教員でなく経済学部教務係へ</a:t>
            </a:r>
            <a:endParaRPr lang="en-US" altLang="ja-JP" u="sng" dirty="0"/>
          </a:p>
          <a:p>
            <a:pPr eaLnBrk="1" hangingPunct="1"/>
            <a:r>
              <a:rPr lang="ja-JP" altLang="en-US" dirty="0">
                <a:solidFill>
                  <a:srgbClr val="FF0000"/>
                </a:solidFill>
              </a:rPr>
              <a:t>本講義ではキャンパス･コミュニティと紙の掲示を同レベルで最優先する。</a:t>
            </a:r>
          </a:p>
          <a:p>
            <a:pPr lvl="1" eaLnBrk="1" hangingPunct="1"/>
            <a:r>
              <a:rPr lang="ja-JP" altLang="en-US" dirty="0"/>
              <a:t>なるべく同時掲載するが，どうしても掲載日がずれることはある。</a:t>
            </a:r>
          </a:p>
          <a:p>
            <a:pPr lvl="1" eaLnBrk="1" hangingPunct="1"/>
            <a:r>
              <a:rPr lang="ja-JP" altLang="en-US" dirty="0"/>
              <a:t>どちらかに情報を出さないために周知されないことは，教員の責任である。</a:t>
            </a:r>
          </a:p>
          <a:p>
            <a:pPr lvl="1" eaLnBrk="1" hangingPunct="1"/>
            <a:r>
              <a:rPr lang="ja-JP" altLang="en-US" dirty="0"/>
              <a:t>どちらかで情報を得ることは履修者の自己責任である。</a:t>
            </a:r>
            <a:endParaRPr lang="en-US" altLang="ja-JP" dirty="0"/>
          </a:p>
          <a:p>
            <a:pPr lvl="1" eaLnBrk="1" hangingPunct="1"/>
            <a:endParaRPr lang="en-US" altLang="ja-JP" sz="2400" u="sng" dirty="0"/>
          </a:p>
          <a:p>
            <a:pPr eaLnBrk="1" hangingPunct="1"/>
            <a:endParaRPr lang="ja-JP" altLang="en-US" u="sng" dirty="0"/>
          </a:p>
          <a:p>
            <a:endParaRPr kumimoji="1" lang="ja-JP" altLang="en-US" dirty="0"/>
          </a:p>
        </p:txBody>
      </p:sp>
      <p:sp>
        <p:nvSpPr>
          <p:cNvPr id="34820"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CC2ED6C6-5153-4672-BFFC-29AFB8121050}" type="slidenum">
              <a:rPr kumimoji="0" lang="en-US" altLang="ja-JP" smtClean="0"/>
              <a:pPr eaLnBrk="1" hangingPunct="1"/>
              <a:t>22</a:t>
            </a:fld>
            <a:endParaRPr kumimoji="0" lang="en-US" altLang="ja-JP"/>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a:t>他科目との関連性について	</a:t>
            </a:r>
          </a:p>
        </p:txBody>
      </p:sp>
      <p:sp>
        <p:nvSpPr>
          <p:cNvPr id="27652" name="Rectangle 3"/>
          <p:cNvSpPr>
            <a:spLocks noGrp="1" noChangeArrowheads="1"/>
          </p:cNvSpPr>
          <p:nvPr>
            <p:ph idx="1"/>
          </p:nvPr>
        </p:nvSpPr>
        <p:spPr>
          <a:xfrm>
            <a:off x="457200" y="1628775"/>
            <a:ext cx="8229600" cy="5113338"/>
          </a:xfrm>
        </p:spPr>
        <p:txBody>
          <a:bodyPr>
            <a:normAutofit fontScale="92500" lnSpcReduction="10000"/>
          </a:bodyPr>
          <a:lstStyle/>
          <a:p>
            <a:pPr eaLnBrk="1" fontAlgn="auto" hangingPunct="1">
              <a:spcAft>
                <a:spcPts val="0"/>
              </a:spcAft>
              <a:buFont typeface="Arial" pitchFamily="34" charset="0"/>
              <a:buChar char="•"/>
              <a:defRPr/>
            </a:pPr>
            <a:r>
              <a:rPr lang="ja-JP" altLang="en-US" sz="2800" dirty="0"/>
              <a:t>この講義では，理論の現実説明力，とくに日本企業の特徴に対する説明力を重視する。したがって，もっとも重要なことは，新聞やニュースを毎日チェックし，現実の経済事情に強くなっていることである</a:t>
            </a:r>
            <a:r>
              <a:rPr lang="ja-JP" altLang="en-US" sz="2800" dirty="0" smtClean="0"/>
              <a:t>。</a:t>
            </a:r>
            <a:endParaRPr lang="en-US" altLang="ja-JP" sz="2800" dirty="0" smtClean="0"/>
          </a:p>
          <a:p>
            <a:pPr eaLnBrk="1" fontAlgn="auto" hangingPunct="1">
              <a:spcAft>
                <a:spcPts val="0"/>
              </a:spcAft>
              <a:buFont typeface="Arial" pitchFamily="34" charset="0"/>
              <a:buChar char="•"/>
              <a:defRPr/>
            </a:pPr>
            <a:r>
              <a:rPr lang="en-US" altLang="ja-JP" sz="2800" dirty="0" smtClean="0"/>
              <a:t>Ⅱ</a:t>
            </a:r>
            <a:r>
              <a:rPr lang="ja-JP" altLang="en-US" sz="2800" dirty="0" err="1" smtClean="0"/>
              <a:t>，</a:t>
            </a:r>
            <a:r>
              <a:rPr lang="en-US" altLang="ja-JP" sz="2800" dirty="0" smtClean="0"/>
              <a:t>Ⅳ</a:t>
            </a:r>
            <a:r>
              <a:rPr lang="ja-JP" altLang="en-US" sz="2800" dirty="0" smtClean="0"/>
              <a:t>章については，マクロ経済学のごくごく初歩的な知識を持っていることが望ましい。</a:t>
            </a:r>
            <a:endParaRPr lang="en-US" altLang="ja-JP" sz="2800" dirty="0" smtClean="0"/>
          </a:p>
          <a:p>
            <a:pPr eaLnBrk="1" fontAlgn="auto" hangingPunct="1">
              <a:spcAft>
                <a:spcPts val="0"/>
              </a:spcAft>
              <a:buFont typeface="Arial" pitchFamily="34" charset="0"/>
              <a:buChar char="•"/>
              <a:defRPr/>
            </a:pPr>
            <a:r>
              <a:rPr lang="en-US" altLang="ja-JP" sz="2800" dirty="0" smtClean="0"/>
              <a:t>Ⅲ</a:t>
            </a:r>
            <a:r>
              <a:rPr lang="ja-JP" altLang="en-US" sz="2800" dirty="0" smtClean="0"/>
              <a:t>章については，戦後日本経済史を学んでいることが望ましい。</a:t>
            </a:r>
            <a:endParaRPr lang="en-US" altLang="ja-JP" sz="2800" dirty="0" smtClean="0"/>
          </a:p>
          <a:p>
            <a:pPr eaLnBrk="1" fontAlgn="auto" hangingPunct="1">
              <a:spcAft>
                <a:spcPts val="0"/>
              </a:spcAft>
              <a:buFont typeface="Arial" pitchFamily="34" charset="0"/>
              <a:buChar char="•"/>
              <a:defRPr/>
            </a:pPr>
            <a:r>
              <a:rPr lang="en-US" altLang="ja-JP" sz="2800" dirty="0" smtClean="0"/>
              <a:t>Ⅴ</a:t>
            </a:r>
            <a:r>
              <a:rPr lang="ja-JP" altLang="en-US" sz="2800" dirty="0"/>
              <a:t>章について</a:t>
            </a:r>
            <a:r>
              <a:rPr lang="ja-JP" altLang="en-US" sz="2800" dirty="0" smtClean="0"/>
              <a:t>は企業論，産業組織論，経営戦略論を併せて学ぶとが望ましい。</a:t>
            </a:r>
            <a:endParaRPr lang="en-US" altLang="ja-JP" sz="2800" dirty="0" smtClean="0"/>
          </a:p>
          <a:p>
            <a:pPr eaLnBrk="1" fontAlgn="auto" hangingPunct="1">
              <a:spcAft>
                <a:spcPts val="0"/>
              </a:spcAft>
              <a:buFont typeface="Arial" pitchFamily="34" charset="0"/>
              <a:buChar char="•"/>
              <a:defRPr/>
            </a:pPr>
            <a:r>
              <a:rPr lang="en-US" altLang="ja-JP" sz="2800" dirty="0" smtClean="0"/>
              <a:t>Ⅵ</a:t>
            </a:r>
            <a:r>
              <a:rPr lang="ja-JP" altLang="en-US" sz="2800" dirty="0"/>
              <a:t>章について</a:t>
            </a:r>
            <a:r>
              <a:rPr lang="ja-JP" altLang="en-US" sz="2800" dirty="0" smtClean="0"/>
              <a:t>は，労使関係論，人事管理論を併せて学ぶことが望ましい。</a:t>
            </a:r>
            <a:endParaRPr lang="en-US" altLang="ja-JP" sz="2800" dirty="0" smtClean="0"/>
          </a:p>
          <a:p>
            <a:pPr eaLnBrk="1" fontAlgn="auto" hangingPunct="1">
              <a:spcAft>
                <a:spcPts val="0"/>
              </a:spcAft>
              <a:buFont typeface="Arial" pitchFamily="34" charset="0"/>
              <a:buChar char="•"/>
              <a:defRPr/>
            </a:pPr>
            <a:endParaRPr lang="ja-JP" altLang="en-US" sz="2800" dirty="0"/>
          </a:p>
          <a:p>
            <a:pPr eaLnBrk="1" fontAlgn="auto" hangingPunct="1">
              <a:spcAft>
                <a:spcPts val="0"/>
              </a:spcAft>
              <a:buFont typeface="Arial" pitchFamily="34" charset="0"/>
              <a:buChar char="•"/>
              <a:defRPr/>
            </a:pPr>
            <a:endParaRPr lang="ja-JP" altLang="en-US" sz="2800" dirty="0"/>
          </a:p>
          <a:p>
            <a:pPr eaLnBrk="1" fontAlgn="auto" hangingPunct="1">
              <a:spcAft>
                <a:spcPts val="0"/>
              </a:spcAft>
              <a:buFont typeface="Arial" pitchFamily="34" charset="0"/>
              <a:buChar char="•"/>
              <a:defRPr/>
            </a:pPr>
            <a:endParaRPr lang="en-US" altLang="ja-JP" sz="2800" dirty="0"/>
          </a:p>
        </p:txBody>
      </p:sp>
      <p:sp>
        <p:nvSpPr>
          <p:cNvPr id="36868"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EBD0BE5A-392D-426D-99CB-DB2772312A8B}" type="slidenum">
              <a:rPr kumimoji="0" lang="en-US" altLang="ja-JP" smtClean="0"/>
              <a:pPr eaLnBrk="1" hangingPunct="1"/>
              <a:t>23</a:t>
            </a:fld>
            <a:endParaRPr kumimoji="0" lang="en-US" altLang="ja-JP"/>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579296" cy="1152128"/>
          </a:xfrm>
        </p:spPr>
        <p:txBody>
          <a:bodyPr>
            <a:normAutofit/>
          </a:bodyPr>
          <a:lstStyle/>
          <a:p>
            <a:r>
              <a:rPr kumimoji="1" lang="ja-JP" altLang="en-US" sz="3600" dirty="0"/>
              <a:t>学部研究生で授業聴講を希望する人へ</a:t>
            </a:r>
          </a:p>
        </p:txBody>
      </p:sp>
      <p:sp>
        <p:nvSpPr>
          <p:cNvPr id="3" name="コンテンツ プレースホルダー 2"/>
          <p:cNvSpPr>
            <a:spLocks noGrp="1"/>
          </p:cNvSpPr>
          <p:nvPr>
            <p:ph idx="1"/>
          </p:nvPr>
        </p:nvSpPr>
        <p:spPr/>
        <p:txBody>
          <a:bodyPr/>
          <a:lstStyle/>
          <a:p>
            <a:r>
              <a:rPr lang="ja-JP" altLang="en-US" dirty="0"/>
              <a:t>この授業では，非正規生が期末試験を受けることを認め，採点も</a:t>
            </a:r>
            <a:r>
              <a:rPr lang="ja-JP" altLang="en-US" dirty="0" smtClean="0"/>
              <a:t>行う</a:t>
            </a:r>
            <a:endParaRPr lang="en-US" altLang="ja-JP" dirty="0"/>
          </a:p>
          <a:p>
            <a:r>
              <a:rPr kumimoji="1" lang="ja-JP" altLang="en-US" u="sng" dirty="0" smtClean="0">
                <a:solidFill>
                  <a:srgbClr val="FF0000"/>
                </a:solidFill>
              </a:rPr>
              <a:t>授業</a:t>
            </a:r>
            <a:r>
              <a:rPr kumimoji="1" lang="ja-JP" altLang="en-US" u="sng" dirty="0">
                <a:solidFill>
                  <a:srgbClr val="FF0000"/>
                </a:solidFill>
              </a:rPr>
              <a:t>を受けるだけでなく，期末試験を受けることを，聴講を認める条件とする。</a:t>
            </a:r>
            <a:endParaRPr kumimoji="1" lang="en-US" altLang="ja-JP" u="sng" dirty="0">
              <a:solidFill>
                <a:srgbClr val="FF0000"/>
              </a:solidFill>
            </a:endParaRPr>
          </a:p>
          <a:p>
            <a:pPr lvl="1"/>
            <a:r>
              <a:rPr lang="ja-JP" altLang="en-US" u="sng" dirty="0"/>
              <a:t>特別な事情により期末試験を受けられない見込みである人は，申し出ること。</a:t>
            </a:r>
            <a:endParaRPr kumimoji="1" lang="en-US" altLang="ja-JP" u="sng" dirty="0"/>
          </a:p>
          <a:p>
            <a:r>
              <a:rPr lang="ja-JP" altLang="en-US" dirty="0" smtClean="0"/>
              <a:t>採点</a:t>
            </a:r>
            <a:r>
              <a:rPr lang="ja-JP" altLang="en-US" dirty="0"/>
              <a:t>結果を通知できるメールアドレス</a:t>
            </a:r>
            <a:r>
              <a:rPr lang="ja-JP" altLang="en-US" dirty="0" smtClean="0"/>
              <a:t>を教員に知らせる</a:t>
            </a:r>
            <a:r>
              <a:rPr lang="ja-JP" altLang="en-US" dirty="0"/>
              <a:t>こと。</a:t>
            </a:r>
            <a:endParaRPr kumimoji="1" lang="ja-JP" altLang="en-US" dirty="0"/>
          </a:p>
        </p:txBody>
      </p:sp>
    </p:spTree>
    <p:extLst>
      <p:ext uri="{BB962C8B-B14F-4D97-AF65-F5344CB8AC3E}">
        <p14:creationId xmlns:p14="http://schemas.microsoft.com/office/powerpoint/2010/main" val="4032306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a:t>Web</a:t>
            </a:r>
            <a:r>
              <a:rPr lang="ja-JP" altLang="en-US"/>
              <a:t>で文献・経済資料を探す</a:t>
            </a:r>
          </a:p>
        </p:txBody>
      </p:sp>
      <p:sp>
        <p:nvSpPr>
          <p:cNvPr id="37891" name="Rectangle 3"/>
          <p:cNvSpPr>
            <a:spLocks noGrp="1" noChangeArrowheads="1"/>
          </p:cNvSpPr>
          <p:nvPr>
            <p:ph idx="1"/>
          </p:nvPr>
        </p:nvSpPr>
        <p:spPr bwMode="auto">
          <a:xfrm>
            <a:off x="395288" y="1412875"/>
            <a:ext cx="8291512" cy="544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eaLnBrk="1" hangingPunct="1">
              <a:lnSpc>
                <a:spcPct val="90000"/>
              </a:lnSpc>
              <a:defRPr/>
            </a:pPr>
            <a:r>
              <a:rPr lang="ja-JP" altLang="en-US" sz="2600" dirty="0"/>
              <a:t>東北大学付属図書館</a:t>
            </a:r>
            <a:br>
              <a:rPr lang="ja-JP" altLang="en-US" sz="2600" dirty="0"/>
            </a:br>
            <a:r>
              <a:rPr lang="en-US" altLang="ja-JP" sz="2400" dirty="0">
                <a:hlinkClick r:id="rId3"/>
              </a:rPr>
              <a:t>http://www.library.tohoku.ac.jp</a:t>
            </a:r>
            <a:r>
              <a:rPr lang="en-US" altLang="ja-JP" sz="2400" dirty="0" smtClean="0">
                <a:hlinkClick r:id="rId3"/>
              </a:rPr>
              <a:t>/</a:t>
            </a:r>
            <a:endParaRPr lang="en-US" altLang="ja-JP" sz="2400" dirty="0" smtClean="0"/>
          </a:p>
          <a:p>
            <a:pPr eaLnBrk="1" hangingPunct="1">
              <a:lnSpc>
                <a:spcPct val="90000"/>
              </a:lnSpc>
              <a:defRPr/>
            </a:pPr>
            <a:r>
              <a:rPr lang="ja-JP" altLang="en-US" sz="2600" dirty="0" smtClean="0"/>
              <a:t>国会図書館</a:t>
            </a:r>
            <a:r>
              <a:rPr lang="en-US" altLang="ja-JP" sz="2600" dirty="0" smtClean="0"/>
              <a:t>NDL</a:t>
            </a:r>
            <a:r>
              <a:rPr lang="ja-JP" altLang="en-US" sz="2600" dirty="0" smtClean="0"/>
              <a:t>オンライン（カバレッジが広い。単行書も</a:t>
            </a:r>
            <a:r>
              <a:rPr lang="ja-JP" altLang="en-US" sz="2600" u="sng" dirty="0" smtClean="0"/>
              <a:t>雑誌論文</a:t>
            </a:r>
            <a:r>
              <a:rPr lang="ja-JP" altLang="en-US" sz="2600" dirty="0" smtClean="0"/>
              <a:t>も検索可能）</a:t>
            </a:r>
            <a:br>
              <a:rPr lang="ja-JP" altLang="en-US" sz="2600" dirty="0" smtClean="0"/>
            </a:br>
            <a:r>
              <a:rPr lang="en-US" altLang="ja-JP" sz="2600" dirty="0">
                <a:hlinkClick r:id="rId4"/>
              </a:rPr>
              <a:t>https://ndlonline.ndl.go.jp</a:t>
            </a:r>
            <a:r>
              <a:rPr lang="en-US" altLang="ja-JP" sz="2600" dirty="0" smtClean="0">
                <a:hlinkClick r:id="rId4"/>
              </a:rPr>
              <a:t>/#!/</a:t>
            </a:r>
            <a:endParaRPr lang="en-US" altLang="ja-JP" sz="2600" dirty="0" smtClean="0"/>
          </a:p>
          <a:p>
            <a:pPr eaLnBrk="1" hangingPunct="1">
              <a:lnSpc>
                <a:spcPct val="90000"/>
              </a:lnSpc>
              <a:defRPr/>
            </a:pPr>
            <a:r>
              <a:rPr lang="ja-JP" altLang="en-US" sz="2600" dirty="0" smtClean="0"/>
              <a:t>国立</a:t>
            </a:r>
            <a:r>
              <a:rPr lang="ja-JP" altLang="en-US" sz="2600" dirty="0"/>
              <a:t>情報学研究所</a:t>
            </a:r>
            <a:r>
              <a:rPr lang="en-US" altLang="ja-JP" sz="2600" dirty="0"/>
              <a:t>CiNii</a:t>
            </a:r>
            <a:r>
              <a:rPr lang="ja-JP" altLang="en-US" sz="2600" dirty="0"/>
              <a:t>（単行書も雑誌論文も検索</a:t>
            </a:r>
            <a:r>
              <a:rPr lang="ja-JP" altLang="en-US" sz="2600" dirty="0" smtClean="0"/>
              <a:t>可能，</a:t>
            </a:r>
            <a:r>
              <a:rPr lang="ja-JP" altLang="en-US" sz="2600" dirty="0"/>
              <a:t>ネット</a:t>
            </a:r>
            <a:r>
              <a:rPr lang="ja-JP" altLang="en-US" sz="2600" dirty="0" smtClean="0"/>
              <a:t>に</a:t>
            </a:r>
            <a:r>
              <a:rPr lang="en-US" altLang="ja-JP" sz="2600" dirty="0" smtClean="0"/>
              <a:t>PDF</a:t>
            </a:r>
            <a:r>
              <a:rPr lang="ja-JP" altLang="en-US" sz="2600" dirty="0" smtClean="0"/>
              <a:t>がある論文に対してリンクが</a:t>
            </a:r>
            <a:r>
              <a:rPr lang="ja-JP" altLang="en-US" sz="2600" dirty="0"/>
              <a:t>ある）</a:t>
            </a:r>
            <a:endParaRPr lang="en-US" altLang="ja-JP" sz="2600" dirty="0"/>
          </a:p>
          <a:p>
            <a:pPr marL="0" indent="0" eaLnBrk="1" hangingPunct="1">
              <a:lnSpc>
                <a:spcPct val="90000"/>
              </a:lnSpc>
              <a:buFont typeface="Arial" charset="0"/>
              <a:buNone/>
              <a:defRPr/>
            </a:pPr>
            <a:r>
              <a:rPr lang="ja-JP" altLang="en-US" sz="2600" dirty="0"/>
              <a:t>　　</a:t>
            </a:r>
            <a:r>
              <a:rPr lang="en-US" altLang="ja-JP" sz="2600" dirty="0">
                <a:hlinkClick r:id="rId5"/>
              </a:rPr>
              <a:t>http://ci.nii.ac.jp/</a:t>
            </a:r>
            <a:endParaRPr lang="en-US" altLang="ja-JP" sz="2600" dirty="0"/>
          </a:p>
          <a:p>
            <a:pPr eaLnBrk="1" hangingPunct="1">
              <a:lnSpc>
                <a:spcPct val="90000"/>
              </a:lnSpc>
              <a:defRPr/>
            </a:pPr>
            <a:r>
              <a:rPr lang="en-US" altLang="ja-JP" sz="2600" dirty="0" smtClean="0"/>
              <a:t>Google</a:t>
            </a:r>
            <a:r>
              <a:rPr lang="ja-JP" altLang="en-US" sz="2600" dirty="0" smtClean="0"/>
              <a:t> </a:t>
            </a:r>
            <a:r>
              <a:rPr lang="en-US" altLang="ja-JP" sz="2600" dirty="0" smtClean="0"/>
              <a:t>Scholar</a:t>
            </a:r>
            <a:r>
              <a:rPr lang="ja-JP" altLang="en-US" sz="2600" dirty="0" smtClean="0"/>
              <a:t>（全世界の学術文献を検索可能）</a:t>
            </a:r>
            <a:r>
              <a:rPr lang="en-US" altLang="ja-JP" sz="2600" dirty="0"/>
              <a:t/>
            </a:r>
            <a:br>
              <a:rPr lang="en-US" altLang="ja-JP" sz="2600" dirty="0"/>
            </a:br>
            <a:r>
              <a:rPr lang="en-US" altLang="ja-JP" sz="2600" dirty="0">
                <a:hlinkClick r:id="rId6"/>
              </a:rPr>
              <a:t>https://</a:t>
            </a:r>
            <a:r>
              <a:rPr lang="en-US" altLang="ja-JP" sz="2600" dirty="0" smtClean="0">
                <a:hlinkClick r:id="rId6"/>
              </a:rPr>
              <a:t>scholar.google.co.jp/schhp?hl=ja</a:t>
            </a:r>
            <a:endParaRPr lang="en-US" altLang="ja-JP" sz="2600" dirty="0" smtClean="0"/>
          </a:p>
          <a:p>
            <a:pPr eaLnBrk="1" hangingPunct="1">
              <a:lnSpc>
                <a:spcPct val="90000"/>
              </a:lnSpc>
              <a:defRPr/>
            </a:pPr>
            <a:r>
              <a:rPr lang="ja-JP" altLang="en-US" sz="2600" dirty="0" smtClean="0"/>
              <a:t>経済</a:t>
            </a:r>
            <a:r>
              <a:rPr lang="ja-JP" altLang="en-US" sz="2600" dirty="0"/>
              <a:t>学部経済情報リンクページ</a:t>
            </a:r>
            <a:br>
              <a:rPr lang="ja-JP" altLang="en-US" sz="2600" dirty="0"/>
            </a:br>
            <a:r>
              <a:rPr lang="en-US" altLang="ja-JP" sz="2600" dirty="0">
                <a:hlinkClick r:id="rId7"/>
              </a:rPr>
              <a:t>http://www.econ.tohoku.ac.jp/kyoulink.html#01kanren</a:t>
            </a:r>
            <a:endParaRPr lang="en-US" altLang="ja-JP" sz="2600" dirty="0"/>
          </a:p>
          <a:p>
            <a:pPr eaLnBrk="1" hangingPunct="1">
              <a:lnSpc>
                <a:spcPct val="90000"/>
              </a:lnSpc>
              <a:defRPr/>
            </a:pPr>
            <a:r>
              <a:rPr lang="ja-JP" altLang="en-US" sz="2600" dirty="0"/>
              <a:t>検索可能な</a:t>
            </a:r>
            <a:r>
              <a:rPr lang="en-US" altLang="ja-JP" sz="2600" dirty="0"/>
              <a:t>Web</a:t>
            </a:r>
            <a:r>
              <a:rPr lang="ja-JP" altLang="en-US" sz="2600" dirty="0"/>
              <a:t>書店（各種あり）（単行本検索可能）</a:t>
            </a:r>
          </a:p>
          <a:p>
            <a:pPr lvl="1" eaLnBrk="1" hangingPunct="1">
              <a:lnSpc>
                <a:spcPct val="90000"/>
              </a:lnSpc>
              <a:defRPr/>
            </a:pPr>
            <a:r>
              <a:rPr lang="en-US" altLang="ja-JP" sz="2400" dirty="0"/>
              <a:t>Amazon.co.jp</a:t>
            </a:r>
            <a:br>
              <a:rPr lang="en-US" altLang="ja-JP" sz="2400" dirty="0"/>
            </a:br>
            <a:r>
              <a:rPr lang="en-US" altLang="ja-JP" sz="2400" dirty="0">
                <a:hlinkClick r:id="rId8"/>
              </a:rPr>
              <a:t>http://www.amazon.co.jp/</a:t>
            </a:r>
            <a:endParaRPr lang="en-US" altLang="ja-JP" sz="2400" dirty="0"/>
          </a:p>
          <a:p>
            <a:pPr lvl="1" eaLnBrk="1" hangingPunct="1">
              <a:lnSpc>
                <a:spcPct val="90000"/>
              </a:lnSpc>
              <a:defRPr/>
            </a:pPr>
            <a:r>
              <a:rPr lang="en-US" altLang="ja-JP" sz="2400" dirty="0" err="1"/>
              <a:t>Honya</a:t>
            </a:r>
            <a:r>
              <a:rPr lang="ja-JP" altLang="en-US" sz="2400" dirty="0"/>
              <a:t> </a:t>
            </a:r>
            <a:r>
              <a:rPr lang="en-US" altLang="ja-JP" sz="2400" dirty="0"/>
              <a:t>Club</a:t>
            </a:r>
            <a:r>
              <a:rPr lang="ja-JP" altLang="en-US" sz="2400" dirty="0"/>
              <a:t/>
            </a:r>
            <a:br>
              <a:rPr lang="ja-JP" altLang="en-US" sz="2400" dirty="0"/>
            </a:br>
            <a:r>
              <a:rPr lang="en-US" altLang="ja-JP" sz="2400" dirty="0">
                <a:hlinkClick r:id="rId9"/>
              </a:rPr>
              <a:t>http://www.honyaclub.com/shop/default.aspx</a:t>
            </a:r>
            <a:endParaRPr lang="en-US" altLang="ja-JP" sz="2400" dirty="0"/>
          </a:p>
          <a:p>
            <a:pPr eaLnBrk="1" hangingPunct="1">
              <a:lnSpc>
                <a:spcPct val="90000"/>
              </a:lnSpc>
              <a:defRPr/>
            </a:pPr>
            <a:endParaRPr lang="en-US" altLang="ja-JP" sz="2600" dirty="0"/>
          </a:p>
          <a:p>
            <a:pPr eaLnBrk="1" hangingPunct="1">
              <a:lnSpc>
                <a:spcPct val="90000"/>
              </a:lnSpc>
              <a:defRPr/>
            </a:pPr>
            <a:endParaRPr lang="en-US" altLang="ja-JP" sz="2600" dirty="0"/>
          </a:p>
        </p:txBody>
      </p:sp>
      <p:sp>
        <p:nvSpPr>
          <p:cNvPr id="3789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88FB7700-804A-4F91-895A-F0B34BAD3CF7}" type="slidenum">
              <a:rPr kumimoji="0" lang="en-US" altLang="ja-JP" smtClean="0"/>
              <a:pPr eaLnBrk="1" hangingPunct="1"/>
              <a:t>25</a:t>
            </a:fld>
            <a:endParaRPr kumimoji="0" lang="en-US" altLang="ja-JP"/>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a:t>担当科目・研究テーマ</a:t>
            </a:r>
          </a:p>
        </p:txBody>
      </p:sp>
      <p:sp>
        <p:nvSpPr>
          <p:cNvPr id="8195" name="Rectangle 3"/>
          <p:cNvSpPr>
            <a:spLocks noGrp="1" noChangeArrowheads="1"/>
          </p:cNvSpPr>
          <p:nvPr>
            <p:ph idx="1"/>
          </p:nvPr>
        </p:nvSpPr>
        <p:spPr>
          <a:xfrm>
            <a:off x="457200" y="1340768"/>
            <a:ext cx="8229600" cy="5329238"/>
          </a:xfrm>
        </p:spPr>
        <p:txBody>
          <a:bodyPr>
            <a:normAutofit fontScale="92500" lnSpcReduction="20000"/>
          </a:bodyPr>
          <a:lstStyle/>
          <a:p>
            <a:pPr eaLnBrk="1" fontAlgn="auto" hangingPunct="1">
              <a:spcAft>
                <a:spcPts val="0"/>
              </a:spcAft>
              <a:buFont typeface="Arial" pitchFamily="34" charset="0"/>
              <a:buChar char="•"/>
              <a:defRPr/>
            </a:pPr>
            <a:r>
              <a:rPr lang="ja-JP" altLang="en-US" dirty="0"/>
              <a:t>担当科目：産業発展論</a:t>
            </a:r>
          </a:p>
          <a:p>
            <a:pPr lvl="1" eaLnBrk="1" fontAlgn="auto" hangingPunct="1">
              <a:spcAft>
                <a:spcPts val="0"/>
              </a:spcAft>
              <a:buFont typeface="Arial" pitchFamily="34" charset="0"/>
              <a:buChar char="–"/>
              <a:defRPr/>
            </a:pPr>
            <a:r>
              <a:rPr lang="ja-JP" altLang="en-US" dirty="0"/>
              <a:t>学部科目：企業論，産業発展論ゼミ，産業発展論特殊講義，経済学入門</a:t>
            </a:r>
            <a:r>
              <a:rPr lang="en-US" altLang="ja-JP" dirty="0"/>
              <a:t>A</a:t>
            </a:r>
          </a:p>
          <a:p>
            <a:pPr eaLnBrk="1" fontAlgn="auto" hangingPunct="1">
              <a:spcAft>
                <a:spcPts val="0"/>
              </a:spcAft>
              <a:buFont typeface="Arial" pitchFamily="34" charset="0"/>
              <a:buChar char="•"/>
              <a:defRPr/>
            </a:pPr>
            <a:r>
              <a:rPr lang="ja-JP" altLang="en-US" dirty="0"/>
              <a:t>研究テーマ：東アジア諸国･地域の産業発展とイノベーション</a:t>
            </a:r>
          </a:p>
          <a:p>
            <a:pPr lvl="1" eaLnBrk="1" fontAlgn="auto" hangingPunct="1">
              <a:spcAft>
                <a:spcPts val="0"/>
              </a:spcAft>
              <a:buFont typeface="Arial" pitchFamily="34" charset="0"/>
              <a:buChar char="–"/>
              <a:defRPr/>
            </a:pPr>
            <a:r>
              <a:rPr lang="ja-JP" altLang="en-US" dirty="0"/>
              <a:t>グローバリゼーション下における</a:t>
            </a:r>
            <a:r>
              <a:rPr lang="en-US" altLang="ja-JP" dirty="0"/>
              <a:t/>
            </a:r>
            <a:br>
              <a:rPr lang="en-US" altLang="ja-JP" dirty="0"/>
            </a:br>
            <a:r>
              <a:rPr lang="ja-JP" altLang="en-US" dirty="0"/>
              <a:t>鉄鋼業の成熟と発展のダイナミ</a:t>
            </a:r>
            <a:r>
              <a:rPr lang="en-US" altLang="ja-JP" dirty="0"/>
              <a:t/>
            </a:r>
            <a:br>
              <a:rPr lang="en-US" altLang="ja-JP" dirty="0"/>
            </a:br>
            <a:r>
              <a:rPr lang="ja-JP" altLang="en-US" dirty="0"/>
              <a:t>ズム</a:t>
            </a:r>
            <a:endParaRPr lang="en-US" altLang="ja-JP" dirty="0"/>
          </a:p>
          <a:p>
            <a:pPr lvl="1" eaLnBrk="1" fontAlgn="auto" hangingPunct="1">
              <a:spcAft>
                <a:spcPts val="0"/>
              </a:spcAft>
              <a:buFont typeface="Arial" pitchFamily="34" charset="0"/>
              <a:buChar char="–"/>
              <a:defRPr/>
            </a:pPr>
            <a:r>
              <a:rPr lang="ja-JP" altLang="en-US" dirty="0"/>
              <a:t>ほか，自動車産業，情報サービス</a:t>
            </a:r>
            <a:r>
              <a:rPr lang="en-US" altLang="ja-JP" dirty="0"/>
              <a:t/>
            </a:r>
            <a:br>
              <a:rPr lang="en-US" altLang="ja-JP" dirty="0"/>
            </a:br>
            <a:r>
              <a:rPr lang="ja-JP" altLang="en-US" dirty="0"/>
              <a:t>産業など</a:t>
            </a:r>
            <a:endParaRPr lang="en-US" altLang="ja-JP" dirty="0"/>
          </a:p>
          <a:p>
            <a:pPr eaLnBrk="1" fontAlgn="auto" hangingPunct="1">
              <a:spcAft>
                <a:spcPts val="0"/>
              </a:spcAft>
              <a:buFont typeface="Arial" pitchFamily="34" charset="0"/>
              <a:buChar char="•"/>
              <a:defRPr/>
            </a:pPr>
            <a:r>
              <a:rPr lang="ja-JP" altLang="en-US" dirty="0"/>
              <a:t>研究方法</a:t>
            </a:r>
            <a:endParaRPr lang="en-US" altLang="ja-JP" dirty="0"/>
          </a:p>
          <a:p>
            <a:pPr lvl="1" eaLnBrk="1" fontAlgn="auto" hangingPunct="1">
              <a:spcAft>
                <a:spcPts val="0"/>
              </a:spcAft>
              <a:buFont typeface="Arial" pitchFamily="34" charset="0"/>
              <a:buChar char="–"/>
              <a:defRPr/>
            </a:pPr>
            <a:r>
              <a:rPr lang="ja-JP" altLang="en-US" dirty="0"/>
              <a:t>実態調査に基づくケース・スタディ</a:t>
            </a:r>
            <a:endParaRPr lang="en-US" altLang="ja-JP" dirty="0"/>
          </a:p>
          <a:p>
            <a:pPr lvl="1" eaLnBrk="1" fontAlgn="auto" hangingPunct="1">
              <a:spcAft>
                <a:spcPts val="0"/>
              </a:spcAft>
              <a:buFont typeface="Arial" pitchFamily="34" charset="0"/>
              <a:buChar char="–"/>
              <a:defRPr/>
            </a:pPr>
            <a:r>
              <a:rPr lang="ja-JP" altLang="en-US" dirty="0"/>
              <a:t>定性的研究</a:t>
            </a:r>
          </a:p>
        </p:txBody>
      </p:sp>
      <p:sp>
        <p:nvSpPr>
          <p:cNvPr id="16388"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E7EB7F9E-7DEB-4319-A46F-B4545E7FCBBA}" type="slidenum">
              <a:rPr kumimoji="0" lang="en-US" altLang="ja-JP" smtClean="0"/>
              <a:pPr eaLnBrk="1" hangingPunct="1"/>
              <a:t>3</a:t>
            </a:fld>
            <a:endParaRPr kumimoji="0" lang="en-US" altLang="ja-JP"/>
          </a:p>
        </p:txBody>
      </p:sp>
      <p:pic>
        <p:nvPicPr>
          <p:cNvPr id="1638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3429000"/>
            <a:ext cx="26638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9"/>
          <p:cNvSpPr txBox="1">
            <a:spLocks noChangeArrowheads="1"/>
          </p:cNvSpPr>
          <p:nvPr/>
        </p:nvSpPr>
        <p:spPr bwMode="auto">
          <a:xfrm>
            <a:off x="6516216" y="5655331"/>
            <a:ext cx="237695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r>
              <a:rPr lang="ja-JP" altLang="en-US" dirty="0"/>
              <a:t>韓国・浦項市にて</a:t>
            </a:r>
            <a:r>
              <a:rPr lang="en-US" altLang="ja-JP" dirty="0"/>
              <a:t/>
            </a:r>
            <a:br>
              <a:rPr lang="en-US" altLang="ja-JP" dirty="0"/>
            </a:br>
            <a:r>
              <a:rPr lang="ja-JP" altLang="en-US" dirty="0"/>
              <a:t>（</a:t>
            </a:r>
            <a:r>
              <a:rPr lang="en-US" altLang="ja-JP" dirty="0"/>
              <a:t>2008</a:t>
            </a:r>
            <a:r>
              <a:rPr lang="ja-JP" altLang="en-US" dirty="0"/>
              <a:t>年）</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dirty="0"/>
              <a:t>著作の例</a:t>
            </a:r>
          </a:p>
        </p:txBody>
      </p:sp>
      <p:sp>
        <p:nvSpPr>
          <p:cNvPr id="1029" name="Rectangle 6"/>
          <p:cNvSpPr>
            <a:spLocks noGrp="1" noChangeArrowheads="1"/>
          </p:cNvSpPr>
          <p:nvPr>
            <p:ph idx="1"/>
          </p:nvPr>
        </p:nvSpPr>
        <p:spPr>
          <a:xfrm>
            <a:off x="468313" y="1341438"/>
            <a:ext cx="4897437" cy="5516562"/>
          </a:xfrm>
        </p:spPr>
        <p:txBody>
          <a:bodyPr>
            <a:normAutofit fontScale="85000" lnSpcReduction="20000"/>
          </a:bodyPr>
          <a:lstStyle/>
          <a:p>
            <a:pPr eaLnBrk="1" fontAlgn="auto" hangingPunct="1">
              <a:spcAft>
                <a:spcPts val="0"/>
              </a:spcAft>
              <a:buFont typeface="Arial" pitchFamily="34" charset="0"/>
              <a:buChar char="•"/>
              <a:defRPr/>
            </a:pPr>
            <a:r>
              <a:rPr lang="ja-JP" altLang="en-US" sz="2800" dirty="0"/>
              <a:t>川端望</a:t>
            </a:r>
            <a:r>
              <a:rPr lang="en-US" altLang="ja-JP" sz="2800" dirty="0"/>
              <a:t>『</a:t>
            </a:r>
            <a:r>
              <a:rPr lang="ja-JP" altLang="en-US" sz="2800" dirty="0"/>
              <a:t>東アジア鉄鋼業の構造とダイナミズム</a:t>
            </a:r>
            <a:r>
              <a:rPr lang="en-US" altLang="ja-JP" sz="2800" dirty="0"/>
              <a:t>』</a:t>
            </a:r>
            <a:r>
              <a:rPr lang="ja-JP" altLang="en-US" sz="2800" dirty="0"/>
              <a:t>ミネルヴァ書房，</a:t>
            </a:r>
            <a:r>
              <a:rPr lang="en-US" altLang="ja-JP" sz="2800" dirty="0"/>
              <a:t>2005</a:t>
            </a:r>
            <a:r>
              <a:rPr lang="ja-JP" altLang="en-US" sz="2800" dirty="0"/>
              <a:t>年。</a:t>
            </a:r>
          </a:p>
          <a:p>
            <a:pPr eaLnBrk="1" fontAlgn="auto" hangingPunct="1">
              <a:spcAft>
                <a:spcPts val="0"/>
              </a:spcAft>
              <a:buFont typeface="Arial" pitchFamily="34" charset="0"/>
              <a:buChar char="•"/>
              <a:defRPr/>
            </a:pPr>
            <a:r>
              <a:rPr lang="ja-JP" altLang="en-US" sz="2800" dirty="0"/>
              <a:t>大野健一・川端望編著</a:t>
            </a:r>
            <a:r>
              <a:rPr lang="en-US" altLang="ja-JP" sz="2800" dirty="0"/>
              <a:t>『</a:t>
            </a:r>
            <a:r>
              <a:rPr lang="ja-JP" altLang="en-US" sz="2800" dirty="0"/>
              <a:t>ベトナムの工業化戦略</a:t>
            </a:r>
            <a:r>
              <a:rPr lang="en-US" altLang="ja-JP" sz="2800" dirty="0"/>
              <a:t>』</a:t>
            </a:r>
            <a:r>
              <a:rPr lang="ja-JP" altLang="en-US" sz="2800" dirty="0"/>
              <a:t>日本評論社，</a:t>
            </a:r>
            <a:r>
              <a:rPr lang="en-US" altLang="ja-JP" sz="2800" dirty="0"/>
              <a:t>2003</a:t>
            </a:r>
            <a:r>
              <a:rPr lang="ja-JP" altLang="en-US" sz="2800" dirty="0"/>
              <a:t>年。</a:t>
            </a:r>
          </a:p>
          <a:p>
            <a:pPr eaLnBrk="1" fontAlgn="auto" hangingPunct="1">
              <a:spcAft>
                <a:spcPts val="0"/>
              </a:spcAft>
              <a:buFont typeface="Arial" pitchFamily="34" charset="0"/>
              <a:buChar char="•"/>
              <a:defRPr/>
            </a:pPr>
            <a:r>
              <a:rPr lang="ja-JP" altLang="en-US" sz="2800" dirty="0"/>
              <a:t>川端望「ベトナム鉄鋼業における民間企業の勃興」</a:t>
            </a:r>
            <a:r>
              <a:rPr lang="en-US" altLang="ja-JP" sz="2800" dirty="0"/>
              <a:t>『</a:t>
            </a:r>
            <a:r>
              <a:rPr lang="ja-JP" altLang="en-US" sz="2800" dirty="0"/>
              <a:t>アジア経営研究</a:t>
            </a:r>
            <a:r>
              <a:rPr lang="en-US" altLang="ja-JP" sz="2800" dirty="0"/>
              <a:t>』</a:t>
            </a:r>
            <a:r>
              <a:rPr lang="ja-JP" altLang="en-US" sz="2800" dirty="0"/>
              <a:t>第</a:t>
            </a:r>
            <a:r>
              <a:rPr lang="en-US" altLang="ja-JP" sz="2800" dirty="0"/>
              <a:t>22</a:t>
            </a:r>
            <a:r>
              <a:rPr lang="ja-JP" altLang="en-US" sz="2800" dirty="0"/>
              <a:t>号，</a:t>
            </a:r>
            <a:r>
              <a:rPr lang="en-US" altLang="ja-JP" sz="2800" dirty="0"/>
              <a:t>2016</a:t>
            </a:r>
            <a:r>
              <a:rPr lang="ja-JP" altLang="en-US" sz="2800" dirty="0"/>
              <a:t>年。</a:t>
            </a:r>
            <a:endParaRPr lang="en-US" altLang="ja-JP" sz="2800" dirty="0"/>
          </a:p>
          <a:p>
            <a:pPr eaLnBrk="1" fontAlgn="auto" hangingPunct="1">
              <a:spcAft>
                <a:spcPts val="0"/>
              </a:spcAft>
              <a:buFont typeface="Arial" pitchFamily="34" charset="0"/>
              <a:buChar char="•"/>
              <a:defRPr/>
            </a:pPr>
            <a:r>
              <a:rPr lang="ja-JP" altLang="en-US" sz="2800" dirty="0"/>
              <a:t>竹下裕美・川端望「東北地方における自動車部品調達の構造」</a:t>
            </a:r>
            <a:r>
              <a:rPr lang="en-US" altLang="ja-JP" sz="2800" dirty="0"/>
              <a:t>『</a:t>
            </a:r>
            <a:r>
              <a:rPr lang="ja-JP" altLang="en-US" sz="2800" dirty="0"/>
              <a:t>赤門マネジメント・レビュー</a:t>
            </a:r>
            <a:r>
              <a:rPr lang="en-US" altLang="ja-JP" sz="2800" dirty="0"/>
              <a:t>』</a:t>
            </a:r>
            <a:r>
              <a:rPr lang="ja-JP" altLang="en-US" sz="2800" dirty="0"/>
              <a:t>第</a:t>
            </a:r>
            <a:r>
              <a:rPr lang="en-US" altLang="ja-JP" sz="2800" dirty="0"/>
              <a:t>12</a:t>
            </a:r>
            <a:r>
              <a:rPr lang="ja-JP" altLang="en-US" sz="2800" dirty="0"/>
              <a:t>巻第</a:t>
            </a:r>
            <a:r>
              <a:rPr lang="en-US" altLang="ja-JP" sz="2800" dirty="0"/>
              <a:t>10</a:t>
            </a:r>
            <a:r>
              <a:rPr lang="ja-JP" altLang="en-US" sz="2800" dirty="0"/>
              <a:t>号，</a:t>
            </a:r>
            <a:r>
              <a:rPr lang="en-US" altLang="ja-JP" sz="2800" dirty="0"/>
              <a:t>2013</a:t>
            </a:r>
            <a:r>
              <a:rPr lang="ja-JP" altLang="en-US" sz="2800" dirty="0"/>
              <a:t>年</a:t>
            </a:r>
            <a:r>
              <a:rPr lang="en-US" altLang="ja-JP" sz="2800" dirty="0"/>
              <a:t>10</a:t>
            </a:r>
            <a:r>
              <a:rPr lang="ja-JP" altLang="en-US" sz="2800" dirty="0"/>
              <a:t>月</a:t>
            </a:r>
            <a:endParaRPr lang="en-US" altLang="ja-JP" sz="2800" dirty="0"/>
          </a:p>
          <a:p>
            <a:pPr eaLnBrk="1" fontAlgn="auto" hangingPunct="1">
              <a:spcAft>
                <a:spcPts val="0"/>
              </a:spcAft>
              <a:buFont typeface="Arial" pitchFamily="34" charset="0"/>
              <a:buChar char="•"/>
              <a:defRPr/>
            </a:pPr>
            <a:r>
              <a:rPr lang="ja-JP" altLang="en-US" sz="2800" dirty="0"/>
              <a:t> 張艶・川端望「大連市におけるソフトウェア・情報サービス産業の形成」</a:t>
            </a:r>
            <a:r>
              <a:rPr lang="en-US" altLang="ja-JP" sz="2800" dirty="0"/>
              <a:t>『</a:t>
            </a:r>
            <a:r>
              <a:rPr lang="ja-JP" altLang="en-US" sz="2800" dirty="0"/>
              <a:t>アジア経営研究</a:t>
            </a:r>
            <a:r>
              <a:rPr lang="en-US" altLang="ja-JP" sz="2800" dirty="0"/>
              <a:t>』</a:t>
            </a:r>
            <a:r>
              <a:rPr lang="ja-JP" altLang="en-US" sz="2800" dirty="0"/>
              <a:t>第</a:t>
            </a:r>
            <a:r>
              <a:rPr lang="en-US" altLang="ja-JP" sz="2800" dirty="0"/>
              <a:t>18</a:t>
            </a:r>
            <a:r>
              <a:rPr lang="ja-JP" altLang="en-US" sz="2800" dirty="0"/>
              <a:t>号，</a:t>
            </a:r>
            <a:r>
              <a:rPr lang="en-US" altLang="ja-JP" sz="2800" dirty="0"/>
              <a:t>2012</a:t>
            </a:r>
            <a:r>
              <a:rPr lang="ja-JP" altLang="en-US" sz="2800" dirty="0"/>
              <a:t>年。</a:t>
            </a:r>
          </a:p>
        </p:txBody>
      </p:sp>
      <p:sp>
        <p:nvSpPr>
          <p:cNvPr id="1741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15DD8A74-50AA-48E8-8555-C20B7AED9D08}" type="slidenum">
              <a:rPr kumimoji="0" lang="en-US" altLang="ja-JP" smtClean="0"/>
              <a:pPr eaLnBrk="1" hangingPunct="1"/>
              <a:t>4</a:t>
            </a:fld>
            <a:endParaRPr kumimoji="0" lang="en-US" altLang="ja-JP"/>
          </a:p>
        </p:txBody>
      </p:sp>
      <p:pic>
        <p:nvPicPr>
          <p:cNvPr id="174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677988"/>
            <a:ext cx="2451100" cy="350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414" name="Object 5"/>
          <p:cNvGraphicFramePr>
            <a:graphicFrameLocks noChangeAspect="1"/>
          </p:cNvGraphicFramePr>
          <p:nvPr/>
        </p:nvGraphicFramePr>
        <p:xfrm>
          <a:off x="6372225" y="2781300"/>
          <a:ext cx="2465388" cy="3487738"/>
        </p:xfrm>
        <a:graphic>
          <a:graphicData uri="http://schemas.openxmlformats.org/presentationml/2006/ole">
            <mc:AlternateContent xmlns:mc="http://schemas.openxmlformats.org/markup-compatibility/2006">
              <mc:Choice xmlns:v="urn:schemas-microsoft-com:vml" Requires="v">
                <p:oleObj spid="_x0000_s17452" name="ビットマップ イメージ" r:id="rId5" imgW="8590476" imgH="12152381" progId="Paint.Picture">
                  <p:embed/>
                </p:oleObj>
              </mc:Choice>
              <mc:Fallback>
                <p:oleObj name="ビットマップ イメージ" r:id="rId5" imgW="8590476" imgH="12152381"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2781300"/>
                        <a:ext cx="2465388" cy="348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a:t>授業の目的</a:t>
            </a:r>
          </a:p>
        </p:txBody>
      </p:sp>
      <p:sp>
        <p:nvSpPr>
          <p:cNvPr id="18435" name="Rectangle 3"/>
          <p:cNvSpPr>
            <a:spLocks noGrp="1" noChangeArrowheads="1"/>
          </p:cNvSpPr>
          <p:nvPr>
            <p:ph idx="1"/>
          </p:nvPr>
        </p:nvSpPr>
        <p:spPr bwMode="auto">
          <a:xfrm>
            <a:off x="827088" y="1268413"/>
            <a:ext cx="8128000" cy="528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eaLnBrk="1" hangingPunct="1"/>
            <a:r>
              <a:rPr lang="ja-JP" altLang="en-US" dirty="0"/>
              <a:t>現代日本社会を生きるための，また社会各分野で専門的知識に基づき日本経済のありかたを論じるリーダーとなるための基本的教養としての日本経済論を学ぶ。</a:t>
            </a:r>
            <a:endParaRPr lang="en-US" altLang="ja-JP" dirty="0"/>
          </a:p>
          <a:p>
            <a:pPr eaLnBrk="1" hangingPunct="1"/>
            <a:r>
              <a:rPr lang="en-US" altLang="ja-JP" dirty="0"/>
              <a:t>1990</a:t>
            </a:r>
            <a:r>
              <a:rPr lang="ja-JP" altLang="en-US" dirty="0"/>
              <a:t>年代以後の日本経済を特徴づける低成長の構造を</a:t>
            </a:r>
            <a:r>
              <a:rPr lang="ja-JP" altLang="en-US" dirty="0" smtClean="0"/>
              <a:t>，マクロ経済，産業</a:t>
            </a:r>
            <a:r>
              <a:rPr lang="ja-JP" altLang="en-US" dirty="0"/>
              <a:t>システム，雇用システム</a:t>
            </a:r>
            <a:r>
              <a:rPr lang="ja-JP" altLang="en-US" dirty="0" smtClean="0"/>
              <a:t>の三つの</a:t>
            </a:r>
            <a:r>
              <a:rPr lang="ja-JP" altLang="en-US" dirty="0"/>
              <a:t>角度から解説する。そして，世界経済の再編と少子化・高齢化に対応してどのような構造変化が生じているのか，この先にどのような未来が待ち受けているの</a:t>
            </a:r>
            <a:r>
              <a:rPr lang="ja-JP" altLang="en-US" dirty="0" smtClean="0"/>
              <a:t>か，どのような選択肢があり得るのかを</a:t>
            </a:r>
            <a:r>
              <a:rPr lang="ja-JP" altLang="en-US" dirty="0"/>
              <a:t>論じる。</a:t>
            </a:r>
            <a:endParaRPr lang="en-US" altLang="ja-JP" dirty="0"/>
          </a:p>
          <a:p>
            <a:pPr eaLnBrk="1" hangingPunct="1"/>
            <a:endParaRPr lang="ja-JP" altLang="en-US" dirty="0"/>
          </a:p>
        </p:txBody>
      </p:sp>
      <p:sp>
        <p:nvSpPr>
          <p:cNvPr id="18436"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DD9EE857-3A47-4716-AA73-6A6D6F34DD73}" type="slidenum">
              <a:rPr kumimoji="0" lang="en-US" altLang="ja-JP" smtClean="0"/>
              <a:pPr eaLnBrk="1" hangingPunct="1"/>
              <a:t>5</a:t>
            </a:fld>
            <a:endParaRPr kumimoji="0" lang="en-US" altLang="ja-JP"/>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D1A6403-6D7E-412F-80FD-8C12C60F42B8}"/>
              </a:ext>
            </a:extLst>
          </p:cNvPr>
          <p:cNvSpPr>
            <a:spLocks noGrp="1"/>
          </p:cNvSpPr>
          <p:nvPr>
            <p:ph type="title"/>
          </p:nvPr>
        </p:nvSpPr>
        <p:spPr/>
        <p:txBody>
          <a:bodyPr/>
          <a:lstStyle/>
          <a:p>
            <a:r>
              <a:rPr kumimoji="1" lang="ja-JP" altLang="en-US" dirty="0"/>
              <a:t>学習の到達目標</a:t>
            </a:r>
          </a:p>
        </p:txBody>
      </p:sp>
      <p:sp>
        <p:nvSpPr>
          <p:cNvPr id="3" name="コンテンツ プレースホルダー 2">
            <a:extLst>
              <a:ext uri="{FF2B5EF4-FFF2-40B4-BE49-F238E27FC236}">
                <a16:creationId xmlns="" xmlns:a16="http://schemas.microsoft.com/office/drawing/2014/main" id="{9B8A7887-1631-45FC-98FD-E8B76D3696EE}"/>
              </a:ext>
            </a:extLst>
          </p:cNvPr>
          <p:cNvSpPr>
            <a:spLocks noGrp="1"/>
          </p:cNvSpPr>
          <p:nvPr>
            <p:ph idx="1"/>
          </p:nvPr>
        </p:nvSpPr>
        <p:spPr/>
        <p:txBody>
          <a:bodyPr>
            <a:normAutofit fontScale="85000" lnSpcReduction="10000"/>
          </a:bodyPr>
          <a:lstStyle/>
          <a:p>
            <a:r>
              <a:rPr lang="ja-JP" altLang="en-US" dirty="0"/>
              <a:t>日本経済をマクロ的に把握する方法を学び，また実際にその現状を把握する。</a:t>
            </a:r>
          </a:p>
          <a:p>
            <a:r>
              <a:rPr lang="ja-JP" altLang="en-US" dirty="0"/>
              <a:t>アベノミクスを含むマクロ経済政策を経済学的に分析し，評価できるようにする。</a:t>
            </a:r>
          </a:p>
          <a:p>
            <a:r>
              <a:rPr lang="ja-JP" altLang="en-US" dirty="0"/>
              <a:t>世界経済再編と少子化・高齢化が日本経済に課す条件と構造変化を促す圧力について把握する。</a:t>
            </a:r>
          </a:p>
          <a:p>
            <a:r>
              <a:rPr lang="ja-JP" altLang="en-US" dirty="0"/>
              <a:t>日本の産業システムおよび雇用システムの特徴と変化を学ぶことで，日本経済の低成長構造を社会科学的に理解する。</a:t>
            </a:r>
          </a:p>
          <a:p>
            <a:r>
              <a:rPr lang="ja-JP" altLang="en-US" dirty="0"/>
              <a:t>日本経済の将来を展望し，そこにある選択肢について経済学的に判断する能力を身に着ける。</a:t>
            </a:r>
            <a:endParaRPr kumimoji="1" lang="ja-JP" altLang="en-US" dirty="0"/>
          </a:p>
        </p:txBody>
      </p:sp>
      <p:sp>
        <p:nvSpPr>
          <p:cNvPr id="4" name="スライド番号プレースホルダー 3">
            <a:extLst>
              <a:ext uri="{FF2B5EF4-FFF2-40B4-BE49-F238E27FC236}">
                <a16:creationId xmlns="" xmlns:a16="http://schemas.microsoft.com/office/drawing/2014/main" id="{A8BF1F77-222C-44C8-9FFD-EEACAEFCC3CB}"/>
              </a:ext>
            </a:extLst>
          </p:cNvPr>
          <p:cNvSpPr>
            <a:spLocks noGrp="1"/>
          </p:cNvSpPr>
          <p:nvPr>
            <p:ph type="sldNum" sz="quarter" idx="12"/>
          </p:nvPr>
        </p:nvSpPr>
        <p:spPr/>
        <p:txBody>
          <a:bodyPr/>
          <a:lstStyle/>
          <a:p>
            <a:pPr>
              <a:defRPr/>
            </a:pPr>
            <a:fld id="{F7182273-542A-4D76-9A12-21A75F9967A5}" type="slidenum">
              <a:rPr lang="en-US" altLang="ja-JP" smtClean="0"/>
              <a:pPr>
                <a:defRPr/>
              </a:pPr>
              <a:t>6</a:t>
            </a:fld>
            <a:endParaRPr lang="en-US" altLang="ja-JP" dirty="0"/>
          </a:p>
        </p:txBody>
      </p:sp>
    </p:spTree>
    <p:extLst>
      <p:ext uri="{BB962C8B-B14F-4D97-AF65-F5344CB8AC3E}">
        <p14:creationId xmlns:p14="http://schemas.microsoft.com/office/powerpoint/2010/main" val="254707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04D0256-E884-4C0F-8464-00158DD4F892}"/>
              </a:ext>
            </a:extLst>
          </p:cNvPr>
          <p:cNvSpPr>
            <a:spLocks noGrp="1"/>
          </p:cNvSpPr>
          <p:nvPr>
            <p:ph type="title"/>
          </p:nvPr>
        </p:nvSpPr>
        <p:spPr/>
        <p:txBody>
          <a:bodyPr/>
          <a:lstStyle/>
          <a:p>
            <a:r>
              <a:rPr kumimoji="1" lang="ja-JP" altLang="en-US" dirty="0"/>
              <a:t>教材</a:t>
            </a:r>
          </a:p>
        </p:txBody>
      </p:sp>
      <p:sp>
        <p:nvSpPr>
          <p:cNvPr id="3" name="コンテンツ プレースホルダー 2">
            <a:extLst>
              <a:ext uri="{FF2B5EF4-FFF2-40B4-BE49-F238E27FC236}">
                <a16:creationId xmlns="" xmlns:a16="http://schemas.microsoft.com/office/drawing/2014/main" id="{9E6EB812-7C82-4B7F-BFC6-91C4E319C38F}"/>
              </a:ext>
            </a:extLst>
          </p:cNvPr>
          <p:cNvSpPr>
            <a:spLocks noGrp="1"/>
          </p:cNvSpPr>
          <p:nvPr>
            <p:ph idx="1"/>
          </p:nvPr>
        </p:nvSpPr>
        <p:spPr>
          <a:xfrm>
            <a:off x="457200" y="1600200"/>
            <a:ext cx="8229600" cy="4853136"/>
          </a:xfrm>
        </p:spPr>
        <p:txBody>
          <a:bodyPr>
            <a:normAutofit fontScale="85000" lnSpcReduction="20000"/>
          </a:bodyPr>
          <a:lstStyle/>
          <a:p>
            <a:r>
              <a:rPr kumimoji="1" lang="ja-JP" altLang="en-US" dirty="0"/>
              <a:t>教科書は使用せず，スライド・図表を用いる。</a:t>
            </a:r>
            <a:endParaRPr kumimoji="1" lang="en-US" altLang="ja-JP" dirty="0"/>
          </a:p>
          <a:p>
            <a:pPr lvl="1"/>
            <a:r>
              <a:rPr lang="ja-JP" altLang="en-US" dirty="0"/>
              <a:t>教員ウェブサイトからダウンロードできるようにする。印刷は各自で行うこと。</a:t>
            </a:r>
            <a:endParaRPr lang="en-US" altLang="ja-JP" dirty="0"/>
          </a:p>
          <a:p>
            <a:pPr lvl="1"/>
            <a:r>
              <a:rPr lang="en-US" altLang="ja-JP" dirty="0" smtClean="0"/>
              <a:t>URL</a:t>
            </a:r>
            <a:r>
              <a:rPr lang="ja-JP" altLang="en-US" dirty="0" smtClean="0"/>
              <a:t>：</a:t>
            </a:r>
            <a:r>
              <a:rPr lang="en-US" altLang="ja-JP" sz="2300" dirty="0" smtClean="0">
                <a:hlinkClick r:id="rId3"/>
              </a:rPr>
              <a:t>http</a:t>
            </a:r>
            <a:r>
              <a:rPr lang="en-US" altLang="ja-JP" sz="2300" dirty="0">
                <a:hlinkClick r:id="rId3"/>
              </a:rPr>
              <a:t>://www.econ.tohoku.ac.jp/~</a:t>
            </a:r>
            <a:r>
              <a:rPr lang="en-US" altLang="ja-JP" sz="2300" dirty="0" smtClean="0">
                <a:hlinkClick r:id="rId3"/>
              </a:rPr>
              <a:t>kawabata/jugyofile/jugyo2018.htm</a:t>
            </a:r>
            <a:endParaRPr lang="en-US" altLang="ja-JP" dirty="0"/>
          </a:p>
          <a:p>
            <a:pPr lvl="1"/>
            <a:r>
              <a:rPr lang="ja-JP" altLang="en-US" dirty="0"/>
              <a:t>パスワード：＿＿＿＿＿</a:t>
            </a:r>
            <a:endParaRPr lang="en-US" altLang="ja-JP" dirty="0"/>
          </a:p>
          <a:p>
            <a:r>
              <a:rPr lang="ja-JP" altLang="en-US" dirty="0"/>
              <a:t>参考文献は多岐に</a:t>
            </a:r>
            <a:r>
              <a:rPr lang="ja-JP" altLang="en-US" dirty="0" smtClean="0"/>
              <a:t>わたる</a:t>
            </a:r>
            <a:endParaRPr lang="en-US" altLang="ja-JP" dirty="0"/>
          </a:p>
          <a:p>
            <a:pPr lvl="1"/>
            <a:r>
              <a:rPr lang="ja-JP" altLang="en-US" dirty="0"/>
              <a:t>次ページで総論（＝前半）に関わる文献のみ紹介</a:t>
            </a:r>
            <a:r>
              <a:rPr lang="ja-JP" altLang="en-US" dirty="0" smtClean="0"/>
              <a:t>する</a:t>
            </a:r>
            <a:endParaRPr lang="en-US" altLang="ja-JP" dirty="0"/>
          </a:p>
          <a:p>
            <a:pPr lvl="2"/>
            <a:r>
              <a:rPr lang="ja-JP" altLang="en-US" dirty="0" smtClean="0"/>
              <a:t>数冊ずつ生協に入荷してもらう</a:t>
            </a:r>
            <a:endParaRPr lang="en-US" altLang="ja-JP" dirty="0" smtClean="0"/>
          </a:p>
          <a:p>
            <a:pPr lvl="1"/>
            <a:r>
              <a:rPr lang="ja-JP" altLang="en-US" dirty="0" smtClean="0"/>
              <a:t>各論の文献は，その都度スライドで紹介する。</a:t>
            </a:r>
            <a:endParaRPr lang="en-US" altLang="ja-JP" dirty="0" smtClean="0"/>
          </a:p>
          <a:p>
            <a:pPr lvl="2"/>
            <a:r>
              <a:rPr lang="ja-JP" altLang="en-US" dirty="0" smtClean="0"/>
              <a:t>●が</a:t>
            </a:r>
            <a:r>
              <a:rPr lang="ja-JP" altLang="en-US" dirty="0"/>
              <a:t>ついている</a:t>
            </a:r>
            <a:r>
              <a:rPr lang="ja-JP" altLang="en-US" dirty="0" smtClean="0"/>
              <a:t>ものは生協に入荷</a:t>
            </a:r>
            <a:endParaRPr lang="en-US" altLang="ja-JP" dirty="0" smtClean="0"/>
          </a:p>
          <a:p>
            <a:pPr lvl="1"/>
            <a:r>
              <a:rPr lang="ja-JP" altLang="en-US" dirty="0" smtClean="0"/>
              <a:t>教員</a:t>
            </a:r>
            <a:r>
              <a:rPr lang="ja-JP" altLang="en-US" dirty="0"/>
              <a:t>の見解は，どの参考文献とも全く同じでは</a:t>
            </a:r>
            <a:r>
              <a:rPr lang="ja-JP" altLang="en-US" dirty="0" smtClean="0"/>
              <a:t>ない</a:t>
            </a:r>
            <a:endParaRPr lang="en-US" altLang="ja-JP" dirty="0"/>
          </a:p>
          <a:p>
            <a:pPr lvl="1"/>
            <a:r>
              <a:rPr lang="ja-JP" altLang="en-US" dirty="0"/>
              <a:t>参考文献の見解は相互に</a:t>
            </a:r>
            <a:r>
              <a:rPr lang="ja-JP" altLang="en-US" dirty="0" smtClean="0"/>
              <a:t>異なる</a:t>
            </a:r>
            <a:endParaRPr lang="en-US" altLang="ja-JP" dirty="0" smtClean="0"/>
          </a:p>
          <a:p>
            <a:pPr lvl="1"/>
            <a:endParaRPr lang="en-US" altLang="ja-JP" dirty="0"/>
          </a:p>
          <a:p>
            <a:pPr lvl="1"/>
            <a:endParaRPr lang="en-US" altLang="ja-JP" dirty="0"/>
          </a:p>
          <a:p>
            <a:endParaRPr lang="en-US" altLang="ja-JP" dirty="0"/>
          </a:p>
          <a:p>
            <a:endParaRPr kumimoji="1" lang="ja-JP" altLang="en-US" dirty="0"/>
          </a:p>
        </p:txBody>
      </p:sp>
      <p:sp>
        <p:nvSpPr>
          <p:cNvPr id="4" name="スライド番号プレースホルダー 3">
            <a:extLst>
              <a:ext uri="{FF2B5EF4-FFF2-40B4-BE49-F238E27FC236}">
                <a16:creationId xmlns="" xmlns:a16="http://schemas.microsoft.com/office/drawing/2014/main" id="{74638A84-D6A0-4753-ACF3-3C24DE6CF46C}"/>
              </a:ext>
            </a:extLst>
          </p:cNvPr>
          <p:cNvSpPr>
            <a:spLocks noGrp="1"/>
          </p:cNvSpPr>
          <p:nvPr>
            <p:ph type="sldNum" sz="quarter" idx="12"/>
          </p:nvPr>
        </p:nvSpPr>
        <p:spPr/>
        <p:txBody>
          <a:bodyPr/>
          <a:lstStyle/>
          <a:p>
            <a:pPr>
              <a:defRPr/>
            </a:pPr>
            <a:fld id="{F7182273-542A-4D76-9A12-21A75F9967A5}" type="slidenum">
              <a:rPr lang="en-US" altLang="ja-JP" smtClean="0"/>
              <a:pPr>
                <a:defRPr/>
              </a:pPr>
              <a:t>7</a:t>
            </a:fld>
            <a:endParaRPr lang="en-US" altLang="ja-JP" dirty="0"/>
          </a:p>
        </p:txBody>
      </p:sp>
    </p:spTree>
    <p:extLst>
      <p:ext uri="{BB962C8B-B14F-4D97-AF65-F5344CB8AC3E}">
        <p14:creationId xmlns:p14="http://schemas.microsoft.com/office/powerpoint/2010/main" val="3079262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E070629-5813-4F95-BD1E-550E13BB205A}"/>
              </a:ext>
            </a:extLst>
          </p:cNvPr>
          <p:cNvSpPr>
            <a:spLocks noGrp="1"/>
          </p:cNvSpPr>
          <p:nvPr>
            <p:ph type="title"/>
          </p:nvPr>
        </p:nvSpPr>
        <p:spPr>
          <a:xfrm>
            <a:off x="457200" y="404664"/>
            <a:ext cx="8229600" cy="648072"/>
          </a:xfrm>
        </p:spPr>
        <p:txBody>
          <a:bodyPr>
            <a:normAutofit fontScale="90000"/>
          </a:bodyPr>
          <a:lstStyle/>
          <a:p>
            <a:r>
              <a:rPr kumimoji="1" lang="ja-JP" altLang="en-US" dirty="0"/>
              <a:t>参考文献</a:t>
            </a:r>
            <a:r>
              <a:rPr kumimoji="1" lang="en-US" altLang="ja-JP" dirty="0" smtClean="0"/>
              <a:t>(Ⅱ</a:t>
            </a:r>
            <a:r>
              <a:rPr kumimoji="1" lang="ja-JP" altLang="en-US" dirty="0" err="1" smtClean="0"/>
              <a:t>，</a:t>
            </a:r>
            <a:r>
              <a:rPr kumimoji="1" lang="en-US" altLang="ja-JP" dirty="0" smtClean="0"/>
              <a:t>Ⅲ</a:t>
            </a:r>
            <a:r>
              <a:rPr kumimoji="1" lang="ja-JP" altLang="en-US" dirty="0" err="1" smtClean="0"/>
              <a:t>，</a:t>
            </a:r>
            <a:r>
              <a:rPr kumimoji="1" lang="en-US" altLang="ja-JP" dirty="0" smtClean="0"/>
              <a:t>Ⅳ</a:t>
            </a:r>
            <a:r>
              <a:rPr kumimoji="1" lang="ja-JP" altLang="en-US" dirty="0" smtClean="0"/>
              <a:t>部分</a:t>
            </a:r>
            <a:r>
              <a:rPr kumimoji="1" lang="en-US" altLang="ja-JP" dirty="0" smtClean="0"/>
              <a:t>)</a:t>
            </a:r>
            <a:endParaRPr kumimoji="1" lang="ja-JP" altLang="en-US" dirty="0"/>
          </a:p>
        </p:txBody>
      </p:sp>
      <p:sp>
        <p:nvSpPr>
          <p:cNvPr id="4" name="スライド番号プレースホルダー 3">
            <a:extLst>
              <a:ext uri="{FF2B5EF4-FFF2-40B4-BE49-F238E27FC236}">
                <a16:creationId xmlns="" xmlns:a16="http://schemas.microsoft.com/office/drawing/2014/main" id="{82ABE259-A845-45FE-983A-47C94C9DDDCE}"/>
              </a:ext>
            </a:extLst>
          </p:cNvPr>
          <p:cNvSpPr>
            <a:spLocks noGrp="1"/>
          </p:cNvSpPr>
          <p:nvPr>
            <p:ph type="sldNum" sz="quarter" idx="12"/>
          </p:nvPr>
        </p:nvSpPr>
        <p:spPr/>
        <p:txBody>
          <a:bodyPr/>
          <a:lstStyle/>
          <a:p>
            <a:pPr>
              <a:defRPr/>
            </a:pPr>
            <a:fld id="{F7182273-542A-4D76-9A12-21A75F9967A5}" type="slidenum">
              <a:rPr lang="en-US" altLang="ja-JP" smtClean="0"/>
              <a:pPr>
                <a:defRPr/>
              </a:pPr>
              <a:t>8</a:t>
            </a:fld>
            <a:endParaRPr lang="en-US" altLang="ja-JP" dirty="0"/>
          </a:p>
        </p:txBody>
      </p:sp>
      <p:graphicFrame>
        <p:nvGraphicFramePr>
          <p:cNvPr id="3" name="表 2"/>
          <p:cNvGraphicFramePr>
            <a:graphicFrameLocks noGrp="1"/>
          </p:cNvGraphicFramePr>
          <p:nvPr>
            <p:extLst>
              <p:ext uri="{D42A27DB-BD31-4B8C-83A1-F6EECF244321}">
                <p14:modId xmlns:p14="http://schemas.microsoft.com/office/powerpoint/2010/main" val="669006446"/>
              </p:ext>
            </p:extLst>
          </p:nvPr>
        </p:nvGraphicFramePr>
        <p:xfrm>
          <a:off x="251520" y="1268760"/>
          <a:ext cx="8136904" cy="5563748"/>
        </p:xfrm>
        <a:graphic>
          <a:graphicData uri="http://schemas.openxmlformats.org/drawingml/2006/table">
            <a:tbl>
              <a:tblPr/>
              <a:tblGrid>
                <a:gridCol w="484737"/>
                <a:gridCol w="381104"/>
                <a:gridCol w="381104"/>
                <a:gridCol w="381104"/>
                <a:gridCol w="381104"/>
                <a:gridCol w="381104"/>
                <a:gridCol w="381104"/>
                <a:gridCol w="381104"/>
                <a:gridCol w="381104"/>
                <a:gridCol w="381104"/>
                <a:gridCol w="381104"/>
                <a:gridCol w="381104"/>
                <a:gridCol w="381104"/>
                <a:gridCol w="381104"/>
                <a:gridCol w="411191"/>
                <a:gridCol w="381104"/>
                <a:gridCol w="381104"/>
                <a:gridCol w="381104"/>
                <a:gridCol w="381104"/>
                <a:gridCol w="381104"/>
                <a:gridCol w="381104"/>
              </a:tblGrid>
              <a:tr h="335756">
                <a:tc>
                  <a:txBody>
                    <a:bodyPr/>
                    <a:lstStyle/>
                    <a:p>
                      <a:pPr algn="l" fontAlgn="ctr"/>
                      <a:r>
                        <a:rPr lang="en-US" sz="1000" b="0" i="0" u="none" strike="noStrike">
                          <a:effectLst/>
                          <a:latin typeface="ＭＳ ゴシック"/>
                        </a:rPr>
                        <a:t>No</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gridSpan="5">
                  <a:txBody>
                    <a:bodyPr/>
                    <a:lstStyle/>
                    <a:p>
                      <a:pPr algn="ctr" fontAlgn="ctr"/>
                      <a:r>
                        <a:rPr lang="ja-JP" altLang="en-US" sz="1000" b="0" i="0" u="none" strike="noStrike">
                          <a:effectLst/>
                          <a:latin typeface="ＭＳ ゴシック"/>
                        </a:rPr>
                        <a:t>書名</a:t>
                      </a:r>
                      <a:br>
                        <a:rPr lang="ja-JP" altLang="en-US" sz="1000" b="0" i="0" u="none" strike="noStrike">
                          <a:effectLst/>
                          <a:latin typeface="ＭＳ ゴシック"/>
                        </a:rPr>
                      </a:br>
                      <a:r>
                        <a:rPr lang="en-US" sz="1000" b="0" i="0" u="none" strike="noStrike">
                          <a:effectLst/>
                          <a:latin typeface="ＭＳ ゴシック"/>
                        </a:rPr>
                        <a:t>Title</a:t>
                      </a:r>
                    </a:p>
                  </a:txBody>
                  <a:tcPr marL="5987" marR="5987" marT="59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000" b="0" i="0" u="none" strike="noStrike">
                          <a:effectLst/>
                          <a:latin typeface="ＭＳ ゴシック"/>
                        </a:rPr>
                        <a:t>著者名</a:t>
                      </a:r>
                      <a:br>
                        <a:rPr lang="ja-JP" altLang="en-US" sz="1000" b="0" i="0" u="none" strike="noStrike">
                          <a:effectLst/>
                          <a:latin typeface="ＭＳ ゴシック"/>
                        </a:rPr>
                      </a:br>
                      <a:r>
                        <a:rPr lang="en-US" sz="1000" b="0" i="0" u="none" strike="noStrike">
                          <a:effectLst/>
                          <a:latin typeface="ＭＳ ゴシック"/>
                        </a:rPr>
                        <a:t>Author</a:t>
                      </a:r>
                    </a:p>
                  </a:txBody>
                  <a:tcPr marL="5987" marR="5987" marT="59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a:effectLst/>
                          <a:latin typeface="ＭＳ ゴシック"/>
                        </a:rPr>
                        <a:t>出版社</a:t>
                      </a:r>
                      <a:br>
                        <a:rPr lang="ja-JP" altLang="en-US" sz="1000" b="0" i="0" u="none" strike="noStrike">
                          <a:effectLst/>
                          <a:latin typeface="ＭＳ ゴシック"/>
                        </a:rPr>
                      </a:br>
                      <a:r>
                        <a:rPr lang="en-US" sz="1000" b="0" i="0" u="none" strike="noStrike">
                          <a:effectLst/>
                          <a:latin typeface="ＭＳ ゴシック"/>
                        </a:rPr>
                        <a:t>Publisher</a:t>
                      </a:r>
                    </a:p>
                  </a:txBody>
                  <a:tcPr marL="5987" marR="5987" marT="59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1000" b="0" i="0" u="none" strike="noStrike">
                          <a:effectLst/>
                          <a:latin typeface="ＭＳ ゴシック"/>
                        </a:rPr>
                        <a:t>出版年</a:t>
                      </a:r>
                      <a:br>
                        <a:rPr lang="ja-JP" altLang="en-US" sz="1000" b="0" i="0" u="none" strike="noStrike">
                          <a:effectLst/>
                          <a:latin typeface="ＭＳ ゴシック"/>
                        </a:rPr>
                      </a:br>
                      <a:r>
                        <a:rPr lang="en-US" sz="1000" b="0" i="0" u="none" strike="noStrike">
                          <a:effectLst/>
                          <a:latin typeface="ＭＳ ゴシック"/>
                        </a:rPr>
                        <a:t>Year</a:t>
                      </a:r>
                    </a:p>
                  </a:txBody>
                  <a:tcPr marL="5987" marR="5987" marT="59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kumimoji="1" lang="ja-JP" altLang="en-US"/>
                    </a:p>
                  </a:txBody>
                  <a:tcPr/>
                </a:tc>
                <a:tc gridSpan="3">
                  <a:txBody>
                    <a:bodyPr/>
                    <a:lstStyle/>
                    <a:p>
                      <a:pPr algn="ctr" fontAlgn="ctr"/>
                      <a:r>
                        <a:rPr lang="en-US" sz="1000" b="0" i="0" u="none" strike="noStrike">
                          <a:effectLst/>
                          <a:latin typeface="ＭＳ ゴシック"/>
                        </a:rPr>
                        <a:t>ISBN/ISSN</a:t>
                      </a:r>
                    </a:p>
                  </a:txBody>
                  <a:tcPr marL="5987" marR="5987" marT="598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1000" b="0" i="0" u="none" strike="noStrike">
                          <a:effectLst/>
                          <a:latin typeface="ＭＳ ゴシック"/>
                        </a:rPr>
                        <a:t>資料種別</a:t>
                      </a:r>
                      <a:br>
                        <a:rPr lang="ja-JP" altLang="en-US" sz="1000" b="0" i="0" u="none" strike="noStrike">
                          <a:effectLst/>
                          <a:latin typeface="ＭＳ ゴシック"/>
                        </a:rPr>
                      </a:br>
                      <a:r>
                        <a:rPr lang="en-US" sz="1000" b="0" i="0" u="none" strike="noStrike">
                          <a:effectLst/>
                          <a:latin typeface="ＭＳ ゴシック"/>
                        </a:rPr>
                        <a:t>Classification</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kumimoji="1" lang="ja-JP" altLang="en-US"/>
                    </a:p>
                  </a:txBody>
                  <a:tcPr/>
                </a:tc>
                <a:tc hMerge="1">
                  <a:txBody>
                    <a:bodyPr/>
                    <a:lstStyle/>
                    <a:p>
                      <a:endParaRPr kumimoji="1" lang="ja-JP" altLang="en-US"/>
                    </a:p>
                  </a:txBody>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4385">
                <a:tc>
                  <a:txBody>
                    <a:bodyPr/>
                    <a:lstStyle/>
                    <a:p>
                      <a:pPr algn="ctr" fontAlgn="ctr"/>
                      <a:r>
                        <a:rPr lang="en-US" altLang="ja-JP" sz="1000" b="0" i="0" u="none" strike="noStrike">
                          <a:effectLst/>
                          <a:latin typeface="ＭＳ ゴシック"/>
                        </a:rPr>
                        <a:t>1.</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ja-JP" altLang="en-US" sz="1000" b="0" i="0" u="none" strike="noStrike">
                          <a:effectLst/>
                          <a:latin typeface="ＭＳ ゴシック"/>
                        </a:rPr>
                        <a:t>大不平等</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ﾌﾞﾗﾝｺ･ﾐﾗﾉｳﾞｨｯﾁ</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みすず書房</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2017</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0" u="none" strike="noStrike">
                          <a:effectLst/>
                          <a:latin typeface="ＭＳ ゴシック"/>
                        </a:rPr>
                        <a:t>9784622086130</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4385">
                <a:tc>
                  <a:txBody>
                    <a:bodyPr/>
                    <a:lstStyle/>
                    <a:p>
                      <a:pPr algn="ctr" fontAlgn="ctr"/>
                      <a:r>
                        <a:rPr lang="en-US" altLang="ja-JP" sz="1000" b="0" i="0" u="none" strike="noStrike">
                          <a:effectLst/>
                          <a:latin typeface="ＭＳ ゴシック"/>
                        </a:rPr>
                        <a:t>2.</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ja-JP" altLang="en-US" sz="1000" b="0" i="0" u="none" strike="noStrike">
                          <a:effectLst/>
                          <a:latin typeface="ＭＳ ゴシック"/>
                        </a:rPr>
                        <a:t>日本経済読本（第</a:t>
                      </a:r>
                      <a:r>
                        <a:rPr lang="en-US" altLang="ja-JP" sz="1000" b="0" i="0" u="none" strike="noStrike">
                          <a:effectLst/>
                          <a:latin typeface="ＭＳ ゴシック"/>
                        </a:rPr>
                        <a:t>20</a:t>
                      </a:r>
                      <a:r>
                        <a:rPr lang="ja-JP" altLang="en-US" sz="1000" b="0" i="0" u="none" strike="noStrike">
                          <a:effectLst/>
                          <a:latin typeface="ＭＳ ゴシック"/>
                        </a:rPr>
                        <a:t>版）</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金森久雄・大守隆編</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zh-TW" altLang="en-US" sz="1000" b="0" i="0" u="none" strike="noStrike">
                          <a:effectLst/>
                          <a:latin typeface="ＭＳ ゴシック"/>
                        </a:rPr>
                        <a:t>東洋経済新報社</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2016</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0" u="none" strike="noStrike">
                          <a:effectLst/>
                          <a:latin typeface="ＭＳ ゴシック"/>
                        </a:rPr>
                        <a:t>9784492100325</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4385">
                <a:tc>
                  <a:txBody>
                    <a:bodyPr/>
                    <a:lstStyle/>
                    <a:p>
                      <a:pPr algn="ctr" fontAlgn="ctr"/>
                      <a:r>
                        <a:rPr lang="en-US" altLang="ja-JP" sz="1000" b="0" i="0" u="none" strike="noStrike">
                          <a:effectLst/>
                          <a:latin typeface="ＭＳ ゴシック"/>
                        </a:rPr>
                        <a:t>3.</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zh-TW" altLang="en-US" sz="1000" b="0" i="0" u="none" strike="noStrike">
                          <a:effectLst/>
                          <a:latin typeface="ＭＳ ゴシック"/>
                        </a:rPr>
                        <a:t>日本経済論講義</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小峰隆夫</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日経</a:t>
                      </a:r>
                      <a:r>
                        <a:rPr lang="en-US" sz="1000" b="0" i="0" u="none" strike="noStrike">
                          <a:effectLst/>
                          <a:latin typeface="ＭＳ ゴシック"/>
                        </a:rPr>
                        <a:t>BP</a:t>
                      </a:r>
                      <a:r>
                        <a:rPr lang="ja-JP" altLang="en-US" sz="1000" b="0" i="0" u="none" strike="noStrike">
                          <a:effectLst/>
                          <a:latin typeface="ＭＳ ゴシック"/>
                        </a:rPr>
                        <a:t>社</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2017</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0" u="none" strike="noStrike">
                          <a:effectLst/>
                          <a:latin typeface="ＭＳ ゴシック"/>
                        </a:rPr>
                        <a:t>9784582858631</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4385">
                <a:tc>
                  <a:txBody>
                    <a:bodyPr/>
                    <a:lstStyle/>
                    <a:p>
                      <a:pPr algn="ctr" fontAlgn="ctr"/>
                      <a:r>
                        <a:rPr lang="en-US" altLang="ja-JP" sz="1000" b="0" i="0" u="none" strike="noStrike">
                          <a:effectLst/>
                          <a:latin typeface="ＭＳ ゴシック"/>
                        </a:rPr>
                        <a:t>4.</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zh-TW" altLang="en-US" sz="1000" b="0" i="0" u="none" strike="noStrike">
                          <a:effectLst/>
                          <a:latin typeface="ＭＳ ゴシック"/>
                        </a:rPr>
                        <a:t>最新日本経済入門</a:t>
                      </a:r>
                      <a:r>
                        <a:rPr lang="en-US" altLang="zh-TW" sz="1000" b="0" i="0" u="none" strike="noStrike">
                          <a:effectLst/>
                          <a:latin typeface="ＭＳ ゴシック"/>
                        </a:rPr>
                        <a:t>〔</a:t>
                      </a:r>
                      <a:r>
                        <a:rPr lang="zh-TW" altLang="en-US" sz="1000" b="0" i="0" u="none" strike="noStrike">
                          <a:effectLst/>
                          <a:latin typeface="ＭＳ ゴシック"/>
                        </a:rPr>
                        <a:t>第</a:t>
                      </a:r>
                      <a:r>
                        <a:rPr lang="en-US" altLang="zh-TW" sz="1000" b="0" i="0" u="none" strike="noStrike">
                          <a:effectLst/>
                          <a:latin typeface="ＭＳ ゴシック"/>
                        </a:rPr>
                        <a:t>5</a:t>
                      </a:r>
                      <a:r>
                        <a:rPr lang="zh-TW" altLang="en-US" sz="1000" b="0" i="0" u="none" strike="noStrike">
                          <a:effectLst/>
                          <a:latin typeface="ＭＳ ゴシック"/>
                        </a:rPr>
                        <a:t>版</a:t>
                      </a:r>
                      <a:r>
                        <a:rPr lang="en-US" altLang="zh-TW" sz="1000" b="0" i="0" u="none" strike="noStrike">
                          <a:effectLst/>
                          <a:latin typeface="ＭＳ ゴシック"/>
                        </a:rPr>
                        <a:t>〕</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小峰隆夫</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日本評論社</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2016</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0" u="none" strike="noStrike">
                          <a:effectLst/>
                          <a:latin typeface="ＭＳ ゴシック"/>
                        </a:rPr>
                        <a:t>9784535558069</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4385">
                <a:tc>
                  <a:txBody>
                    <a:bodyPr/>
                    <a:lstStyle/>
                    <a:p>
                      <a:pPr algn="ctr" fontAlgn="ctr"/>
                      <a:r>
                        <a:rPr lang="en-US" altLang="ja-JP" sz="1000" b="0" i="0" u="none" strike="noStrike">
                          <a:effectLst/>
                          <a:latin typeface="ＭＳ ゴシック"/>
                        </a:rPr>
                        <a:t>5.</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en-US" altLang="ja-JP" sz="1000" b="0" i="0" u="none" strike="noStrike">
                          <a:effectLst/>
                          <a:latin typeface="ＭＳ ゴシック"/>
                        </a:rPr>
                        <a:t>21</a:t>
                      </a:r>
                      <a:r>
                        <a:rPr lang="ja-JP" altLang="en-US" sz="1000" b="0" i="0" u="none" strike="noStrike">
                          <a:effectLst/>
                          <a:latin typeface="ＭＳ ゴシック"/>
                        </a:rPr>
                        <a:t>世紀の長期停滞論</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福田慎一</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平凡社</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2018</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0" u="none" strike="noStrike">
                          <a:effectLst/>
                          <a:latin typeface="ＭＳ ゴシック"/>
                        </a:rPr>
                        <a:t>9784582858631</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4385">
                <a:tc>
                  <a:txBody>
                    <a:bodyPr/>
                    <a:lstStyle/>
                    <a:p>
                      <a:pPr algn="ctr" fontAlgn="ctr"/>
                      <a:r>
                        <a:rPr lang="en-US" altLang="ja-JP" sz="1000" b="0" i="0" u="none" strike="noStrike">
                          <a:effectLst/>
                          <a:latin typeface="ＭＳ ゴシック"/>
                        </a:rPr>
                        <a:t>6.</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ja-JP" altLang="en-US" sz="1000" b="0" i="0" u="none" strike="noStrike">
                          <a:effectLst/>
                          <a:latin typeface="ＭＳ ゴシック"/>
                        </a:rPr>
                        <a:t>アベノミクスによろしく</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明石順平</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集英社ｲﾝﾀｰﾅｼｮﾅﾙ</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2017</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0" u="none" strike="noStrike">
                          <a:effectLst/>
                          <a:latin typeface="ＭＳ ゴシック"/>
                        </a:rPr>
                        <a:t>9784797680140</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4385">
                <a:tc>
                  <a:txBody>
                    <a:bodyPr/>
                    <a:lstStyle/>
                    <a:p>
                      <a:pPr algn="ctr" fontAlgn="ctr"/>
                      <a:r>
                        <a:rPr lang="en-US" altLang="ja-JP" sz="1000" b="0" i="0" u="none" strike="noStrike">
                          <a:effectLst/>
                          <a:latin typeface="ＭＳ ゴシック"/>
                        </a:rPr>
                        <a:t>7.</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ja-JP" altLang="en-US" sz="1000" b="0" i="0" u="none" strike="noStrike">
                          <a:effectLst/>
                          <a:latin typeface="ＭＳ ゴシック"/>
                        </a:rPr>
                        <a:t>偽りの経済政策</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服部茂幸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岩波書店</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2017</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0" u="none" strike="noStrike">
                          <a:effectLst/>
                          <a:latin typeface="ＭＳ ゴシック"/>
                        </a:rPr>
                        <a:t>9784004316619</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4385">
                <a:tc>
                  <a:txBody>
                    <a:bodyPr/>
                    <a:lstStyle/>
                    <a:p>
                      <a:pPr algn="ctr" fontAlgn="ctr"/>
                      <a:r>
                        <a:rPr lang="en-US" altLang="ja-JP" sz="1000" b="0" i="0" u="none" strike="noStrike">
                          <a:effectLst/>
                          <a:latin typeface="ＭＳ ゴシック"/>
                        </a:rPr>
                        <a:t>8.</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ja-JP" altLang="en-US" sz="1000" b="0" i="0" u="none" strike="noStrike">
                          <a:effectLst/>
                          <a:latin typeface="ＭＳ ゴシック"/>
                        </a:rPr>
                        <a:t>この経済政策が民主主義を救う</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松尾匡</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大月書店</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2016</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0" u="none" strike="noStrike">
                          <a:effectLst/>
                          <a:latin typeface="ＭＳ ゴシック"/>
                        </a:rPr>
                        <a:t>9784272140626</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94385">
                <a:tc>
                  <a:txBody>
                    <a:bodyPr/>
                    <a:lstStyle/>
                    <a:p>
                      <a:pPr algn="ctr" fontAlgn="ctr"/>
                      <a:r>
                        <a:rPr lang="en-US" altLang="ja-JP" sz="1000" b="0" i="0" u="none" strike="noStrike">
                          <a:effectLst/>
                          <a:latin typeface="ＭＳ ゴシック"/>
                        </a:rPr>
                        <a:t>9.</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ja-JP" altLang="en-US" sz="1000" b="0" i="0" u="none" strike="noStrike">
                          <a:effectLst/>
                          <a:latin typeface="ＭＳ ゴシック"/>
                        </a:rPr>
                        <a:t>未来の年表</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河合雅司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講談社</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2017</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en-US" altLang="ja-JP" sz="1000" b="0" i="0" u="none" strike="noStrike">
                          <a:effectLst/>
                          <a:latin typeface="ＭＳ ゴシック"/>
                        </a:rPr>
                        <a:t>9784062884310</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94972">
                <a:tc>
                  <a:txBody>
                    <a:bodyPr/>
                    <a:lstStyle/>
                    <a:p>
                      <a:pPr algn="ctr" fontAlgn="ctr"/>
                      <a:r>
                        <a:rPr lang="en-US" altLang="ja-JP" sz="1000" b="0" i="0" u="none" strike="noStrike">
                          <a:effectLst/>
                          <a:latin typeface="ＭＳ ゴシック"/>
                        </a:rPr>
                        <a:t>10.</a:t>
                      </a:r>
                    </a:p>
                  </a:txBody>
                  <a:tcPr marL="5987" marR="5987" marT="598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gridSpan="5">
                  <a:txBody>
                    <a:bodyPr/>
                    <a:lstStyle/>
                    <a:p>
                      <a:pPr algn="l" fontAlgn="ctr"/>
                      <a:r>
                        <a:rPr lang="ja-JP" altLang="en-US" sz="1000" b="0" i="0" u="none" strike="noStrike">
                          <a:effectLst/>
                          <a:latin typeface="ＭＳ ゴシック"/>
                        </a:rPr>
                        <a:t>日本は</a:t>
                      </a:r>
                      <a:r>
                        <a:rPr lang="en-US" altLang="ja-JP" sz="1000" b="0" i="0" u="none" strike="noStrike">
                          <a:effectLst/>
                          <a:latin typeface="ＭＳ ゴシック"/>
                        </a:rPr>
                        <a:t>『</a:t>
                      </a:r>
                      <a:r>
                        <a:rPr lang="ja-JP" altLang="en-US" sz="1000" b="0" i="0" u="none" strike="noStrike">
                          <a:effectLst/>
                          <a:latin typeface="ＭＳ ゴシック"/>
                        </a:rPr>
                        <a:t>格差社会</a:t>
                      </a:r>
                      <a:r>
                        <a:rPr lang="en-US" altLang="ja-JP" sz="1000" b="0" i="0" u="none" strike="noStrike">
                          <a:effectLst/>
                          <a:latin typeface="ＭＳ ゴシック"/>
                        </a:rPr>
                        <a:t>』</a:t>
                      </a:r>
                      <a:r>
                        <a:rPr lang="ja-JP" altLang="en-US" sz="1000" b="0" i="0" u="none" strike="noStrike">
                          <a:effectLst/>
                          <a:latin typeface="ＭＳ ゴシック"/>
                        </a:rPr>
                        <a:t>になったのか</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l" fontAlgn="ctr"/>
                      <a:r>
                        <a:rPr lang="ja-JP" altLang="en-US" sz="1000" b="0" i="0" u="none" strike="noStrike">
                          <a:effectLst/>
                          <a:latin typeface="ＭＳ ゴシック"/>
                        </a:rPr>
                        <a:t>森口千晶</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一橋大学経済研究所</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en-US" altLang="ja-JP" sz="1000" b="0" i="0" u="none" strike="noStrike">
                          <a:effectLst/>
                          <a:latin typeface="ＭＳ ゴシック"/>
                        </a:rPr>
                        <a:t>2017</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　</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l" fontAlgn="ctr"/>
                      <a:r>
                        <a:rPr lang="ja-JP" altLang="en-US" sz="1000" b="0" i="0" u="none" strike="noStrike">
                          <a:effectLst/>
                          <a:latin typeface="ＭＳ ゴシック"/>
                        </a:rPr>
                        <a:t>参考書</a:t>
                      </a:r>
                    </a:p>
                  </a:txBody>
                  <a:tcPr marL="5987" marR="5987" marT="59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151020">
                <a:tc>
                  <a:txBody>
                    <a:bodyPr/>
                    <a:lstStyle/>
                    <a:p>
                      <a:pPr algn="l" fontAlgn="ctr"/>
                      <a:r>
                        <a:rPr lang="ja-JP" altLang="en-US" sz="1000" b="0" i="0" u="none" strike="noStrike">
                          <a:effectLst/>
                          <a:latin typeface="ＭＳ ゴシック"/>
                        </a:rPr>
                        <a:t>　</a:t>
                      </a:r>
                    </a:p>
                  </a:txBody>
                  <a:tcPr marL="5987" marR="5987" marT="598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a:effectLst/>
                          <a:latin typeface="ＭＳ ゴシック"/>
                        </a:rPr>
                        <a:t>　</a:t>
                      </a:r>
                    </a:p>
                  </a:txBody>
                  <a:tcPr marL="5987" marR="5987" marT="5987"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ja-JP" altLang="en-US" sz="1000" b="0" i="0" u="none" strike="noStrike" dirty="0">
                          <a:effectLst/>
                          <a:latin typeface="ＭＳ ゴシック"/>
                        </a:rPr>
                        <a:t>　</a:t>
                      </a:r>
                    </a:p>
                  </a:txBody>
                  <a:tcPr marL="5987" marR="5987" marT="5987"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Tree>
    <p:extLst>
      <p:ext uri="{BB962C8B-B14F-4D97-AF65-F5344CB8AC3E}">
        <p14:creationId xmlns:p14="http://schemas.microsoft.com/office/powerpoint/2010/main" val="1113059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smtClean="0"/>
              <a:t>用語・概念の確認</a:t>
            </a:r>
            <a:endParaRPr lang="ja-JP" altLang="en-US" dirty="0"/>
          </a:p>
        </p:txBody>
      </p:sp>
      <p:sp>
        <p:nvSpPr>
          <p:cNvPr id="2054" name="Rectangle 3"/>
          <p:cNvSpPr>
            <a:spLocks noGrp="1" noChangeArrowheads="1"/>
          </p:cNvSpPr>
          <p:nvPr>
            <p:ph idx="1"/>
          </p:nvPr>
        </p:nvSpPr>
        <p:spPr>
          <a:xfrm>
            <a:off x="468313" y="1700213"/>
            <a:ext cx="8229600" cy="5041900"/>
          </a:xfrm>
        </p:spPr>
        <p:txBody>
          <a:bodyPr>
            <a:normAutofit fontScale="85000" lnSpcReduction="10000"/>
          </a:bodyPr>
          <a:lstStyle/>
          <a:p>
            <a:pPr eaLnBrk="1" fontAlgn="auto" hangingPunct="1">
              <a:lnSpc>
                <a:spcPct val="110000"/>
              </a:lnSpc>
              <a:spcAft>
                <a:spcPts val="0"/>
              </a:spcAft>
              <a:buFont typeface="Arial" pitchFamily="34" charset="0"/>
              <a:buChar char="•"/>
              <a:defRPr/>
            </a:pPr>
            <a:r>
              <a:rPr lang="ja-JP" altLang="en-US" dirty="0" smtClean="0"/>
              <a:t>事典は以下</a:t>
            </a:r>
            <a:r>
              <a:rPr lang="ja-JP" altLang="en-US" dirty="0"/>
              <a:t>を勧める</a:t>
            </a:r>
          </a:p>
          <a:p>
            <a:pPr lvl="1" eaLnBrk="1" fontAlgn="auto" hangingPunct="1">
              <a:lnSpc>
                <a:spcPct val="110000"/>
              </a:lnSpc>
              <a:spcAft>
                <a:spcPts val="0"/>
              </a:spcAft>
              <a:buFont typeface="Arial" pitchFamily="34" charset="0"/>
              <a:buChar char="–"/>
              <a:defRPr/>
            </a:pPr>
            <a:r>
              <a:rPr lang="ja-JP" altLang="en-US" sz="2500" dirty="0"/>
              <a:t>伊東光晴編</a:t>
            </a:r>
            <a:r>
              <a:rPr lang="en-US" altLang="ja-JP" sz="2500" dirty="0"/>
              <a:t>『</a:t>
            </a:r>
            <a:r>
              <a:rPr lang="ja-JP" altLang="en-US" sz="2500" dirty="0"/>
              <a:t>岩波現代経済</a:t>
            </a:r>
            <a:br>
              <a:rPr lang="ja-JP" altLang="en-US" sz="2500" dirty="0"/>
            </a:br>
            <a:r>
              <a:rPr lang="ja-JP" altLang="en-US" sz="2500" dirty="0"/>
              <a:t>学事典</a:t>
            </a:r>
            <a:r>
              <a:rPr lang="en-US" altLang="ja-JP" sz="2500" dirty="0"/>
              <a:t>』</a:t>
            </a:r>
            <a:r>
              <a:rPr lang="ja-JP" altLang="en-US" sz="2500" dirty="0"/>
              <a:t>岩波書店，</a:t>
            </a:r>
            <a:r>
              <a:rPr lang="en-US" altLang="ja-JP" sz="2500" dirty="0"/>
              <a:t>2004</a:t>
            </a:r>
            <a:r>
              <a:rPr lang="ja-JP" altLang="en-US" sz="2500" dirty="0"/>
              <a:t>年</a:t>
            </a:r>
          </a:p>
          <a:p>
            <a:pPr lvl="1" eaLnBrk="1" fontAlgn="auto" hangingPunct="1">
              <a:lnSpc>
                <a:spcPct val="110000"/>
              </a:lnSpc>
              <a:spcAft>
                <a:spcPts val="0"/>
              </a:spcAft>
              <a:buFont typeface="Arial" pitchFamily="34" charset="0"/>
              <a:buChar char="–"/>
              <a:defRPr/>
            </a:pPr>
            <a:r>
              <a:rPr lang="ja-JP" altLang="en-US" sz="2500" dirty="0"/>
              <a:t>金森久雄ほか編</a:t>
            </a:r>
            <a:r>
              <a:rPr lang="en-US" altLang="ja-JP" sz="2500" dirty="0"/>
              <a:t>『</a:t>
            </a:r>
            <a:r>
              <a:rPr lang="ja-JP" altLang="en-US" sz="2500" dirty="0"/>
              <a:t>経済辞典　</a:t>
            </a:r>
            <a:br>
              <a:rPr lang="ja-JP" altLang="en-US" sz="2500" dirty="0"/>
            </a:br>
            <a:r>
              <a:rPr lang="ja-JP" altLang="en-US" sz="2500" dirty="0"/>
              <a:t>第</a:t>
            </a:r>
            <a:r>
              <a:rPr lang="en-US" altLang="ja-JP" sz="2500" dirty="0"/>
              <a:t>5</a:t>
            </a:r>
            <a:r>
              <a:rPr lang="ja-JP" altLang="en-US" sz="2500" dirty="0"/>
              <a:t>版</a:t>
            </a:r>
            <a:r>
              <a:rPr lang="en-US" altLang="ja-JP" sz="2500" dirty="0"/>
              <a:t>』</a:t>
            </a:r>
            <a:r>
              <a:rPr lang="ja-JP" altLang="en-US" sz="2500" dirty="0"/>
              <a:t>有斐閣，</a:t>
            </a:r>
            <a:r>
              <a:rPr lang="en-US" altLang="ja-JP" sz="2500" dirty="0"/>
              <a:t>2013</a:t>
            </a:r>
            <a:r>
              <a:rPr lang="ja-JP" altLang="en-US" sz="2500" dirty="0"/>
              <a:t>年</a:t>
            </a:r>
          </a:p>
          <a:p>
            <a:pPr eaLnBrk="1" fontAlgn="auto" hangingPunct="1">
              <a:lnSpc>
                <a:spcPct val="110000"/>
              </a:lnSpc>
              <a:spcAft>
                <a:spcPts val="0"/>
              </a:spcAft>
              <a:buFont typeface="Arial" pitchFamily="34" charset="0"/>
              <a:buChar char="•"/>
              <a:defRPr/>
            </a:pPr>
            <a:r>
              <a:rPr lang="ja-JP" altLang="en-US" dirty="0" smtClean="0"/>
              <a:t>ネット情報は出所・作成者をよく点検して信憑性を確かめよ</a:t>
            </a:r>
            <a:endParaRPr lang="en-US" altLang="ja-JP" dirty="0"/>
          </a:p>
          <a:p>
            <a:pPr lvl="1" eaLnBrk="1" fontAlgn="auto" hangingPunct="1">
              <a:lnSpc>
                <a:spcPct val="110000"/>
              </a:lnSpc>
              <a:spcAft>
                <a:spcPts val="0"/>
              </a:spcAft>
              <a:buFont typeface="Arial" pitchFamily="34" charset="0"/>
              <a:buChar char="–"/>
              <a:defRPr/>
            </a:pPr>
            <a:r>
              <a:rPr lang="ja-JP" altLang="en-US" sz="2500" dirty="0" smtClean="0"/>
              <a:t>専門家のサイトは引用可能。ただし，同一人物による論文・著書があるときはそちらを優先して引用する</a:t>
            </a:r>
            <a:endParaRPr lang="en-US" altLang="ja-JP" sz="2500" dirty="0" smtClean="0"/>
          </a:p>
          <a:p>
            <a:pPr lvl="1" eaLnBrk="1" fontAlgn="auto" hangingPunct="1">
              <a:lnSpc>
                <a:spcPct val="110000"/>
              </a:lnSpc>
              <a:spcAft>
                <a:spcPts val="0"/>
              </a:spcAft>
              <a:buFont typeface="Arial" pitchFamily="34" charset="0"/>
              <a:buChar char="–"/>
              <a:defRPr/>
            </a:pPr>
            <a:r>
              <a:rPr lang="en-US" altLang="ja-JP" sz="2500" dirty="0" smtClean="0"/>
              <a:t>Wikipedia</a:t>
            </a:r>
            <a:r>
              <a:rPr lang="ja-JP" altLang="en-US" sz="2500" dirty="0"/>
              <a:t>は参考にしてもかまわない</a:t>
            </a:r>
            <a:r>
              <a:rPr lang="en-US" altLang="ja-JP" sz="2500" dirty="0"/>
              <a:t/>
            </a:r>
            <a:br>
              <a:rPr lang="en-US" altLang="ja-JP" sz="2500" dirty="0"/>
            </a:br>
            <a:r>
              <a:rPr lang="ja-JP" altLang="en-US" sz="2500" dirty="0"/>
              <a:t>が，誤っていることも多い</a:t>
            </a:r>
            <a:r>
              <a:rPr lang="ja-JP" altLang="en-US" sz="2500" dirty="0" smtClean="0"/>
              <a:t>。他</a:t>
            </a:r>
            <a:r>
              <a:rPr lang="ja-JP" altLang="en-US" sz="2500" dirty="0"/>
              <a:t>に出典がなくやむを得ない場合を除いて</a:t>
            </a:r>
            <a:r>
              <a:rPr lang="ja-JP" altLang="en-US" sz="2500" dirty="0" smtClean="0"/>
              <a:t>，レポート</a:t>
            </a:r>
            <a:r>
              <a:rPr lang="ja-JP" altLang="en-US" sz="2500" dirty="0"/>
              <a:t>･論文では引用しないことが適切</a:t>
            </a:r>
            <a:endParaRPr lang="en-US" altLang="ja-JP" sz="2500" dirty="0"/>
          </a:p>
          <a:p>
            <a:pPr lvl="1" eaLnBrk="1" fontAlgn="auto" hangingPunct="1">
              <a:lnSpc>
                <a:spcPct val="110000"/>
              </a:lnSpc>
              <a:spcAft>
                <a:spcPts val="0"/>
              </a:spcAft>
              <a:buFont typeface="Arial" pitchFamily="34" charset="0"/>
              <a:buChar char="–"/>
              <a:defRPr/>
            </a:pPr>
            <a:r>
              <a:rPr lang="ja-JP" altLang="en-US" sz="2500" dirty="0" smtClean="0"/>
              <a:t>執筆者の専門性があやふやなまとめ記事は信ぴょう性が低い</a:t>
            </a:r>
            <a:endParaRPr lang="en-US" altLang="ja-JP" sz="2500" dirty="0" smtClean="0"/>
          </a:p>
          <a:p>
            <a:pPr lvl="1" eaLnBrk="1" fontAlgn="auto" hangingPunct="1">
              <a:lnSpc>
                <a:spcPct val="110000"/>
              </a:lnSpc>
              <a:spcAft>
                <a:spcPts val="0"/>
              </a:spcAft>
              <a:buFont typeface="Arial" pitchFamily="34" charset="0"/>
              <a:buChar char="–"/>
              <a:defRPr/>
            </a:pPr>
            <a:endParaRPr lang="en-US" altLang="ja-JP" sz="2500" dirty="0"/>
          </a:p>
          <a:p>
            <a:pPr eaLnBrk="1" fontAlgn="auto" hangingPunct="1">
              <a:lnSpc>
                <a:spcPct val="110000"/>
              </a:lnSpc>
              <a:spcAft>
                <a:spcPts val="0"/>
              </a:spcAft>
              <a:buFont typeface="Arial" pitchFamily="34" charset="0"/>
              <a:buChar char="–"/>
              <a:defRPr/>
            </a:pPr>
            <a:endParaRPr lang="ja-JP" altLang="en-US" dirty="0"/>
          </a:p>
        </p:txBody>
      </p:sp>
      <p:sp>
        <p:nvSpPr>
          <p:cNvPr id="22532"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B0E407A5-71A1-45BC-9651-3B9294B020F7}" type="slidenum">
              <a:rPr kumimoji="0" lang="en-US" altLang="ja-JP" smtClean="0"/>
              <a:pPr eaLnBrk="1" hangingPunct="1"/>
              <a:t>9</a:t>
            </a:fld>
            <a:endParaRPr kumimoji="0" lang="en-US" altLang="ja-JP"/>
          </a:p>
        </p:txBody>
      </p:sp>
      <p:graphicFrame>
        <p:nvGraphicFramePr>
          <p:cNvPr id="22533" name="Object 5"/>
          <p:cNvGraphicFramePr>
            <a:graphicFrameLocks noChangeAspect="1"/>
          </p:cNvGraphicFramePr>
          <p:nvPr>
            <p:extLst>
              <p:ext uri="{D42A27DB-BD31-4B8C-83A1-F6EECF244321}">
                <p14:modId xmlns:p14="http://schemas.microsoft.com/office/powerpoint/2010/main" val="2961412353"/>
              </p:ext>
            </p:extLst>
          </p:nvPr>
        </p:nvGraphicFramePr>
        <p:xfrm>
          <a:off x="6732240" y="530140"/>
          <a:ext cx="2199134" cy="3015615"/>
        </p:xfrm>
        <a:graphic>
          <a:graphicData uri="http://schemas.openxmlformats.org/presentationml/2006/ole">
            <mc:AlternateContent xmlns:mc="http://schemas.openxmlformats.org/markup-compatibility/2006">
              <mc:Choice xmlns:v="urn:schemas-microsoft-com:vml" Requires="v">
                <p:oleObj spid="_x0000_s22573" name="ビットマップ イメージ" r:id="rId5" imgW="2029108" imgH="2781688" progId="Paint.Picture">
                  <p:embed/>
                </p:oleObj>
              </mc:Choice>
              <mc:Fallback>
                <p:oleObj name="ビットマップ イメージ" r:id="rId5" imgW="2029108" imgH="2781688"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530140"/>
                        <a:ext cx="2199134" cy="3015615"/>
                      </a:xfrm>
                      <a:prstGeom prst="rect">
                        <a:avLst/>
                      </a:prstGeom>
                      <a:noFill/>
                      <a:ln>
                        <a:noFill/>
                      </a:ln>
                      <a:effectLs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復興シンポ">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themeOverride>
</file>

<file path=docProps/app.xml><?xml version="1.0" encoding="utf-8"?>
<Properties xmlns="http://schemas.openxmlformats.org/officeDocument/2006/extended-properties" xmlns:vt="http://schemas.openxmlformats.org/officeDocument/2006/docPropsVTypes">
  <Template/>
  <TotalTime>1649</TotalTime>
  <Words>2419</Words>
  <Application>Microsoft Office PowerPoint</Application>
  <PresentationFormat>画面に合わせる (4:3)</PresentationFormat>
  <Paragraphs>762</Paragraphs>
  <Slides>25</Slides>
  <Notes>23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27" baseType="lpstr">
      <vt:lpstr>復興シンポ</vt:lpstr>
      <vt:lpstr>ビットマップ イメージ</vt:lpstr>
      <vt:lpstr>Ⅰ　ガイダンス</vt:lpstr>
      <vt:lpstr>担当教員自己紹介</vt:lpstr>
      <vt:lpstr>担当科目・研究テーマ</vt:lpstr>
      <vt:lpstr>著作の例</vt:lpstr>
      <vt:lpstr>授業の目的</vt:lpstr>
      <vt:lpstr>学習の到達目標</vt:lpstr>
      <vt:lpstr>教材</vt:lpstr>
      <vt:lpstr>参考文献(Ⅱ，Ⅲ，Ⅳ部分)</vt:lpstr>
      <vt:lpstr>用語・概念の確認</vt:lpstr>
      <vt:lpstr>授業の予定</vt:lpstr>
      <vt:lpstr>授業運営の考え方</vt:lpstr>
      <vt:lpstr>授業の進め方（１）</vt:lpstr>
      <vt:lpstr>授業の進め方（2）</vt:lpstr>
      <vt:lpstr>予習と復習について</vt:lpstr>
      <vt:lpstr>教員への連絡方法</vt:lpstr>
      <vt:lpstr>オフィス・アワーについて </vt:lpstr>
      <vt:lpstr>成績評価について</vt:lpstr>
      <vt:lpstr>小テストの実施方法について（１）</vt:lpstr>
      <vt:lpstr>小テストの実施について（２）</vt:lpstr>
      <vt:lpstr>発言について</vt:lpstr>
      <vt:lpstr>留意事項</vt:lpstr>
      <vt:lpstr>連絡・質問について</vt:lpstr>
      <vt:lpstr>他科目との関連性について </vt:lpstr>
      <vt:lpstr>学部研究生で授業聴講を希望する人へ</vt:lpstr>
      <vt:lpstr>Webで文献・経済資料を探す</vt:lpstr>
    </vt:vector>
  </TitlesOfParts>
  <Company>東北大学大学院経済学研究科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2002年度後期「企業論」ガイダンス</dc:title>
  <dc:creator>川端望</dc:creator>
  <cp:lastModifiedBy>Nozomu</cp:lastModifiedBy>
  <cp:revision>179</cp:revision>
  <cp:lastPrinted>2016-09-28T03:57:25Z</cp:lastPrinted>
  <dcterms:created xsi:type="dcterms:W3CDTF">2002-09-28T04:37:41Z</dcterms:created>
  <dcterms:modified xsi:type="dcterms:W3CDTF">2018-04-02T06:25:59Z</dcterms:modified>
</cp:coreProperties>
</file>