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7" r:id="rId1"/>
  </p:sldMasterIdLst>
  <p:notesMasterIdLst>
    <p:notesMasterId r:id="rId115"/>
  </p:notesMasterIdLst>
  <p:sldIdLst>
    <p:sldId id="256" r:id="rId2"/>
    <p:sldId id="257" r:id="rId3"/>
    <p:sldId id="296" r:id="rId4"/>
    <p:sldId id="297" r:id="rId5"/>
    <p:sldId id="298" r:id="rId6"/>
    <p:sldId id="258" r:id="rId7"/>
    <p:sldId id="259" r:id="rId8"/>
    <p:sldId id="279" r:id="rId9"/>
    <p:sldId id="280" r:id="rId10"/>
    <p:sldId id="301" r:id="rId11"/>
    <p:sldId id="302" r:id="rId12"/>
    <p:sldId id="300" r:id="rId13"/>
    <p:sldId id="303" r:id="rId14"/>
    <p:sldId id="304" r:id="rId15"/>
    <p:sldId id="402" r:id="rId16"/>
    <p:sldId id="305" r:id="rId17"/>
    <p:sldId id="403" r:id="rId18"/>
    <p:sldId id="309" r:id="rId19"/>
    <p:sldId id="395" r:id="rId20"/>
    <p:sldId id="306" r:id="rId21"/>
    <p:sldId id="307" r:id="rId22"/>
    <p:sldId id="311" r:id="rId23"/>
    <p:sldId id="312" r:id="rId24"/>
    <p:sldId id="281" r:id="rId25"/>
    <p:sldId id="314" r:id="rId26"/>
    <p:sldId id="313" r:id="rId27"/>
    <p:sldId id="266" r:id="rId28"/>
    <p:sldId id="267" r:id="rId29"/>
    <p:sldId id="262" r:id="rId30"/>
    <p:sldId id="261" r:id="rId31"/>
    <p:sldId id="268" r:id="rId32"/>
    <p:sldId id="269" r:id="rId33"/>
    <p:sldId id="316" r:id="rId34"/>
    <p:sldId id="317" r:id="rId35"/>
    <p:sldId id="318" r:id="rId36"/>
    <p:sldId id="319" r:id="rId37"/>
    <p:sldId id="320" r:id="rId38"/>
    <p:sldId id="356" r:id="rId39"/>
    <p:sldId id="357" r:id="rId40"/>
    <p:sldId id="270" r:id="rId41"/>
    <p:sldId id="276" r:id="rId42"/>
    <p:sldId id="271" r:id="rId43"/>
    <p:sldId id="272" r:id="rId44"/>
    <p:sldId id="274" r:id="rId45"/>
    <p:sldId id="275" r:id="rId46"/>
    <p:sldId id="282" r:id="rId47"/>
    <p:sldId id="315" r:id="rId48"/>
    <p:sldId id="284" r:id="rId49"/>
    <p:sldId id="286" r:id="rId50"/>
    <p:sldId id="285" r:id="rId51"/>
    <p:sldId id="405" r:id="rId52"/>
    <p:sldId id="288" r:id="rId53"/>
    <p:sldId id="290" r:id="rId54"/>
    <p:sldId id="291" r:id="rId55"/>
    <p:sldId id="321" r:id="rId56"/>
    <p:sldId id="292" r:id="rId57"/>
    <p:sldId id="283" r:id="rId58"/>
    <p:sldId id="277" r:id="rId59"/>
    <p:sldId id="322" r:id="rId60"/>
    <p:sldId id="323" r:id="rId61"/>
    <p:sldId id="325" r:id="rId62"/>
    <p:sldId id="324" r:id="rId63"/>
    <p:sldId id="354" r:id="rId64"/>
    <p:sldId id="326" r:id="rId65"/>
    <p:sldId id="327" r:id="rId66"/>
    <p:sldId id="328" r:id="rId67"/>
    <p:sldId id="352" r:id="rId68"/>
    <p:sldId id="355" r:id="rId69"/>
    <p:sldId id="362" r:id="rId70"/>
    <p:sldId id="363" r:id="rId71"/>
    <p:sldId id="364" r:id="rId72"/>
    <p:sldId id="376" r:id="rId73"/>
    <p:sldId id="365" r:id="rId74"/>
    <p:sldId id="358" r:id="rId75"/>
    <p:sldId id="359" r:id="rId76"/>
    <p:sldId id="366" r:id="rId77"/>
    <p:sldId id="367" r:id="rId78"/>
    <p:sldId id="368" r:id="rId79"/>
    <p:sldId id="369" r:id="rId80"/>
    <p:sldId id="377" r:id="rId81"/>
    <p:sldId id="370" r:id="rId82"/>
    <p:sldId id="385" r:id="rId83"/>
    <p:sldId id="371" r:id="rId84"/>
    <p:sldId id="374" r:id="rId85"/>
    <p:sldId id="375" r:id="rId86"/>
    <p:sldId id="347" r:id="rId87"/>
    <p:sldId id="360" r:id="rId88"/>
    <p:sldId id="330" r:id="rId89"/>
    <p:sldId id="378" r:id="rId90"/>
    <p:sldId id="381" r:id="rId91"/>
    <p:sldId id="382" r:id="rId92"/>
    <p:sldId id="379" r:id="rId93"/>
    <p:sldId id="380" r:id="rId94"/>
    <p:sldId id="383" r:id="rId95"/>
    <p:sldId id="384" r:id="rId96"/>
    <p:sldId id="386" r:id="rId97"/>
    <p:sldId id="387" r:id="rId98"/>
    <p:sldId id="388" r:id="rId99"/>
    <p:sldId id="389" r:id="rId100"/>
    <p:sldId id="390" r:id="rId101"/>
    <p:sldId id="391" r:id="rId102"/>
    <p:sldId id="392" r:id="rId103"/>
    <p:sldId id="393" r:id="rId104"/>
    <p:sldId id="394" r:id="rId105"/>
    <p:sldId id="398" r:id="rId106"/>
    <p:sldId id="399" r:id="rId107"/>
    <p:sldId id="396" r:id="rId108"/>
    <p:sldId id="397" r:id="rId109"/>
    <p:sldId id="400" r:id="rId110"/>
    <p:sldId id="401" r:id="rId111"/>
    <p:sldId id="404" r:id="rId112"/>
    <p:sldId id="278" r:id="rId113"/>
    <p:sldId id="310" r:id="rId114"/>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Verdana" pitchFamily="34" charset="0"/>
        <a:ea typeface="ＭＳ Ｐゴシック" pitchFamily="50"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6" autoAdjust="0"/>
    <p:restoredTop sz="94660"/>
  </p:normalViewPr>
  <p:slideViewPr>
    <p:cSldViewPr>
      <p:cViewPr varScale="1">
        <p:scale>
          <a:sx n="102" d="100"/>
          <a:sy n="102" d="100"/>
        </p:scale>
        <p:origin x="-79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344B4269-E82D-4F57-9F03-1BAA2F0240D6}" type="datetimeFigureOut">
              <a:rPr kumimoji="1" lang="ja-JP" altLang="en-US" smtClean="0"/>
              <a:t>2018/6/19</a:t>
            </a:fld>
            <a:endParaRPr kumimoji="1" lang="ja-JP" altLang="en-US" dirty="0"/>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DC84BC5F-9C07-4C83-9F0B-EB58EF72ACB1}" type="slidenum">
              <a:rPr kumimoji="1" lang="ja-JP" altLang="en-US" smtClean="0"/>
              <a:t>‹#›</a:t>
            </a:fld>
            <a:endParaRPr kumimoji="1" lang="ja-JP" altLang="en-US" dirty="0"/>
          </a:p>
        </p:txBody>
      </p:sp>
    </p:spTree>
    <p:extLst>
      <p:ext uri="{BB962C8B-B14F-4D97-AF65-F5344CB8AC3E}">
        <p14:creationId xmlns:p14="http://schemas.microsoft.com/office/powerpoint/2010/main" val="1356260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スライド イメージ プレースホルダー 1"/>
          <p:cNvSpPr>
            <a:spLocks noGrp="1" noRot="1" noChangeAspect="1" noTextEdit="1"/>
          </p:cNvSpPr>
          <p:nvPr>
            <p:ph type="sldImg"/>
          </p:nvPr>
        </p:nvSpPr>
        <p:spPr>
          <a:ln/>
        </p:spPr>
      </p:sp>
      <p:sp>
        <p:nvSpPr>
          <p:cNvPr id="11571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
        <p:nvSpPr>
          <p:cNvPr id="11571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37898" indent="-283807" eaLnBrk="0" hangingPunct="0">
              <a:spcBef>
                <a:spcPct val="30000"/>
              </a:spcBef>
              <a:defRPr kumimoji="1" sz="1200">
                <a:solidFill>
                  <a:schemeClr val="tx1"/>
                </a:solidFill>
                <a:latin typeface="Calibri" pitchFamily="34" charset="0"/>
                <a:ea typeface="ＭＳ Ｐゴシック" pitchFamily="50" charset="-128"/>
              </a:defRPr>
            </a:lvl2pPr>
            <a:lvl3pPr marL="1135228" indent="-227046" eaLnBrk="0" hangingPunct="0">
              <a:spcBef>
                <a:spcPct val="30000"/>
              </a:spcBef>
              <a:defRPr kumimoji="1" sz="1200">
                <a:solidFill>
                  <a:schemeClr val="tx1"/>
                </a:solidFill>
                <a:latin typeface="Calibri" pitchFamily="34" charset="0"/>
                <a:ea typeface="ＭＳ Ｐゴシック" pitchFamily="50" charset="-128"/>
              </a:defRPr>
            </a:lvl3pPr>
            <a:lvl4pPr marL="1589319" indent="-227046" eaLnBrk="0" hangingPunct="0">
              <a:spcBef>
                <a:spcPct val="30000"/>
              </a:spcBef>
              <a:defRPr kumimoji="1" sz="1200">
                <a:solidFill>
                  <a:schemeClr val="tx1"/>
                </a:solidFill>
                <a:latin typeface="Calibri" pitchFamily="34" charset="0"/>
                <a:ea typeface="ＭＳ Ｐゴシック" pitchFamily="50" charset="-128"/>
              </a:defRPr>
            </a:lvl4pPr>
            <a:lvl5pPr marL="2043410" indent="-227046" eaLnBrk="0" hangingPunct="0">
              <a:spcBef>
                <a:spcPct val="30000"/>
              </a:spcBef>
              <a:defRPr kumimoji="1" sz="1200">
                <a:solidFill>
                  <a:schemeClr val="tx1"/>
                </a:solidFill>
                <a:latin typeface="Calibri" pitchFamily="34" charset="0"/>
                <a:ea typeface="ＭＳ Ｐゴシック" pitchFamily="50" charset="-128"/>
              </a:defRPr>
            </a:lvl5pPr>
            <a:lvl6pPr marL="2497501" indent="-22704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51592" indent="-22704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05683" indent="-22704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59774" indent="-22704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a:spcBef>
                <a:spcPct val="0"/>
              </a:spcBef>
            </a:pPr>
            <a:fld id="{2117B1B7-FBF9-4375-AD86-D12B22B9169C}" type="slidenum">
              <a:rPr lang="ja-JP" altLang="en-US" smtClean="0">
                <a:latin typeface="Arial" pitchFamily="34" charset="0"/>
              </a:rPr>
              <a:pPr>
                <a:spcBef>
                  <a:spcPct val="0"/>
                </a:spcBef>
              </a:pPr>
              <a:t>38</a:t>
            </a:fld>
            <a:endParaRPr lang="en-US" altLang="ja-JP"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C84BC5F-9C07-4C83-9F0B-EB58EF72ACB1}" type="slidenum">
              <a:rPr kumimoji="1" lang="ja-JP" altLang="en-US" smtClean="0"/>
              <a:t>104</a:t>
            </a:fld>
            <a:endParaRPr kumimoji="1" lang="ja-JP" altLang="en-US" dirty="0"/>
          </a:p>
        </p:txBody>
      </p:sp>
    </p:spTree>
    <p:extLst>
      <p:ext uri="{BB962C8B-B14F-4D97-AF65-F5344CB8AC3E}">
        <p14:creationId xmlns:p14="http://schemas.microsoft.com/office/powerpoint/2010/main" val="2998980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a:prstGeom prst="rect">
            <a:avLst/>
          </a:prstGeo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a:xfrm>
            <a:off x="457200" y="6356351"/>
            <a:ext cx="2133600" cy="365125"/>
          </a:xfrm>
          <a:prstGeom prst="rect">
            <a:avLst/>
          </a:prstGeom>
        </p:spPr>
        <p:txBody>
          <a:bodyPr/>
          <a:lstStyle>
            <a:lvl1pPr>
              <a:defRPr/>
            </a:lvl1pPr>
          </a:lstStyle>
          <a:p>
            <a:pPr>
              <a:defRPr/>
            </a:pPr>
            <a:fld id="{C28F4EE8-6896-43CB-ABDE-078C0F00DB84}" type="datetime1">
              <a:rPr lang="ja-JP" altLang="en-US"/>
              <a:pPr>
                <a:defRPr/>
              </a:pPr>
              <a:t>2018/6/19</a:t>
            </a:fld>
            <a:endParaRPr lang="en-US" altLang="ja-JP" dirty="0"/>
          </a:p>
        </p:txBody>
      </p:sp>
      <p:sp>
        <p:nvSpPr>
          <p:cNvPr id="5" name="フッター プレースホルダー 4"/>
          <p:cNvSpPr>
            <a:spLocks noGrp="1"/>
          </p:cNvSpPr>
          <p:nvPr>
            <p:ph type="ftr" sz="quarter" idx="11"/>
          </p:nvPr>
        </p:nvSpPr>
        <p:spPr>
          <a:xfrm>
            <a:off x="3124200" y="6356351"/>
            <a:ext cx="2895600" cy="365125"/>
          </a:xfrm>
          <a:prstGeom prst="rect">
            <a:avLst/>
          </a:prstGeom>
        </p:spPr>
        <p:txBody>
          <a:bodyPr/>
          <a:lstStyle>
            <a:lvl1pPr>
              <a:defRPr/>
            </a:lvl1pPr>
          </a:lstStyle>
          <a:p>
            <a:pPr>
              <a:defRPr/>
            </a:pPr>
            <a:endParaRPr lang="en-US" altLang="ja-JP" dirty="0"/>
          </a:p>
        </p:txBody>
      </p:sp>
      <p:sp>
        <p:nvSpPr>
          <p:cNvPr id="6" name="スライド番号プレースホルダー 5"/>
          <p:cNvSpPr>
            <a:spLocks noGrp="1"/>
          </p:cNvSpPr>
          <p:nvPr>
            <p:ph type="sldNum" sz="quarter" idx="12"/>
          </p:nvPr>
        </p:nvSpPr>
        <p:spPr>
          <a:xfrm>
            <a:off x="7956550" y="6356351"/>
            <a:ext cx="730250" cy="365125"/>
          </a:xfrm>
          <a:prstGeom prst="rect">
            <a:avLst/>
          </a:prstGeom>
        </p:spPr>
        <p:txBody>
          <a:bodyPr/>
          <a:lstStyle>
            <a:lvl1pPr>
              <a:defRPr/>
            </a:lvl1pPr>
          </a:lstStyle>
          <a:p>
            <a:pPr>
              <a:defRPr/>
            </a:pPr>
            <a:fld id="{A4C94890-C4E6-4AB5-BD55-4CD805F317D2}" type="slidenum">
              <a:rPr lang="en-US" altLang="ja-JP"/>
              <a:pPr>
                <a:defRPr/>
              </a:pPr>
              <a:t>‹#›</a:t>
            </a:fld>
            <a:endParaRPr lang="en-US" altLang="ja-JP" dirty="0"/>
          </a:p>
        </p:txBody>
      </p:sp>
    </p:spTree>
    <p:extLst>
      <p:ext uri="{BB962C8B-B14F-4D97-AF65-F5344CB8AC3E}">
        <p14:creationId xmlns:p14="http://schemas.microsoft.com/office/powerpoint/2010/main" val="1387902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9"/>
            <a:ext cx="8229600" cy="1143000"/>
          </a:xfrm>
          <a:prstGeom prst="rect">
            <a:avLst/>
          </a:prstGeom>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1600201"/>
            <a:ext cx="8229600" cy="4525963"/>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a:xfrm>
            <a:off x="457200" y="6356351"/>
            <a:ext cx="2133600" cy="365125"/>
          </a:xfrm>
          <a:prstGeom prst="rect">
            <a:avLst/>
          </a:prstGeom>
        </p:spPr>
        <p:txBody>
          <a:bodyPr/>
          <a:lstStyle>
            <a:lvl1pPr>
              <a:defRPr/>
            </a:lvl1pPr>
          </a:lstStyle>
          <a:p>
            <a:pPr>
              <a:defRPr/>
            </a:pPr>
            <a:fld id="{8104B4BC-B095-4B2F-8DC1-6BEAD9F0BAA9}" type="datetime1">
              <a:rPr lang="ja-JP" altLang="en-US"/>
              <a:pPr>
                <a:defRPr/>
              </a:pPr>
              <a:t>2018/6/19</a:t>
            </a:fld>
            <a:endParaRPr lang="en-US" altLang="ja-JP" dirty="0"/>
          </a:p>
        </p:txBody>
      </p:sp>
      <p:sp>
        <p:nvSpPr>
          <p:cNvPr id="5" name="フッター プレースホルダー 4"/>
          <p:cNvSpPr>
            <a:spLocks noGrp="1"/>
          </p:cNvSpPr>
          <p:nvPr>
            <p:ph type="ftr" sz="quarter" idx="11"/>
          </p:nvPr>
        </p:nvSpPr>
        <p:spPr>
          <a:xfrm>
            <a:off x="3124200" y="6356351"/>
            <a:ext cx="2895600" cy="365125"/>
          </a:xfrm>
          <a:prstGeom prst="rect">
            <a:avLst/>
          </a:prstGeom>
        </p:spPr>
        <p:txBody>
          <a:bodyPr/>
          <a:lstStyle>
            <a:lvl1pPr>
              <a:defRPr/>
            </a:lvl1pPr>
          </a:lstStyle>
          <a:p>
            <a:pPr>
              <a:defRPr/>
            </a:pPr>
            <a:endParaRPr lang="en-US" altLang="ja-JP" dirty="0"/>
          </a:p>
        </p:txBody>
      </p:sp>
      <p:sp>
        <p:nvSpPr>
          <p:cNvPr id="6" name="スライド番号プレースホルダー 5"/>
          <p:cNvSpPr>
            <a:spLocks noGrp="1"/>
          </p:cNvSpPr>
          <p:nvPr>
            <p:ph type="sldNum" sz="quarter" idx="12"/>
          </p:nvPr>
        </p:nvSpPr>
        <p:spPr>
          <a:xfrm>
            <a:off x="6553200" y="6356351"/>
            <a:ext cx="2133600" cy="365125"/>
          </a:xfrm>
          <a:prstGeom prst="rect">
            <a:avLst/>
          </a:prstGeom>
        </p:spPr>
        <p:txBody>
          <a:bodyPr/>
          <a:lstStyle>
            <a:lvl1pPr>
              <a:defRPr/>
            </a:lvl1pPr>
          </a:lstStyle>
          <a:p>
            <a:pPr>
              <a:defRPr/>
            </a:pPr>
            <a:fld id="{559C41D4-B59E-44F9-A003-E742D60666E5}" type="slidenum">
              <a:rPr lang="en-US" altLang="ja-JP"/>
              <a:pPr>
                <a:defRPr/>
              </a:pPr>
              <a:t>‹#›</a:t>
            </a:fld>
            <a:endParaRPr lang="en-US" altLang="ja-JP" dirty="0"/>
          </a:p>
        </p:txBody>
      </p:sp>
    </p:spTree>
    <p:extLst>
      <p:ext uri="{BB962C8B-B14F-4D97-AF65-F5344CB8AC3E}">
        <p14:creationId xmlns:p14="http://schemas.microsoft.com/office/powerpoint/2010/main" val="2844849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a:prstGeom prst="rect">
            <a:avLst/>
          </a:prstGeo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9"/>
            <a:ext cx="6019800" cy="5851525"/>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a:xfrm>
            <a:off x="457200" y="6356351"/>
            <a:ext cx="2133600" cy="365125"/>
          </a:xfrm>
          <a:prstGeom prst="rect">
            <a:avLst/>
          </a:prstGeom>
        </p:spPr>
        <p:txBody>
          <a:bodyPr/>
          <a:lstStyle>
            <a:lvl1pPr>
              <a:defRPr/>
            </a:lvl1pPr>
          </a:lstStyle>
          <a:p>
            <a:pPr>
              <a:defRPr/>
            </a:pPr>
            <a:fld id="{326D20F1-5452-4FBF-9D99-35F201649D3E}" type="datetime1">
              <a:rPr lang="ja-JP" altLang="en-US"/>
              <a:pPr>
                <a:defRPr/>
              </a:pPr>
              <a:t>2018/6/19</a:t>
            </a:fld>
            <a:endParaRPr lang="en-US" altLang="ja-JP" dirty="0"/>
          </a:p>
        </p:txBody>
      </p:sp>
      <p:sp>
        <p:nvSpPr>
          <p:cNvPr id="5" name="フッター プレースホルダー 4"/>
          <p:cNvSpPr>
            <a:spLocks noGrp="1"/>
          </p:cNvSpPr>
          <p:nvPr>
            <p:ph type="ftr" sz="quarter" idx="11"/>
          </p:nvPr>
        </p:nvSpPr>
        <p:spPr>
          <a:xfrm>
            <a:off x="3124200" y="6356351"/>
            <a:ext cx="2895600" cy="365125"/>
          </a:xfrm>
          <a:prstGeom prst="rect">
            <a:avLst/>
          </a:prstGeom>
        </p:spPr>
        <p:txBody>
          <a:bodyPr/>
          <a:lstStyle>
            <a:lvl1pPr>
              <a:defRPr/>
            </a:lvl1pPr>
          </a:lstStyle>
          <a:p>
            <a:pPr>
              <a:defRPr/>
            </a:pPr>
            <a:endParaRPr lang="en-US" altLang="ja-JP" dirty="0"/>
          </a:p>
        </p:txBody>
      </p:sp>
      <p:sp>
        <p:nvSpPr>
          <p:cNvPr id="6" name="スライド番号プレースホルダー 5"/>
          <p:cNvSpPr>
            <a:spLocks noGrp="1"/>
          </p:cNvSpPr>
          <p:nvPr>
            <p:ph type="sldNum" sz="quarter" idx="12"/>
          </p:nvPr>
        </p:nvSpPr>
        <p:spPr>
          <a:xfrm>
            <a:off x="6553200" y="6356351"/>
            <a:ext cx="2133600" cy="365125"/>
          </a:xfrm>
          <a:prstGeom prst="rect">
            <a:avLst/>
          </a:prstGeom>
        </p:spPr>
        <p:txBody>
          <a:bodyPr/>
          <a:lstStyle>
            <a:lvl1pPr>
              <a:defRPr/>
            </a:lvl1pPr>
          </a:lstStyle>
          <a:p>
            <a:pPr>
              <a:defRPr/>
            </a:pPr>
            <a:fld id="{56FF03A0-2CE1-44EE-AA66-9E32251C93BA}" type="slidenum">
              <a:rPr lang="en-US" altLang="ja-JP"/>
              <a:pPr>
                <a:defRPr/>
              </a:pPr>
              <a:t>‹#›</a:t>
            </a:fld>
            <a:endParaRPr lang="en-US" altLang="ja-JP" dirty="0"/>
          </a:p>
        </p:txBody>
      </p:sp>
    </p:spTree>
    <p:extLst>
      <p:ext uri="{BB962C8B-B14F-4D97-AF65-F5344CB8AC3E}">
        <p14:creationId xmlns:p14="http://schemas.microsoft.com/office/powerpoint/2010/main" val="1193768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42915" y="332656"/>
            <a:ext cx="8243887" cy="1008112"/>
          </a:xfrm>
          <a:prstGeom prst="rect">
            <a:avLst/>
          </a:prstGeom>
        </p:spPr>
        <p:txBody>
          <a:bodyPr/>
          <a:lstStyle/>
          <a:p>
            <a:r>
              <a:rPr lang="ja-JP" altLang="en-US" smtClean="0"/>
              <a:t>マスター タイトルの書式設定</a:t>
            </a:r>
            <a:endParaRPr lang="ja-JP" altLang="en-US" dirty="0"/>
          </a:p>
        </p:txBody>
      </p:sp>
      <p:sp>
        <p:nvSpPr>
          <p:cNvPr id="3" name="テキスト プレースホルダ 2"/>
          <p:cNvSpPr>
            <a:spLocks noGrp="1"/>
          </p:cNvSpPr>
          <p:nvPr>
            <p:ph type="body" sz="half" idx="1"/>
          </p:nvPr>
        </p:nvSpPr>
        <p:spPr>
          <a:xfrm>
            <a:off x="457200" y="1412875"/>
            <a:ext cx="4038600" cy="4679951"/>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412877"/>
            <a:ext cx="4038600" cy="2263775"/>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829051"/>
            <a:ext cx="4038600" cy="2263775"/>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5"/>
          <p:cNvSpPr>
            <a:spLocks noGrp="1" noChangeArrowheads="1"/>
          </p:cNvSpPr>
          <p:nvPr>
            <p:ph type="dt" sz="half" idx="10"/>
          </p:nvPr>
        </p:nvSpPr>
        <p:spPr>
          <a:xfrm>
            <a:off x="457200" y="6248400"/>
            <a:ext cx="2133600" cy="457200"/>
          </a:xfrm>
          <a:prstGeom prst="rect">
            <a:avLst/>
          </a:prstGeom>
        </p:spPr>
        <p:txBody>
          <a:bodyPr/>
          <a:lstStyle>
            <a:lvl1pPr>
              <a:defRPr/>
            </a:lvl1pPr>
          </a:lstStyle>
          <a:p>
            <a:pPr>
              <a:defRPr/>
            </a:pPr>
            <a:fld id="{E15DC44F-02FE-4618-97FB-26E3DB8B1671}" type="datetime1">
              <a:rPr lang="ja-JP" altLang="en-US"/>
              <a:pPr>
                <a:defRPr/>
              </a:pPr>
              <a:t>2018/6/19</a:t>
            </a:fld>
            <a:endParaRPr lang="en-US" altLang="ja-JP" dirty="0"/>
          </a:p>
        </p:txBody>
      </p:sp>
      <p:sp>
        <p:nvSpPr>
          <p:cNvPr id="7" name="Rectangle 6"/>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ltLang="ja-JP" dirty="0"/>
          </a:p>
        </p:txBody>
      </p:sp>
      <p:sp>
        <p:nvSpPr>
          <p:cNvPr id="8" name="Rectangle 7"/>
          <p:cNvSpPr>
            <a:spLocks noGrp="1" noChangeArrowheads="1"/>
          </p:cNvSpPr>
          <p:nvPr>
            <p:ph type="sldNum" sz="quarter" idx="12"/>
          </p:nvPr>
        </p:nvSpPr>
        <p:spPr>
          <a:xfrm>
            <a:off x="6553200" y="6248400"/>
            <a:ext cx="2133600" cy="457200"/>
          </a:xfrm>
          <a:prstGeom prst="rect">
            <a:avLst/>
          </a:prstGeom>
        </p:spPr>
        <p:txBody>
          <a:bodyPr/>
          <a:lstStyle>
            <a:lvl1pPr>
              <a:defRPr/>
            </a:lvl1pPr>
          </a:lstStyle>
          <a:p>
            <a:pPr>
              <a:defRPr/>
            </a:pPr>
            <a:fld id="{93E94A38-85A7-4825-8375-9F557DBF633B}" type="slidenum">
              <a:rPr lang="en-US" altLang="ja-JP"/>
              <a:pPr>
                <a:defRPr/>
              </a:pPr>
              <a:t>‹#›</a:t>
            </a:fld>
            <a:endParaRPr lang="en-US" altLang="ja-JP" dirty="0"/>
          </a:p>
        </p:txBody>
      </p:sp>
    </p:spTree>
    <p:extLst>
      <p:ext uri="{BB962C8B-B14F-4D97-AF65-F5344CB8AC3E}">
        <p14:creationId xmlns:p14="http://schemas.microsoft.com/office/powerpoint/2010/main" val="3646468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2238"/>
            <a:ext cx="7543800" cy="1295400"/>
          </a:xfrm>
          <a:prstGeom prst="rect">
            <a:avLst/>
          </a:prstGeo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719263"/>
            <a:ext cx="4038600" cy="4411662"/>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719263"/>
            <a:ext cx="4038600" cy="4411662"/>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dt" sz="half" idx="10"/>
          </p:nvPr>
        </p:nvSpPr>
        <p:spPr>
          <a:xfrm>
            <a:off x="457200" y="6248400"/>
            <a:ext cx="2133600" cy="457200"/>
          </a:xfrm>
          <a:prstGeom prst="rect">
            <a:avLst/>
          </a:prstGeom>
        </p:spPr>
        <p:txBody>
          <a:bodyPr/>
          <a:lstStyle>
            <a:lvl1pPr>
              <a:defRPr/>
            </a:lvl1pPr>
          </a:lstStyle>
          <a:p>
            <a:pPr>
              <a:defRPr/>
            </a:pPr>
            <a:endParaRPr lang="en-US" altLang="ja-JP" dirty="0"/>
          </a:p>
        </p:txBody>
      </p:sp>
      <p:sp>
        <p:nvSpPr>
          <p:cNvPr id="6" name="Rectangle 6"/>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ltLang="ja-JP" dirty="0"/>
          </a:p>
        </p:txBody>
      </p:sp>
      <p:sp>
        <p:nvSpPr>
          <p:cNvPr id="7" name="Rectangle 7"/>
          <p:cNvSpPr>
            <a:spLocks noGrp="1" noChangeArrowheads="1"/>
          </p:cNvSpPr>
          <p:nvPr>
            <p:ph type="sldNum" sz="quarter" idx="12"/>
          </p:nvPr>
        </p:nvSpPr>
        <p:spPr>
          <a:xfrm>
            <a:off x="6553200" y="6248400"/>
            <a:ext cx="2133600" cy="457200"/>
          </a:xfrm>
          <a:prstGeom prst="rect">
            <a:avLst/>
          </a:prstGeom>
        </p:spPr>
        <p:txBody>
          <a:bodyPr/>
          <a:lstStyle>
            <a:lvl1pPr>
              <a:defRPr/>
            </a:lvl1pPr>
          </a:lstStyle>
          <a:p>
            <a:pPr>
              <a:defRPr/>
            </a:pPr>
            <a:fld id="{164A5307-61D2-465D-BA86-CC9BF95448A5}" type="slidenum">
              <a:rPr lang="en-US" altLang="ja-JP"/>
              <a:pPr>
                <a:defRPr/>
              </a:pPr>
              <a:t>‹#›</a:t>
            </a:fld>
            <a:endParaRPr lang="en-US" altLang="ja-JP" dirty="0"/>
          </a:p>
        </p:txBody>
      </p:sp>
    </p:spTree>
    <p:extLst>
      <p:ext uri="{BB962C8B-B14F-4D97-AF65-F5344CB8AC3E}">
        <p14:creationId xmlns:p14="http://schemas.microsoft.com/office/powerpoint/2010/main" val="3072125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1_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2238"/>
            <a:ext cx="7543800" cy="1295400"/>
          </a:xfrm>
          <a:prstGeom prst="rect">
            <a:avLst/>
          </a:prstGeo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719263"/>
            <a:ext cx="8229600" cy="2128837"/>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57200" y="4000500"/>
            <a:ext cx="8229600" cy="2130425"/>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dt" sz="half" idx="10"/>
          </p:nvPr>
        </p:nvSpPr>
        <p:spPr>
          <a:xfrm>
            <a:off x="457200" y="6248400"/>
            <a:ext cx="2133600" cy="457200"/>
          </a:xfrm>
          <a:prstGeom prst="rect">
            <a:avLst/>
          </a:prstGeom>
        </p:spPr>
        <p:txBody>
          <a:bodyPr/>
          <a:lstStyle>
            <a:lvl1pPr>
              <a:defRPr/>
            </a:lvl1pPr>
          </a:lstStyle>
          <a:p>
            <a:pPr>
              <a:defRPr/>
            </a:pPr>
            <a:endParaRPr lang="en-US" altLang="ja-JP" dirty="0"/>
          </a:p>
        </p:txBody>
      </p:sp>
      <p:sp>
        <p:nvSpPr>
          <p:cNvPr id="6" name="Rectangle 6"/>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ltLang="ja-JP" dirty="0"/>
          </a:p>
        </p:txBody>
      </p:sp>
      <p:sp>
        <p:nvSpPr>
          <p:cNvPr id="7" name="Rectangle 7"/>
          <p:cNvSpPr>
            <a:spLocks noGrp="1" noChangeArrowheads="1"/>
          </p:cNvSpPr>
          <p:nvPr>
            <p:ph type="sldNum" sz="quarter" idx="12"/>
          </p:nvPr>
        </p:nvSpPr>
        <p:spPr>
          <a:xfrm>
            <a:off x="6553200" y="6248400"/>
            <a:ext cx="2133600" cy="457200"/>
          </a:xfrm>
          <a:prstGeom prst="rect">
            <a:avLst/>
          </a:prstGeom>
        </p:spPr>
        <p:txBody>
          <a:bodyPr/>
          <a:lstStyle>
            <a:lvl1pPr>
              <a:defRPr/>
            </a:lvl1pPr>
          </a:lstStyle>
          <a:p>
            <a:pPr>
              <a:defRPr/>
            </a:pPr>
            <a:fld id="{77881838-52CA-4991-B5E6-8CC500809D97}" type="slidenum">
              <a:rPr lang="en-US" altLang="ja-JP"/>
              <a:pPr>
                <a:defRPr/>
              </a:pPr>
              <a:t>‹#›</a:t>
            </a:fld>
            <a:endParaRPr lang="en-US" altLang="ja-JP" dirty="0"/>
          </a:p>
        </p:txBody>
      </p:sp>
    </p:spTree>
    <p:extLst>
      <p:ext uri="{BB962C8B-B14F-4D97-AF65-F5344CB8AC3E}">
        <p14:creationId xmlns:p14="http://schemas.microsoft.com/office/powerpoint/2010/main" val="1903123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29600" cy="1152128"/>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57200" y="1600201"/>
            <a:ext cx="8229600" cy="4525963"/>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a:xfrm>
            <a:off x="457200" y="6356351"/>
            <a:ext cx="2133600" cy="365125"/>
          </a:xfrm>
          <a:prstGeom prst="rect">
            <a:avLst/>
          </a:prstGeom>
        </p:spPr>
        <p:txBody>
          <a:bodyPr/>
          <a:lstStyle>
            <a:lvl1pPr>
              <a:defRPr/>
            </a:lvl1pPr>
          </a:lstStyle>
          <a:p>
            <a:pPr>
              <a:defRPr/>
            </a:pPr>
            <a:fld id="{C312AC7C-E47E-4772-AFAB-E9D7ECC7CCDD}" type="datetime1">
              <a:rPr lang="ja-JP" altLang="en-US"/>
              <a:pPr>
                <a:defRPr/>
              </a:pPr>
              <a:t>2018/6/19</a:t>
            </a:fld>
            <a:endParaRPr lang="en-US" altLang="ja-JP" dirty="0"/>
          </a:p>
        </p:txBody>
      </p:sp>
      <p:sp>
        <p:nvSpPr>
          <p:cNvPr id="5" name="フッター プレースホルダー 4"/>
          <p:cNvSpPr>
            <a:spLocks noGrp="1"/>
          </p:cNvSpPr>
          <p:nvPr>
            <p:ph type="ftr" sz="quarter" idx="11"/>
          </p:nvPr>
        </p:nvSpPr>
        <p:spPr>
          <a:xfrm>
            <a:off x="3124200" y="6356351"/>
            <a:ext cx="2895600" cy="365125"/>
          </a:xfrm>
          <a:prstGeom prst="rect">
            <a:avLst/>
          </a:prstGeom>
        </p:spPr>
        <p:txBody>
          <a:bodyPr/>
          <a:lstStyle>
            <a:lvl1pPr>
              <a:defRPr/>
            </a:lvl1pPr>
          </a:lstStyle>
          <a:p>
            <a:pPr>
              <a:defRPr/>
            </a:pPr>
            <a:endParaRPr lang="en-US" altLang="ja-JP" dirty="0"/>
          </a:p>
        </p:txBody>
      </p:sp>
      <p:sp>
        <p:nvSpPr>
          <p:cNvPr id="6" name="スライド番号プレースホルダー 5"/>
          <p:cNvSpPr>
            <a:spLocks noGrp="1"/>
          </p:cNvSpPr>
          <p:nvPr>
            <p:ph type="sldNum" sz="quarter" idx="12"/>
          </p:nvPr>
        </p:nvSpPr>
        <p:spPr>
          <a:xfrm>
            <a:off x="7924800" y="6356351"/>
            <a:ext cx="762000" cy="365125"/>
          </a:xfrm>
          <a:prstGeom prst="rect">
            <a:avLst/>
          </a:prstGeom>
        </p:spPr>
        <p:txBody>
          <a:bodyPr/>
          <a:lstStyle>
            <a:lvl1pPr algn="r">
              <a:defRPr/>
            </a:lvl1pPr>
          </a:lstStyle>
          <a:p>
            <a:pPr>
              <a:defRPr/>
            </a:pPr>
            <a:fld id="{F7182273-542A-4D76-9A12-21A75F9967A5}" type="slidenum">
              <a:rPr lang="en-US" altLang="ja-JP"/>
              <a:pPr>
                <a:defRPr/>
              </a:pPr>
              <a:t>‹#›</a:t>
            </a:fld>
            <a:endParaRPr lang="en-US" altLang="ja-JP" dirty="0"/>
          </a:p>
        </p:txBody>
      </p:sp>
    </p:spTree>
    <p:extLst>
      <p:ext uri="{BB962C8B-B14F-4D97-AF65-F5344CB8AC3E}">
        <p14:creationId xmlns:p14="http://schemas.microsoft.com/office/powerpoint/2010/main" val="1893830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a:xfrm>
            <a:off x="457200" y="6356351"/>
            <a:ext cx="2133600" cy="365125"/>
          </a:xfrm>
          <a:prstGeom prst="rect">
            <a:avLst/>
          </a:prstGeom>
        </p:spPr>
        <p:txBody>
          <a:bodyPr/>
          <a:lstStyle>
            <a:lvl1pPr>
              <a:defRPr/>
            </a:lvl1pPr>
          </a:lstStyle>
          <a:p>
            <a:pPr>
              <a:defRPr/>
            </a:pPr>
            <a:fld id="{B6D5198D-0B16-4414-8772-112CB837EFBD}" type="datetime1">
              <a:rPr lang="ja-JP" altLang="en-US"/>
              <a:pPr>
                <a:defRPr/>
              </a:pPr>
              <a:t>2018/6/19</a:t>
            </a:fld>
            <a:endParaRPr lang="en-US" altLang="ja-JP" dirty="0"/>
          </a:p>
        </p:txBody>
      </p:sp>
      <p:sp>
        <p:nvSpPr>
          <p:cNvPr id="5" name="フッター プレースホルダー 4"/>
          <p:cNvSpPr>
            <a:spLocks noGrp="1"/>
          </p:cNvSpPr>
          <p:nvPr>
            <p:ph type="ftr" sz="quarter" idx="11"/>
          </p:nvPr>
        </p:nvSpPr>
        <p:spPr>
          <a:xfrm>
            <a:off x="3124200" y="6356351"/>
            <a:ext cx="2895600" cy="365125"/>
          </a:xfrm>
          <a:prstGeom prst="rect">
            <a:avLst/>
          </a:prstGeom>
        </p:spPr>
        <p:txBody>
          <a:bodyPr/>
          <a:lstStyle>
            <a:lvl1pPr>
              <a:defRPr/>
            </a:lvl1pPr>
          </a:lstStyle>
          <a:p>
            <a:pPr>
              <a:defRPr/>
            </a:pPr>
            <a:endParaRPr lang="en-US" altLang="ja-JP" dirty="0"/>
          </a:p>
        </p:txBody>
      </p:sp>
      <p:sp>
        <p:nvSpPr>
          <p:cNvPr id="6" name="スライド番号プレースホルダー 5"/>
          <p:cNvSpPr>
            <a:spLocks noGrp="1"/>
          </p:cNvSpPr>
          <p:nvPr>
            <p:ph type="sldNum" sz="quarter" idx="12"/>
          </p:nvPr>
        </p:nvSpPr>
        <p:spPr>
          <a:xfrm>
            <a:off x="6553200" y="6356351"/>
            <a:ext cx="2133600" cy="365125"/>
          </a:xfrm>
          <a:prstGeom prst="rect">
            <a:avLst/>
          </a:prstGeom>
        </p:spPr>
        <p:txBody>
          <a:bodyPr/>
          <a:lstStyle>
            <a:lvl1pPr>
              <a:defRPr/>
            </a:lvl1pPr>
          </a:lstStyle>
          <a:p>
            <a:pPr>
              <a:defRPr/>
            </a:pPr>
            <a:fld id="{94727E45-A1F4-41A5-940F-FE06EC856ACE}" type="slidenum">
              <a:rPr lang="en-US" altLang="ja-JP"/>
              <a:pPr>
                <a:defRPr/>
              </a:pPr>
              <a:t>‹#›</a:t>
            </a:fld>
            <a:endParaRPr lang="en-US" altLang="ja-JP" dirty="0"/>
          </a:p>
        </p:txBody>
      </p:sp>
    </p:spTree>
    <p:extLst>
      <p:ext uri="{BB962C8B-B14F-4D97-AF65-F5344CB8AC3E}">
        <p14:creationId xmlns:p14="http://schemas.microsoft.com/office/powerpoint/2010/main" val="2334216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29600" cy="1152128"/>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a:xfrm>
            <a:off x="457200" y="6356351"/>
            <a:ext cx="2133600" cy="365125"/>
          </a:xfrm>
          <a:prstGeom prst="rect">
            <a:avLst/>
          </a:prstGeom>
        </p:spPr>
        <p:txBody>
          <a:bodyPr/>
          <a:lstStyle>
            <a:lvl1pPr>
              <a:defRPr/>
            </a:lvl1pPr>
          </a:lstStyle>
          <a:p>
            <a:pPr>
              <a:defRPr/>
            </a:pPr>
            <a:fld id="{AEB93B22-DA16-4F80-81BA-93BC3AF6227D}" type="datetime1">
              <a:rPr lang="ja-JP" altLang="en-US"/>
              <a:pPr>
                <a:defRPr/>
              </a:pPr>
              <a:t>2018/6/19</a:t>
            </a:fld>
            <a:endParaRPr lang="en-US" altLang="ja-JP" dirty="0"/>
          </a:p>
        </p:txBody>
      </p:sp>
      <p:sp>
        <p:nvSpPr>
          <p:cNvPr id="6" name="フッター プレースホルダー 5"/>
          <p:cNvSpPr>
            <a:spLocks noGrp="1"/>
          </p:cNvSpPr>
          <p:nvPr>
            <p:ph type="ftr" sz="quarter" idx="11"/>
          </p:nvPr>
        </p:nvSpPr>
        <p:spPr>
          <a:xfrm>
            <a:off x="3124200" y="6356351"/>
            <a:ext cx="2895600" cy="365125"/>
          </a:xfrm>
          <a:prstGeom prst="rect">
            <a:avLst/>
          </a:prstGeom>
        </p:spPr>
        <p:txBody>
          <a:bodyPr/>
          <a:lstStyle>
            <a:lvl1pPr>
              <a:defRPr/>
            </a:lvl1pPr>
          </a:lstStyle>
          <a:p>
            <a:pPr>
              <a:defRPr/>
            </a:pPr>
            <a:endParaRPr lang="en-US" altLang="ja-JP" dirty="0"/>
          </a:p>
        </p:txBody>
      </p:sp>
      <p:sp>
        <p:nvSpPr>
          <p:cNvPr id="7" name="スライド番号プレースホルダー 6"/>
          <p:cNvSpPr>
            <a:spLocks noGrp="1"/>
          </p:cNvSpPr>
          <p:nvPr>
            <p:ph type="sldNum" sz="quarter" idx="12"/>
          </p:nvPr>
        </p:nvSpPr>
        <p:spPr>
          <a:xfrm>
            <a:off x="7956550" y="6356351"/>
            <a:ext cx="730250" cy="365125"/>
          </a:xfrm>
          <a:prstGeom prst="rect">
            <a:avLst/>
          </a:prstGeom>
        </p:spPr>
        <p:txBody>
          <a:bodyPr/>
          <a:lstStyle>
            <a:lvl1pPr>
              <a:defRPr/>
            </a:lvl1pPr>
          </a:lstStyle>
          <a:p>
            <a:pPr>
              <a:defRPr/>
            </a:pPr>
            <a:fld id="{42038DC2-DD65-41D8-A6C0-B2488156339C}" type="slidenum">
              <a:rPr lang="en-US" altLang="ja-JP"/>
              <a:pPr>
                <a:defRPr/>
              </a:pPr>
              <a:t>‹#›</a:t>
            </a:fld>
            <a:endParaRPr lang="en-US" altLang="ja-JP" dirty="0"/>
          </a:p>
        </p:txBody>
      </p:sp>
    </p:spTree>
    <p:extLst>
      <p:ext uri="{BB962C8B-B14F-4D97-AF65-F5344CB8AC3E}">
        <p14:creationId xmlns:p14="http://schemas.microsoft.com/office/powerpoint/2010/main" val="4017676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32657"/>
            <a:ext cx="8229600" cy="1084983"/>
          </a:xfrm>
          <a:prstGeom prst="rect">
            <a:avLst/>
          </a:prstGeom>
        </p:spPr>
        <p:txBody>
          <a:bodyPr/>
          <a:lstStyle>
            <a:lvl1pPr>
              <a:defRPr/>
            </a:lvl1pPr>
          </a:lstStyle>
          <a:p>
            <a:r>
              <a:rPr lang="ja-JP" altLang="en-US" smtClean="0"/>
              <a:t>マスター タイトルの書式設定</a:t>
            </a:r>
            <a:endParaRPr lang="ja-JP" altLang="en-US" dirty="0"/>
          </a:p>
        </p:txBody>
      </p:sp>
      <p:sp>
        <p:nvSpPr>
          <p:cNvPr id="3" name="テキスト プレースホルダー 2"/>
          <p:cNvSpPr>
            <a:spLocks noGrp="1"/>
          </p:cNvSpPr>
          <p:nvPr>
            <p:ph type="body" idx="1"/>
          </p:nvPr>
        </p:nvSpPr>
        <p:spPr>
          <a:xfrm>
            <a:off x="457200" y="1535113"/>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7" y="1535113"/>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a:xfrm>
            <a:off x="457200" y="6356351"/>
            <a:ext cx="2133600" cy="365125"/>
          </a:xfrm>
          <a:prstGeom prst="rect">
            <a:avLst/>
          </a:prstGeom>
        </p:spPr>
        <p:txBody>
          <a:bodyPr/>
          <a:lstStyle>
            <a:lvl1pPr>
              <a:defRPr/>
            </a:lvl1pPr>
          </a:lstStyle>
          <a:p>
            <a:pPr>
              <a:defRPr/>
            </a:pPr>
            <a:fld id="{380A30F4-D551-4AA2-B376-E56FDC53701E}" type="datetime1">
              <a:rPr lang="ja-JP" altLang="en-US"/>
              <a:pPr>
                <a:defRPr/>
              </a:pPr>
              <a:t>2018/6/19</a:t>
            </a:fld>
            <a:endParaRPr lang="en-US" altLang="ja-JP" dirty="0"/>
          </a:p>
        </p:txBody>
      </p:sp>
      <p:sp>
        <p:nvSpPr>
          <p:cNvPr id="8" name="フッター プレースホルダー 7"/>
          <p:cNvSpPr>
            <a:spLocks noGrp="1"/>
          </p:cNvSpPr>
          <p:nvPr>
            <p:ph type="ftr" sz="quarter" idx="11"/>
          </p:nvPr>
        </p:nvSpPr>
        <p:spPr>
          <a:xfrm>
            <a:off x="3124200" y="6356351"/>
            <a:ext cx="2895600" cy="365125"/>
          </a:xfrm>
          <a:prstGeom prst="rect">
            <a:avLst/>
          </a:prstGeom>
        </p:spPr>
        <p:txBody>
          <a:bodyPr/>
          <a:lstStyle>
            <a:lvl1pPr>
              <a:defRPr/>
            </a:lvl1pPr>
          </a:lstStyle>
          <a:p>
            <a:pPr>
              <a:defRPr/>
            </a:pPr>
            <a:endParaRPr lang="en-US" altLang="ja-JP" dirty="0"/>
          </a:p>
        </p:txBody>
      </p:sp>
      <p:sp>
        <p:nvSpPr>
          <p:cNvPr id="9" name="スライド番号プレースホルダー 8"/>
          <p:cNvSpPr>
            <a:spLocks noGrp="1"/>
          </p:cNvSpPr>
          <p:nvPr>
            <p:ph type="sldNum" sz="quarter" idx="12"/>
          </p:nvPr>
        </p:nvSpPr>
        <p:spPr>
          <a:xfrm>
            <a:off x="6553200" y="6356351"/>
            <a:ext cx="2133600" cy="365125"/>
          </a:xfrm>
          <a:prstGeom prst="rect">
            <a:avLst/>
          </a:prstGeom>
        </p:spPr>
        <p:txBody>
          <a:bodyPr/>
          <a:lstStyle>
            <a:lvl1pPr>
              <a:defRPr/>
            </a:lvl1pPr>
          </a:lstStyle>
          <a:p>
            <a:pPr>
              <a:defRPr/>
            </a:pPr>
            <a:fld id="{82CCF9AD-6870-405C-A7D7-6EC34246075C}" type="slidenum">
              <a:rPr lang="en-US" altLang="ja-JP"/>
              <a:pPr>
                <a:defRPr/>
              </a:pPr>
              <a:t>‹#›</a:t>
            </a:fld>
            <a:endParaRPr lang="en-US" altLang="ja-JP" dirty="0"/>
          </a:p>
        </p:txBody>
      </p:sp>
    </p:spTree>
    <p:extLst>
      <p:ext uri="{BB962C8B-B14F-4D97-AF65-F5344CB8AC3E}">
        <p14:creationId xmlns:p14="http://schemas.microsoft.com/office/powerpoint/2010/main" val="2819475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80928"/>
            <a:ext cx="8229600" cy="1143000"/>
          </a:xfrm>
          <a:prstGeom prst="rect">
            <a:avLst/>
          </a:prstGeom>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a:xfrm>
            <a:off x="457200" y="6356351"/>
            <a:ext cx="2133600" cy="365125"/>
          </a:xfrm>
          <a:prstGeom prst="rect">
            <a:avLst/>
          </a:prstGeom>
        </p:spPr>
        <p:txBody>
          <a:bodyPr/>
          <a:lstStyle>
            <a:lvl1pPr>
              <a:defRPr/>
            </a:lvl1pPr>
          </a:lstStyle>
          <a:p>
            <a:pPr>
              <a:defRPr/>
            </a:pPr>
            <a:fld id="{59A13B30-41A7-4125-96E6-1ED38FC5F986}" type="datetime1">
              <a:rPr lang="ja-JP" altLang="en-US"/>
              <a:pPr>
                <a:defRPr/>
              </a:pPr>
              <a:t>2018/6/19</a:t>
            </a:fld>
            <a:endParaRPr lang="en-US" altLang="ja-JP" dirty="0"/>
          </a:p>
        </p:txBody>
      </p:sp>
      <p:sp>
        <p:nvSpPr>
          <p:cNvPr id="4" name="フッター プレースホルダー 3"/>
          <p:cNvSpPr>
            <a:spLocks noGrp="1"/>
          </p:cNvSpPr>
          <p:nvPr>
            <p:ph type="ftr" sz="quarter" idx="11"/>
          </p:nvPr>
        </p:nvSpPr>
        <p:spPr>
          <a:xfrm>
            <a:off x="3124200" y="6356351"/>
            <a:ext cx="2895600" cy="365125"/>
          </a:xfrm>
          <a:prstGeom prst="rect">
            <a:avLst/>
          </a:prstGeom>
        </p:spPr>
        <p:txBody>
          <a:bodyPr/>
          <a:lstStyle>
            <a:lvl1pPr>
              <a:defRPr/>
            </a:lvl1pPr>
          </a:lstStyle>
          <a:p>
            <a:pPr>
              <a:defRPr/>
            </a:pPr>
            <a:endParaRPr lang="en-US" altLang="ja-JP" dirty="0"/>
          </a:p>
        </p:txBody>
      </p:sp>
      <p:sp>
        <p:nvSpPr>
          <p:cNvPr id="5" name="スライド番号プレースホルダー 4"/>
          <p:cNvSpPr>
            <a:spLocks noGrp="1"/>
          </p:cNvSpPr>
          <p:nvPr>
            <p:ph type="sldNum" sz="quarter" idx="12"/>
          </p:nvPr>
        </p:nvSpPr>
        <p:spPr>
          <a:xfrm>
            <a:off x="6553200" y="6356351"/>
            <a:ext cx="2133600" cy="365125"/>
          </a:xfrm>
          <a:prstGeom prst="rect">
            <a:avLst/>
          </a:prstGeom>
        </p:spPr>
        <p:txBody>
          <a:bodyPr/>
          <a:lstStyle>
            <a:lvl1pPr>
              <a:defRPr/>
            </a:lvl1pPr>
          </a:lstStyle>
          <a:p>
            <a:pPr>
              <a:defRPr/>
            </a:pPr>
            <a:fld id="{E4077BB3-7DFE-49E4-AA61-91FE59E29089}" type="slidenum">
              <a:rPr lang="en-US" altLang="ja-JP"/>
              <a:pPr>
                <a:defRPr/>
              </a:pPr>
              <a:t>‹#›</a:t>
            </a:fld>
            <a:endParaRPr lang="en-US" altLang="ja-JP" dirty="0"/>
          </a:p>
        </p:txBody>
      </p:sp>
    </p:spTree>
    <p:extLst>
      <p:ext uri="{BB962C8B-B14F-4D97-AF65-F5344CB8AC3E}">
        <p14:creationId xmlns:p14="http://schemas.microsoft.com/office/powerpoint/2010/main" val="367424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57200" y="6356351"/>
            <a:ext cx="2133600" cy="365125"/>
          </a:xfrm>
          <a:prstGeom prst="rect">
            <a:avLst/>
          </a:prstGeom>
        </p:spPr>
        <p:txBody>
          <a:bodyPr/>
          <a:lstStyle>
            <a:lvl1pPr>
              <a:defRPr/>
            </a:lvl1pPr>
          </a:lstStyle>
          <a:p>
            <a:pPr>
              <a:defRPr/>
            </a:pPr>
            <a:fld id="{B4568F6A-C93A-4446-B947-C4CE3D4B867C}" type="datetime1">
              <a:rPr lang="ja-JP" altLang="en-US"/>
              <a:pPr>
                <a:defRPr/>
              </a:pPr>
              <a:t>2018/6/19</a:t>
            </a:fld>
            <a:endParaRPr lang="en-US" altLang="ja-JP" dirty="0"/>
          </a:p>
        </p:txBody>
      </p:sp>
      <p:sp>
        <p:nvSpPr>
          <p:cNvPr id="3" name="フッター プレースホルダー 2"/>
          <p:cNvSpPr>
            <a:spLocks noGrp="1"/>
          </p:cNvSpPr>
          <p:nvPr>
            <p:ph type="ftr" sz="quarter" idx="11"/>
          </p:nvPr>
        </p:nvSpPr>
        <p:spPr>
          <a:xfrm>
            <a:off x="3124200" y="6356351"/>
            <a:ext cx="2895600" cy="365125"/>
          </a:xfrm>
          <a:prstGeom prst="rect">
            <a:avLst/>
          </a:prstGeom>
        </p:spPr>
        <p:txBody>
          <a:bodyPr/>
          <a:lstStyle>
            <a:lvl1pPr>
              <a:defRPr/>
            </a:lvl1pPr>
          </a:lstStyle>
          <a:p>
            <a:pPr>
              <a:defRPr/>
            </a:pPr>
            <a:endParaRPr lang="en-US" altLang="ja-JP" dirty="0"/>
          </a:p>
        </p:txBody>
      </p:sp>
      <p:sp>
        <p:nvSpPr>
          <p:cNvPr id="4" name="スライド番号プレースホルダー 3"/>
          <p:cNvSpPr>
            <a:spLocks noGrp="1"/>
          </p:cNvSpPr>
          <p:nvPr>
            <p:ph type="sldNum" sz="quarter" idx="12"/>
          </p:nvPr>
        </p:nvSpPr>
        <p:spPr>
          <a:xfrm>
            <a:off x="6553200" y="6356351"/>
            <a:ext cx="2133600" cy="365125"/>
          </a:xfrm>
          <a:prstGeom prst="rect">
            <a:avLst/>
          </a:prstGeom>
        </p:spPr>
        <p:txBody>
          <a:bodyPr/>
          <a:lstStyle>
            <a:lvl1pPr>
              <a:defRPr/>
            </a:lvl1pPr>
          </a:lstStyle>
          <a:p>
            <a:pPr>
              <a:defRPr/>
            </a:pPr>
            <a:fld id="{A3B6CABC-D24C-4073-8025-0639182B8B7F}" type="slidenum">
              <a:rPr lang="en-US" altLang="ja-JP"/>
              <a:pPr>
                <a:defRPr/>
              </a:pPr>
              <a:t>‹#›</a:t>
            </a:fld>
            <a:endParaRPr lang="en-US" altLang="ja-JP" dirty="0"/>
          </a:p>
        </p:txBody>
      </p:sp>
    </p:spTree>
    <p:extLst>
      <p:ext uri="{BB962C8B-B14F-4D97-AF65-F5344CB8AC3E}">
        <p14:creationId xmlns:p14="http://schemas.microsoft.com/office/powerpoint/2010/main" val="2973537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6" y="332656"/>
            <a:ext cx="3008313" cy="1080120"/>
          </a:xfrm>
          <a:prstGeom prst="rect">
            <a:avLst/>
          </a:prstGeo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332657"/>
            <a:ext cx="5111750" cy="579350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テキスト プレースホルダー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a:xfrm>
            <a:off x="457200" y="6356351"/>
            <a:ext cx="2133600" cy="365125"/>
          </a:xfrm>
          <a:prstGeom prst="rect">
            <a:avLst/>
          </a:prstGeom>
        </p:spPr>
        <p:txBody>
          <a:bodyPr/>
          <a:lstStyle>
            <a:lvl1pPr>
              <a:defRPr/>
            </a:lvl1pPr>
          </a:lstStyle>
          <a:p>
            <a:pPr>
              <a:defRPr/>
            </a:pPr>
            <a:fld id="{BC36C24F-B6B4-4AA5-98C7-348CDFEB55C1}" type="datetime1">
              <a:rPr lang="ja-JP" altLang="en-US"/>
              <a:pPr>
                <a:defRPr/>
              </a:pPr>
              <a:t>2018/6/19</a:t>
            </a:fld>
            <a:endParaRPr lang="en-US" altLang="ja-JP" dirty="0"/>
          </a:p>
        </p:txBody>
      </p:sp>
      <p:sp>
        <p:nvSpPr>
          <p:cNvPr id="6" name="フッター プレースホルダー 5"/>
          <p:cNvSpPr>
            <a:spLocks noGrp="1"/>
          </p:cNvSpPr>
          <p:nvPr>
            <p:ph type="ftr" sz="quarter" idx="11"/>
          </p:nvPr>
        </p:nvSpPr>
        <p:spPr>
          <a:xfrm>
            <a:off x="3124200" y="6356351"/>
            <a:ext cx="2895600" cy="365125"/>
          </a:xfrm>
          <a:prstGeom prst="rect">
            <a:avLst/>
          </a:prstGeom>
        </p:spPr>
        <p:txBody>
          <a:bodyPr/>
          <a:lstStyle>
            <a:lvl1pPr>
              <a:defRPr/>
            </a:lvl1pPr>
          </a:lstStyle>
          <a:p>
            <a:pPr>
              <a:defRPr/>
            </a:pPr>
            <a:endParaRPr lang="en-US" altLang="ja-JP" dirty="0"/>
          </a:p>
        </p:txBody>
      </p:sp>
      <p:sp>
        <p:nvSpPr>
          <p:cNvPr id="7" name="スライド番号プレースホルダー 6"/>
          <p:cNvSpPr>
            <a:spLocks noGrp="1"/>
          </p:cNvSpPr>
          <p:nvPr>
            <p:ph type="sldNum" sz="quarter" idx="12"/>
          </p:nvPr>
        </p:nvSpPr>
        <p:spPr>
          <a:xfrm>
            <a:off x="6553200" y="6356351"/>
            <a:ext cx="2133600" cy="365125"/>
          </a:xfrm>
          <a:prstGeom prst="rect">
            <a:avLst/>
          </a:prstGeom>
        </p:spPr>
        <p:txBody>
          <a:bodyPr/>
          <a:lstStyle>
            <a:lvl1pPr>
              <a:defRPr/>
            </a:lvl1pPr>
          </a:lstStyle>
          <a:p>
            <a:pPr>
              <a:defRPr/>
            </a:pPr>
            <a:fld id="{7D0D58F1-441C-4C0F-AD33-156B79E94784}" type="slidenum">
              <a:rPr lang="en-US" altLang="ja-JP"/>
              <a:pPr>
                <a:defRPr/>
              </a:pPr>
              <a:t>‹#›</a:t>
            </a:fld>
            <a:endParaRPr lang="en-US" altLang="ja-JP" dirty="0"/>
          </a:p>
        </p:txBody>
      </p:sp>
    </p:spTree>
    <p:extLst>
      <p:ext uri="{BB962C8B-B14F-4D97-AF65-F5344CB8AC3E}">
        <p14:creationId xmlns:p14="http://schemas.microsoft.com/office/powerpoint/2010/main" val="778088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9"/>
          </a:xfrm>
          <a:prstGeom prst="rect">
            <a:avLst/>
          </a:prstGeo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dirty="0" smtClean="0"/>
              <a:t>アイコンをクリックして図を追加</a:t>
            </a:r>
            <a:endParaRPr lang="ja-JP" altLang="en-US" noProof="0" dirty="0"/>
          </a:p>
        </p:txBody>
      </p:sp>
      <p:sp>
        <p:nvSpPr>
          <p:cNvPr id="4" name="テキスト プレースホルダー 3"/>
          <p:cNvSpPr>
            <a:spLocks noGrp="1"/>
          </p:cNvSpPr>
          <p:nvPr>
            <p:ph type="body" sz="half" idx="2"/>
          </p:nvPr>
        </p:nvSpPr>
        <p:spPr>
          <a:xfrm>
            <a:off x="1792288" y="5367338"/>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a:xfrm>
            <a:off x="457200" y="6356351"/>
            <a:ext cx="2133600" cy="365125"/>
          </a:xfrm>
          <a:prstGeom prst="rect">
            <a:avLst/>
          </a:prstGeom>
        </p:spPr>
        <p:txBody>
          <a:bodyPr/>
          <a:lstStyle>
            <a:lvl1pPr>
              <a:defRPr/>
            </a:lvl1pPr>
          </a:lstStyle>
          <a:p>
            <a:pPr>
              <a:defRPr/>
            </a:pPr>
            <a:fld id="{064C3039-F2A0-4E49-8075-2ABFCAF48A6A}" type="datetime1">
              <a:rPr lang="ja-JP" altLang="en-US"/>
              <a:pPr>
                <a:defRPr/>
              </a:pPr>
              <a:t>2018/6/19</a:t>
            </a:fld>
            <a:endParaRPr lang="en-US" altLang="ja-JP" dirty="0"/>
          </a:p>
        </p:txBody>
      </p:sp>
      <p:sp>
        <p:nvSpPr>
          <p:cNvPr id="6" name="フッター プレースホルダー 5"/>
          <p:cNvSpPr>
            <a:spLocks noGrp="1"/>
          </p:cNvSpPr>
          <p:nvPr>
            <p:ph type="ftr" sz="quarter" idx="11"/>
          </p:nvPr>
        </p:nvSpPr>
        <p:spPr>
          <a:xfrm>
            <a:off x="3124200" y="6356351"/>
            <a:ext cx="2895600" cy="365125"/>
          </a:xfrm>
          <a:prstGeom prst="rect">
            <a:avLst/>
          </a:prstGeom>
        </p:spPr>
        <p:txBody>
          <a:bodyPr/>
          <a:lstStyle>
            <a:lvl1pPr>
              <a:defRPr/>
            </a:lvl1pPr>
          </a:lstStyle>
          <a:p>
            <a:pPr>
              <a:defRPr/>
            </a:pPr>
            <a:endParaRPr lang="en-US" altLang="ja-JP" dirty="0"/>
          </a:p>
        </p:txBody>
      </p:sp>
      <p:sp>
        <p:nvSpPr>
          <p:cNvPr id="7" name="スライド番号プレースホルダー 6"/>
          <p:cNvSpPr>
            <a:spLocks noGrp="1"/>
          </p:cNvSpPr>
          <p:nvPr>
            <p:ph type="sldNum" sz="quarter" idx="12"/>
          </p:nvPr>
        </p:nvSpPr>
        <p:spPr>
          <a:xfrm>
            <a:off x="6553200" y="6356351"/>
            <a:ext cx="2133600" cy="365125"/>
          </a:xfrm>
          <a:prstGeom prst="rect">
            <a:avLst/>
          </a:prstGeom>
        </p:spPr>
        <p:txBody>
          <a:bodyPr/>
          <a:lstStyle>
            <a:lvl1pPr>
              <a:defRPr/>
            </a:lvl1pPr>
          </a:lstStyle>
          <a:p>
            <a:pPr>
              <a:defRPr/>
            </a:pPr>
            <a:fld id="{EC77D8D0-317A-426E-B84D-17A18EB14617}" type="slidenum">
              <a:rPr lang="en-US" altLang="ja-JP"/>
              <a:pPr>
                <a:defRPr/>
              </a:pPr>
              <a:t>‹#›</a:t>
            </a:fld>
            <a:endParaRPr lang="en-US" altLang="ja-JP" dirty="0"/>
          </a:p>
        </p:txBody>
      </p:sp>
    </p:spTree>
    <p:extLst>
      <p:ext uri="{BB962C8B-B14F-4D97-AF65-F5344CB8AC3E}">
        <p14:creationId xmlns:p14="http://schemas.microsoft.com/office/powerpoint/2010/main" val="2145239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タイトル 1"/>
          <p:cNvSpPr txBox="1">
            <a:spLocks/>
          </p:cNvSpPr>
          <p:nvPr/>
        </p:nvSpPr>
        <p:spPr>
          <a:xfrm>
            <a:off x="179512" y="46040"/>
            <a:ext cx="8713788" cy="287337"/>
          </a:xfrm>
          <a:prstGeom prst="rect">
            <a:avLst/>
          </a:prstGeom>
          <a:solidFill>
            <a:schemeClr val="accent3">
              <a:lumMod val="50000"/>
            </a:schemeClr>
          </a:solidFill>
        </p:spPr>
        <p:style>
          <a:lnRef idx="1">
            <a:schemeClr val="accent3"/>
          </a:lnRef>
          <a:fillRef idx="3">
            <a:schemeClr val="accent3"/>
          </a:fillRef>
          <a:effectRef idx="2">
            <a:schemeClr val="accent3"/>
          </a:effectRef>
          <a:fontRef idx="minor">
            <a:schemeClr val="lt1"/>
          </a:fontRef>
        </p:style>
        <p:txBody>
          <a:bodyPr>
            <a:normAutofit/>
          </a:bodyPr>
          <a:lstStyle>
            <a:lvl1pPr algn="ctr" defTabSz="914400" rtl="0" eaLnBrk="1" latinLnBrk="0" hangingPunct="1">
              <a:spcBef>
                <a:spcPct val="0"/>
              </a:spcBef>
              <a:buNone/>
              <a:defRPr kumimoji="1" sz="1050" kern="1200">
                <a:solidFill>
                  <a:schemeClr val="tx1"/>
                </a:solidFill>
                <a:latin typeface="+mj-lt"/>
                <a:ea typeface="+mj-ea"/>
                <a:cs typeface="+mj-cs"/>
              </a:defRPr>
            </a:lvl1pPr>
          </a:lstStyle>
          <a:p>
            <a:pPr algn="r">
              <a:defRPr/>
            </a:pPr>
            <a:r>
              <a:rPr lang="ja-JP" altLang="en-US" sz="1200" dirty="0">
                <a:solidFill>
                  <a:schemeClr val="bg1"/>
                </a:solidFill>
              </a:rPr>
              <a:t>日本経済　</a:t>
            </a:r>
            <a:r>
              <a:rPr lang="en-US" altLang="ja-JP" sz="1200" dirty="0">
                <a:solidFill>
                  <a:schemeClr val="bg1"/>
                </a:solidFill>
              </a:rPr>
              <a:t>2018</a:t>
            </a:r>
            <a:r>
              <a:rPr lang="ja-JP" altLang="en-US" dirty="0"/>
              <a:t>　　　　　　　　　　　　　　　　　　　　　　　　　　　　　　　　　　　　　　　　　　　　　　　　　　　　　　　　　　　　　　　　　　　　</a:t>
            </a:r>
          </a:p>
        </p:txBody>
      </p:sp>
    </p:spTree>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 id="2147484142" r:id="rId13"/>
    <p:sldLayoutId id="2147484143" r:id="rId14"/>
  </p:sldLayoutIdLst>
  <p:hf hdr="0" ftr="0" dt="0"/>
  <p:txStyles>
    <p:title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2pPr>
      <a:lvl3pPr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3pPr>
      <a:lvl4pPr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4pPr>
      <a:lvl5pPr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1" fontAlgn="base" hangingPunct="1">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hyperlink" Target="http://www.mhlw.go.jp/stf/seisakunitsuite/bunya/0000190591.html" TargetMode="Externa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www.gender.go.jp/about_danjo/whitepaper/h29/zentai/index.html" TargetMode="External"/><Relationship Id="rId2" Type="http://schemas.openxmlformats.org/officeDocument/2006/relationships/hyperlink" Target="http://www.mhlw.go.jp/wp/hakusyo/kousei/17/" TargetMode="External"/><Relationship Id="rId1" Type="http://schemas.openxmlformats.org/officeDocument/2006/relationships/slideLayout" Target="../slideLayouts/slideLayout2.xml"/><Relationship Id="rId6" Type="http://schemas.openxmlformats.org/officeDocument/2006/relationships/hyperlink" Target="http://www.stat.go.jp/data/roudou/index.html" TargetMode="External"/><Relationship Id="rId5" Type="http://schemas.openxmlformats.org/officeDocument/2006/relationships/hyperlink" Target="http://www.mhlw.go.jp/toukei/list/11-23.html" TargetMode="External"/><Relationship Id="rId4" Type="http://schemas.openxmlformats.org/officeDocument/2006/relationships/hyperlink" Target="http://www.gender.go.jp/about_danjo/whitepaper/h30/zentai/index.html"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toyokeizai.net/articles/-/209212?page=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bureau.tohoku.ac.jp/kitei/reiki_honbun/u101RG00000425.html#e000055600"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hyperlink" Target="http://www.mhlw.go.jp/file/06-Seisakujouhou-11650000-Shokugyouanteikyokuhakenyukiroudoutaisakubu/0000201281.pdf"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t>Ⅵ</a:t>
            </a:r>
            <a:r>
              <a:rPr kumimoji="1" lang="ja-JP" altLang="en-US" dirty="0" smtClean="0"/>
              <a:t>　雇用システムの変容</a:t>
            </a:r>
            <a:endParaRPr kumimoji="1" lang="ja-JP" altLang="en-US" dirty="0"/>
          </a:p>
        </p:txBody>
      </p:sp>
      <p:sp>
        <p:nvSpPr>
          <p:cNvPr id="3" name="サブタイトル 2"/>
          <p:cNvSpPr>
            <a:spLocks noGrp="1"/>
          </p:cNvSpPr>
          <p:nvPr>
            <p:ph type="subTitle" idx="1"/>
          </p:nvPr>
        </p:nvSpPr>
        <p:spPr/>
        <p:txBody>
          <a:bodyPr/>
          <a:lstStyle/>
          <a:p>
            <a:r>
              <a:rPr kumimoji="1" lang="en-US" altLang="ja-JP" dirty="0" smtClean="0"/>
              <a:t>2018</a:t>
            </a:r>
            <a:r>
              <a:rPr kumimoji="1" lang="ja-JP" altLang="en-US" dirty="0" smtClean="0"/>
              <a:t>年度「日本経済」</a:t>
            </a:r>
            <a:endParaRPr kumimoji="1" lang="en-US" altLang="ja-JP" dirty="0" smtClean="0"/>
          </a:p>
          <a:p>
            <a:r>
              <a:rPr lang="ja-JP" altLang="en-US" dirty="0"/>
              <a:t>川端望</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A4C94890-C4E6-4AB5-BD55-4CD805F317D2}" type="slidenum">
              <a:rPr lang="en-US" altLang="ja-JP" smtClean="0"/>
              <a:pPr>
                <a:defRPr/>
              </a:pPr>
              <a:t>1</a:t>
            </a:fld>
            <a:endParaRPr lang="en-US" altLang="ja-JP" dirty="0"/>
          </a:p>
        </p:txBody>
      </p:sp>
    </p:spTree>
    <p:extLst>
      <p:ext uri="{BB962C8B-B14F-4D97-AF65-F5344CB8AC3E}">
        <p14:creationId xmlns:p14="http://schemas.microsoft.com/office/powerpoint/2010/main" val="33996852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dirty="0" smtClean="0"/>
              <a:t>労働市場の類型</a:t>
            </a:r>
          </a:p>
        </p:txBody>
      </p:sp>
      <p:sp>
        <p:nvSpPr>
          <p:cNvPr id="60419" name="Rectangle 3"/>
          <p:cNvSpPr>
            <a:spLocks noGrp="1" noChangeArrowheads="1"/>
          </p:cNvSpPr>
          <p:nvPr>
            <p:ph idx="1"/>
          </p:nvPr>
        </p:nvSpPr>
        <p:spPr bwMode="auto">
          <a:xfrm>
            <a:off x="107504" y="1340768"/>
            <a:ext cx="8569200" cy="5256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r>
              <a:rPr lang="ja-JP" altLang="en-US" dirty="0"/>
              <a:t>企業内労働市場</a:t>
            </a:r>
          </a:p>
          <a:p>
            <a:pPr lvl="1"/>
            <a:r>
              <a:rPr lang="ja-JP" altLang="en-US" dirty="0"/>
              <a:t>開放型：企業内の仕事に欠員があれば＿＿＿＿＿＿＿</a:t>
            </a:r>
          </a:p>
          <a:p>
            <a:pPr lvl="1"/>
            <a:r>
              <a:rPr lang="ja-JP" altLang="en-US" dirty="0"/>
              <a:t>閉鎖型：企業内の仕事に欠員があれば＿＿＿＿＿＿＿</a:t>
            </a:r>
          </a:p>
          <a:p>
            <a:pPr lvl="1"/>
            <a:r>
              <a:rPr lang="ja-JP" altLang="en-US" dirty="0"/>
              <a:t>大部分の企業は何らかの意味と程度で両者の中間</a:t>
            </a:r>
          </a:p>
          <a:p>
            <a:r>
              <a:rPr lang="ja-JP" altLang="en-US" dirty="0"/>
              <a:t>職業別労働市場</a:t>
            </a:r>
          </a:p>
          <a:p>
            <a:pPr lvl="1"/>
            <a:r>
              <a:rPr lang="ja-JP" altLang="en-US" dirty="0"/>
              <a:t>技能や資格を基準として職業別に成立</a:t>
            </a:r>
          </a:p>
          <a:p>
            <a:r>
              <a:rPr lang="ja-JP" altLang="en-US" dirty="0"/>
              <a:t>二次的労働市場</a:t>
            </a:r>
          </a:p>
          <a:p>
            <a:pPr lvl="1"/>
            <a:r>
              <a:rPr lang="ja-JP" altLang="en-US" dirty="0"/>
              <a:t>技能や資格を必要としないとみなされる労働の</a:t>
            </a:r>
            <a:r>
              <a:rPr lang="ja-JP" altLang="en-US" dirty="0" smtClean="0"/>
              <a:t>市場</a:t>
            </a:r>
            <a:endParaRPr lang="en-US" altLang="ja-JP" dirty="0" smtClean="0"/>
          </a:p>
          <a:p>
            <a:pPr lvl="1"/>
            <a:endParaRPr lang="ja-JP" altLang="en-US" dirty="0"/>
          </a:p>
          <a:p>
            <a:endParaRPr lang="en-US" altLang="ja-JP" dirty="0" smtClean="0"/>
          </a:p>
          <a:p>
            <a:endParaRPr lang="ja-JP" altLang="en-US" dirty="0" smtClean="0"/>
          </a:p>
        </p:txBody>
      </p:sp>
      <p:sp>
        <p:nvSpPr>
          <p:cNvPr id="60420"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51420223-A2D3-4731-8E71-6777DAF52464}" type="slidenum">
              <a:rPr kumimoji="0" lang="en-US" altLang="ja-JP" smtClean="0"/>
              <a:pPr eaLnBrk="1" hangingPunct="1"/>
              <a:t>10</a:t>
            </a:fld>
            <a:endParaRPr kumimoji="0" lang="en-US" altLang="ja-JP" dirty="0" smtClean="0"/>
          </a:p>
        </p:txBody>
      </p:sp>
    </p:spTree>
    <p:extLst>
      <p:ext uri="{BB962C8B-B14F-4D97-AF65-F5344CB8AC3E}">
        <p14:creationId xmlns:p14="http://schemas.microsoft.com/office/powerpoint/2010/main" val="8422568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最近の例（１）：定年後再雇用の際の処遇</a:t>
            </a:r>
            <a:endParaRPr kumimoji="1" lang="ja-JP" altLang="en-US" sz="3600" dirty="0"/>
          </a:p>
        </p:txBody>
      </p:sp>
      <p:sp>
        <p:nvSpPr>
          <p:cNvPr id="3" name="コンテンツ プレースホルダー 2"/>
          <p:cNvSpPr>
            <a:spLocks noGrp="1"/>
          </p:cNvSpPr>
          <p:nvPr>
            <p:ph idx="1"/>
          </p:nvPr>
        </p:nvSpPr>
        <p:spPr>
          <a:xfrm>
            <a:off x="457200" y="1628800"/>
            <a:ext cx="4834880" cy="5184576"/>
          </a:xfrm>
        </p:spPr>
        <p:txBody>
          <a:bodyPr>
            <a:normAutofit fontScale="62500" lnSpcReduction="20000"/>
          </a:bodyPr>
          <a:lstStyle/>
          <a:p>
            <a:r>
              <a:rPr lang="ja-JP" altLang="en-US" dirty="0"/>
              <a:t>長沢</a:t>
            </a:r>
            <a:r>
              <a:rPr kumimoji="1" lang="ja-JP" altLang="en-US" dirty="0" smtClean="0"/>
              <a:t>運輸訴訟では，定年後再雇用後の賃金引き下げが不合理ではないとされた</a:t>
            </a:r>
            <a:endParaRPr kumimoji="1" lang="en-US" altLang="ja-JP" dirty="0" smtClean="0"/>
          </a:p>
          <a:p>
            <a:pPr lvl="1"/>
            <a:r>
              <a:rPr kumimoji="1" lang="ja-JP" altLang="en-US" dirty="0" smtClean="0"/>
              <a:t>職務内容，職務や配置の変更可能性は同一だが，その他の事情が違うとされた</a:t>
            </a:r>
            <a:endParaRPr kumimoji="1" lang="en-US" altLang="ja-JP" dirty="0" smtClean="0"/>
          </a:p>
          <a:p>
            <a:pPr lvl="1"/>
            <a:r>
              <a:rPr lang="ja-JP" altLang="en-US" dirty="0"/>
              <a:t>賃金形態</a:t>
            </a:r>
            <a:r>
              <a:rPr lang="ja-JP" altLang="en-US" dirty="0" smtClean="0"/>
              <a:t>が</a:t>
            </a:r>
            <a:r>
              <a:rPr lang="ja-JP" altLang="en-US" dirty="0"/>
              <a:t>異なること</a:t>
            </a:r>
            <a:r>
              <a:rPr lang="ja-JP" altLang="en-US" dirty="0" smtClean="0"/>
              <a:t>は</a:t>
            </a:r>
            <a:r>
              <a:rPr lang="ja-JP" altLang="en-US" dirty="0"/>
              <a:t>問題</a:t>
            </a:r>
            <a:r>
              <a:rPr lang="ja-JP" altLang="en-US" dirty="0" smtClean="0"/>
              <a:t>なしとされた</a:t>
            </a:r>
            <a:endParaRPr lang="en-US" altLang="ja-JP" dirty="0" smtClean="0"/>
          </a:p>
          <a:p>
            <a:pPr lvl="1"/>
            <a:r>
              <a:rPr kumimoji="1" lang="ja-JP" altLang="en-US" dirty="0" smtClean="0"/>
              <a:t>原告が年金支給を受けていることが考慮要因とされた</a:t>
            </a:r>
            <a:endParaRPr kumimoji="1" lang="en-US" altLang="ja-JP" dirty="0" smtClean="0"/>
          </a:p>
          <a:p>
            <a:pPr lvl="1"/>
            <a:r>
              <a:rPr lang="ja-JP" altLang="en-US" dirty="0"/>
              <a:t>住宅手当</a:t>
            </a:r>
            <a:r>
              <a:rPr lang="ja-JP" altLang="en-US" dirty="0" smtClean="0"/>
              <a:t>，</a:t>
            </a:r>
            <a:r>
              <a:rPr lang="ja-JP" altLang="en-US" dirty="0"/>
              <a:t>家族手当</a:t>
            </a:r>
            <a:r>
              <a:rPr lang="ja-JP" altLang="en-US" dirty="0" smtClean="0"/>
              <a:t>は</a:t>
            </a:r>
            <a:r>
              <a:rPr lang="ja-JP" altLang="en-US" dirty="0"/>
              <a:t>，正社員に幅広い年代</a:t>
            </a:r>
            <a:r>
              <a:rPr lang="ja-JP" altLang="en-US" dirty="0" smtClean="0"/>
              <a:t>が</a:t>
            </a:r>
            <a:r>
              <a:rPr lang="ja-JP" altLang="en-US" dirty="0"/>
              <a:t>存在</a:t>
            </a:r>
            <a:r>
              <a:rPr lang="ja-JP" altLang="en-US" dirty="0" smtClean="0"/>
              <a:t>し生活費</a:t>
            </a:r>
            <a:r>
              <a:rPr lang="ja-JP" altLang="en-US" dirty="0"/>
              <a:t>補助の必要性があると</a:t>
            </a:r>
            <a:r>
              <a:rPr lang="ja-JP" altLang="en-US" dirty="0" smtClean="0"/>
              <a:t>された</a:t>
            </a:r>
            <a:endParaRPr lang="en-US" altLang="ja-JP" dirty="0"/>
          </a:p>
          <a:p>
            <a:pPr marL="457200" lvl="1" indent="0">
              <a:buNone/>
            </a:pPr>
            <a:r>
              <a:rPr lang="ja-JP" altLang="en-US" dirty="0" smtClean="0"/>
              <a:t>→判決は</a:t>
            </a:r>
            <a:r>
              <a:rPr lang="ja-JP" altLang="en-US" u="sng" dirty="0" smtClean="0"/>
              <a:t>メンバーシップの違い，生活保障の必要性の違いを正当化している</a:t>
            </a:r>
            <a:endParaRPr lang="en-US" altLang="ja-JP" u="sng" dirty="0"/>
          </a:p>
          <a:p>
            <a:r>
              <a:rPr kumimoji="1" lang="ja-JP" altLang="en-US" dirty="0" smtClean="0"/>
              <a:t>ハマキョウレックス訴訟では労働条件が異なること自体は合理的，手当の格差は不合理とされた</a:t>
            </a:r>
            <a:endParaRPr kumimoji="1" lang="en-US" altLang="ja-JP" dirty="0" smtClean="0"/>
          </a:p>
          <a:p>
            <a:pPr marL="457200" lvl="1" indent="0">
              <a:buNone/>
            </a:pPr>
            <a:r>
              <a:rPr lang="ja-JP" altLang="en-US" dirty="0" smtClean="0"/>
              <a:t>→基本給よりも，手当の</a:t>
            </a:r>
            <a:r>
              <a:rPr lang="ja-JP" altLang="en-US" dirty="0"/>
              <a:t>格差是正の方</a:t>
            </a:r>
            <a:r>
              <a:rPr lang="ja-JP" altLang="en-US" dirty="0" smtClean="0"/>
              <a:t>が</a:t>
            </a:r>
            <a:r>
              <a:rPr lang="ja-JP" altLang="en-US" dirty="0"/>
              <a:t>進みやすいことの例</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100</a:t>
            </a:fld>
            <a:endParaRPr lang="en-US" altLang="ja-JP" dirty="0"/>
          </a:p>
        </p:txBody>
      </p:sp>
      <p:sp>
        <p:nvSpPr>
          <p:cNvPr id="5" name="テキスト ボックス 4"/>
          <p:cNvSpPr txBox="1"/>
          <p:nvPr/>
        </p:nvSpPr>
        <p:spPr>
          <a:xfrm>
            <a:off x="4716016" y="6428941"/>
            <a:ext cx="3240360" cy="338554"/>
          </a:xfrm>
          <a:prstGeom prst="rect">
            <a:avLst/>
          </a:prstGeom>
          <a:noFill/>
        </p:spPr>
        <p:txBody>
          <a:bodyPr wrap="square" rtlCol="0">
            <a:spAutoFit/>
          </a:bodyPr>
          <a:lstStyle/>
          <a:p>
            <a:r>
              <a:rPr kumimoji="1" lang="ja-JP" altLang="en-US" sz="1600" dirty="0" smtClean="0"/>
              <a:t>出所：</a:t>
            </a:r>
            <a:r>
              <a:rPr kumimoji="1" lang="en-US" altLang="ja-JP" sz="1600" dirty="0" smtClean="0"/>
              <a:t>『</a:t>
            </a:r>
            <a:r>
              <a:rPr kumimoji="1" lang="ja-JP" altLang="en-US" sz="1600" dirty="0" smtClean="0"/>
              <a:t>河北新報</a:t>
            </a:r>
            <a:r>
              <a:rPr kumimoji="1" lang="en-US" altLang="ja-JP" sz="1600" dirty="0" smtClean="0"/>
              <a:t>』2018</a:t>
            </a:r>
            <a:r>
              <a:rPr kumimoji="1" lang="ja-JP" altLang="en-US" sz="1600" dirty="0" smtClean="0"/>
              <a:t>年</a:t>
            </a:r>
            <a:r>
              <a:rPr kumimoji="1" lang="en-US" altLang="ja-JP" sz="1600" dirty="0" smtClean="0"/>
              <a:t>6</a:t>
            </a:r>
            <a:r>
              <a:rPr kumimoji="1" lang="ja-JP" altLang="en-US" sz="1600" dirty="0" smtClean="0"/>
              <a:t>月</a:t>
            </a:r>
            <a:r>
              <a:rPr kumimoji="1" lang="en-US" altLang="ja-JP" sz="1600" dirty="0" smtClean="0"/>
              <a:t>2</a:t>
            </a:r>
            <a:r>
              <a:rPr kumimoji="1" lang="ja-JP" altLang="en-US" sz="1600" dirty="0" smtClean="0"/>
              <a:t>日。</a:t>
            </a:r>
            <a:endParaRPr kumimoji="1" lang="ja-JP" altLang="en-US" sz="1600" dirty="0"/>
          </a:p>
        </p:txBody>
      </p:sp>
    </p:spTree>
    <p:extLst>
      <p:ext uri="{BB962C8B-B14F-4D97-AF65-F5344CB8AC3E}">
        <p14:creationId xmlns:p14="http://schemas.microsoft.com/office/powerpoint/2010/main" val="111879774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長沢運輸事件から見える真の問題は何か</a:t>
            </a:r>
            <a:endParaRPr kumimoji="1" lang="ja-JP" altLang="en-US" dirty="0"/>
          </a:p>
        </p:txBody>
      </p:sp>
      <p:sp>
        <p:nvSpPr>
          <p:cNvPr id="3" name="コンテンツ プレースホルダー 2"/>
          <p:cNvSpPr>
            <a:spLocks noGrp="1"/>
          </p:cNvSpPr>
          <p:nvPr>
            <p:ph idx="1"/>
          </p:nvPr>
        </p:nvSpPr>
        <p:spPr>
          <a:xfrm>
            <a:off x="457200" y="1600201"/>
            <a:ext cx="8229600" cy="4997151"/>
          </a:xfrm>
        </p:spPr>
        <p:txBody>
          <a:bodyPr/>
          <a:lstStyle/>
          <a:p>
            <a:r>
              <a:rPr kumimoji="1" lang="ja-JP" altLang="en-US" dirty="0" smtClean="0"/>
              <a:t>再雇用後に処遇が下がるのは，雇用のタイプが異なるから</a:t>
            </a:r>
            <a:endParaRPr kumimoji="1" lang="en-US" altLang="ja-JP" dirty="0" smtClean="0"/>
          </a:p>
          <a:p>
            <a:pPr lvl="1"/>
            <a:r>
              <a:rPr kumimoji="1" lang="ja-JP" altLang="en-US" dirty="0" smtClean="0"/>
              <a:t>定年まで：メンバーシップ型雇用，年功序列</a:t>
            </a:r>
            <a:endParaRPr kumimoji="1" lang="en-US" altLang="ja-JP" dirty="0" smtClean="0"/>
          </a:p>
          <a:p>
            <a:pPr lvl="1"/>
            <a:r>
              <a:rPr kumimoji="1" lang="ja-JP" altLang="en-US" dirty="0" smtClean="0"/>
              <a:t>定年後：ジョブ型雇用，抑圧された職務給</a:t>
            </a:r>
            <a:endParaRPr kumimoji="1" lang="en-US" altLang="ja-JP" dirty="0" smtClean="0"/>
          </a:p>
          <a:p>
            <a:r>
              <a:rPr kumimoji="1" lang="ja-JP" altLang="en-US" dirty="0" smtClean="0"/>
              <a:t>年功序列と定年制にメスを入れないと解決しない</a:t>
            </a:r>
            <a:endParaRPr kumimoji="1" lang="en-US" altLang="ja-JP" dirty="0" smtClean="0"/>
          </a:p>
          <a:p>
            <a:pPr lvl="1"/>
            <a:r>
              <a:rPr lang="ja-JP" altLang="en-US" dirty="0"/>
              <a:t>穏やかな</a:t>
            </a:r>
            <a:r>
              <a:rPr lang="ja-JP" altLang="en-US" dirty="0" smtClean="0"/>
              <a:t>解決法：定年下限を</a:t>
            </a:r>
            <a:r>
              <a:rPr lang="en-US" altLang="ja-JP" dirty="0" smtClean="0"/>
              <a:t>65</a:t>
            </a:r>
            <a:r>
              <a:rPr lang="ja-JP" altLang="en-US" dirty="0" smtClean="0"/>
              <a:t>歳，さらに</a:t>
            </a:r>
            <a:r>
              <a:rPr lang="en-US" altLang="ja-JP" dirty="0" smtClean="0"/>
              <a:t>70</a:t>
            </a:r>
            <a:r>
              <a:rPr lang="ja-JP" altLang="en-US" dirty="0" smtClean="0"/>
              <a:t>歳に引き上げ</a:t>
            </a:r>
            <a:endParaRPr lang="en-US" altLang="ja-JP" dirty="0" smtClean="0"/>
          </a:p>
          <a:p>
            <a:pPr lvl="1"/>
            <a:r>
              <a:rPr kumimoji="1" lang="ja-JP" altLang="en-US" dirty="0"/>
              <a:t>根本的</a:t>
            </a:r>
            <a:r>
              <a:rPr kumimoji="1" lang="ja-JP" altLang="en-US" dirty="0" smtClean="0"/>
              <a:t>解決：</a:t>
            </a:r>
            <a:r>
              <a:rPr lang="ja-JP" altLang="en-US" dirty="0" smtClean="0"/>
              <a:t>正社員のメンバーシップ型雇用を改革しなければならない。そこに困難がある</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101</a:t>
            </a:fld>
            <a:endParaRPr lang="en-US" altLang="ja-JP" dirty="0"/>
          </a:p>
        </p:txBody>
      </p:sp>
    </p:spTree>
    <p:extLst>
      <p:ext uri="{BB962C8B-B14F-4D97-AF65-F5344CB8AC3E}">
        <p14:creationId xmlns:p14="http://schemas.microsoft.com/office/powerpoint/2010/main" val="300008413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404664"/>
            <a:ext cx="8640960" cy="1008112"/>
          </a:xfrm>
        </p:spPr>
        <p:txBody>
          <a:bodyPr>
            <a:normAutofit/>
          </a:bodyPr>
          <a:lstStyle/>
          <a:p>
            <a:r>
              <a:rPr kumimoji="1" lang="ja-JP" altLang="en-US" sz="3600" dirty="0" smtClean="0"/>
              <a:t>最近の例（２）：有期雇用労働者の無期転換</a:t>
            </a:r>
            <a:endParaRPr kumimoji="1" lang="ja-JP" altLang="en-US" sz="3600" dirty="0"/>
          </a:p>
        </p:txBody>
      </p:sp>
      <p:sp>
        <p:nvSpPr>
          <p:cNvPr id="3" name="コンテンツ プレースホルダー 2"/>
          <p:cNvSpPr>
            <a:spLocks noGrp="1"/>
          </p:cNvSpPr>
          <p:nvPr>
            <p:ph idx="1"/>
          </p:nvPr>
        </p:nvSpPr>
        <p:spPr>
          <a:xfrm>
            <a:off x="457200" y="1600201"/>
            <a:ext cx="8229600" cy="5069159"/>
          </a:xfrm>
        </p:spPr>
        <p:txBody>
          <a:bodyPr>
            <a:normAutofit fontScale="85000" lnSpcReduction="20000"/>
          </a:bodyPr>
          <a:lstStyle/>
          <a:p>
            <a:r>
              <a:rPr kumimoji="1" lang="ja-JP" altLang="en-US" dirty="0" smtClean="0"/>
              <a:t>労働契約法第</a:t>
            </a:r>
            <a:r>
              <a:rPr kumimoji="1" lang="en-US" altLang="ja-JP" dirty="0" smtClean="0"/>
              <a:t>18</a:t>
            </a:r>
            <a:r>
              <a:rPr lang="ja-JP" altLang="en-US" dirty="0"/>
              <a:t>条により，有期労働契約が５年を</a:t>
            </a:r>
            <a:r>
              <a:rPr lang="ja-JP" altLang="en-US" dirty="0" smtClean="0"/>
              <a:t>超えて</a:t>
            </a:r>
            <a:r>
              <a:rPr lang="ja-JP" altLang="en-US" dirty="0"/>
              <a:t>反復更新された場合</a:t>
            </a:r>
            <a:r>
              <a:rPr lang="ja-JP" altLang="en-US" dirty="0" smtClean="0"/>
              <a:t>は，労働者</a:t>
            </a:r>
            <a:r>
              <a:rPr lang="ja-JP" altLang="en-US" dirty="0"/>
              <a:t>の申込みにより期間の定めのない労働</a:t>
            </a:r>
            <a:r>
              <a:rPr lang="ja-JP" altLang="en-US" dirty="0" smtClean="0"/>
              <a:t>契約に転換できる（無期転換ルール）。</a:t>
            </a:r>
            <a:r>
              <a:rPr lang="en-US" altLang="ja-JP" dirty="0" smtClean="0"/>
              <a:t>2018</a:t>
            </a:r>
            <a:r>
              <a:rPr lang="ja-JP" altLang="en-US" dirty="0" smtClean="0"/>
              <a:t>年</a:t>
            </a:r>
            <a:r>
              <a:rPr lang="en-US" altLang="ja-JP" dirty="0" smtClean="0"/>
              <a:t>4</a:t>
            </a:r>
            <a:r>
              <a:rPr lang="ja-JP" altLang="en-US" dirty="0" smtClean="0"/>
              <a:t>月</a:t>
            </a:r>
            <a:r>
              <a:rPr lang="en-US" altLang="ja-JP" dirty="0" smtClean="0"/>
              <a:t>1</a:t>
            </a:r>
            <a:r>
              <a:rPr lang="ja-JP" altLang="en-US" dirty="0" smtClean="0"/>
              <a:t>日時点で</a:t>
            </a:r>
            <a:r>
              <a:rPr lang="en-US" altLang="ja-JP" dirty="0" smtClean="0"/>
              <a:t>5</a:t>
            </a:r>
            <a:r>
              <a:rPr lang="ja-JP" altLang="en-US" dirty="0" smtClean="0"/>
              <a:t>年を超える労働者から適用</a:t>
            </a:r>
            <a:endParaRPr lang="en-US" altLang="ja-JP" dirty="0" smtClean="0"/>
          </a:p>
          <a:p>
            <a:r>
              <a:rPr kumimoji="1" lang="ja-JP" altLang="en-US" dirty="0" smtClean="0"/>
              <a:t>該当する労働者</a:t>
            </a:r>
            <a:r>
              <a:rPr lang="ja-JP" altLang="en-US" dirty="0" smtClean="0"/>
              <a:t>を</a:t>
            </a:r>
            <a:r>
              <a:rPr lang="en-US" altLang="ja-JP" dirty="0" smtClean="0"/>
              <a:t>2018</a:t>
            </a:r>
            <a:r>
              <a:rPr lang="ja-JP" altLang="en-US" dirty="0" smtClean="0"/>
              <a:t>年</a:t>
            </a:r>
            <a:r>
              <a:rPr lang="en-US" altLang="ja-JP" dirty="0" smtClean="0"/>
              <a:t>3</a:t>
            </a:r>
            <a:r>
              <a:rPr lang="ja-JP" altLang="en-US" dirty="0" smtClean="0"/>
              <a:t>月末までに雇止めする事例が多発。＿＿＿＿＿の非正規職員を含む</a:t>
            </a:r>
            <a:endParaRPr lang="en-US" altLang="ja-JP" dirty="0" smtClean="0"/>
          </a:p>
          <a:p>
            <a:r>
              <a:rPr lang="ja-JP" altLang="en-US" dirty="0" smtClean="0"/>
              <a:t>経営側が無期転換を回避しようとするのは，人員調整の柔軟性を失うと思い込んでいるから</a:t>
            </a:r>
            <a:endParaRPr lang="en-US" altLang="ja-JP" dirty="0" smtClean="0"/>
          </a:p>
          <a:p>
            <a:pPr lvl="1"/>
            <a:r>
              <a:rPr kumimoji="1" lang="ja-JP" altLang="en-US" dirty="0" smtClean="0"/>
              <a:t>正規転換ではないので賃金コストはさほど上昇しない</a:t>
            </a:r>
            <a:endParaRPr kumimoji="1" lang="en-US" altLang="ja-JP" dirty="0" smtClean="0"/>
          </a:p>
          <a:p>
            <a:pPr lvl="1"/>
            <a:r>
              <a:rPr kumimoji="1" lang="ja-JP" altLang="en-US" dirty="0" smtClean="0"/>
              <a:t>有期雇用ならば契約期間満了時に未更新</a:t>
            </a:r>
            <a:r>
              <a:rPr lang="ja-JP" altLang="en-US" dirty="0"/>
              <a:t>＝</a:t>
            </a:r>
            <a:r>
              <a:rPr kumimoji="1" lang="ja-JP" altLang="en-US" dirty="0" smtClean="0"/>
              <a:t>雇止めできる</a:t>
            </a:r>
            <a:endParaRPr kumimoji="1" lang="en-US" altLang="ja-JP" dirty="0" smtClean="0"/>
          </a:p>
          <a:p>
            <a:pPr lvl="1"/>
            <a:r>
              <a:rPr lang="ja-JP" altLang="en-US" dirty="0"/>
              <a:t>無期雇用</a:t>
            </a:r>
            <a:r>
              <a:rPr lang="ja-JP" altLang="en-US" dirty="0" smtClean="0"/>
              <a:t>ならば人員調整が必要なときに解雇しなければならない。しかし，</a:t>
            </a:r>
            <a:r>
              <a:rPr lang="ja-JP" altLang="en-US" u="sng" dirty="0" smtClean="0"/>
              <a:t>整理解雇は困難</a:t>
            </a:r>
            <a:r>
              <a:rPr lang="ja-JP" altLang="en-US" dirty="0" smtClean="0"/>
              <a:t>と受け止めている</a:t>
            </a:r>
            <a:endParaRPr lang="en-US" altLang="ja-JP" dirty="0" smtClean="0"/>
          </a:p>
          <a:p>
            <a:pPr lvl="1"/>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102</a:t>
            </a:fld>
            <a:endParaRPr lang="en-US" altLang="ja-JP" dirty="0"/>
          </a:p>
        </p:txBody>
      </p:sp>
    </p:spTree>
    <p:extLst>
      <p:ext uri="{BB962C8B-B14F-4D97-AF65-F5344CB8AC3E}">
        <p14:creationId xmlns:p14="http://schemas.microsoft.com/office/powerpoint/2010/main" val="334717965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無期転換逃れの雇止めから見える真の問題は何か</a:t>
            </a:r>
            <a:endParaRPr kumimoji="1" lang="ja-JP" altLang="en-US" dirty="0"/>
          </a:p>
        </p:txBody>
      </p:sp>
      <p:sp>
        <p:nvSpPr>
          <p:cNvPr id="3" name="コンテンツ プレースホルダー 2"/>
          <p:cNvSpPr>
            <a:spLocks noGrp="1"/>
          </p:cNvSpPr>
          <p:nvPr>
            <p:ph idx="1"/>
          </p:nvPr>
        </p:nvSpPr>
        <p:spPr>
          <a:xfrm>
            <a:off x="457200" y="1600201"/>
            <a:ext cx="8229600" cy="5257799"/>
          </a:xfrm>
        </p:spPr>
        <p:txBody>
          <a:bodyPr>
            <a:normAutofit fontScale="70000" lnSpcReduction="20000"/>
          </a:bodyPr>
          <a:lstStyle/>
          <a:p>
            <a:r>
              <a:rPr kumimoji="1" lang="ja-JP" altLang="en-US" dirty="0" smtClean="0"/>
              <a:t>無期転換逃れはメンバーシップ型の発想</a:t>
            </a:r>
            <a:endParaRPr kumimoji="1" lang="en-US" altLang="ja-JP" dirty="0" smtClean="0"/>
          </a:p>
          <a:p>
            <a:pPr lvl="1"/>
            <a:r>
              <a:rPr lang="ja-JP" altLang="en-US" dirty="0" smtClean="0"/>
              <a:t>定年まで雇うのは「メンバー」（社員）であって，それを増やしたくないと考えている</a:t>
            </a:r>
            <a:endParaRPr lang="en-US" altLang="ja-JP" dirty="0" smtClean="0"/>
          </a:p>
          <a:p>
            <a:pPr lvl="1"/>
            <a:r>
              <a:rPr kumimoji="1" lang="ja-JP" altLang="en-US" dirty="0" smtClean="0"/>
              <a:t>職務（ジョブ）は同じものが</a:t>
            </a:r>
            <a:r>
              <a:rPr kumimoji="1" lang="en-US" altLang="ja-JP" dirty="0" smtClean="0"/>
              <a:t>4</a:t>
            </a:r>
            <a:r>
              <a:rPr kumimoji="1" lang="ja-JP" altLang="en-US" dirty="0" smtClean="0"/>
              <a:t>月</a:t>
            </a:r>
            <a:r>
              <a:rPr kumimoji="1" lang="en-US" altLang="ja-JP" dirty="0" smtClean="0"/>
              <a:t>1</a:t>
            </a:r>
            <a:r>
              <a:rPr kumimoji="1" lang="ja-JP" altLang="en-US" dirty="0" smtClean="0"/>
              <a:t>日以後も継続している（別の人を採用さえしている）のに雇止めすることは，ジョブ型の観点からは全く合理性がないのに，経営者も厚労省もこの論点を無視している</a:t>
            </a:r>
            <a:endParaRPr kumimoji="1" lang="en-US" altLang="ja-JP" dirty="0" smtClean="0"/>
          </a:p>
          <a:p>
            <a:r>
              <a:rPr lang="ja-JP" altLang="en-US" dirty="0" smtClean="0"/>
              <a:t>非正規はジョブ型雇用なので，無期雇用非正規の地位を安定させるには，ジョブ型の発想で考えるべき</a:t>
            </a:r>
            <a:endParaRPr lang="en-US" altLang="ja-JP" dirty="0" smtClean="0"/>
          </a:p>
          <a:p>
            <a:pPr lvl="1"/>
            <a:r>
              <a:rPr lang="ja-JP" altLang="en-US" dirty="0" smtClean="0"/>
              <a:t>職務が継続しているのに雇い止めをするのは無期</a:t>
            </a:r>
            <a:r>
              <a:rPr lang="ja-JP" altLang="en-US" dirty="0"/>
              <a:t>転換</a:t>
            </a:r>
            <a:r>
              <a:rPr lang="ja-JP" altLang="en-US" dirty="0" smtClean="0"/>
              <a:t>逃れで違法とすべき</a:t>
            </a:r>
            <a:endParaRPr lang="en-US" altLang="ja-JP" dirty="0" smtClean="0"/>
          </a:p>
          <a:p>
            <a:pPr lvl="1"/>
            <a:r>
              <a:rPr lang="ja-JP" altLang="en-US" dirty="0" smtClean="0"/>
              <a:t>職務・勤務地を指定されている無期雇用非正規は，</a:t>
            </a:r>
            <a:r>
              <a:rPr lang="ja-JP" altLang="en-US" u="sng" dirty="0" smtClean="0"/>
              <a:t>その職務が存在している限りは解雇されない</a:t>
            </a:r>
            <a:endParaRPr lang="en-US" altLang="ja-JP" u="sng" dirty="0" smtClean="0"/>
          </a:p>
          <a:p>
            <a:pPr lvl="1"/>
            <a:r>
              <a:rPr lang="ja-JP" altLang="en-US" u="sng" dirty="0" smtClean="0"/>
              <a:t>その職務が経営再編で消滅する場合は＿＿＿＿＿＿される</a:t>
            </a:r>
            <a:r>
              <a:rPr lang="ja-JP" altLang="en-US" dirty="0" smtClean="0"/>
              <a:t>。企業は，当該労働者を配置転換して雇用を維持する努力をしなくても不当ではない。この点の整理解雇法理は緩和されねばならない</a:t>
            </a:r>
            <a:endParaRPr lang="en-US" altLang="ja-JP" dirty="0" smtClean="0"/>
          </a:p>
          <a:p>
            <a:pPr lvl="1"/>
            <a:r>
              <a:rPr lang="ja-JP" altLang="en-US" dirty="0" smtClean="0"/>
              <a:t>労使ともこのような慣行に転換することにためらいがあるため，この考えを強力に主張する政治勢力が存在しないのが問題</a:t>
            </a:r>
            <a:endParaRPr lang="en-US" altLang="ja-JP"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103</a:t>
            </a:fld>
            <a:endParaRPr lang="en-US" altLang="ja-JP" dirty="0"/>
          </a:p>
        </p:txBody>
      </p:sp>
    </p:spTree>
    <p:extLst>
      <p:ext uri="{BB962C8B-B14F-4D97-AF65-F5344CB8AC3E}">
        <p14:creationId xmlns:p14="http://schemas.microsoft.com/office/powerpoint/2010/main" val="415580163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29600" cy="1080120"/>
          </a:xfrm>
        </p:spPr>
        <p:txBody>
          <a:bodyPr>
            <a:normAutofit fontScale="90000"/>
          </a:bodyPr>
          <a:lstStyle/>
          <a:p>
            <a:r>
              <a:rPr kumimoji="1" lang="ja-JP" altLang="en-US" dirty="0" smtClean="0"/>
              <a:t>実行可能な改革の方向性：ジョブ型正社員の拡大（濱口</a:t>
            </a:r>
            <a:r>
              <a:rPr kumimoji="1" lang="en-US" altLang="ja-JP" dirty="0" smtClean="0"/>
              <a:t>[2013])</a:t>
            </a:r>
            <a:endParaRPr kumimoji="1" lang="ja-JP" altLang="en-US" dirty="0"/>
          </a:p>
        </p:txBody>
      </p:sp>
      <p:sp>
        <p:nvSpPr>
          <p:cNvPr id="3" name="コンテンツ プレースホルダー 2"/>
          <p:cNvSpPr>
            <a:spLocks noGrp="1"/>
          </p:cNvSpPr>
          <p:nvPr>
            <p:ph idx="1"/>
          </p:nvPr>
        </p:nvSpPr>
        <p:spPr>
          <a:xfrm>
            <a:off x="457200" y="1600201"/>
            <a:ext cx="8229600" cy="5257799"/>
          </a:xfrm>
        </p:spPr>
        <p:txBody>
          <a:bodyPr>
            <a:normAutofit fontScale="77500" lnSpcReduction="20000"/>
          </a:bodyPr>
          <a:lstStyle/>
          <a:p>
            <a:pPr>
              <a:defRPr/>
            </a:pPr>
            <a:r>
              <a:rPr lang="ja-JP" altLang="en-US" dirty="0"/>
              <a:t>職務・勤務地・労働時間を限定した（配置転換・転勤なし），期間の定めのない雇用の</a:t>
            </a:r>
            <a:r>
              <a:rPr lang="ja-JP" altLang="en-US" dirty="0" smtClean="0"/>
              <a:t>労働者の拡大（「一般職」の現代</a:t>
            </a:r>
            <a:r>
              <a:rPr lang="ja-JP" altLang="en-US" dirty="0"/>
              <a:t>版</a:t>
            </a:r>
            <a:r>
              <a:rPr lang="ja-JP" altLang="en-US" dirty="0" smtClean="0"/>
              <a:t>）</a:t>
            </a:r>
            <a:endParaRPr lang="en-US" altLang="ja-JP" dirty="0" smtClean="0"/>
          </a:p>
          <a:p>
            <a:pPr>
              <a:defRPr/>
            </a:pPr>
            <a:r>
              <a:rPr lang="ja-JP" altLang="en-US" dirty="0"/>
              <a:t>職務が継続されて</a:t>
            </a:r>
            <a:r>
              <a:rPr lang="ja-JP" altLang="en-US" dirty="0" smtClean="0"/>
              <a:t>いる限り無期雇用。職務</a:t>
            </a:r>
            <a:r>
              <a:rPr lang="ja-JP" altLang="en-US" dirty="0"/>
              <a:t>自体</a:t>
            </a:r>
            <a:r>
              <a:rPr lang="ja-JP" altLang="en-US" dirty="0" smtClean="0"/>
              <a:t>が</a:t>
            </a:r>
            <a:r>
              <a:rPr lang="ja-JP" altLang="en-US" dirty="0"/>
              <a:t>削減されれば整理解雇</a:t>
            </a:r>
            <a:endParaRPr lang="en-US" altLang="ja-JP" dirty="0" smtClean="0"/>
          </a:p>
          <a:p>
            <a:pPr>
              <a:defRPr/>
            </a:pPr>
            <a:r>
              <a:rPr lang="ja-JP" altLang="en-US" dirty="0" smtClean="0"/>
              <a:t>非正規→ジョブ型正社員になれば</a:t>
            </a:r>
            <a:endParaRPr lang="en-US" altLang="ja-JP" dirty="0" smtClean="0"/>
          </a:p>
          <a:p>
            <a:pPr lvl="1">
              <a:defRPr/>
            </a:pPr>
            <a:r>
              <a:rPr lang="ja-JP" altLang="en-US" dirty="0"/>
              <a:t>処遇の大幅</a:t>
            </a:r>
            <a:r>
              <a:rPr lang="ja-JP" altLang="en-US" dirty="0" smtClean="0"/>
              <a:t>改善</a:t>
            </a:r>
            <a:endParaRPr lang="en-US" altLang="ja-JP" dirty="0" smtClean="0"/>
          </a:p>
          <a:p>
            <a:pPr>
              <a:defRPr/>
            </a:pPr>
            <a:r>
              <a:rPr lang="ja-JP" altLang="en-US" dirty="0"/>
              <a:t>正社員の</a:t>
            </a:r>
            <a:r>
              <a:rPr lang="ja-JP" altLang="en-US" dirty="0" smtClean="0"/>
              <a:t>うち幹部</a:t>
            </a:r>
            <a:r>
              <a:rPr lang="ja-JP" altLang="en-US" dirty="0"/>
              <a:t>候補を目指さない</a:t>
            </a:r>
            <a:r>
              <a:rPr lang="ja-JP" altLang="en-US" dirty="0" smtClean="0"/>
              <a:t>人→ジョブ型</a:t>
            </a:r>
            <a:r>
              <a:rPr lang="ja-JP" altLang="en-US" dirty="0"/>
              <a:t>正社員に</a:t>
            </a:r>
            <a:r>
              <a:rPr lang="ja-JP" altLang="en-US" dirty="0" smtClean="0"/>
              <a:t>なれば</a:t>
            </a:r>
            <a:endParaRPr lang="en-US" altLang="ja-JP" dirty="0" smtClean="0"/>
          </a:p>
          <a:p>
            <a:pPr lvl="1">
              <a:defRPr/>
            </a:pPr>
            <a:r>
              <a:rPr lang="ja-JP" altLang="en-US" dirty="0"/>
              <a:t>ワークライフバランス</a:t>
            </a:r>
            <a:r>
              <a:rPr lang="ja-JP" altLang="en-US" dirty="0" smtClean="0"/>
              <a:t>の改善。結果的に幹部に慣れない人まで長時間労働や転勤に耐える必要がなくなる</a:t>
            </a:r>
            <a:endParaRPr lang="en-US" altLang="ja-JP" dirty="0" smtClean="0"/>
          </a:p>
          <a:p>
            <a:pPr lvl="1">
              <a:defRPr/>
            </a:pPr>
            <a:r>
              <a:rPr lang="ja-JP" altLang="en-US" dirty="0"/>
              <a:t>会社</a:t>
            </a:r>
            <a:r>
              <a:rPr lang="ja-JP" altLang="en-US" dirty="0" smtClean="0"/>
              <a:t>は</a:t>
            </a:r>
            <a:r>
              <a:rPr lang="ja-JP" altLang="en-US" dirty="0"/>
              <a:t>長時間労働や転勤に頼らずに生産性を向上</a:t>
            </a:r>
            <a:r>
              <a:rPr lang="ja-JP" altLang="en-US" dirty="0" smtClean="0"/>
              <a:t>させる</a:t>
            </a:r>
            <a:endParaRPr lang="en-US" altLang="ja-JP" dirty="0" smtClean="0"/>
          </a:p>
          <a:p>
            <a:pPr>
              <a:defRPr/>
            </a:pPr>
            <a:r>
              <a:rPr lang="ja-JP" altLang="en-US" dirty="0"/>
              <a:t>ジョブ型正社員</a:t>
            </a:r>
            <a:r>
              <a:rPr lang="ja-JP" altLang="en-US" dirty="0" smtClean="0"/>
              <a:t>は職務を明示して年齢・性別に関係なく募集される</a:t>
            </a:r>
            <a:endParaRPr lang="en-US" altLang="ja-JP" dirty="0" smtClean="0"/>
          </a:p>
          <a:p>
            <a:pPr lvl="1">
              <a:defRPr/>
            </a:pPr>
            <a:r>
              <a:rPr lang="ja-JP" altLang="en-US" dirty="0" smtClean="0"/>
              <a:t>中高年，女性も</a:t>
            </a:r>
            <a:r>
              <a:rPr lang="ja-JP" altLang="en-US" dirty="0"/>
              <a:t>正社員として再就職できる</a:t>
            </a:r>
            <a:endParaRPr lang="en-US" altLang="ja-JP" dirty="0" smtClean="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104</a:t>
            </a:fld>
            <a:endParaRPr lang="en-US" altLang="ja-JP" dirty="0"/>
          </a:p>
        </p:txBody>
      </p:sp>
    </p:spTree>
    <p:extLst>
      <p:ext uri="{BB962C8B-B14F-4D97-AF65-F5344CB8AC3E}">
        <p14:creationId xmlns:p14="http://schemas.microsoft.com/office/powerpoint/2010/main" val="391252003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000" dirty="0" smtClean="0"/>
              <a:t>更なる課題：新規学卒定期採用の改革</a:t>
            </a:r>
            <a:endParaRPr kumimoji="1" lang="ja-JP" altLang="en-US" sz="4000" dirty="0"/>
          </a:p>
        </p:txBody>
      </p:sp>
      <p:sp>
        <p:nvSpPr>
          <p:cNvPr id="3" name="コンテンツ プレースホルダー 2"/>
          <p:cNvSpPr>
            <a:spLocks noGrp="1"/>
          </p:cNvSpPr>
          <p:nvPr>
            <p:ph idx="1"/>
          </p:nvPr>
        </p:nvSpPr>
        <p:spPr>
          <a:xfrm>
            <a:off x="457200" y="1600201"/>
            <a:ext cx="8229600" cy="5141167"/>
          </a:xfrm>
        </p:spPr>
        <p:txBody>
          <a:bodyPr>
            <a:normAutofit fontScale="92500" lnSpcReduction="10000"/>
          </a:bodyPr>
          <a:lstStyle/>
          <a:p>
            <a:r>
              <a:rPr kumimoji="1" lang="ja-JP" altLang="en-US" dirty="0" smtClean="0"/>
              <a:t>新規学卒定期採用はメンバーシップ型の入り口</a:t>
            </a:r>
            <a:endParaRPr kumimoji="1" lang="en-US" altLang="ja-JP" dirty="0" smtClean="0"/>
          </a:p>
          <a:p>
            <a:r>
              <a:rPr kumimoji="1" lang="ja-JP" altLang="en-US" dirty="0" smtClean="0"/>
              <a:t>企業は選別に力を入れ「即戦力」を求めている。不況期には正社員採用率が下がる</a:t>
            </a:r>
            <a:endParaRPr kumimoji="1" lang="en-US" altLang="ja-JP" dirty="0" smtClean="0"/>
          </a:p>
          <a:p>
            <a:pPr lvl="1"/>
            <a:r>
              <a:rPr lang="ja-JP" altLang="en-US" dirty="0"/>
              <a:t>職務を指定せず</a:t>
            </a:r>
            <a:r>
              <a:rPr lang="ja-JP" altLang="en-US" dirty="0" smtClean="0"/>
              <a:t>に「即戦力」になれという不合理</a:t>
            </a:r>
            <a:endParaRPr lang="en-US" altLang="ja-JP" dirty="0" smtClean="0"/>
          </a:p>
          <a:p>
            <a:r>
              <a:rPr kumimoji="1" lang="ja-JP" altLang="en-US" dirty="0"/>
              <a:t>ジョブ型が拡大し</a:t>
            </a:r>
            <a:r>
              <a:rPr kumimoji="1" lang="ja-JP" altLang="en-US" dirty="0" smtClean="0"/>
              <a:t>，</a:t>
            </a:r>
            <a:r>
              <a:rPr kumimoji="1" lang="ja-JP" altLang="en-US" dirty="0"/>
              <a:t>新規学卒定期採用が</a:t>
            </a:r>
            <a:r>
              <a:rPr kumimoji="1" lang="ja-JP" altLang="en-US" dirty="0" smtClean="0"/>
              <a:t>縮小</a:t>
            </a:r>
            <a:r>
              <a:rPr lang="ja-JP" altLang="en-US" dirty="0"/>
              <a:t>した場合</a:t>
            </a:r>
            <a:r>
              <a:rPr lang="ja-JP" altLang="en-US" dirty="0" smtClean="0"/>
              <a:t>に乗り越えねばならない課題</a:t>
            </a:r>
            <a:endParaRPr kumimoji="1" lang="en-US" altLang="ja-JP" dirty="0" smtClean="0"/>
          </a:p>
          <a:p>
            <a:pPr lvl="1"/>
            <a:r>
              <a:rPr kumimoji="1" lang="ja-JP" altLang="en-US" dirty="0" smtClean="0"/>
              <a:t>＿＿＿＿＿＿＿が</a:t>
            </a:r>
            <a:r>
              <a:rPr kumimoji="1" lang="ja-JP" altLang="en-US" dirty="0"/>
              <a:t>拡大</a:t>
            </a:r>
            <a:r>
              <a:rPr kumimoji="1" lang="ja-JP" altLang="en-US" dirty="0" smtClean="0"/>
              <a:t>する（欧米と同じになる）</a:t>
            </a:r>
            <a:endParaRPr lang="en-US" altLang="ja-JP" dirty="0"/>
          </a:p>
          <a:p>
            <a:pPr lvl="1"/>
            <a:r>
              <a:rPr kumimoji="1" lang="ja-JP" altLang="en-US" dirty="0" smtClean="0"/>
              <a:t>企業が企業内訓練を縮小し，大学・教育機関に幹部候補生以外の職業教育を求めるようになる</a:t>
            </a:r>
            <a:endParaRPr kumimoji="1" lang="en-US" altLang="ja-JP" dirty="0" smtClean="0"/>
          </a:p>
          <a:p>
            <a:pPr lvl="2"/>
            <a:r>
              <a:rPr lang="ja-JP" altLang="en-US" dirty="0"/>
              <a:t>この動きを察知した</a:t>
            </a:r>
            <a:r>
              <a:rPr lang="ja-JP" altLang="en-US" dirty="0" smtClean="0"/>
              <a:t>のが専門職大学の設置</a:t>
            </a:r>
            <a:endParaRPr lang="en-US" altLang="ja-JP" dirty="0" smtClean="0"/>
          </a:p>
          <a:p>
            <a:pPr lvl="2"/>
            <a:r>
              <a:rPr kumimoji="1" lang="ja-JP" altLang="en-US" dirty="0"/>
              <a:t>大学のキャリア</a:t>
            </a:r>
            <a:r>
              <a:rPr kumimoji="1" lang="ja-JP" altLang="en-US" dirty="0" smtClean="0"/>
              <a:t>教育では足りない。もっと職務に即した</a:t>
            </a:r>
            <a:r>
              <a:rPr lang="ja-JP" altLang="en-US" dirty="0"/>
              <a:t>職業教育が必要になる</a:t>
            </a:r>
            <a:endParaRPr kumimoji="1" lang="en-US" altLang="ja-JP" dirty="0" smtClean="0"/>
          </a:p>
          <a:p>
            <a:pPr lvl="1"/>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105</a:t>
            </a:fld>
            <a:endParaRPr lang="en-US" altLang="ja-JP" dirty="0"/>
          </a:p>
        </p:txBody>
      </p:sp>
    </p:spTree>
    <p:extLst>
      <p:ext uri="{BB962C8B-B14F-4D97-AF65-F5344CB8AC3E}">
        <p14:creationId xmlns:p14="http://schemas.microsoft.com/office/powerpoint/2010/main" val="212506636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補完的な政策・制度の必要性</a:t>
            </a:r>
            <a:endParaRPr kumimoji="1" lang="ja-JP" altLang="en-US" dirty="0"/>
          </a:p>
        </p:txBody>
      </p:sp>
      <p:sp>
        <p:nvSpPr>
          <p:cNvPr id="3" name="コンテンツ プレースホルダー 2"/>
          <p:cNvSpPr>
            <a:spLocks noGrp="1"/>
          </p:cNvSpPr>
          <p:nvPr>
            <p:ph idx="1"/>
          </p:nvPr>
        </p:nvSpPr>
        <p:spPr>
          <a:xfrm>
            <a:off x="457200" y="1600201"/>
            <a:ext cx="8229600" cy="4925143"/>
          </a:xfrm>
        </p:spPr>
        <p:txBody>
          <a:bodyPr>
            <a:normAutofit fontScale="85000" lnSpcReduction="10000"/>
          </a:bodyPr>
          <a:lstStyle/>
          <a:p>
            <a:r>
              <a:rPr kumimoji="1" lang="ja-JP" altLang="en-US" dirty="0" smtClean="0"/>
              <a:t>ジョブ型雇用が普及すると，正社員の右肩上がり賃金カーブが弱まり，非正規の処遇は改善する。</a:t>
            </a:r>
            <a:endParaRPr kumimoji="1" lang="en-US" altLang="ja-JP" dirty="0" smtClean="0"/>
          </a:p>
          <a:p>
            <a:r>
              <a:rPr kumimoji="1" lang="ja-JP" altLang="en-US" dirty="0" smtClean="0"/>
              <a:t>両方とも，生活保障給としては不足する水準に落ち着くおそれがある</a:t>
            </a:r>
            <a:endParaRPr kumimoji="1" lang="en-US" altLang="ja-JP" dirty="0" smtClean="0"/>
          </a:p>
          <a:p>
            <a:r>
              <a:rPr kumimoji="1" lang="ja-JP" altLang="en-US" dirty="0" smtClean="0"/>
              <a:t>年功序列の「生活給」に頼らなくてもよい制度が必要</a:t>
            </a:r>
            <a:endParaRPr kumimoji="1" lang="en-US" altLang="ja-JP" dirty="0" smtClean="0"/>
          </a:p>
          <a:p>
            <a:pPr lvl="1"/>
            <a:r>
              <a:rPr lang="ja-JP" altLang="en-US" dirty="0" smtClean="0"/>
              <a:t>例</a:t>
            </a:r>
            <a:r>
              <a:rPr lang="ja-JP" altLang="en-US" dirty="0"/>
              <a:t>：国立大学授業料の値下げと私学</a:t>
            </a:r>
            <a:r>
              <a:rPr lang="ja-JP" altLang="en-US" dirty="0" smtClean="0"/>
              <a:t>助成，給付型奨学金の</a:t>
            </a:r>
            <a:r>
              <a:rPr lang="ja-JP" altLang="en-US" dirty="0"/>
              <a:t>増大</a:t>
            </a:r>
          </a:p>
          <a:p>
            <a:pPr lvl="1"/>
            <a:r>
              <a:rPr lang="ja-JP" altLang="en-US" dirty="0"/>
              <a:t>例：保育所の増設。専門職としての保育士の待遇</a:t>
            </a:r>
            <a:r>
              <a:rPr lang="ja-JP" altLang="en-US" dirty="0" smtClean="0"/>
              <a:t>改善。その上での無償化</a:t>
            </a:r>
            <a:endParaRPr lang="ja-JP" altLang="en-US" dirty="0"/>
          </a:p>
          <a:p>
            <a:pPr lvl="1"/>
            <a:r>
              <a:rPr lang="ja-JP" altLang="en-US" dirty="0" smtClean="0"/>
              <a:t>例：介護保険の拡充。介護労働者の待遇改善</a:t>
            </a:r>
            <a:endParaRPr lang="en-US" altLang="ja-JP" dirty="0" smtClean="0"/>
          </a:p>
          <a:p>
            <a:pPr lvl="1"/>
            <a:r>
              <a:rPr lang="ja-JP" altLang="en-US" dirty="0"/>
              <a:t>例：解雇の増大に対応した雇用保険事業の強化</a:t>
            </a:r>
            <a:endParaRPr lang="en-US" altLang="ja-JP" dirty="0"/>
          </a:p>
          <a:p>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106</a:t>
            </a:fld>
            <a:endParaRPr lang="en-US" altLang="ja-JP" dirty="0"/>
          </a:p>
        </p:txBody>
      </p:sp>
    </p:spTree>
    <p:extLst>
      <p:ext uri="{BB962C8B-B14F-4D97-AF65-F5344CB8AC3E}">
        <p14:creationId xmlns:p14="http://schemas.microsoft.com/office/powerpoint/2010/main" val="169538673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４　小括</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107</a:t>
            </a:fld>
            <a:endParaRPr lang="en-US" altLang="ja-JP" dirty="0"/>
          </a:p>
        </p:txBody>
      </p:sp>
    </p:spTree>
    <p:extLst>
      <p:ext uri="{BB962C8B-B14F-4D97-AF65-F5344CB8AC3E}">
        <p14:creationId xmlns:p14="http://schemas.microsoft.com/office/powerpoint/2010/main" val="384517248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507288" cy="1152128"/>
          </a:xfrm>
        </p:spPr>
        <p:txBody>
          <a:bodyPr/>
          <a:lstStyle/>
          <a:p>
            <a:r>
              <a:rPr kumimoji="1" lang="ja-JP" altLang="en-US" dirty="0" smtClean="0"/>
              <a:t>正規雇用と非正規雇用・まとめ（１）</a:t>
            </a:r>
            <a:endParaRPr kumimoji="1" lang="ja-JP" altLang="en-US"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633251768"/>
              </p:ext>
            </p:extLst>
          </p:nvPr>
        </p:nvGraphicFramePr>
        <p:xfrm>
          <a:off x="323528" y="1484784"/>
          <a:ext cx="8424935" cy="4960620"/>
        </p:xfrm>
        <a:graphic>
          <a:graphicData uri="http://schemas.openxmlformats.org/drawingml/2006/table">
            <a:tbl>
              <a:tblPr firstRow="1" firstCol="1">
                <a:tableStyleId>{F5AB1C69-6EDB-4FF4-983F-18BD219EF322}</a:tableStyleId>
              </a:tblPr>
              <a:tblGrid>
                <a:gridCol w="1362115"/>
                <a:gridCol w="3531410"/>
                <a:gridCol w="3531410"/>
              </a:tblGrid>
              <a:tr h="167640">
                <a:tc>
                  <a:txBody>
                    <a:bodyPr/>
                    <a:lstStyle/>
                    <a:p>
                      <a:pPr algn="l" fontAlgn="ct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l" fontAlgn="ctr"/>
                      <a:r>
                        <a:rPr lang="zh-TW" altLang="en-US" sz="2000" u="none" strike="noStrike" dirty="0">
                          <a:effectLst/>
                          <a:latin typeface="ＭＳ Ｐゴシック" panose="020B0600070205080204" pitchFamily="50" charset="-128"/>
                          <a:ea typeface="ＭＳ Ｐゴシック" panose="020B0600070205080204" pitchFamily="50" charset="-128"/>
                        </a:rPr>
                        <a:t>総合職正社員</a:t>
                      </a:r>
                      <a:endParaRPr lang="zh-TW"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l" fontAlgn="ctr"/>
                      <a:r>
                        <a:rPr lang="ja-JP" altLang="en-US" sz="2000" u="none" strike="noStrike" dirty="0">
                          <a:effectLst/>
                          <a:latin typeface="+mn-ea"/>
                          <a:ea typeface="+mn-ea"/>
                        </a:rPr>
                        <a:t>非正規（代表としてパートタイマー）</a:t>
                      </a:r>
                      <a:endParaRPr lang="ja-JP" altLang="en-US" sz="2000" b="0" i="0" u="none" strike="noStrike" dirty="0">
                        <a:solidFill>
                          <a:srgbClr val="000000"/>
                        </a:solidFill>
                        <a:effectLst/>
                        <a:latin typeface="+mn-ea"/>
                        <a:ea typeface="+mn-ea"/>
                      </a:endParaRPr>
                    </a:p>
                  </a:txBody>
                  <a:tcPr marL="7620" marR="7620" marT="7620" marB="0" anchor="ctr"/>
                </a:tc>
              </a:tr>
              <a:tr h="167640">
                <a:tc>
                  <a:txBody>
                    <a:bodyPr/>
                    <a:lstStyle/>
                    <a:p>
                      <a:pPr algn="l" fontAlgn="ctr"/>
                      <a:r>
                        <a:rPr lang="ja-JP" altLang="en-US" sz="2000" u="none" strike="noStrike" dirty="0">
                          <a:effectLst/>
                          <a:latin typeface="+mn-ea"/>
                          <a:ea typeface="+mn-ea"/>
                        </a:rPr>
                        <a:t>雇用類型</a:t>
                      </a: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l" fontAlgn="ctr"/>
                      <a:r>
                        <a:rPr lang="ja-JP" altLang="en-US" sz="2000" u="none" strike="noStrike" dirty="0">
                          <a:effectLst/>
                          <a:latin typeface="+mn-ea"/>
                          <a:ea typeface="+mn-ea"/>
                        </a:rPr>
                        <a:t>メンバーシップ型</a:t>
                      </a: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l" fontAlgn="ctr"/>
                      <a:r>
                        <a:rPr lang="ja-JP" altLang="en-US" sz="2000" u="none" strike="noStrike" dirty="0">
                          <a:effectLst/>
                          <a:latin typeface="+mn-ea"/>
                          <a:ea typeface="+mn-ea"/>
                        </a:rPr>
                        <a:t>ジョブ型</a:t>
                      </a:r>
                      <a:endParaRPr lang="ja-JP" altLang="en-US" sz="2000" b="0" i="0" u="none" strike="noStrike" dirty="0">
                        <a:solidFill>
                          <a:srgbClr val="000000"/>
                        </a:solidFill>
                        <a:effectLst/>
                        <a:latin typeface="+mn-ea"/>
                        <a:ea typeface="+mn-ea"/>
                      </a:endParaRPr>
                    </a:p>
                  </a:txBody>
                  <a:tcPr marL="7620" marR="7620" marT="7620" marB="0" anchor="ctr"/>
                </a:tc>
              </a:tr>
              <a:tr h="167640">
                <a:tc>
                  <a:txBody>
                    <a:bodyPr/>
                    <a:lstStyle/>
                    <a:p>
                      <a:pPr algn="l" fontAlgn="ctr"/>
                      <a:r>
                        <a:rPr lang="zh-TW" altLang="en-US" sz="2000" u="none" strike="noStrike" dirty="0">
                          <a:effectLst/>
                          <a:latin typeface="ＭＳ Ｐゴシック" panose="020B0600070205080204" pitchFamily="50" charset="-128"/>
                          <a:ea typeface="ＭＳ Ｐゴシック" panose="020B0600070205080204" pitchFamily="50" charset="-128"/>
                        </a:rPr>
                        <a:t>労働市場類型</a:t>
                      </a:r>
                      <a:endParaRPr lang="zh-TW"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l" fontAlgn="ctr"/>
                      <a:r>
                        <a:rPr lang="zh-TW" altLang="en-US" sz="2000" u="none" strike="noStrike" dirty="0">
                          <a:effectLst/>
                          <a:latin typeface="ＭＳ Ｐゴシック" panose="020B0600070205080204" pitchFamily="50" charset="-128"/>
                          <a:ea typeface="ＭＳ Ｐゴシック" panose="020B0600070205080204" pitchFamily="50" charset="-128"/>
                        </a:rPr>
                        <a:t>企業内労働市場</a:t>
                      </a:r>
                      <a:endParaRPr lang="zh-TW"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l" fontAlgn="ctr"/>
                      <a:r>
                        <a:rPr lang="zh-TW" altLang="en-US" sz="2000" u="none" strike="noStrike" dirty="0">
                          <a:effectLst/>
                          <a:latin typeface="ＭＳ Ｐゴシック" panose="020B0600070205080204" pitchFamily="50" charset="-128"/>
                          <a:ea typeface="ＭＳ Ｐゴシック" panose="020B0600070205080204" pitchFamily="50" charset="-128"/>
                        </a:rPr>
                        <a:t>二次的労働市場</a:t>
                      </a:r>
                      <a:endParaRPr lang="zh-TW"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r>
              <a:tr h="167640">
                <a:tc>
                  <a:txBody>
                    <a:bodyPr/>
                    <a:lstStyle/>
                    <a:p>
                      <a:pPr algn="l" fontAlgn="ctr"/>
                      <a:r>
                        <a:rPr lang="ja-JP" altLang="en-US" sz="2000" u="none" strike="noStrike" dirty="0">
                          <a:effectLst/>
                          <a:latin typeface="+mn-ea"/>
                          <a:ea typeface="+mn-ea"/>
                        </a:rPr>
                        <a:t>採用</a:t>
                      </a: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l" fontAlgn="ctr"/>
                      <a:r>
                        <a:rPr lang="zh-TW" altLang="en-US" sz="2000" u="none" strike="noStrike">
                          <a:effectLst/>
                          <a:latin typeface="ＭＳ Ｐゴシック" panose="020B0600070205080204" pitchFamily="50" charset="-128"/>
                          <a:ea typeface="ＭＳ Ｐゴシック" panose="020B0600070205080204" pitchFamily="50" charset="-128"/>
                        </a:rPr>
                        <a:t>新規学卒者定期採用</a:t>
                      </a:r>
                      <a:endParaRPr lang="zh-TW"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l" fontAlgn="ctr"/>
                      <a:r>
                        <a:rPr lang="ja-JP" altLang="en-US" sz="2000" u="none" strike="noStrike" dirty="0">
                          <a:effectLst/>
                          <a:latin typeface="ＭＳ Ｐゴシック" panose="020B0600070205080204" pitchFamily="50" charset="-128"/>
                          <a:ea typeface="ＭＳ Ｐゴシック" panose="020B0600070205080204" pitchFamily="50" charset="-128"/>
                        </a:rPr>
                        <a:t>随時採用</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r>
              <a:tr h="167640">
                <a:tc>
                  <a:txBody>
                    <a:bodyPr/>
                    <a:lstStyle/>
                    <a:p>
                      <a:pPr algn="l" fontAlgn="ctr"/>
                      <a:r>
                        <a:rPr lang="ja-JP" altLang="en-US" sz="2000" u="none" strike="noStrike" dirty="0">
                          <a:effectLst/>
                          <a:latin typeface="+mn-ea"/>
                          <a:ea typeface="+mn-ea"/>
                        </a:rPr>
                        <a:t>職業訓練</a:t>
                      </a: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l" fontAlgn="ctr"/>
                      <a:r>
                        <a:rPr lang="ja-JP" altLang="en-US" sz="2000" u="none" strike="noStrike" dirty="0">
                          <a:effectLst/>
                          <a:latin typeface="+mn-ea"/>
                          <a:ea typeface="+mn-ea"/>
                        </a:rPr>
                        <a:t>企業内教育</a:t>
                      </a: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l" fontAlgn="ctr"/>
                      <a:r>
                        <a:rPr lang="ja-JP" altLang="en-US" sz="2000" u="none" strike="noStrike" dirty="0">
                          <a:effectLst/>
                          <a:latin typeface="+mn-ea"/>
                          <a:ea typeface="+mn-ea"/>
                        </a:rPr>
                        <a:t>なしまたはわずか</a:t>
                      </a:r>
                      <a:endParaRPr lang="ja-JP" altLang="en-US" sz="2000" b="0" i="0" u="none" strike="noStrike" dirty="0">
                        <a:solidFill>
                          <a:srgbClr val="000000"/>
                        </a:solidFill>
                        <a:effectLst/>
                        <a:latin typeface="+mn-ea"/>
                        <a:ea typeface="+mn-ea"/>
                      </a:endParaRPr>
                    </a:p>
                  </a:txBody>
                  <a:tcPr marL="7620" marR="7620" marT="7620" marB="0" anchor="ctr"/>
                </a:tc>
              </a:tr>
              <a:tr h="167640">
                <a:tc>
                  <a:txBody>
                    <a:bodyPr/>
                    <a:lstStyle/>
                    <a:p>
                      <a:pPr algn="l" fontAlgn="ctr"/>
                      <a:r>
                        <a:rPr lang="ja-JP" altLang="en-US" sz="2000" u="none" strike="noStrike" dirty="0">
                          <a:effectLst/>
                          <a:latin typeface="+mn-ea"/>
                          <a:ea typeface="+mn-ea"/>
                        </a:rPr>
                        <a:t>契約期間</a:t>
                      </a: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l" fontAlgn="ctr"/>
                      <a:r>
                        <a:rPr lang="ja-JP" altLang="en-US" sz="2000" u="none" strike="noStrike" dirty="0">
                          <a:effectLst/>
                          <a:latin typeface="+mn-ea"/>
                          <a:ea typeface="+mn-ea"/>
                        </a:rPr>
                        <a:t>期間の定めなし</a:t>
                      </a: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l" fontAlgn="ctr"/>
                      <a:r>
                        <a:rPr lang="ja-JP" altLang="en-US" sz="2000" u="none" strike="noStrike" dirty="0">
                          <a:effectLst/>
                          <a:latin typeface="+mn-ea"/>
                          <a:ea typeface="+mn-ea"/>
                        </a:rPr>
                        <a:t>有期雇用とその更新</a:t>
                      </a:r>
                      <a:endParaRPr lang="ja-JP" altLang="en-US" sz="2000" b="0" i="0" u="none" strike="noStrike" dirty="0">
                        <a:solidFill>
                          <a:srgbClr val="000000"/>
                        </a:solidFill>
                        <a:effectLst/>
                        <a:latin typeface="+mn-ea"/>
                        <a:ea typeface="+mn-ea"/>
                      </a:endParaRPr>
                    </a:p>
                  </a:txBody>
                  <a:tcPr marL="7620" marR="7620" marT="7620" marB="0" anchor="ctr"/>
                </a:tc>
              </a:tr>
              <a:tr h="167640">
                <a:tc>
                  <a:txBody>
                    <a:bodyPr/>
                    <a:lstStyle/>
                    <a:p>
                      <a:pPr algn="l" fontAlgn="ctr"/>
                      <a:r>
                        <a:rPr lang="ja-JP" altLang="en-US" sz="2000" u="none" strike="noStrike" dirty="0">
                          <a:effectLst/>
                          <a:latin typeface="+mn-ea"/>
                          <a:ea typeface="+mn-ea"/>
                        </a:rPr>
                        <a:t>職務との対応</a:t>
                      </a: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l" fontAlgn="ctr"/>
                      <a:r>
                        <a:rPr lang="ja-JP" altLang="en-US" sz="2000" u="none" strike="noStrike" dirty="0">
                          <a:effectLst/>
                          <a:latin typeface="+mn-ea"/>
                          <a:ea typeface="+mn-ea"/>
                        </a:rPr>
                        <a:t>なし（入社）</a:t>
                      </a: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l" fontAlgn="ctr"/>
                      <a:r>
                        <a:rPr lang="ja-JP" altLang="en-US" sz="2000" u="none" strike="noStrike" dirty="0">
                          <a:effectLst/>
                          <a:latin typeface="+mn-ea"/>
                          <a:ea typeface="+mn-ea"/>
                        </a:rPr>
                        <a:t>職務に対応した雇用（就職）</a:t>
                      </a:r>
                      <a:endParaRPr lang="ja-JP" altLang="en-US" sz="2000" b="0" i="0" u="none" strike="noStrike" dirty="0">
                        <a:solidFill>
                          <a:srgbClr val="000000"/>
                        </a:solidFill>
                        <a:effectLst/>
                        <a:latin typeface="+mn-ea"/>
                        <a:ea typeface="+mn-ea"/>
                      </a:endParaRPr>
                    </a:p>
                  </a:txBody>
                  <a:tcPr marL="7620" marR="7620" marT="7620" marB="0" anchor="ctr"/>
                </a:tc>
              </a:tr>
              <a:tr h="167640">
                <a:tc>
                  <a:txBody>
                    <a:bodyPr/>
                    <a:lstStyle/>
                    <a:p>
                      <a:pPr algn="l" fontAlgn="ctr"/>
                      <a:r>
                        <a:rPr lang="zh-TW" altLang="en-US" sz="2000" u="none" strike="noStrike" dirty="0">
                          <a:effectLst/>
                          <a:latin typeface="ＭＳ Ｐゴシック" panose="020B0600070205080204" pitchFamily="50" charset="-128"/>
                          <a:ea typeface="ＭＳ Ｐゴシック" panose="020B0600070205080204" pitchFamily="50" charset="-128"/>
                        </a:rPr>
                        <a:t>典型的賃金形態</a:t>
                      </a:r>
                      <a:endParaRPr lang="zh-TW"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l" fontAlgn="ctr"/>
                      <a:r>
                        <a:rPr lang="ja-JP" altLang="en-US" sz="2000" u="none" strike="noStrike" dirty="0">
                          <a:effectLst/>
                          <a:latin typeface="+mn-ea"/>
                          <a:ea typeface="+mn-ea"/>
                        </a:rPr>
                        <a:t>職能給，ばくぜんとした基本給</a:t>
                      </a: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l" fontAlgn="ctr"/>
                      <a:r>
                        <a:rPr lang="ja-JP" altLang="en-US" sz="2000" u="none" strike="noStrike" dirty="0">
                          <a:effectLst/>
                          <a:latin typeface="+mn-ea"/>
                          <a:ea typeface="+mn-ea"/>
                        </a:rPr>
                        <a:t>おおざっぱな職務給</a:t>
                      </a:r>
                      <a:endParaRPr lang="ja-JP" altLang="en-US" sz="2000" b="0" i="0" u="none" strike="noStrike" dirty="0">
                        <a:solidFill>
                          <a:srgbClr val="000000"/>
                        </a:solidFill>
                        <a:effectLst/>
                        <a:latin typeface="+mn-ea"/>
                        <a:ea typeface="+mn-ea"/>
                      </a:endParaRPr>
                    </a:p>
                  </a:txBody>
                  <a:tcPr marL="7620" marR="7620" marT="7620" marB="0" anchor="ctr"/>
                </a:tc>
              </a:tr>
              <a:tr h="167640">
                <a:tc>
                  <a:txBody>
                    <a:bodyPr/>
                    <a:lstStyle/>
                    <a:p>
                      <a:pPr algn="l" fontAlgn="ctr"/>
                      <a:r>
                        <a:rPr lang="ja-JP" altLang="en-US" sz="2000" u="none" strike="noStrike" dirty="0">
                          <a:effectLst/>
                          <a:latin typeface="+mn-ea"/>
                          <a:ea typeface="+mn-ea"/>
                        </a:rPr>
                        <a:t>賃金の本質</a:t>
                      </a: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l" fontAlgn="ctr"/>
                      <a:r>
                        <a:rPr lang="ja-JP" altLang="en-US" sz="2000" u="none" strike="noStrike" dirty="0">
                          <a:effectLst/>
                          <a:latin typeface="+mn-ea"/>
                          <a:ea typeface="+mn-ea"/>
                        </a:rPr>
                        <a:t>査定とジェンダー・バイアス付を伴う生活給</a:t>
                      </a: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l" fontAlgn="ctr"/>
                      <a:r>
                        <a:rPr lang="ja-JP" altLang="en-US" sz="2000" u="none" strike="noStrike" dirty="0">
                          <a:effectLst/>
                          <a:latin typeface="+mn-ea"/>
                          <a:ea typeface="+mn-ea"/>
                        </a:rPr>
                        <a:t>家計補助の論理で切り下げられた職務給</a:t>
                      </a:r>
                      <a:endParaRPr lang="ja-JP" altLang="en-US" sz="2000" b="0" i="0" u="none" strike="noStrike" dirty="0">
                        <a:solidFill>
                          <a:srgbClr val="000000"/>
                        </a:solidFill>
                        <a:effectLst/>
                        <a:latin typeface="+mn-ea"/>
                        <a:ea typeface="+mn-ea"/>
                      </a:endParaRPr>
                    </a:p>
                  </a:txBody>
                  <a:tcPr marL="7620" marR="7620" marT="7620" marB="0" anchor="ctr"/>
                </a:tc>
              </a:tr>
              <a:tr h="167640">
                <a:tc>
                  <a:txBody>
                    <a:bodyPr/>
                    <a:lstStyle/>
                    <a:p>
                      <a:pPr algn="l" fontAlgn="ctr"/>
                      <a:r>
                        <a:rPr lang="ja-JP" altLang="en-US" sz="2000" u="none" strike="noStrike" dirty="0">
                          <a:effectLst/>
                          <a:latin typeface="+mn-ea"/>
                          <a:ea typeface="+mn-ea"/>
                        </a:rPr>
                        <a:t>賃金カーブ</a:t>
                      </a: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l" fontAlgn="ctr"/>
                      <a:r>
                        <a:rPr lang="ja-JP" altLang="en-US" sz="2000" u="none" strike="noStrike" dirty="0">
                          <a:effectLst/>
                          <a:latin typeface="+mn-ea"/>
                          <a:ea typeface="+mn-ea"/>
                        </a:rPr>
                        <a:t>年齢・勤続とともに右肩上がり</a:t>
                      </a: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l" fontAlgn="ctr"/>
                      <a:r>
                        <a:rPr lang="ja-JP" altLang="en-US" sz="2000" u="none" strike="noStrike" dirty="0">
                          <a:effectLst/>
                          <a:latin typeface="+mn-ea"/>
                          <a:ea typeface="+mn-ea"/>
                        </a:rPr>
                        <a:t>右肩上がりせず</a:t>
                      </a:r>
                      <a:endParaRPr lang="ja-JP" altLang="en-US" sz="2000" b="0" i="0" u="none" strike="noStrike" dirty="0">
                        <a:solidFill>
                          <a:srgbClr val="000000"/>
                        </a:solidFill>
                        <a:effectLst/>
                        <a:latin typeface="+mn-ea"/>
                        <a:ea typeface="+mn-ea"/>
                      </a:endParaRPr>
                    </a:p>
                  </a:txBody>
                  <a:tcPr marL="7620" marR="7620" marT="7620" marB="0" anchor="ctr"/>
                </a:tc>
              </a:tr>
              <a:tr h="167640">
                <a:tc>
                  <a:txBody>
                    <a:bodyPr/>
                    <a:lstStyle/>
                    <a:p>
                      <a:pPr algn="l" fontAlgn="ctr"/>
                      <a:r>
                        <a:rPr lang="ja-JP" altLang="en-US" sz="2000" u="none" strike="noStrike" dirty="0">
                          <a:effectLst/>
                          <a:latin typeface="+mn-ea"/>
                          <a:ea typeface="+mn-ea"/>
                        </a:rPr>
                        <a:t>昇給の形式</a:t>
                      </a: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l" fontAlgn="ctr"/>
                      <a:r>
                        <a:rPr lang="ja-JP" altLang="en-US" sz="2000" u="none" strike="noStrike" dirty="0">
                          <a:effectLst/>
                          <a:latin typeface="+mn-ea"/>
                          <a:ea typeface="+mn-ea"/>
                        </a:rPr>
                        <a:t>昇格による昇給</a:t>
                      </a: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l" fontAlgn="ctr"/>
                      <a:r>
                        <a:rPr lang="ja-JP" altLang="en-US" sz="2000" u="none" strike="noStrike" dirty="0">
                          <a:effectLst/>
                          <a:latin typeface="+mn-ea"/>
                          <a:ea typeface="+mn-ea"/>
                        </a:rPr>
                        <a:t>なしまたはわずか</a:t>
                      </a:r>
                      <a:endParaRPr lang="ja-JP" altLang="en-US" sz="2000" b="0" i="0" u="none" strike="noStrike" dirty="0">
                        <a:solidFill>
                          <a:srgbClr val="000000"/>
                        </a:solidFill>
                        <a:effectLst/>
                        <a:latin typeface="+mn-ea"/>
                        <a:ea typeface="+mn-ea"/>
                      </a:endParaRPr>
                    </a:p>
                  </a:txBody>
                  <a:tcPr marL="7620" marR="7620" marT="7620" marB="0" anchor="ctr"/>
                </a:tc>
              </a:tr>
            </a:tbl>
          </a:graphicData>
        </a:graphic>
      </p:graphicFrame>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108</a:t>
            </a:fld>
            <a:endParaRPr lang="en-US" altLang="ja-JP" dirty="0"/>
          </a:p>
        </p:txBody>
      </p:sp>
    </p:spTree>
    <p:extLst>
      <p:ext uri="{BB962C8B-B14F-4D97-AF65-F5344CB8AC3E}">
        <p14:creationId xmlns:p14="http://schemas.microsoft.com/office/powerpoint/2010/main" val="365230623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404664"/>
            <a:ext cx="8733656" cy="1152128"/>
          </a:xfrm>
        </p:spPr>
        <p:txBody>
          <a:bodyPr/>
          <a:lstStyle/>
          <a:p>
            <a:r>
              <a:rPr kumimoji="1" lang="ja-JP" altLang="en-US" dirty="0" smtClean="0"/>
              <a:t>正規雇用と非正規雇用・まとめ（２）</a:t>
            </a:r>
            <a:endParaRPr kumimoji="1" lang="ja-JP" altLang="en-US"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565248417"/>
              </p:ext>
            </p:extLst>
          </p:nvPr>
        </p:nvGraphicFramePr>
        <p:xfrm>
          <a:off x="539552" y="1556792"/>
          <a:ext cx="8136903" cy="3726180"/>
        </p:xfrm>
        <a:graphic>
          <a:graphicData uri="http://schemas.openxmlformats.org/drawingml/2006/table">
            <a:tbl>
              <a:tblPr firstRow="1" firstCol="1">
                <a:tableStyleId>{F5AB1C69-6EDB-4FF4-983F-18BD219EF322}</a:tableStyleId>
              </a:tblPr>
              <a:tblGrid>
                <a:gridCol w="1315547"/>
                <a:gridCol w="3410678"/>
                <a:gridCol w="3410678"/>
              </a:tblGrid>
              <a:tr h="167640">
                <a:tc>
                  <a:txBody>
                    <a:bodyPr/>
                    <a:lstStyle/>
                    <a:p>
                      <a:pPr algn="l" fontAlgn="ctr"/>
                      <a:endParaRPr lang="ja-JP" altLang="en-US" sz="2000" b="0" i="0" u="none" strike="noStrike" dirty="0">
                        <a:solidFill>
                          <a:srgbClr val="000000"/>
                        </a:solidFill>
                        <a:effectLst/>
                        <a:latin typeface="ＭＳ Ｐゴシック"/>
                      </a:endParaRPr>
                    </a:p>
                  </a:txBody>
                  <a:tcPr marL="7620" marR="7620" marT="7620" marB="0" anchor="ctr"/>
                </a:tc>
                <a:tc>
                  <a:txBody>
                    <a:bodyPr/>
                    <a:lstStyle/>
                    <a:p>
                      <a:pPr algn="l" fontAlgn="ctr"/>
                      <a:r>
                        <a:rPr lang="zh-TW" altLang="en-US" sz="2000" u="none" strike="noStrike" dirty="0">
                          <a:effectLst/>
                          <a:latin typeface="ＭＳ Ｐゴシック" panose="020B0600070205080204" pitchFamily="50" charset="-128"/>
                          <a:ea typeface="ＭＳ Ｐゴシック" panose="020B0600070205080204" pitchFamily="50" charset="-128"/>
                        </a:rPr>
                        <a:t>総合職正社員</a:t>
                      </a:r>
                      <a:endParaRPr lang="zh-TW"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l" fontAlgn="ctr"/>
                      <a:r>
                        <a:rPr lang="ja-JP" altLang="en-US" sz="2000" u="none" strike="noStrike" dirty="0">
                          <a:effectLst/>
                        </a:rPr>
                        <a:t>非正規（代表としてパートタイマー）</a:t>
                      </a:r>
                      <a:endParaRPr lang="ja-JP" altLang="en-US" sz="2000" b="0" i="0" u="none" strike="noStrike" dirty="0">
                        <a:solidFill>
                          <a:srgbClr val="000000"/>
                        </a:solidFill>
                        <a:effectLst/>
                        <a:latin typeface="ＭＳ Ｐゴシック"/>
                      </a:endParaRPr>
                    </a:p>
                  </a:txBody>
                  <a:tcPr marL="7620" marR="7620" marT="7620" marB="0" anchor="ctr"/>
                </a:tc>
              </a:tr>
              <a:tr h="167640">
                <a:tc>
                  <a:txBody>
                    <a:bodyPr/>
                    <a:lstStyle/>
                    <a:p>
                      <a:pPr algn="l" fontAlgn="ctr"/>
                      <a:r>
                        <a:rPr lang="ja-JP" altLang="en-US" sz="2000" u="none" strike="noStrike" dirty="0">
                          <a:effectLst/>
                        </a:rPr>
                        <a:t>年功的昇給</a:t>
                      </a:r>
                      <a:endParaRPr lang="ja-JP" altLang="en-US" sz="2000" b="0" i="0" u="none" strike="noStrike" dirty="0">
                        <a:solidFill>
                          <a:srgbClr val="000000"/>
                        </a:solidFill>
                        <a:effectLst/>
                        <a:latin typeface="ＭＳ Ｐゴシック"/>
                      </a:endParaRPr>
                    </a:p>
                  </a:txBody>
                  <a:tcPr marL="7620" marR="7620" marT="7620" marB="0" anchor="ctr"/>
                </a:tc>
                <a:tc>
                  <a:txBody>
                    <a:bodyPr/>
                    <a:lstStyle/>
                    <a:p>
                      <a:pPr algn="l" fontAlgn="ctr"/>
                      <a:r>
                        <a:rPr lang="ja-JP" altLang="en-US" sz="2000" u="none" strike="noStrike" dirty="0">
                          <a:effectLst/>
                        </a:rPr>
                        <a:t>事実上あり</a:t>
                      </a:r>
                      <a:endParaRPr lang="ja-JP" altLang="en-US" sz="2000" b="0" i="0" u="none" strike="noStrike" dirty="0">
                        <a:solidFill>
                          <a:srgbClr val="000000"/>
                        </a:solidFill>
                        <a:effectLst/>
                        <a:latin typeface="ＭＳ Ｐゴシック"/>
                      </a:endParaRPr>
                    </a:p>
                  </a:txBody>
                  <a:tcPr marL="7620" marR="7620" marT="7620" marB="0" anchor="ctr"/>
                </a:tc>
                <a:tc>
                  <a:txBody>
                    <a:bodyPr/>
                    <a:lstStyle/>
                    <a:p>
                      <a:pPr algn="l" fontAlgn="ctr"/>
                      <a:r>
                        <a:rPr lang="ja-JP" altLang="en-US" sz="2000" u="none" strike="noStrike" dirty="0">
                          <a:effectLst/>
                        </a:rPr>
                        <a:t>なしまたはわずか</a:t>
                      </a:r>
                      <a:endParaRPr lang="ja-JP" altLang="en-US" sz="2000" b="0" i="0" u="none" strike="noStrike" dirty="0">
                        <a:solidFill>
                          <a:srgbClr val="000000"/>
                        </a:solidFill>
                        <a:effectLst/>
                        <a:latin typeface="ＭＳ Ｐゴシック"/>
                      </a:endParaRPr>
                    </a:p>
                  </a:txBody>
                  <a:tcPr marL="7620" marR="7620" marT="7620" marB="0" anchor="ctr"/>
                </a:tc>
              </a:tr>
              <a:tr h="167640">
                <a:tc>
                  <a:txBody>
                    <a:bodyPr/>
                    <a:lstStyle/>
                    <a:p>
                      <a:pPr algn="l" fontAlgn="ctr"/>
                      <a:r>
                        <a:rPr lang="ja-JP" altLang="en-US" sz="2000" u="none" strike="noStrike" dirty="0">
                          <a:effectLst/>
                        </a:rPr>
                        <a:t>人事査定</a:t>
                      </a:r>
                      <a:endParaRPr lang="ja-JP" altLang="en-US" sz="2000" b="0" i="0" u="none" strike="noStrike" dirty="0">
                        <a:solidFill>
                          <a:srgbClr val="000000"/>
                        </a:solidFill>
                        <a:effectLst/>
                        <a:latin typeface="ＭＳ Ｐゴシック"/>
                      </a:endParaRPr>
                    </a:p>
                  </a:txBody>
                  <a:tcPr marL="7620" marR="7620" marT="7620" marB="0" anchor="ctr"/>
                </a:tc>
                <a:tc>
                  <a:txBody>
                    <a:bodyPr/>
                    <a:lstStyle/>
                    <a:p>
                      <a:pPr algn="l" fontAlgn="ctr"/>
                      <a:r>
                        <a:rPr lang="ja-JP" altLang="en-US" sz="2000" u="none" strike="noStrike" dirty="0">
                          <a:effectLst/>
                        </a:rPr>
                        <a:t>能力，成果，情意</a:t>
                      </a:r>
                      <a:endParaRPr lang="ja-JP" altLang="en-US" sz="2000" b="0" i="0" u="none" strike="noStrike" dirty="0">
                        <a:solidFill>
                          <a:srgbClr val="000000"/>
                        </a:solidFill>
                        <a:effectLst/>
                        <a:latin typeface="ＭＳ Ｐゴシック"/>
                      </a:endParaRPr>
                    </a:p>
                  </a:txBody>
                  <a:tcPr marL="7620" marR="7620" marT="7620" marB="0" anchor="ctr"/>
                </a:tc>
                <a:tc>
                  <a:txBody>
                    <a:bodyPr/>
                    <a:lstStyle/>
                    <a:p>
                      <a:pPr algn="l" fontAlgn="ctr"/>
                      <a:r>
                        <a:rPr lang="ja-JP" altLang="en-US" sz="2000" u="none" strike="noStrike" dirty="0">
                          <a:effectLst/>
                        </a:rPr>
                        <a:t>体系だったものはなし</a:t>
                      </a:r>
                      <a:endParaRPr lang="ja-JP" altLang="en-US" sz="2000" b="0" i="0" u="none" strike="noStrike" dirty="0">
                        <a:solidFill>
                          <a:srgbClr val="000000"/>
                        </a:solidFill>
                        <a:effectLst/>
                        <a:latin typeface="ＭＳ Ｐゴシック"/>
                      </a:endParaRPr>
                    </a:p>
                  </a:txBody>
                  <a:tcPr marL="7620" marR="7620" marT="7620" marB="0" anchor="ctr"/>
                </a:tc>
              </a:tr>
              <a:tr h="167640">
                <a:tc>
                  <a:txBody>
                    <a:bodyPr/>
                    <a:lstStyle/>
                    <a:p>
                      <a:pPr algn="l" fontAlgn="ctr"/>
                      <a:r>
                        <a:rPr lang="ja-JP" altLang="en-US" sz="2000" u="none" strike="noStrike" dirty="0">
                          <a:effectLst/>
                        </a:rPr>
                        <a:t>配置転換・転勤</a:t>
                      </a:r>
                      <a:endParaRPr lang="ja-JP" altLang="en-US" sz="2000" b="0" i="0" u="none" strike="noStrike" dirty="0">
                        <a:solidFill>
                          <a:srgbClr val="000000"/>
                        </a:solidFill>
                        <a:effectLst/>
                        <a:latin typeface="ＭＳ Ｐゴシック"/>
                      </a:endParaRPr>
                    </a:p>
                  </a:txBody>
                  <a:tcPr marL="7620" marR="7620" marT="7620" marB="0" anchor="ctr"/>
                </a:tc>
                <a:tc>
                  <a:txBody>
                    <a:bodyPr/>
                    <a:lstStyle/>
                    <a:p>
                      <a:pPr algn="l" fontAlgn="ctr"/>
                      <a:r>
                        <a:rPr lang="ja-JP" altLang="en-US" sz="2000" u="none" strike="noStrike" dirty="0">
                          <a:effectLst/>
                        </a:rPr>
                        <a:t>会社の命令による</a:t>
                      </a:r>
                      <a:endParaRPr lang="ja-JP" altLang="en-US" sz="2000" b="0" i="0" u="none" strike="noStrike" dirty="0">
                        <a:solidFill>
                          <a:srgbClr val="000000"/>
                        </a:solidFill>
                        <a:effectLst/>
                        <a:latin typeface="ＭＳ Ｐゴシック"/>
                      </a:endParaRPr>
                    </a:p>
                  </a:txBody>
                  <a:tcPr marL="7620" marR="7620" marT="7620" marB="0" anchor="ctr"/>
                </a:tc>
                <a:tc>
                  <a:txBody>
                    <a:bodyPr/>
                    <a:lstStyle/>
                    <a:p>
                      <a:pPr algn="l" fontAlgn="ctr"/>
                      <a:r>
                        <a:rPr lang="ja-JP" altLang="en-US" sz="2000" u="none" strike="noStrike" dirty="0">
                          <a:effectLst/>
                        </a:rPr>
                        <a:t>なし</a:t>
                      </a:r>
                      <a:endParaRPr lang="ja-JP" altLang="en-US" sz="2000" b="0" i="0" u="none" strike="noStrike" dirty="0">
                        <a:solidFill>
                          <a:srgbClr val="000000"/>
                        </a:solidFill>
                        <a:effectLst/>
                        <a:latin typeface="ＭＳ Ｐゴシック"/>
                      </a:endParaRPr>
                    </a:p>
                  </a:txBody>
                  <a:tcPr marL="7620" marR="7620" marT="7620" marB="0" anchor="ctr"/>
                </a:tc>
              </a:tr>
              <a:tr h="167640">
                <a:tc>
                  <a:txBody>
                    <a:bodyPr/>
                    <a:lstStyle/>
                    <a:p>
                      <a:pPr algn="l" fontAlgn="ctr"/>
                      <a:r>
                        <a:rPr lang="ja-JP" altLang="en-US" sz="2000" u="none" strike="noStrike" dirty="0">
                          <a:effectLst/>
                        </a:rPr>
                        <a:t>昇進</a:t>
                      </a:r>
                      <a:endParaRPr lang="ja-JP" altLang="en-US" sz="2000" b="0" i="0" u="none" strike="noStrike" dirty="0">
                        <a:solidFill>
                          <a:srgbClr val="000000"/>
                        </a:solidFill>
                        <a:effectLst/>
                        <a:latin typeface="ＭＳ Ｐゴシック"/>
                      </a:endParaRPr>
                    </a:p>
                  </a:txBody>
                  <a:tcPr marL="7620" marR="7620" marT="7620" marB="0" anchor="ctr"/>
                </a:tc>
                <a:tc>
                  <a:txBody>
                    <a:bodyPr/>
                    <a:lstStyle/>
                    <a:p>
                      <a:pPr algn="l" fontAlgn="ctr"/>
                      <a:r>
                        <a:rPr lang="ja-JP" altLang="en-US" sz="2000" u="none" strike="noStrike" dirty="0">
                          <a:effectLst/>
                        </a:rPr>
                        <a:t>三層構造の競争</a:t>
                      </a:r>
                      <a:endParaRPr lang="ja-JP" altLang="en-US" sz="2000" b="0" i="0" u="none" strike="noStrike" dirty="0">
                        <a:solidFill>
                          <a:srgbClr val="000000"/>
                        </a:solidFill>
                        <a:effectLst/>
                        <a:latin typeface="ＭＳ Ｐゴシック"/>
                      </a:endParaRPr>
                    </a:p>
                  </a:txBody>
                  <a:tcPr marL="7620" marR="7620" marT="7620" marB="0" anchor="ctr"/>
                </a:tc>
                <a:tc>
                  <a:txBody>
                    <a:bodyPr/>
                    <a:lstStyle/>
                    <a:p>
                      <a:pPr algn="l" fontAlgn="ctr"/>
                      <a:r>
                        <a:rPr lang="ja-JP" altLang="en-US" sz="2000" u="none" strike="noStrike" dirty="0">
                          <a:effectLst/>
                        </a:rPr>
                        <a:t>なし</a:t>
                      </a:r>
                      <a:endParaRPr lang="ja-JP" altLang="en-US" sz="2000" b="0" i="0" u="none" strike="noStrike" dirty="0">
                        <a:solidFill>
                          <a:srgbClr val="000000"/>
                        </a:solidFill>
                        <a:effectLst/>
                        <a:latin typeface="ＭＳ Ｐゴシック"/>
                      </a:endParaRPr>
                    </a:p>
                  </a:txBody>
                  <a:tcPr marL="7620" marR="7620" marT="7620" marB="0" anchor="ctr"/>
                </a:tc>
              </a:tr>
              <a:tr h="312420">
                <a:tc>
                  <a:txBody>
                    <a:bodyPr/>
                    <a:lstStyle/>
                    <a:p>
                      <a:pPr algn="l" fontAlgn="ctr"/>
                      <a:r>
                        <a:rPr lang="ja-JP" altLang="en-US" sz="2000" u="none" strike="noStrike" dirty="0">
                          <a:effectLst/>
                        </a:rPr>
                        <a:t>経営への貢献</a:t>
                      </a:r>
                      <a:endParaRPr lang="ja-JP" altLang="en-US" sz="2000" b="0" i="0" u="none" strike="noStrike" dirty="0">
                        <a:solidFill>
                          <a:srgbClr val="000000"/>
                        </a:solidFill>
                        <a:effectLst/>
                        <a:latin typeface="ＭＳ Ｐゴシック"/>
                      </a:endParaRPr>
                    </a:p>
                  </a:txBody>
                  <a:tcPr marL="7620" marR="7620" marT="7620" marB="0" anchor="ctr"/>
                </a:tc>
                <a:tc>
                  <a:txBody>
                    <a:bodyPr/>
                    <a:lstStyle/>
                    <a:p>
                      <a:pPr algn="l" fontAlgn="ctr"/>
                      <a:r>
                        <a:rPr lang="ja-JP" altLang="en-US" sz="2000" u="none" strike="noStrike" dirty="0" smtClean="0">
                          <a:effectLst/>
                        </a:rPr>
                        <a:t>機能的柔軟性，</a:t>
                      </a:r>
                      <a:r>
                        <a:rPr lang="ja-JP" altLang="en-US" sz="2000" u="none" strike="noStrike" dirty="0">
                          <a:effectLst/>
                        </a:rPr>
                        <a:t>技能の会社帰属，組織コミットメント</a:t>
                      </a:r>
                      <a:endParaRPr lang="ja-JP" altLang="en-US" sz="2000" b="0" i="0" u="none" strike="noStrike" dirty="0">
                        <a:solidFill>
                          <a:srgbClr val="000000"/>
                        </a:solidFill>
                        <a:effectLst/>
                        <a:latin typeface="ＭＳ Ｐゴシック"/>
                      </a:endParaRPr>
                    </a:p>
                  </a:txBody>
                  <a:tcPr marL="7620" marR="7620" marT="7620" marB="0" anchor="ctr"/>
                </a:tc>
                <a:tc>
                  <a:txBody>
                    <a:bodyPr/>
                    <a:lstStyle/>
                    <a:p>
                      <a:pPr algn="l" fontAlgn="ctr"/>
                      <a:r>
                        <a:rPr lang="ja-JP" altLang="en-US" sz="2000" u="none" strike="noStrike" dirty="0" smtClean="0">
                          <a:effectLst/>
                        </a:rPr>
                        <a:t>数量的柔軟性，</a:t>
                      </a:r>
                      <a:r>
                        <a:rPr lang="ja-JP" altLang="en-US" sz="2000" u="none" strike="noStrike" dirty="0">
                          <a:effectLst/>
                        </a:rPr>
                        <a:t>低労働コスト</a:t>
                      </a:r>
                      <a:endParaRPr lang="ja-JP" altLang="en-US" sz="2000" b="0" i="0" u="none" strike="noStrike" dirty="0">
                        <a:solidFill>
                          <a:srgbClr val="000000"/>
                        </a:solidFill>
                        <a:effectLst/>
                        <a:latin typeface="ＭＳ Ｐゴシック"/>
                      </a:endParaRPr>
                    </a:p>
                  </a:txBody>
                  <a:tcPr marL="7620" marR="7620" marT="7620" marB="0" anchor="ctr"/>
                </a:tc>
              </a:tr>
              <a:tr h="167640">
                <a:tc>
                  <a:txBody>
                    <a:bodyPr/>
                    <a:lstStyle/>
                    <a:p>
                      <a:pPr algn="l" fontAlgn="ctr"/>
                      <a:r>
                        <a:rPr lang="ja-JP" altLang="en-US" sz="2000" u="none" strike="noStrike" dirty="0">
                          <a:effectLst/>
                        </a:rPr>
                        <a:t>退職・解雇</a:t>
                      </a:r>
                      <a:endParaRPr lang="ja-JP" altLang="en-US" sz="2000" b="0" i="0" u="none" strike="noStrike" dirty="0">
                        <a:solidFill>
                          <a:srgbClr val="000000"/>
                        </a:solidFill>
                        <a:effectLst/>
                        <a:latin typeface="ＭＳ Ｐゴシック"/>
                      </a:endParaRPr>
                    </a:p>
                  </a:txBody>
                  <a:tcPr marL="7620" marR="7620" marT="7620" marB="0" anchor="ctr"/>
                </a:tc>
                <a:tc>
                  <a:txBody>
                    <a:bodyPr/>
                    <a:lstStyle/>
                    <a:p>
                      <a:pPr algn="l" fontAlgn="ctr"/>
                      <a:r>
                        <a:rPr lang="ja-JP" altLang="en-US" sz="2000" u="none" strike="noStrike" dirty="0">
                          <a:effectLst/>
                        </a:rPr>
                        <a:t>整理解雇の</a:t>
                      </a:r>
                      <a:r>
                        <a:rPr lang="en-US" altLang="ja-JP" sz="2000" u="none" strike="noStrike" dirty="0">
                          <a:effectLst/>
                        </a:rPr>
                        <a:t>4</a:t>
                      </a:r>
                      <a:r>
                        <a:rPr lang="ja-JP" altLang="en-US" sz="2000" u="none" strike="noStrike" dirty="0">
                          <a:effectLst/>
                        </a:rPr>
                        <a:t>条件による制限。</a:t>
                      </a:r>
                      <a:endParaRPr lang="ja-JP" altLang="en-US" sz="2000" b="0" i="0" u="none" strike="noStrike" dirty="0">
                        <a:solidFill>
                          <a:srgbClr val="000000"/>
                        </a:solidFill>
                        <a:effectLst/>
                        <a:latin typeface="ＭＳ Ｐゴシック"/>
                      </a:endParaRPr>
                    </a:p>
                  </a:txBody>
                  <a:tcPr marL="7620" marR="7620" marT="7620" marB="0" anchor="ctr"/>
                </a:tc>
                <a:tc>
                  <a:txBody>
                    <a:bodyPr/>
                    <a:lstStyle/>
                    <a:p>
                      <a:pPr algn="l" fontAlgn="ctr"/>
                      <a:r>
                        <a:rPr lang="ja-JP" altLang="en-US" sz="2000" u="none" strike="noStrike" dirty="0">
                          <a:effectLst/>
                        </a:rPr>
                        <a:t>雇止め</a:t>
                      </a:r>
                      <a:endParaRPr lang="ja-JP" altLang="en-US" sz="2000" b="0" i="0" u="none" strike="noStrike" dirty="0">
                        <a:solidFill>
                          <a:srgbClr val="000000"/>
                        </a:solidFill>
                        <a:effectLst/>
                        <a:latin typeface="ＭＳ Ｐゴシック"/>
                      </a:endParaRPr>
                    </a:p>
                  </a:txBody>
                  <a:tcPr marL="7620" marR="7620" marT="7620" marB="0" anchor="ctr"/>
                </a:tc>
              </a:tr>
              <a:tr h="167640">
                <a:tc>
                  <a:txBody>
                    <a:bodyPr/>
                    <a:lstStyle/>
                    <a:p>
                      <a:pPr algn="l" fontAlgn="ctr"/>
                      <a:r>
                        <a:rPr lang="ja-JP" altLang="en-US" sz="2000" u="none" strike="noStrike" dirty="0">
                          <a:effectLst/>
                        </a:rPr>
                        <a:t>定年制</a:t>
                      </a:r>
                      <a:endParaRPr lang="ja-JP" altLang="en-US" sz="2000" b="0" i="0" u="none" strike="noStrike" dirty="0">
                        <a:solidFill>
                          <a:srgbClr val="000000"/>
                        </a:solidFill>
                        <a:effectLst/>
                        <a:latin typeface="ＭＳ Ｐゴシック"/>
                      </a:endParaRPr>
                    </a:p>
                  </a:txBody>
                  <a:tcPr marL="7620" marR="7620" marT="7620" marB="0" anchor="ctr"/>
                </a:tc>
                <a:tc>
                  <a:txBody>
                    <a:bodyPr/>
                    <a:lstStyle/>
                    <a:p>
                      <a:pPr algn="l" fontAlgn="ctr"/>
                      <a:r>
                        <a:rPr lang="ja-JP" altLang="en-US" sz="2000" u="none" strike="noStrike" dirty="0">
                          <a:effectLst/>
                        </a:rPr>
                        <a:t>あり。</a:t>
                      </a:r>
                      <a:r>
                        <a:rPr lang="en-US" altLang="ja-JP" sz="2000" u="none" strike="noStrike" dirty="0">
                          <a:effectLst/>
                        </a:rPr>
                        <a:t>65</a:t>
                      </a:r>
                      <a:r>
                        <a:rPr lang="ja-JP" altLang="en-US" sz="2000" u="none" strike="noStrike" dirty="0">
                          <a:effectLst/>
                        </a:rPr>
                        <a:t>歳まで継続雇用</a:t>
                      </a:r>
                      <a:endParaRPr lang="ja-JP" altLang="en-US" sz="2000" b="0" i="0" u="none" strike="noStrike" dirty="0">
                        <a:solidFill>
                          <a:srgbClr val="000000"/>
                        </a:solidFill>
                        <a:effectLst/>
                        <a:latin typeface="ＭＳ Ｐゴシック"/>
                      </a:endParaRPr>
                    </a:p>
                  </a:txBody>
                  <a:tcPr marL="7620" marR="7620" marT="7620" marB="0" anchor="ctr"/>
                </a:tc>
                <a:tc>
                  <a:txBody>
                    <a:bodyPr/>
                    <a:lstStyle/>
                    <a:p>
                      <a:pPr algn="l" fontAlgn="ctr"/>
                      <a:r>
                        <a:rPr lang="ja-JP" altLang="en-US" sz="2000" u="none" strike="noStrike" dirty="0">
                          <a:effectLst/>
                        </a:rPr>
                        <a:t>ケースバイケース</a:t>
                      </a:r>
                      <a:endParaRPr lang="ja-JP" altLang="en-US" sz="2000" b="0" i="0" u="none" strike="noStrike" dirty="0">
                        <a:solidFill>
                          <a:srgbClr val="000000"/>
                        </a:solidFill>
                        <a:effectLst/>
                        <a:latin typeface="ＭＳ Ｐゴシック"/>
                      </a:endParaRPr>
                    </a:p>
                  </a:txBody>
                  <a:tcPr marL="7620" marR="7620" marT="7620" marB="0" anchor="ctr"/>
                </a:tc>
              </a:tr>
              <a:tr h="167640">
                <a:tc>
                  <a:txBody>
                    <a:bodyPr/>
                    <a:lstStyle/>
                    <a:p>
                      <a:pPr marL="0" algn="l" defTabSz="914400" rtl="0" eaLnBrk="1" fontAlgn="ctr" latinLnBrk="0" hangingPunct="1"/>
                      <a:r>
                        <a:rPr kumimoji="1" lang="ja-JP" altLang="en-US" sz="2000" b="1" u="none" strike="noStrike" kern="1200" dirty="0" smtClean="0">
                          <a:solidFill>
                            <a:schemeClr val="lt1"/>
                          </a:solidFill>
                          <a:effectLst/>
                          <a:latin typeface="+mn-lt"/>
                          <a:ea typeface="+mn-ea"/>
                          <a:cs typeface="+mn-cs"/>
                        </a:rPr>
                        <a:t>ジェンダー</a:t>
                      </a:r>
                      <a:endParaRPr kumimoji="1" lang="ja-JP" altLang="en-US" sz="2000" b="1" u="none" strike="noStrike" kern="1200" dirty="0">
                        <a:solidFill>
                          <a:schemeClr val="lt1"/>
                        </a:solidFill>
                        <a:effectLst/>
                        <a:latin typeface="+mn-lt"/>
                        <a:ea typeface="+mn-ea"/>
                        <a:cs typeface="+mn-cs"/>
                      </a:endParaRPr>
                    </a:p>
                  </a:txBody>
                  <a:tcPr marL="7620" marR="7620" marT="7620" marB="0" anchor="ctr"/>
                </a:tc>
                <a:tc>
                  <a:txBody>
                    <a:bodyPr/>
                    <a:lstStyle/>
                    <a:p>
                      <a:pPr algn="l" fontAlgn="ctr"/>
                      <a:r>
                        <a:rPr lang="ja-JP" altLang="en-US" sz="2000" u="none" strike="noStrike" dirty="0">
                          <a:effectLst/>
                        </a:rPr>
                        <a:t>男性多数</a:t>
                      </a:r>
                      <a:endParaRPr lang="ja-JP" altLang="en-US" sz="2000" b="0" i="0" u="none" strike="noStrike" dirty="0">
                        <a:solidFill>
                          <a:srgbClr val="000000"/>
                        </a:solidFill>
                        <a:effectLst/>
                        <a:latin typeface="ＭＳ Ｐゴシック"/>
                      </a:endParaRPr>
                    </a:p>
                  </a:txBody>
                  <a:tcPr marL="7620" marR="7620" marT="7620" marB="0" anchor="ctr"/>
                </a:tc>
                <a:tc>
                  <a:txBody>
                    <a:bodyPr/>
                    <a:lstStyle/>
                    <a:p>
                      <a:pPr algn="l" fontAlgn="ctr"/>
                      <a:r>
                        <a:rPr lang="ja-JP" altLang="en-US" sz="2000" u="none" strike="noStrike" dirty="0">
                          <a:effectLst/>
                        </a:rPr>
                        <a:t>女性多数</a:t>
                      </a:r>
                      <a:endParaRPr lang="ja-JP" altLang="en-US" sz="2000" b="0" i="0" u="none" strike="noStrike" dirty="0">
                        <a:solidFill>
                          <a:srgbClr val="000000"/>
                        </a:solidFill>
                        <a:effectLst/>
                        <a:latin typeface="ＭＳ Ｐゴシック"/>
                      </a:endParaRPr>
                    </a:p>
                  </a:txBody>
                  <a:tcPr marL="7620" marR="7620" marT="7620" marB="0" anchor="ctr"/>
                </a:tc>
              </a:tr>
            </a:tbl>
          </a:graphicData>
        </a:graphic>
      </p:graphicFrame>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109</a:t>
            </a:fld>
            <a:endParaRPr lang="en-US" altLang="ja-JP" dirty="0"/>
          </a:p>
        </p:txBody>
      </p:sp>
    </p:spTree>
    <p:extLst>
      <p:ext uri="{BB962C8B-B14F-4D97-AF65-F5344CB8AC3E}">
        <p14:creationId xmlns:p14="http://schemas.microsoft.com/office/powerpoint/2010/main" val="3814537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日本の正社員雇用の場合</a:t>
            </a:r>
            <a:endParaRPr kumimoji="1" lang="ja-JP" altLang="en-US" dirty="0"/>
          </a:p>
        </p:txBody>
      </p:sp>
      <p:sp>
        <p:nvSpPr>
          <p:cNvPr id="3" name="コンテンツ プレースホルダー 2"/>
          <p:cNvSpPr>
            <a:spLocks noGrp="1"/>
          </p:cNvSpPr>
          <p:nvPr>
            <p:ph idx="1"/>
          </p:nvPr>
        </p:nvSpPr>
        <p:spPr>
          <a:xfrm>
            <a:off x="457200" y="1196753"/>
            <a:ext cx="8229600" cy="1800200"/>
          </a:xfrm>
        </p:spPr>
        <p:txBody>
          <a:bodyPr>
            <a:normAutofit fontScale="92500" lnSpcReduction="10000"/>
          </a:bodyPr>
          <a:lstStyle/>
          <a:p>
            <a:r>
              <a:rPr kumimoji="1" lang="ja-JP" altLang="en-US" dirty="0" smtClean="0"/>
              <a:t>閉鎖型企業内労働市場だが，さらに特異な点として，主要な入り口が新規学卒者定期採用であり，長期勤務が多いこと。欧米企業は欠員補充方式</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11</a:t>
            </a:fld>
            <a:endParaRPr lang="en-US" altLang="ja-JP" dirty="0"/>
          </a:p>
        </p:txBody>
      </p:sp>
      <p:sp>
        <p:nvSpPr>
          <p:cNvPr id="5" name="テキスト ボックス 4"/>
          <p:cNvSpPr txBox="1"/>
          <p:nvPr/>
        </p:nvSpPr>
        <p:spPr>
          <a:xfrm>
            <a:off x="395536" y="6309320"/>
            <a:ext cx="3384376" cy="369332"/>
          </a:xfrm>
          <a:prstGeom prst="rect">
            <a:avLst/>
          </a:prstGeom>
          <a:noFill/>
        </p:spPr>
        <p:txBody>
          <a:bodyPr wrap="square" rtlCol="0">
            <a:spAutoFit/>
          </a:bodyPr>
          <a:lstStyle/>
          <a:p>
            <a:r>
              <a:rPr kumimoji="1" lang="ja-JP" altLang="en-US" dirty="0" smtClean="0"/>
              <a:t>出所：濱口</a:t>
            </a:r>
            <a:r>
              <a:rPr kumimoji="1" lang="en-US" altLang="ja-JP" dirty="0" smtClean="0"/>
              <a:t>[2013]</a:t>
            </a:r>
            <a:r>
              <a:rPr kumimoji="1" lang="ja-JP" altLang="en-US" dirty="0" smtClean="0"/>
              <a:t>。</a:t>
            </a:r>
            <a:endParaRPr kumimoji="1" lang="ja-JP" altLang="en-US" dirty="0"/>
          </a:p>
        </p:txBody>
      </p:sp>
    </p:spTree>
    <p:extLst>
      <p:ext uri="{BB962C8B-B14F-4D97-AF65-F5344CB8AC3E}">
        <p14:creationId xmlns:p14="http://schemas.microsoft.com/office/powerpoint/2010/main" val="263256052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507288" cy="1152128"/>
          </a:xfrm>
        </p:spPr>
        <p:txBody>
          <a:bodyPr/>
          <a:lstStyle/>
          <a:p>
            <a:r>
              <a:rPr kumimoji="1" lang="ja-JP" altLang="en-US" sz="4000" dirty="0" smtClean="0"/>
              <a:t>日本的雇用システムの限界と改革（１）</a:t>
            </a:r>
            <a:endParaRPr kumimoji="1" lang="ja-JP" altLang="en-US" sz="4000" dirty="0"/>
          </a:p>
        </p:txBody>
      </p:sp>
      <p:sp>
        <p:nvSpPr>
          <p:cNvPr id="3" name="コンテンツ プレースホルダー 2"/>
          <p:cNvSpPr>
            <a:spLocks noGrp="1"/>
          </p:cNvSpPr>
          <p:nvPr>
            <p:ph idx="1"/>
          </p:nvPr>
        </p:nvSpPr>
        <p:spPr>
          <a:xfrm>
            <a:off x="457200" y="1412776"/>
            <a:ext cx="8229600" cy="5328591"/>
          </a:xfrm>
        </p:spPr>
        <p:txBody>
          <a:bodyPr>
            <a:normAutofit fontScale="70000" lnSpcReduction="20000"/>
          </a:bodyPr>
          <a:lstStyle/>
          <a:p>
            <a:r>
              <a:rPr kumimoji="1" lang="ja-JP" altLang="en-US" dirty="0" smtClean="0"/>
              <a:t>「男性正社員のメンバーシップ型雇用」を核にした日本的雇用システムは，高度成長期・安定成長期には機能した</a:t>
            </a:r>
            <a:endParaRPr kumimoji="1" lang="en-US" altLang="ja-JP" dirty="0" smtClean="0"/>
          </a:p>
          <a:p>
            <a:pPr lvl="1"/>
            <a:r>
              <a:rPr kumimoji="1" lang="ja-JP" altLang="en-US" dirty="0" smtClean="0"/>
              <a:t>企業には機能的柔軟性，会社に帰属するものとしての技能，組織コミットメントを</a:t>
            </a:r>
            <a:endParaRPr kumimoji="1" lang="en-US" altLang="ja-JP" dirty="0" smtClean="0"/>
          </a:p>
          <a:p>
            <a:pPr lvl="1"/>
            <a:r>
              <a:rPr lang="ja-JP" altLang="en-US" dirty="0"/>
              <a:t>労働者に</a:t>
            </a:r>
            <a:r>
              <a:rPr lang="ja-JP" altLang="en-US" dirty="0" smtClean="0"/>
              <a:t>は</a:t>
            </a:r>
            <a:r>
              <a:rPr lang="ja-JP" altLang="en-US" dirty="0"/>
              <a:t>「日本型平等社会」</a:t>
            </a:r>
            <a:r>
              <a:rPr lang="ja-JP" altLang="en-US" dirty="0" smtClean="0"/>
              <a:t>を</a:t>
            </a:r>
            <a:endParaRPr lang="en-US" altLang="ja-JP" dirty="0" smtClean="0"/>
          </a:p>
          <a:p>
            <a:r>
              <a:rPr kumimoji="1" lang="ja-JP" altLang="en-US" dirty="0"/>
              <a:t>しかし</a:t>
            </a:r>
            <a:r>
              <a:rPr kumimoji="1" lang="ja-JP" altLang="en-US" dirty="0" smtClean="0"/>
              <a:t>，その効果は失われつつある</a:t>
            </a:r>
            <a:endParaRPr kumimoji="1" lang="en-US" altLang="ja-JP" dirty="0" smtClean="0"/>
          </a:p>
          <a:p>
            <a:pPr lvl="1"/>
            <a:r>
              <a:rPr lang="ja-JP" altLang="en-US" dirty="0"/>
              <a:t>企業経営への貢献度の</a:t>
            </a:r>
            <a:r>
              <a:rPr lang="ja-JP" altLang="en-US" dirty="0" smtClean="0"/>
              <a:t>低下</a:t>
            </a:r>
            <a:endParaRPr lang="en-US" altLang="ja-JP" dirty="0" smtClean="0"/>
          </a:p>
          <a:p>
            <a:pPr lvl="1"/>
            <a:r>
              <a:rPr kumimoji="1" lang="ja-JP" altLang="en-US" dirty="0" smtClean="0"/>
              <a:t>正社員のワークライフバランス</a:t>
            </a:r>
            <a:r>
              <a:rPr kumimoji="1" lang="ja-JP" altLang="en-US" dirty="0"/>
              <a:t>の</a:t>
            </a:r>
            <a:r>
              <a:rPr kumimoji="1" lang="ja-JP" altLang="en-US" dirty="0" smtClean="0"/>
              <a:t>悪さ</a:t>
            </a:r>
            <a:endParaRPr kumimoji="1" lang="en-US" altLang="ja-JP" dirty="0" smtClean="0"/>
          </a:p>
          <a:p>
            <a:pPr lvl="1"/>
            <a:r>
              <a:rPr lang="ja-JP" altLang="en-US" dirty="0"/>
              <a:t>女性の地位の</a:t>
            </a:r>
            <a:r>
              <a:rPr lang="ja-JP" altLang="en-US" dirty="0" smtClean="0"/>
              <a:t>低さ。あるいは正社員の女性の負担の重さ。差別であり，労働力有効活用の失敗でもある</a:t>
            </a:r>
            <a:endParaRPr kumimoji="1" lang="en-US" altLang="ja-JP" dirty="0" smtClean="0"/>
          </a:p>
          <a:p>
            <a:pPr lvl="1"/>
            <a:r>
              <a:rPr kumimoji="1" lang="ja-JP" altLang="en-US" dirty="0" smtClean="0"/>
              <a:t>生活困難な非正規労働者の増大</a:t>
            </a:r>
            <a:endParaRPr kumimoji="1" lang="en-US" altLang="ja-JP" dirty="0" smtClean="0"/>
          </a:p>
          <a:p>
            <a:r>
              <a:rPr kumimoji="1" lang="ja-JP" altLang="en-US" dirty="0" smtClean="0"/>
              <a:t>人口減少・高齢社会では日本的雇用システムの弊害はさらに大きくなり，このままでは持続可能性がない</a:t>
            </a:r>
            <a:endParaRPr kumimoji="1" lang="en-US" altLang="ja-JP" dirty="0" smtClean="0"/>
          </a:p>
          <a:p>
            <a:pPr lvl="1"/>
            <a:r>
              <a:rPr lang="ja-JP" altLang="en-US" dirty="0" smtClean="0"/>
              <a:t>ダブルケアを乗り切ろうとすれば負荷が大きい</a:t>
            </a:r>
            <a:endParaRPr lang="en-US" altLang="ja-JP" dirty="0" smtClean="0"/>
          </a:p>
          <a:p>
            <a:pPr lvl="1"/>
            <a:r>
              <a:rPr kumimoji="1" lang="ja-JP" altLang="en-US" dirty="0" smtClean="0"/>
              <a:t>それゆえに少子化，単身化する</a:t>
            </a:r>
            <a:endParaRPr kumimoji="1" lang="en-US" altLang="ja-JP" dirty="0" smtClean="0"/>
          </a:p>
          <a:p>
            <a:pPr lvl="1"/>
            <a:r>
              <a:rPr lang="ja-JP" altLang="en-US" dirty="0"/>
              <a:t>女性と</a:t>
            </a:r>
            <a:r>
              <a:rPr lang="ja-JP" altLang="en-US" dirty="0" smtClean="0"/>
              <a:t>高齢者の活躍が望まれるが，いずれも構造的に処遇が低い</a:t>
            </a:r>
            <a:endParaRPr kumimoji="1" lang="en-US" altLang="ja-JP" dirty="0" smtClean="0"/>
          </a:p>
          <a:p>
            <a:pPr lvl="1"/>
            <a:r>
              <a:rPr kumimoji="1" lang="ja-JP" altLang="en-US" dirty="0" smtClean="0"/>
              <a:t>格差と貧困の悪化。「日本型平等社会」の崩壊の危機</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110</a:t>
            </a:fld>
            <a:endParaRPr lang="en-US" altLang="ja-JP" dirty="0"/>
          </a:p>
        </p:txBody>
      </p:sp>
    </p:spTree>
    <p:extLst>
      <p:ext uri="{BB962C8B-B14F-4D97-AF65-F5344CB8AC3E}">
        <p14:creationId xmlns:p14="http://schemas.microsoft.com/office/powerpoint/2010/main" val="364091706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435280" cy="1152128"/>
          </a:xfrm>
        </p:spPr>
        <p:txBody>
          <a:bodyPr/>
          <a:lstStyle/>
          <a:p>
            <a:r>
              <a:rPr lang="ja-JP" altLang="en-US" sz="4000" dirty="0"/>
              <a:t>日本的雇用システムの限界と改革</a:t>
            </a:r>
            <a:r>
              <a:rPr lang="ja-JP" altLang="en-US" sz="4000" dirty="0" smtClean="0"/>
              <a:t>（２）</a:t>
            </a:r>
            <a:endParaRPr kumimoji="1" lang="ja-JP" altLang="en-US" sz="4000" dirty="0"/>
          </a:p>
        </p:txBody>
      </p:sp>
      <p:sp>
        <p:nvSpPr>
          <p:cNvPr id="3" name="コンテンツ プレースホルダー 2"/>
          <p:cNvSpPr>
            <a:spLocks noGrp="1"/>
          </p:cNvSpPr>
          <p:nvPr>
            <p:ph idx="1"/>
          </p:nvPr>
        </p:nvSpPr>
        <p:spPr>
          <a:xfrm>
            <a:off x="457200" y="1412776"/>
            <a:ext cx="8229600" cy="5184576"/>
          </a:xfrm>
        </p:spPr>
        <p:txBody>
          <a:bodyPr>
            <a:normAutofit fontScale="70000" lnSpcReduction="20000"/>
          </a:bodyPr>
          <a:lstStyle/>
          <a:p>
            <a:r>
              <a:rPr kumimoji="1" lang="ja-JP" altLang="en-US" dirty="0" smtClean="0"/>
              <a:t>雇用改革の方法</a:t>
            </a:r>
            <a:endParaRPr kumimoji="1" lang="en-US" altLang="ja-JP" dirty="0" smtClean="0"/>
          </a:p>
          <a:p>
            <a:pPr lvl="1"/>
            <a:r>
              <a:rPr lang="ja-JP" altLang="en-US" dirty="0" smtClean="0"/>
              <a:t>市場に任せても改革されない</a:t>
            </a:r>
            <a:endParaRPr lang="en-US" altLang="ja-JP" dirty="0" smtClean="0"/>
          </a:p>
          <a:p>
            <a:pPr lvl="1"/>
            <a:r>
              <a:rPr lang="ja-JP" altLang="en-US" dirty="0" smtClean="0"/>
              <a:t>理念を掲げる</a:t>
            </a:r>
            <a:r>
              <a:rPr lang="ja-JP" altLang="en-US" dirty="0"/>
              <a:t>べきだ</a:t>
            </a:r>
            <a:r>
              <a:rPr lang="ja-JP" altLang="en-US" dirty="0" smtClean="0"/>
              <a:t>が，理想に一気には近づけない</a:t>
            </a:r>
            <a:endParaRPr lang="en-US" altLang="ja-JP" dirty="0" smtClean="0"/>
          </a:p>
          <a:p>
            <a:pPr lvl="1"/>
            <a:r>
              <a:rPr kumimoji="1" lang="ja-JP" altLang="en-US" dirty="0" smtClean="0"/>
              <a:t>現存するアクターを踏まえて，</a:t>
            </a:r>
            <a:r>
              <a:rPr kumimoji="1" lang="ja-JP" altLang="en-US" u="sng" dirty="0" smtClean="0"/>
              <a:t>政治的・社会的に努力すれば実現可能</a:t>
            </a:r>
            <a:r>
              <a:rPr kumimoji="1" lang="ja-JP" altLang="en-US" dirty="0" smtClean="0"/>
              <a:t>なところから始めねばならない</a:t>
            </a:r>
            <a:endParaRPr kumimoji="1" lang="en-US" altLang="ja-JP" dirty="0" smtClean="0"/>
          </a:p>
          <a:p>
            <a:r>
              <a:rPr kumimoji="1" lang="ja-JP" altLang="en-US" dirty="0" smtClean="0"/>
              <a:t>実行可能で実効性がある改革は？</a:t>
            </a:r>
            <a:endParaRPr kumimoji="1" lang="en-US" altLang="ja-JP" dirty="0" smtClean="0"/>
          </a:p>
          <a:p>
            <a:pPr lvl="1"/>
            <a:r>
              <a:rPr kumimoji="1" lang="ja-JP" altLang="en-US" dirty="0" smtClean="0"/>
              <a:t>労働契約法のジョブ型解釈による非正規雇用の無期化</a:t>
            </a:r>
            <a:endParaRPr kumimoji="1" lang="en-US" altLang="ja-JP" dirty="0" smtClean="0"/>
          </a:p>
          <a:p>
            <a:pPr lvl="1"/>
            <a:r>
              <a:rPr kumimoji="1" lang="ja-JP" altLang="en-US" dirty="0" smtClean="0"/>
              <a:t>ジョブ型正社員の拡大＝非正規の安定化＝正社員の幹部候補とそれ以外の区分け</a:t>
            </a:r>
            <a:endParaRPr kumimoji="1" lang="en-US" altLang="ja-JP" dirty="0" smtClean="0"/>
          </a:p>
          <a:p>
            <a:pPr lvl="1"/>
            <a:r>
              <a:rPr lang="ja-JP" altLang="en-US" dirty="0"/>
              <a:t>ジョブによる雇用保障</a:t>
            </a:r>
            <a:r>
              <a:rPr lang="ja-JP" altLang="en-US" dirty="0" smtClean="0"/>
              <a:t>と，ジョブ消失の際の解雇の規範化（法令，法解釈，判例の積み重ね）</a:t>
            </a:r>
            <a:endParaRPr lang="en-US" altLang="ja-JP" dirty="0" smtClean="0"/>
          </a:p>
          <a:p>
            <a:pPr lvl="1"/>
            <a:r>
              <a:rPr lang="ja-JP" altLang="en-US" dirty="0" smtClean="0"/>
              <a:t>年齢差別禁止，性差別禁止の強化</a:t>
            </a:r>
            <a:endParaRPr lang="en-US" altLang="ja-JP" dirty="0" smtClean="0"/>
          </a:p>
          <a:p>
            <a:pPr lvl="1"/>
            <a:r>
              <a:rPr lang="ja-JP" altLang="en-US" dirty="0" smtClean="0"/>
              <a:t>家計の教育費負担</a:t>
            </a:r>
            <a:r>
              <a:rPr lang="ja-JP" altLang="en-US" dirty="0"/>
              <a:t>の</a:t>
            </a:r>
            <a:r>
              <a:rPr lang="ja-JP" altLang="en-US" dirty="0" smtClean="0"/>
              <a:t>軽減</a:t>
            </a:r>
            <a:endParaRPr lang="en-US" altLang="ja-JP" dirty="0" smtClean="0"/>
          </a:p>
          <a:p>
            <a:pPr lvl="1"/>
            <a:r>
              <a:rPr lang="ja-JP" altLang="en-US" dirty="0"/>
              <a:t>介護事業の</a:t>
            </a:r>
            <a:r>
              <a:rPr lang="ja-JP" altLang="en-US" dirty="0" smtClean="0"/>
              <a:t>充実</a:t>
            </a:r>
            <a:endParaRPr lang="en-US" altLang="ja-JP" dirty="0" smtClean="0"/>
          </a:p>
          <a:p>
            <a:r>
              <a:rPr lang="ja-JP" altLang="en-US" dirty="0" smtClean="0"/>
              <a:t>本当はいまがチャンス</a:t>
            </a:r>
            <a:endParaRPr lang="en-US" altLang="ja-JP" dirty="0" smtClean="0"/>
          </a:p>
          <a:p>
            <a:pPr lvl="1"/>
            <a:r>
              <a:rPr lang="ja-JP" altLang="en-US" dirty="0"/>
              <a:t>崩れかかった全部雇用</a:t>
            </a:r>
            <a:r>
              <a:rPr lang="ja-JP" altLang="en-US" dirty="0" smtClean="0"/>
              <a:t>が復活している</a:t>
            </a:r>
            <a:endParaRPr lang="en-US" altLang="ja-JP" dirty="0" smtClean="0"/>
          </a:p>
          <a:p>
            <a:r>
              <a:rPr lang="ja-JP" altLang="en-US" dirty="0" smtClean="0"/>
              <a:t>「</a:t>
            </a:r>
            <a:r>
              <a:rPr lang="ja-JP" altLang="en-US" dirty="0"/>
              <a:t>日本型平等社会</a:t>
            </a:r>
            <a:r>
              <a:rPr lang="ja-JP" altLang="en-US" dirty="0" smtClean="0"/>
              <a:t>」の崩壊でなく改革へ</a:t>
            </a:r>
            <a:endParaRPr lang="en-US" altLang="ja-JP" dirty="0" smtClean="0"/>
          </a:p>
          <a:p>
            <a:pPr lvl="1"/>
            <a:endParaRPr lang="en-US" altLang="ja-JP" dirty="0" smtClean="0"/>
          </a:p>
          <a:p>
            <a:pPr lvl="1"/>
            <a:endParaRPr lang="en-US" altLang="ja-JP" dirty="0" smtClean="0"/>
          </a:p>
          <a:p>
            <a:pPr lvl="1"/>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111</a:t>
            </a:fld>
            <a:endParaRPr lang="en-US" altLang="ja-JP" dirty="0"/>
          </a:p>
        </p:txBody>
      </p:sp>
    </p:spTree>
    <p:extLst>
      <p:ext uri="{BB962C8B-B14F-4D97-AF65-F5344CB8AC3E}">
        <p14:creationId xmlns:p14="http://schemas.microsoft.com/office/powerpoint/2010/main" val="896320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参考文献（１）</a:t>
            </a:r>
            <a:endParaRPr kumimoji="1" lang="ja-JP" altLang="en-US" dirty="0"/>
          </a:p>
        </p:txBody>
      </p:sp>
      <p:sp>
        <p:nvSpPr>
          <p:cNvPr id="3" name="コンテンツ プレースホルダー 2"/>
          <p:cNvSpPr>
            <a:spLocks noGrp="1"/>
          </p:cNvSpPr>
          <p:nvPr>
            <p:ph idx="1"/>
          </p:nvPr>
        </p:nvSpPr>
        <p:spPr>
          <a:xfrm>
            <a:off x="467544" y="1268760"/>
            <a:ext cx="8229600" cy="5256584"/>
          </a:xfrm>
        </p:spPr>
        <p:txBody>
          <a:bodyPr>
            <a:normAutofit fontScale="55000" lnSpcReduction="20000"/>
          </a:bodyPr>
          <a:lstStyle/>
          <a:p>
            <a:r>
              <a:rPr lang="ja-JP" altLang="en-US" dirty="0" smtClean="0"/>
              <a:t>アベグレン，</a:t>
            </a:r>
            <a:r>
              <a:rPr lang="en-US" altLang="ja-JP" dirty="0" smtClean="0"/>
              <a:t>J</a:t>
            </a:r>
            <a:r>
              <a:rPr lang="ja-JP" altLang="en-US" dirty="0" smtClean="0"/>
              <a:t>（</a:t>
            </a:r>
            <a:r>
              <a:rPr lang="zh-TW" altLang="en-US" dirty="0">
                <a:latin typeface="ＭＳ Ｐゴシック" panose="020B0600070205080204" pitchFamily="50" charset="-128"/>
                <a:ea typeface="ＭＳ Ｐゴシック" panose="020B0600070205080204" pitchFamily="50" charset="-128"/>
              </a:rPr>
              <a:t>占部都美監</a:t>
            </a:r>
            <a:r>
              <a:rPr lang="zh-TW" altLang="en-US" dirty="0" smtClean="0">
                <a:latin typeface="ＭＳ Ｐゴシック" panose="020B0600070205080204" pitchFamily="50" charset="-128"/>
                <a:ea typeface="ＭＳ Ｐゴシック" panose="020B0600070205080204" pitchFamily="50" charset="-128"/>
              </a:rPr>
              <a:t>訳</a:t>
            </a:r>
            <a:r>
              <a:rPr lang="ja-JP" altLang="en-US" dirty="0" smtClean="0">
                <a:latin typeface="ＭＳ Ｐゴシック" panose="020B0600070205080204" pitchFamily="50" charset="-128"/>
                <a:ea typeface="ＭＳ Ｐゴシック" panose="020B0600070205080204" pitchFamily="50" charset="-128"/>
              </a:rPr>
              <a:t>）</a:t>
            </a:r>
            <a:r>
              <a:rPr lang="en-US" altLang="ja-JP" dirty="0" smtClean="0">
                <a:latin typeface="ＭＳ Ｐゴシック" panose="020B0600070205080204" pitchFamily="50" charset="-128"/>
                <a:ea typeface="ＭＳ Ｐゴシック" panose="020B0600070205080204" pitchFamily="50" charset="-128"/>
              </a:rPr>
              <a:t>[1958]『</a:t>
            </a:r>
            <a:r>
              <a:rPr lang="ja-JP" altLang="en-US" dirty="0" smtClean="0">
                <a:latin typeface="ＭＳ Ｐゴシック" panose="020B0600070205080204" pitchFamily="50" charset="-128"/>
                <a:ea typeface="ＭＳ Ｐゴシック" panose="020B0600070205080204" pitchFamily="50" charset="-128"/>
              </a:rPr>
              <a:t>日本の経営</a:t>
            </a:r>
            <a:r>
              <a:rPr lang="en-US" altLang="ja-JP" dirty="0" smtClean="0">
                <a:latin typeface="ＭＳ Ｐゴシック" panose="020B0600070205080204" pitchFamily="50" charset="-128"/>
                <a:ea typeface="ＭＳ Ｐゴシック" panose="020B0600070205080204" pitchFamily="50" charset="-128"/>
              </a:rPr>
              <a:t>』</a:t>
            </a:r>
            <a:r>
              <a:rPr lang="ja-JP" altLang="en-US" dirty="0" smtClean="0">
                <a:latin typeface="ＭＳ Ｐゴシック" panose="020B0600070205080204" pitchFamily="50" charset="-128"/>
                <a:ea typeface="ＭＳ Ｐゴシック" panose="020B0600070205080204" pitchFamily="50" charset="-128"/>
              </a:rPr>
              <a:t>ダイヤモンド社。</a:t>
            </a:r>
            <a:endParaRPr lang="en-US" altLang="ja-JP" dirty="0" smtClean="0"/>
          </a:p>
          <a:p>
            <a:pPr>
              <a:lnSpc>
                <a:spcPct val="110000"/>
              </a:lnSpc>
              <a:defRPr/>
            </a:pPr>
            <a:r>
              <a:rPr lang="ja-JP" altLang="en-US" dirty="0"/>
              <a:t>今田幸子・平田周一</a:t>
            </a:r>
            <a:r>
              <a:rPr lang="en-US" altLang="ja-JP" dirty="0"/>
              <a:t>[1995]『</a:t>
            </a:r>
            <a:r>
              <a:rPr lang="ja-JP" altLang="en-US" dirty="0"/>
              <a:t>ホワイトカラーの昇進構造</a:t>
            </a:r>
            <a:r>
              <a:rPr lang="en-US" altLang="ja-JP" dirty="0"/>
              <a:t>』</a:t>
            </a:r>
            <a:r>
              <a:rPr lang="ja-JP" altLang="en-US" dirty="0"/>
              <a:t>日本労働研究機構。</a:t>
            </a:r>
          </a:p>
          <a:p>
            <a:pPr>
              <a:lnSpc>
                <a:spcPct val="110000"/>
              </a:lnSpc>
              <a:defRPr/>
            </a:pPr>
            <a:r>
              <a:rPr lang="ja-JP" altLang="en-US" dirty="0" smtClean="0"/>
              <a:t>遠藤公嗣</a:t>
            </a:r>
            <a:r>
              <a:rPr lang="en-US" altLang="ja-JP" dirty="0"/>
              <a:t>[1999]『</a:t>
            </a:r>
            <a:r>
              <a:rPr lang="ja-JP" altLang="en-US" dirty="0"/>
              <a:t>日本の人事査定</a:t>
            </a:r>
            <a:r>
              <a:rPr lang="en-US" altLang="ja-JP" dirty="0"/>
              <a:t>』</a:t>
            </a:r>
            <a:r>
              <a:rPr lang="ja-JP" altLang="en-US" dirty="0"/>
              <a:t>ミネルヴァ書房。</a:t>
            </a:r>
          </a:p>
          <a:p>
            <a:pPr>
              <a:lnSpc>
                <a:spcPct val="110000"/>
              </a:lnSpc>
              <a:defRPr/>
            </a:pPr>
            <a:r>
              <a:rPr lang="ja-JP" altLang="en-US" dirty="0"/>
              <a:t>遠藤公嗣</a:t>
            </a:r>
            <a:r>
              <a:rPr lang="en-US" altLang="ja-JP" dirty="0"/>
              <a:t>[2005]『</a:t>
            </a:r>
            <a:r>
              <a:rPr lang="ja-JP" altLang="en-US" dirty="0"/>
              <a:t>賃金の決め方</a:t>
            </a:r>
            <a:r>
              <a:rPr lang="en-US" altLang="ja-JP" dirty="0"/>
              <a:t>』</a:t>
            </a:r>
            <a:r>
              <a:rPr lang="ja-JP" altLang="en-US" dirty="0"/>
              <a:t>ミネルヴァ書房。</a:t>
            </a:r>
          </a:p>
          <a:p>
            <a:r>
              <a:rPr lang="ja-JP" altLang="en-US" dirty="0" smtClean="0"/>
              <a:t>大森真紀</a:t>
            </a:r>
            <a:r>
              <a:rPr lang="en-US" altLang="ja-JP" dirty="0" smtClean="0"/>
              <a:t>[2017]</a:t>
            </a:r>
            <a:r>
              <a:rPr lang="ja-JP" altLang="en-US" dirty="0" smtClean="0"/>
              <a:t>「性別定年制の事例研究」</a:t>
            </a:r>
            <a:r>
              <a:rPr lang="en-US" altLang="ja-JP" dirty="0" smtClean="0"/>
              <a:t>『</a:t>
            </a:r>
            <a:r>
              <a:rPr lang="ja-JP" altLang="en-US" dirty="0" smtClean="0"/>
              <a:t>早稲田社会科学総合研究</a:t>
            </a:r>
            <a:r>
              <a:rPr lang="en-US" altLang="ja-JP" dirty="0" smtClean="0"/>
              <a:t>』17(2)</a:t>
            </a:r>
            <a:r>
              <a:rPr lang="ja-JP" altLang="en-US" dirty="0" smtClean="0"/>
              <a:t>，早稲田大学社会科学学会，</a:t>
            </a:r>
            <a:r>
              <a:rPr lang="en-US" altLang="ja-JP" dirty="0" smtClean="0"/>
              <a:t>1-24</a:t>
            </a:r>
            <a:r>
              <a:rPr lang="ja-JP" altLang="en-US" dirty="0" smtClean="0"/>
              <a:t>頁。</a:t>
            </a:r>
            <a:endParaRPr lang="en-US" altLang="ja-JP" dirty="0" smtClean="0"/>
          </a:p>
          <a:p>
            <a:r>
              <a:rPr lang="ja-JP" altLang="en-US" dirty="0" smtClean="0"/>
              <a:t>楠田</a:t>
            </a:r>
            <a:r>
              <a:rPr lang="ja-JP" altLang="en-US" dirty="0"/>
              <a:t>丘</a:t>
            </a:r>
            <a:r>
              <a:rPr lang="en-US" altLang="ja-JP" dirty="0"/>
              <a:t>[1982]『</a:t>
            </a:r>
            <a:r>
              <a:rPr lang="ja-JP" altLang="en-US" dirty="0"/>
              <a:t>職能資格制度</a:t>
            </a:r>
            <a:r>
              <a:rPr lang="en-US" altLang="ja-JP" dirty="0"/>
              <a:t>』</a:t>
            </a:r>
            <a:r>
              <a:rPr lang="ja-JP" altLang="en-US" dirty="0"/>
              <a:t>産業労働調査所。</a:t>
            </a:r>
          </a:p>
          <a:p>
            <a:r>
              <a:rPr lang="ja-JP" altLang="en-US" dirty="0" smtClean="0"/>
              <a:t>楠木新</a:t>
            </a:r>
            <a:r>
              <a:rPr lang="en-US" altLang="ja-JP" dirty="0" smtClean="0"/>
              <a:t>[2014]『</a:t>
            </a:r>
            <a:r>
              <a:rPr lang="ja-JP" altLang="en-US" dirty="0" smtClean="0"/>
              <a:t>働かないオジサンの給料はなぜ高いのか</a:t>
            </a:r>
            <a:r>
              <a:rPr lang="en-US" altLang="ja-JP" dirty="0" smtClean="0"/>
              <a:t>』</a:t>
            </a:r>
            <a:r>
              <a:rPr lang="ja-JP" altLang="en-US" dirty="0" smtClean="0"/>
              <a:t>新潮社。</a:t>
            </a:r>
            <a:endParaRPr lang="en-US" altLang="ja-JP" dirty="0" smtClean="0"/>
          </a:p>
          <a:p>
            <a:r>
              <a:rPr lang="ja-JP" altLang="en-US" dirty="0" smtClean="0"/>
              <a:t>熊沢</a:t>
            </a:r>
            <a:r>
              <a:rPr lang="ja-JP" altLang="en-US" dirty="0"/>
              <a:t>誠</a:t>
            </a:r>
            <a:r>
              <a:rPr lang="en-US" altLang="ja-JP" dirty="0"/>
              <a:t>[1997]『</a:t>
            </a:r>
            <a:r>
              <a:rPr lang="ja-JP" altLang="en-US" dirty="0"/>
              <a:t>能力主義と企業社会</a:t>
            </a:r>
            <a:r>
              <a:rPr lang="en-US" altLang="ja-JP" dirty="0"/>
              <a:t>』</a:t>
            </a:r>
            <a:r>
              <a:rPr lang="ja-JP" altLang="en-US" dirty="0"/>
              <a:t>岩波新書。</a:t>
            </a:r>
          </a:p>
          <a:p>
            <a:r>
              <a:rPr kumimoji="1" lang="ja-JP" altLang="en-US" dirty="0" smtClean="0"/>
              <a:t>経済協力開発機構（</a:t>
            </a:r>
            <a:r>
              <a:rPr kumimoji="1" lang="en-US" altLang="ja-JP" dirty="0" smtClean="0"/>
              <a:t>OECD</a:t>
            </a:r>
            <a:r>
              <a:rPr kumimoji="1" lang="ja-JP" altLang="en-US" dirty="0" smtClean="0"/>
              <a:t>）</a:t>
            </a:r>
            <a:r>
              <a:rPr lang="ja-JP" altLang="en-US" dirty="0"/>
              <a:t>（労働省訳・編）</a:t>
            </a:r>
            <a:r>
              <a:rPr kumimoji="1" lang="en-US" altLang="ja-JP" dirty="0" smtClean="0"/>
              <a:t>[1972]『OECD</a:t>
            </a:r>
            <a:r>
              <a:rPr kumimoji="1" lang="ja-JP" altLang="en-US" dirty="0" smtClean="0"/>
              <a:t>対日労働報告書</a:t>
            </a:r>
            <a:r>
              <a:rPr kumimoji="1" lang="en-US" altLang="ja-JP" dirty="0" smtClean="0"/>
              <a:t>』</a:t>
            </a:r>
            <a:r>
              <a:rPr kumimoji="1" lang="ja-JP" altLang="en-US" dirty="0" smtClean="0"/>
              <a:t>日本労働協会。</a:t>
            </a:r>
            <a:endParaRPr kumimoji="1" lang="en-US" altLang="ja-JP" dirty="0" smtClean="0"/>
          </a:p>
          <a:p>
            <a:r>
              <a:rPr kumimoji="1" lang="ja-JP" altLang="en-US" dirty="0" smtClean="0"/>
              <a:t>厚生労働省</a:t>
            </a:r>
            <a:r>
              <a:rPr kumimoji="1" lang="en-US" altLang="ja-JP" dirty="0" smtClean="0"/>
              <a:t>[2016]</a:t>
            </a:r>
            <a:r>
              <a:rPr lang="en-US" altLang="ja-JP" dirty="0" smtClean="0"/>
              <a:t>『</a:t>
            </a:r>
            <a:r>
              <a:rPr lang="ja-JP" altLang="en-US" dirty="0" smtClean="0"/>
              <a:t>同一労働同一賃金ガイドライン案</a:t>
            </a:r>
            <a:r>
              <a:rPr lang="en-US" altLang="ja-JP" dirty="0" smtClean="0"/>
              <a:t>』</a:t>
            </a:r>
            <a:r>
              <a:rPr lang="ja-JP" altLang="en-US" dirty="0" smtClean="0"/>
              <a:t>（ </a:t>
            </a:r>
            <a:r>
              <a:rPr lang="en-US" altLang="ja-JP" dirty="0">
                <a:hlinkClick r:id="rId2"/>
              </a:rPr>
              <a:t>http://</a:t>
            </a:r>
            <a:r>
              <a:rPr lang="en-US" altLang="ja-JP" dirty="0" smtClean="0">
                <a:hlinkClick r:id="rId2"/>
              </a:rPr>
              <a:t>www.mhlw.go.jp/stf/seisakunitsuite/bunya/0000190591.html</a:t>
            </a:r>
            <a:r>
              <a:rPr lang="ja-JP" altLang="en-US" dirty="0" smtClean="0"/>
              <a:t> ）。</a:t>
            </a:r>
            <a:endParaRPr kumimoji="1" lang="en-US" altLang="ja-JP" dirty="0" smtClean="0"/>
          </a:p>
          <a:p>
            <a:r>
              <a:rPr kumimoji="1" lang="ja-JP" altLang="en-US" dirty="0" smtClean="0"/>
              <a:t>鈴木良始</a:t>
            </a:r>
            <a:r>
              <a:rPr kumimoji="1" lang="en-US" altLang="ja-JP" dirty="0" smtClean="0"/>
              <a:t>[1994]『</a:t>
            </a:r>
            <a:r>
              <a:rPr kumimoji="1" lang="ja-JP" altLang="en-US" dirty="0" smtClean="0"/>
              <a:t>日本低生産システムと企業社会</a:t>
            </a:r>
            <a:r>
              <a:rPr kumimoji="1" lang="en-US" altLang="ja-JP" dirty="0" smtClean="0"/>
              <a:t>』</a:t>
            </a:r>
            <a:r>
              <a:rPr kumimoji="1" lang="ja-JP" altLang="en-US" dirty="0" smtClean="0"/>
              <a:t>北海道大学図書刊行会。</a:t>
            </a:r>
            <a:endParaRPr kumimoji="1" lang="en-US" altLang="ja-JP" dirty="0" smtClean="0"/>
          </a:p>
          <a:p>
            <a:r>
              <a:rPr lang="ja-JP" altLang="en-US" dirty="0"/>
              <a:t>中田喜文</a:t>
            </a:r>
            <a:r>
              <a:rPr lang="en-US" altLang="ja-JP" dirty="0"/>
              <a:t>[2002]</a:t>
            </a:r>
            <a:r>
              <a:rPr lang="ja-JP" altLang="en-US" dirty="0"/>
              <a:t>「日本の男女賃金格差の実態」</a:t>
            </a:r>
            <a:r>
              <a:rPr lang="en-US" altLang="ja-JP" dirty="0"/>
              <a:t>『</a:t>
            </a:r>
            <a:r>
              <a:rPr lang="ja-JP" altLang="en-US" dirty="0"/>
              <a:t>家計経済研究</a:t>
            </a:r>
            <a:r>
              <a:rPr lang="en-US" altLang="ja-JP" dirty="0"/>
              <a:t>』</a:t>
            </a:r>
            <a:r>
              <a:rPr lang="ja-JP" altLang="en-US" dirty="0"/>
              <a:t>第</a:t>
            </a:r>
            <a:r>
              <a:rPr lang="en-US" altLang="ja-JP" dirty="0"/>
              <a:t>54</a:t>
            </a:r>
            <a:r>
              <a:rPr lang="ja-JP" altLang="en-US" dirty="0"/>
              <a:t>号，家計経済</a:t>
            </a:r>
            <a:r>
              <a:rPr lang="ja-JP" altLang="en-US" dirty="0" smtClean="0"/>
              <a:t>研究所，</a:t>
            </a:r>
            <a:r>
              <a:rPr lang="en-US" altLang="ja-JP" dirty="0" smtClean="0"/>
              <a:t>26-33</a:t>
            </a:r>
            <a:r>
              <a:rPr lang="ja-JP" altLang="en-US" dirty="0" smtClean="0"/>
              <a:t>頁。</a:t>
            </a:r>
            <a:endParaRPr lang="en-US" altLang="ja-JP" dirty="0" smtClean="0"/>
          </a:p>
          <a:p>
            <a:r>
              <a:rPr lang="ja-JP" altLang="en-US" dirty="0"/>
              <a:t>日本経営者団体連盟</a:t>
            </a:r>
            <a:r>
              <a:rPr lang="en-US" altLang="ja-JP" dirty="0"/>
              <a:t>[1995]『</a:t>
            </a:r>
            <a:r>
              <a:rPr lang="ja-JP" altLang="en-US" dirty="0"/>
              <a:t>新時代の「日本的経営」</a:t>
            </a:r>
            <a:r>
              <a:rPr lang="en-US" altLang="ja-JP" dirty="0"/>
              <a:t>』</a:t>
            </a:r>
            <a:r>
              <a:rPr lang="ja-JP" altLang="en-US" dirty="0"/>
              <a:t>。</a:t>
            </a:r>
          </a:p>
          <a:p>
            <a:r>
              <a:rPr lang="ja-JP" altLang="en-US" dirty="0" smtClean="0"/>
              <a:t>野村正實</a:t>
            </a:r>
            <a:r>
              <a:rPr lang="en-US" altLang="ja-JP" dirty="0" smtClean="0"/>
              <a:t>[1994]『</a:t>
            </a:r>
            <a:r>
              <a:rPr lang="ja-JP" altLang="en-US" dirty="0" smtClean="0"/>
              <a:t>終身雇用</a:t>
            </a:r>
            <a:r>
              <a:rPr lang="en-US" altLang="ja-JP" dirty="0" smtClean="0"/>
              <a:t>』</a:t>
            </a:r>
            <a:r>
              <a:rPr lang="ja-JP" altLang="en-US" dirty="0" smtClean="0"/>
              <a:t>岩波書店。</a:t>
            </a:r>
            <a:endParaRPr lang="en-US" altLang="ja-JP" dirty="0" smtClean="0"/>
          </a:p>
          <a:p>
            <a:r>
              <a:rPr lang="ja-JP" altLang="en-US" dirty="0" smtClean="0"/>
              <a:t>野村</a:t>
            </a:r>
            <a:r>
              <a:rPr lang="ja-JP" altLang="en-US" dirty="0"/>
              <a:t>正實</a:t>
            </a:r>
            <a:r>
              <a:rPr lang="en-US" altLang="ja-JP" dirty="0"/>
              <a:t>[</a:t>
            </a:r>
            <a:r>
              <a:rPr lang="en-US" altLang="ja-JP" dirty="0" smtClean="0"/>
              <a:t>1998]『</a:t>
            </a:r>
            <a:r>
              <a:rPr lang="ja-JP" altLang="en-US" dirty="0"/>
              <a:t>雇用不安</a:t>
            </a:r>
            <a:r>
              <a:rPr lang="en-US" altLang="ja-JP" dirty="0"/>
              <a:t>』</a:t>
            </a:r>
            <a:r>
              <a:rPr lang="ja-JP" altLang="en-US" dirty="0"/>
              <a:t>岩波書店。</a:t>
            </a:r>
            <a:endParaRPr lang="en-US" altLang="ja-JP" dirty="0"/>
          </a:p>
          <a:p>
            <a:endParaRPr lang="en-US" altLang="ja-JP" dirty="0" smtClean="0"/>
          </a:p>
          <a:p>
            <a:endParaRPr lang="ja-JP" altLang="en-US"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112</a:t>
            </a:fld>
            <a:endParaRPr lang="en-US" altLang="ja-JP" dirty="0"/>
          </a:p>
        </p:txBody>
      </p:sp>
    </p:spTree>
    <p:extLst>
      <p:ext uri="{BB962C8B-B14F-4D97-AF65-F5344CB8AC3E}">
        <p14:creationId xmlns:p14="http://schemas.microsoft.com/office/powerpoint/2010/main" val="94283939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参考文献（２）・使用データベース</a:t>
            </a:r>
            <a:endParaRPr kumimoji="1" lang="ja-JP" altLang="en-US" dirty="0"/>
          </a:p>
        </p:txBody>
      </p:sp>
      <p:sp>
        <p:nvSpPr>
          <p:cNvPr id="3" name="コンテンツ プレースホルダー 2"/>
          <p:cNvSpPr>
            <a:spLocks noGrp="1"/>
          </p:cNvSpPr>
          <p:nvPr>
            <p:ph idx="1"/>
          </p:nvPr>
        </p:nvSpPr>
        <p:spPr>
          <a:xfrm>
            <a:off x="457200" y="1196753"/>
            <a:ext cx="8229600" cy="4929412"/>
          </a:xfrm>
        </p:spPr>
        <p:txBody>
          <a:bodyPr>
            <a:normAutofit fontScale="55000" lnSpcReduction="20000"/>
          </a:bodyPr>
          <a:lstStyle/>
          <a:p>
            <a:r>
              <a:rPr kumimoji="1" lang="ja-JP" altLang="en-US" dirty="0" smtClean="0"/>
              <a:t>野村正實</a:t>
            </a:r>
            <a:r>
              <a:rPr kumimoji="1" lang="en-US" altLang="ja-JP" dirty="0" smtClean="0"/>
              <a:t>[2007]『</a:t>
            </a:r>
            <a:r>
              <a:rPr kumimoji="1" lang="ja-JP" altLang="en-US" dirty="0" smtClean="0"/>
              <a:t>日本的雇用慣行</a:t>
            </a:r>
            <a:r>
              <a:rPr kumimoji="1" lang="en-US" altLang="ja-JP" dirty="0" smtClean="0"/>
              <a:t>』</a:t>
            </a:r>
            <a:r>
              <a:rPr kumimoji="1" lang="ja-JP" altLang="en-US" dirty="0" smtClean="0"/>
              <a:t>ミネルヴァ書房。</a:t>
            </a:r>
            <a:endParaRPr kumimoji="1" lang="en-US" altLang="ja-JP" dirty="0" smtClean="0"/>
          </a:p>
          <a:p>
            <a:r>
              <a:rPr kumimoji="1" lang="ja-JP" altLang="en-US" dirty="0" smtClean="0"/>
              <a:t>濱口桂一郎</a:t>
            </a:r>
            <a:r>
              <a:rPr kumimoji="1" lang="en-US" altLang="ja-JP" dirty="0" smtClean="0"/>
              <a:t>[2011]『</a:t>
            </a:r>
            <a:r>
              <a:rPr kumimoji="1" lang="ja-JP" altLang="en-US" dirty="0" smtClean="0"/>
              <a:t>日本の雇用と労働法</a:t>
            </a:r>
            <a:r>
              <a:rPr kumimoji="1" lang="en-US" altLang="ja-JP" dirty="0" smtClean="0"/>
              <a:t>』</a:t>
            </a:r>
            <a:r>
              <a:rPr kumimoji="1" lang="ja-JP" altLang="en-US" dirty="0" smtClean="0"/>
              <a:t>日本経済新聞出版社。</a:t>
            </a:r>
            <a:endParaRPr kumimoji="1" lang="en-US" altLang="ja-JP" dirty="0" smtClean="0"/>
          </a:p>
          <a:p>
            <a:r>
              <a:rPr kumimoji="1" lang="ja-JP" altLang="en-US" dirty="0" smtClean="0"/>
              <a:t>濱口桂一郎</a:t>
            </a:r>
            <a:r>
              <a:rPr kumimoji="1" lang="en-US" altLang="ja-JP" dirty="0" smtClean="0"/>
              <a:t>[2013]『</a:t>
            </a:r>
            <a:r>
              <a:rPr kumimoji="1" lang="ja-JP" altLang="en-US" dirty="0" smtClean="0"/>
              <a:t>若者と労働</a:t>
            </a:r>
            <a:r>
              <a:rPr kumimoji="1" lang="en-US" altLang="ja-JP" dirty="0" smtClean="0"/>
              <a:t>』</a:t>
            </a:r>
            <a:r>
              <a:rPr kumimoji="1" lang="ja-JP" altLang="en-US" dirty="0" smtClean="0"/>
              <a:t>中央公論新社。</a:t>
            </a:r>
            <a:endParaRPr kumimoji="1" lang="en-US" altLang="ja-JP" dirty="0" smtClean="0"/>
          </a:p>
          <a:p>
            <a:r>
              <a:rPr lang="ja-JP" altLang="en-US" dirty="0"/>
              <a:t>濱口</a:t>
            </a:r>
            <a:r>
              <a:rPr lang="ja-JP" altLang="en-US" dirty="0" smtClean="0"/>
              <a:t>桂一郎</a:t>
            </a:r>
            <a:r>
              <a:rPr lang="en-US" altLang="ja-JP" dirty="0" smtClean="0"/>
              <a:t>[2014]『</a:t>
            </a:r>
            <a:r>
              <a:rPr lang="ja-JP" altLang="en-US" dirty="0" smtClean="0"/>
              <a:t>日本の雇用と中高年</a:t>
            </a:r>
            <a:r>
              <a:rPr lang="en-US" altLang="ja-JP" dirty="0" smtClean="0"/>
              <a:t>』</a:t>
            </a:r>
            <a:r>
              <a:rPr lang="ja-JP" altLang="en-US" dirty="0" smtClean="0"/>
              <a:t>筑摩書房。</a:t>
            </a:r>
            <a:endParaRPr lang="en-US" altLang="ja-JP" dirty="0" smtClean="0"/>
          </a:p>
          <a:p>
            <a:r>
              <a:rPr kumimoji="1" lang="ja-JP" altLang="en-US" dirty="0"/>
              <a:t>濱口</a:t>
            </a:r>
            <a:r>
              <a:rPr kumimoji="1" lang="ja-JP" altLang="en-US" dirty="0" smtClean="0"/>
              <a:t>桂一郎</a:t>
            </a:r>
            <a:r>
              <a:rPr kumimoji="1" lang="en-US" altLang="ja-JP" dirty="0" smtClean="0"/>
              <a:t>[2015]『</a:t>
            </a:r>
            <a:r>
              <a:rPr kumimoji="1" lang="ja-JP" altLang="en-US" dirty="0" smtClean="0"/>
              <a:t>働く女子の運命</a:t>
            </a:r>
            <a:r>
              <a:rPr kumimoji="1" lang="en-US" altLang="ja-JP" dirty="0" smtClean="0"/>
              <a:t>』</a:t>
            </a:r>
            <a:r>
              <a:rPr kumimoji="1" lang="ja-JP" altLang="en-US" dirty="0" smtClean="0"/>
              <a:t>文藝春秋社。</a:t>
            </a:r>
            <a:endParaRPr kumimoji="1" lang="en-US" altLang="ja-JP" dirty="0" smtClean="0"/>
          </a:p>
          <a:p>
            <a:r>
              <a:rPr lang="ja-JP" altLang="en-US" dirty="0" smtClean="0"/>
              <a:t>宮本光晴</a:t>
            </a:r>
            <a:r>
              <a:rPr lang="en-US" altLang="ja-JP" dirty="0" smtClean="0"/>
              <a:t>[2004]『</a:t>
            </a:r>
            <a:r>
              <a:rPr lang="ja-JP" altLang="en-US" dirty="0" smtClean="0"/>
              <a:t>企業システムの経済学</a:t>
            </a:r>
            <a:r>
              <a:rPr lang="en-US" altLang="ja-JP" dirty="0" smtClean="0"/>
              <a:t>』</a:t>
            </a:r>
            <a:r>
              <a:rPr lang="ja-JP" altLang="en-US" dirty="0" smtClean="0"/>
              <a:t>新世社。</a:t>
            </a:r>
            <a:endParaRPr lang="en-US" altLang="ja-JP" dirty="0" smtClean="0"/>
          </a:p>
          <a:p>
            <a:endParaRPr lang="en-US" altLang="ja-JP" dirty="0" smtClean="0"/>
          </a:p>
          <a:p>
            <a:r>
              <a:rPr lang="ja-JP" altLang="en-US" dirty="0" smtClean="0"/>
              <a:t>厚生労働省</a:t>
            </a:r>
            <a:r>
              <a:rPr lang="en-US" altLang="ja-JP" dirty="0" smtClean="0"/>
              <a:t>[2017]『</a:t>
            </a:r>
            <a:r>
              <a:rPr lang="ja-JP" altLang="en-US" dirty="0"/>
              <a:t>厚生労働白書</a:t>
            </a:r>
            <a:r>
              <a:rPr lang="en-US" altLang="ja-JP" dirty="0"/>
              <a:t>』2017</a:t>
            </a:r>
            <a:r>
              <a:rPr lang="ja-JP" altLang="en-US" dirty="0" smtClean="0"/>
              <a:t>年版（</a:t>
            </a:r>
            <a:r>
              <a:rPr lang="en-US" altLang="ja-JP" dirty="0">
                <a:solidFill>
                  <a:srgbClr val="FF0000"/>
                </a:solidFill>
                <a:hlinkClick r:id="rId2"/>
              </a:rPr>
              <a:t>http://www.mhlw.go.jp/wp/hakusyo/kousei/17/</a:t>
            </a:r>
            <a:r>
              <a:rPr lang="ja-JP" altLang="en-US" dirty="0"/>
              <a:t>）。</a:t>
            </a:r>
            <a:endParaRPr lang="en-US" altLang="ja-JP" dirty="0"/>
          </a:p>
          <a:p>
            <a:r>
              <a:rPr lang="ja-JP" altLang="en-US" dirty="0" smtClean="0"/>
              <a:t>内閣府</a:t>
            </a:r>
            <a:r>
              <a:rPr lang="en-US" altLang="ja-JP" dirty="0" smtClean="0"/>
              <a:t>[2017]</a:t>
            </a:r>
            <a:r>
              <a:rPr kumimoji="1" lang="en-US" altLang="ja-JP" dirty="0" smtClean="0"/>
              <a:t>『</a:t>
            </a:r>
            <a:r>
              <a:rPr kumimoji="1" lang="ja-JP" altLang="en-US" dirty="0" smtClean="0"/>
              <a:t>男女共同参画白書</a:t>
            </a:r>
            <a:r>
              <a:rPr kumimoji="1" lang="en-US" altLang="ja-JP" dirty="0" smtClean="0"/>
              <a:t>』2017</a:t>
            </a:r>
            <a:r>
              <a:rPr kumimoji="1" lang="ja-JP" altLang="en-US" dirty="0" smtClean="0"/>
              <a:t>年版（ </a:t>
            </a:r>
            <a:r>
              <a:rPr lang="en-US" altLang="ja-JP" dirty="0">
                <a:hlinkClick r:id="rId3"/>
              </a:rPr>
              <a:t>http://</a:t>
            </a:r>
            <a:r>
              <a:rPr lang="en-US" altLang="ja-JP" dirty="0" smtClean="0">
                <a:hlinkClick r:id="rId3"/>
              </a:rPr>
              <a:t>www.gender.go.jp/about_danjo/whitepaper/h29/zentai/index.html</a:t>
            </a:r>
            <a:r>
              <a:rPr lang="ja-JP" altLang="en-US" dirty="0" smtClean="0"/>
              <a:t> </a:t>
            </a:r>
            <a:r>
              <a:rPr kumimoji="1" lang="ja-JP" altLang="en-US" dirty="0" smtClean="0"/>
              <a:t>）。</a:t>
            </a:r>
            <a:endParaRPr kumimoji="1" lang="en-US" altLang="ja-JP" dirty="0" smtClean="0"/>
          </a:p>
          <a:p>
            <a:r>
              <a:rPr lang="ja-JP" altLang="en-US" dirty="0" smtClean="0"/>
              <a:t>内閣府</a:t>
            </a:r>
            <a:r>
              <a:rPr lang="en-US" altLang="ja-JP" dirty="0" smtClean="0"/>
              <a:t>[2018]『</a:t>
            </a:r>
            <a:r>
              <a:rPr lang="ja-JP" altLang="en-US" dirty="0" smtClean="0"/>
              <a:t>男女共同参画白書</a:t>
            </a:r>
            <a:r>
              <a:rPr lang="en-US" altLang="ja-JP" dirty="0" smtClean="0"/>
              <a:t>』2018</a:t>
            </a:r>
            <a:r>
              <a:rPr lang="ja-JP" altLang="en-US" dirty="0" smtClean="0"/>
              <a:t>年版（ </a:t>
            </a:r>
            <a:r>
              <a:rPr lang="en-US" altLang="ja-JP" dirty="0">
                <a:hlinkClick r:id="rId4"/>
              </a:rPr>
              <a:t>http://</a:t>
            </a:r>
            <a:r>
              <a:rPr lang="en-US" altLang="ja-JP" dirty="0" smtClean="0">
                <a:hlinkClick r:id="rId4"/>
              </a:rPr>
              <a:t>www.gender.go.jp/about_danjo/whitepaper/h30/zentai/index.html</a:t>
            </a:r>
            <a:r>
              <a:rPr lang="ja-JP" altLang="en-US" dirty="0" smtClean="0"/>
              <a:t> ）。</a:t>
            </a:r>
            <a:endParaRPr lang="en-US" altLang="ja-JP" dirty="0" smtClean="0"/>
          </a:p>
          <a:p>
            <a:endParaRPr lang="en-US" altLang="ja-JP" dirty="0" smtClean="0"/>
          </a:p>
          <a:p>
            <a:endParaRPr lang="en-US" altLang="ja-JP" dirty="0"/>
          </a:p>
          <a:p>
            <a:r>
              <a:rPr lang="ja-JP" altLang="en-US" dirty="0" smtClean="0"/>
              <a:t>厚生労働省</a:t>
            </a:r>
            <a:r>
              <a:rPr lang="en-US" altLang="ja-JP" dirty="0" smtClean="0"/>
              <a:t>『</a:t>
            </a:r>
            <a:r>
              <a:rPr lang="ja-JP" altLang="en-US" dirty="0" smtClean="0"/>
              <a:t>就労条件総合調査</a:t>
            </a:r>
            <a:r>
              <a:rPr lang="en-US" altLang="ja-JP" dirty="0" smtClean="0"/>
              <a:t>』</a:t>
            </a:r>
            <a:r>
              <a:rPr lang="ja-JP" altLang="en-US" dirty="0" smtClean="0"/>
              <a:t>（ </a:t>
            </a:r>
            <a:r>
              <a:rPr lang="en-US" altLang="ja-JP" dirty="0">
                <a:hlinkClick r:id="rId5"/>
              </a:rPr>
              <a:t>http://</a:t>
            </a:r>
            <a:r>
              <a:rPr lang="en-US" altLang="ja-JP" dirty="0" smtClean="0">
                <a:hlinkClick r:id="rId5"/>
              </a:rPr>
              <a:t>www.mhlw.go.jp/toukei/list/11-23.html</a:t>
            </a:r>
            <a:r>
              <a:rPr lang="ja-JP" altLang="en-US" dirty="0" smtClean="0"/>
              <a:t>  </a:t>
            </a:r>
            <a:r>
              <a:rPr lang="ja-JP" altLang="en-US" dirty="0"/>
              <a:t>）</a:t>
            </a:r>
            <a:r>
              <a:rPr lang="ja-JP" altLang="en-US" dirty="0" smtClean="0"/>
              <a:t>。</a:t>
            </a:r>
            <a:endParaRPr lang="en-US" altLang="ja-JP" dirty="0" smtClean="0"/>
          </a:p>
          <a:p>
            <a:r>
              <a:rPr lang="ja-JP" altLang="en-US" dirty="0" smtClean="0"/>
              <a:t>総務省</a:t>
            </a:r>
            <a:r>
              <a:rPr lang="en-US" altLang="ja-JP" dirty="0" smtClean="0"/>
              <a:t>『</a:t>
            </a:r>
            <a:r>
              <a:rPr lang="ja-JP" altLang="en-US" dirty="0" smtClean="0"/>
              <a:t>労働力調査</a:t>
            </a:r>
            <a:r>
              <a:rPr lang="en-US" altLang="ja-JP" dirty="0" smtClean="0"/>
              <a:t>』</a:t>
            </a:r>
            <a:r>
              <a:rPr lang="ja-JP" altLang="en-US" dirty="0" smtClean="0"/>
              <a:t>（ </a:t>
            </a:r>
            <a:r>
              <a:rPr lang="en-US" altLang="ja-JP" dirty="0">
                <a:hlinkClick r:id="rId6"/>
              </a:rPr>
              <a:t>http://</a:t>
            </a:r>
            <a:r>
              <a:rPr lang="en-US" altLang="ja-JP" dirty="0" smtClean="0">
                <a:hlinkClick r:id="rId6"/>
              </a:rPr>
              <a:t>www.stat.go.jp/data/roudou/index.html</a:t>
            </a:r>
            <a:r>
              <a:rPr lang="ja-JP" altLang="en-US" dirty="0" smtClean="0"/>
              <a:t> ）</a:t>
            </a:r>
            <a:r>
              <a:rPr lang="ja-JP" altLang="en-US" dirty="0"/>
              <a:t>。</a:t>
            </a:r>
            <a:endParaRPr lang="en-US" altLang="ja-JP" dirty="0" smtClean="0"/>
          </a:p>
          <a:p>
            <a:endParaRPr kumimoji="1"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113</a:t>
            </a:fld>
            <a:endParaRPr lang="en-US" altLang="ja-JP" dirty="0"/>
          </a:p>
        </p:txBody>
      </p:sp>
    </p:spTree>
    <p:extLst>
      <p:ext uri="{BB962C8B-B14F-4D97-AF65-F5344CB8AC3E}">
        <p14:creationId xmlns:p14="http://schemas.microsoft.com/office/powerpoint/2010/main" val="42931561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新卒者でないと入りにくい大企業はいまなお存在する</a:t>
            </a:r>
            <a:endParaRPr kumimoji="1" lang="ja-JP" altLang="en-US" dirty="0"/>
          </a:p>
        </p:txBody>
      </p:sp>
      <p:sp>
        <p:nvSpPr>
          <p:cNvPr id="3" name="コンテンツ プレースホルダー 2"/>
          <p:cNvSpPr>
            <a:spLocks noGrp="1"/>
          </p:cNvSpPr>
          <p:nvPr>
            <p:ph idx="1"/>
          </p:nvPr>
        </p:nvSpPr>
        <p:spPr/>
        <p:txBody>
          <a:bodyPr/>
          <a:lstStyle/>
          <a:p>
            <a:r>
              <a:rPr lang="en-US" altLang="ja-JP" dirty="0"/>
              <a:t>『CSR</a:t>
            </a:r>
            <a:r>
              <a:rPr lang="ja-JP" altLang="en-US" dirty="0"/>
              <a:t>企業総覧（雇用・人材活用編）</a:t>
            </a:r>
            <a:r>
              <a:rPr lang="en-US" altLang="ja-JP" dirty="0"/>
              <a:t>』2018</a:t>
            </a:r>
            <a:r>
              <a:rPr lang="ja-JP" altLang="en-US" dirty="0" smtClean="0"/>
              <a:t>年版掲載で，新卒・中途人数を開示しており合計が５０人以上の企業の場合，新卒比率平均値</a:t>
            </a:r>
            <a:r>
              <a:rPr lang="en-US" altLang="ja-JP" dirty="0" smtClean="0"/>
              <a:t>71.6%</a:t>
            </a:r>
          </a:p>
          <a:p>
            <a:r>
              <a:rPr lang="en-US" altLang="ja-JP" dirty="0"/>
              <a:t>｢</a:t>
            </a:r>
            <a:r>
              <a:rPr lang="ja-JP" altLang="en-US" dirty="0"/>
              <a:t>新卒でないと入りにくく給料も高い</a:t>
            </a:r>
            <a:r>
              <a:rPr lang="en-US" altLang="ja-JP" dirty="0"/>
              <a:t>｣134</a:t>
            </a:r>
            <a:r>
              <a:rPr lang="ja-JP" altLang="en-US" dirty="0" smtClean="0"/>
              <a:t>社（ </a:t>
            </a:r>
            <a:r>
              <a:rPr lang="en-US" altLang="ja-JP" dirty="0" smtClean="0">
                <a:hlinkClick r:id="rId2"/>
              </a:rPr>
              <a:t>https</a:t>
            </a:r>
            <a:r>
              <a:rPr lang="en-US" altLang="ja-JP" dirty="0">
                <a:hlinkClick r:id="rId2"/>
              </a:rPr>
              <a:t>://toyokeizai.net/articles/-/</a:t>
            </a:r>
            <a:r>
              <a:rPr lang="en-US" altLang="ja-JP" dirty="0" smtClean="0">
                <a:hlinkClick r:id="rId2"/>
              </a:rPr>
              <a:t>209212?page=3</a:t>
            </a:r>
            <a:r>
              <a:rPr lang="ja-JP" altLang="en-US" dirty="0" smtClean="0"/>
              <a:t> </a:t>
            </a:r>
            <a:r>
              <a:rPr lang="en-US" altLang="ja-JP" dirty="0" smtClean="0"/>
              <a:t>)</a:t>
            </a:r>
          </a:p>
          <a:p>
            <a:pPr marL="0" indent="0">
              <a:buNone/>
            </a:pPr>
            <a:r>
              <a:rPr lang="ja-JP" altLang="en-US" dirty="0" smtClean="0"/>
              <a:t>→</a:t>
            </a:r>
            <a:r>
              <a:rPr lang="ja-JP" altLang="en-US" dirty="0"/>
              <a:t>このしくみはどう</a:t>
            </a:r>
            <a:r>
              <a:rPr lang="ja-JP" altLang="en-US" dirty="0" smtClean="0"/>
              <a:t>いう原理で成り立っているのか？</a:t>
            </a:r>
            <a:endParaRPr lang="en-US" altLang="ja-JP"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12</a:t>
            </a:fld>
            <a:endParaRPr lang="en-US" altLang="ja-JP" dirty="0"/>
          </a:p>
        </p:txBody>
      </p:sp>
    </p:spTree>
    <p:extLst>
      <p:ext uri="{BB962C8B-B14F-4D97-AF65-F5344CB8AC3E}">
        <p14:creationId xmlns:p14="http://schemas.microsoft.com/office/powerpoint/2010/main" val="3839080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雇用</a:t>
            </a:r>
            <a:r>
              <a:rPr lang="ja-JP" altLang="en-US" dirty="0" smtClean="0"/>
              <a:t>の類型</a:t>
            </a:r>
            <a:endParaRPr kumimoji="1" lang="ja-JP" altLang="en-US" dirty="0"/>
          </a:p>
        </p:txBody>
      </p:sp>
      <p:sp>
        <p:nvSpPr>
          <p:cNvPr id="3" name="コンテンツ プレースホルダー 2"/>
          <p:cNvSpPr>
            <a:spLocks noGrp="1"/>
          </p:cNvSpPr>
          <p:nvPr>
            <p:ph idx="1"/>
          </p:nvPr>
        </p:nvSpPr>
        <p:spPr>
          <a:xfrm>
            <a:off x="457200" y="1600201"/>
            <a:ext cx="8229600" cy="4997151"/>
          </a:xfrm>
        </p:spPr>
        <p:txBody>
          <a:bodyPr>
            <a:normAutofit lnSpcReduction="10000"/>
          </a:bodyPr>
          <a:lstStyle/>
          <a:p>
            <a:r>
              <a:rPr lang="ja-JP" altLang="en-US" dirty="0" smtClean="0"/>
              <a:t>「ジョブ型」「メンバーシップ型」という用語は濱口</a:t>
            </a:r>
            <a:r>
              <a:rPr lang="ja-JP" altLang="en-US" dirty="0"/>
              <a:t>桂一郎</a:t>
            </a:r>
            <a:r>
              <a:rPr lang="ja-JP" altLang="en-US" dirty="0" smtClean="0"/>
              <a:t>氏にならう（濱口</a:t>
            </a:r>
            <a:r>
              <a:rPr lang="en-US" altLang="ja-JP" dirty="0" smtClean="0"/>
              <a:t>[2013]</a:t>
            </a:r>
            <a:r>
              <a:rPr lang="ja-JP" altLang="en-US" dirty="0"/>
              <a:t>，</a:t>
            </a:r>
            <a:r>
              <a:rPr lang="en-US" altLang="ja-JP" dirty="0" smtClean="0"/>
              <a:t>[2014]</a:t>
            </a:r>
            <a:r>
              <a:rPr lang="ja-JP" altLang="en-US" dirty="0" smtClean="0"/>
              <a:t>，</a:t>
            </a:r>
            <a:r>
              <a:rPr lang="en-US" altLang="ja-JP" dirty="0" smtClean="0"/>
              <a:t>[2015]</a:t>
            </a:r>
            <a:r>
              <a:rPr lang="ja-JP" altLang="en-US" dirty="0" smtClean="0"/>
              <a:t>）。ジョブ</a:t>
            </a:r>
            <a:r>
              <a:rPr lang="en-US" altLang="ja-JP" dirty="0" smtClean="0"/>
              <a:t>(job)</a:t>
            </a:r>
            <a:r>
              <a:rPr lang="ja-JP" altLang="en-US" dirty="0" smtClean="0"/>
              <a:t>＝職務，仕事</a:t>
            </a:r>
            <a:endParaRPr lang="en-US" altLang="ja-JP" dirty="0" smtClean="0"/>
          </a:p>
          <a:p>
            <a:r>
              <a:rPr lang="ja-JP" altLang="en-US" dirty="0"/>
              <a:t>仕事</a:t>
            </a:r>
            <a:r>
              <a:rPr lang="ja-JP" altLang="en-US" dirty="0" smtClean="0"/>
              <a:t>，人，賃金の関係を以下の範式で表す</a:t>
            </a:r>
            <a:endParaRPr lang="en-US" altLang="ja-JP" dirty="0" smtClean="0"/>
          </a:p>
          <a:p>
            <a:pPr lvl="1">
              <a:lnSpc>
                <a:spcPct val="90000"/>
              </a:lnSpc>
            </a:pPr>
            <a:r>
              <a:rPr lang="ja-JP" altLang="en-US" dirty="0" smtClean="0"/>
              <a:t>「＝」：何</a:t>
            </a:r>
            <a:r>
              <a:rPr lang="ja-JP" altLang="en-US" dirty="0"/>
              <a:t>に対して賃金を払うか</a:t>
            </a:r>
          </a:p>
          <a:p>
            <a:pPr lvl="1">
              <a:lnSpc>
                <a:spcPct val="90000"/>
              </a:lnSpc>
            </a:pPr>
            <a:r>
              <a:rPr lang="ja-JP" altLang="en-US" dirty="0" smtClean="0"/>
              <a:t>「→」：人</a:t>
            </a:r>
            <a:r>
              <a:rPr lang="ja-JP" altLang="en-US" dirty="0"/>
              <a:t>を仕事に，または仕事を人に割り当てる関係</a:t>
            </a:r>
          </a:p>
          <a:p>
            <a:pPr lvl="1">
              <a:lnSpc>
                <a:spcPct val="90000"/>
              </a:lnSpc>
            </a:pPr>
            <a:r>
              <a:rPr lang="ja-JP" altLang="en-US" dirty="0" smtClean="0"/>
              <a:t>項が３つある場合，下線</a:t>
            </a:r>
            <a:r>
              <a:rPr lang="ja-JP" altLang="en-US" dirty="0"/>
              <a:t>が</a:t>
            </a:r>
            <a:r>
              <a:rPr lang="ja-JP" altLang="en-US" dirty="0" smtClean="0"/>
              <a:t>引かれてる項</a:t>
            </a:r>
            <a:r>
              <a:rPr lang="ja-JP" altLang="en-US" dirty="0"/>
              <a:t>が論理的に先に</a:t>
            </a:r>
            <a:r>
              <a:rPr lang="ja-JP" altLang="en-US" dirty="0" smtClean="0"/>
              <a:t>決められる</a:t>
            </a:r>
            <a:endParaRPr lang="en-US" altLang="ja-JP" dirty="0" smtClean="0"/>
          </a:p>
          <a:p>
            <a:pPr lvl="2">
              <a:lnSpc>
                <a:spcPct val="90000"/>
              </a:lnSpc>
            </a:pPr>
            <a:r>
              <a:rPr lang="ja-JP" altLang="en-US" dirty="0" smtClean="0"/>
              <a:t>例：</a:t>
            </a:r>
            <a:r>
              <a:rPr lang="ja-JP" altLang="en-US" dirty="0"/>
              <a:t>人→</a:t>
            </a:r>
            <a:r>
              <a:rPr lang="ja-JP" altLang="en-US" u="sng" dirty="0"/>
              <a:t>仕事＝賃金</a:t>
            </a:r>
            <a:r>
              <a:rPr lang="ja-JP" altLang="en-US" dirty="0"/>
              <a:t>　</a:t>
            </a:r>
            <a:r>
              <a:rPr lang="ja-JP" altLang="en-US" dirty="0" smtClean="0"/>
              <a:t>（仕事に賃金をつけ，その仕事に人を割り当てる）</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13</a:t>
            </a:fld>
            <a:endParaRPr lang="en-US" altLang="ja-JP" dirty="0"/>
          </a:p>
        </p:txBody>
      </p:sp>
    </p:spTree>
    <p:extLst>
      <p:ext uri="{BB962C8B-B14F-4D97-AF65-F5344CB8AC3E}">
        <p14:creationId xmlns:p14="http://schemas.microsoft.com/office/powerpoint/2010/main" val="2399009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ジョブ型雇用の原理（１）</a:t>
            </a:r>
            <a:endParaRPr kumimoji="1" lang="ja-JP" altLang="en-US" dirty="0"/>
          </a:p>
        </p:txBody>
      </p:sp>
      <p:sp>
        <p:nvSpPr>
          <p:cNvPr id="3" name="コンテンツ プレースホルダー 2"/>
          <p:cNvSpPr>
            <a:spLocks noGrp="1"/>
          </p:cNvSpPr>
          <p:nvPr>
            <p:ph idx="1"/>
          </p:nvPr>
        </p:nvSpPr>
        <p:spPr>
          <a:xfrm>
            <a:off x="457200" y="1600201"/>
            <a:ext cx="8229600" cy="4997151"/>
          </a:xfrm>
        </p:spPr>
        <p:txBody>
          <a:bodyPr>
            <a:normAutofit fontScale="92500" lnSpcReduction="20000"/>
          </a:bodyPr>
          <a:lstStyle/>
          <a:p>
            <a:r>
              <a:rPr kumimoji="1" lang="ja-JP" altLang="en-US" dirty="0" smtClean="0"/>
              <a:t>ジョブ型雇用</a:t>
            </a:r>
            <a:endParaRPr kumimoji="1" lang="en-US" altLang="ja-JP" dirty="0" smtClean="0"/>
          </a:p>
          <a:p>
            <a:pPr lvl="1"/>
            <a:r>
              <a:rPr lang="ja-JP" altLang="en-US" dirty="0"/>
              <a:t>特定の仕事のために人が雇用</a:t>
            </a:r>
            <a:r>
              <a:rPr lang="ja-JP" altLang="en-US" dirty="0" smtClean="0"/>
              <a:t>される雇用関係</a:t>
            </a:r>
            <a:endParaRPr kumimoji="1" lang="en-US" altLang="ja-JP" dirty="0" smtClean="0"/>
          </a:p>
          <a:p>
            <a:pPr lvl="1"/>
            <a:r>
              <a:rPr kumimoji="1" lang="ja-JP" altLang="en-US" u="sng" dirty="0" smtClean="0"/>
              <a:t>仕事</a:t>
            </a:r>
            <a:r>
              <a:rPr kumimoji="1" lang="ja-JP" altLang="en-US" dirty="0" smtClean="0"/>
              <a:t>←人（まず仕事があり，それに人を割り当てる）</a:t>
            </a:r>
            <a:endParaRPr kumimoji="1" lang="en-US" altLang="ja-JP" dirty="0" smtClean="0"/>
          </a:p>
          <a:p>
            <a:pPr lvl="1"/>
            <a:r>
              <a:rPr lang="ja-JP" altLang="en-US" dirty="0" smtClean="0"/>
              <a:t>企業内では仕事の総量を与えられたものを見る。人の数と質，労働量を調整する</a:t>
            </a:r>
            <a:endParaRPr lang="en-US" altLang="ja-JP" dirty="0" smtClean="0"/>
          </a:p>
          <a:p>
            <a:pPr lvl="1"/>
            <a:r>
              <a:rPr lang="ja-JP" altLang="en-US" dirty="0"/>
              <a:t>個々人を</a:t>
            </a:r>
            <a:r>
              <a:rPr lang="ja-JP" altLang="en-US" dirty="0" smtClean="0"/>
              <a:t>割り当てる</a:t>
            </a:r>
            <a:r>
              <a:rPr lang="ja-JP" altLang="en-US" dirty="0"/>
              <a:t>前</a:t>
            </a:r>
            <a:r>
              <a:rPr lang="ja-JP" altLang="en-US" dirty="0" smtClean="0"/>
              <a:t>に</a:t>
            </a:r>
            <a:r>
              <a:rPr lang="ja-JP" altLang="en-US" dirty="0"/>
              <a:t>仕事内容</a:t>
            </a:r>
            <a:r>
              <a:rPr lang="ja-JP" altLang="en-US" dirty="0" smtClean="0"/>
              <a:t>が区分されて記述されていなければならない</a:t>
            </a:r>
            <a:endParaRPr lang="en-US" altLang="ja-JP" dirty="0" smtClean="0"/>
          </a:p>
          <a:p>
            <a:r>
              <a:rPr lang="ja-JP" altLang="en-US" dirty="0" smtClean="0"/>
              <a:t>賃金形態：賃金は仕事につく</a:t>
            </a:r>
            <a:endParaRPr lang="en-US" altLang="ja-JP" dirty="0" smtClean="0"/>
          </a:p>
          <a:p>
            <a:pPr lvl="1"/>
            <a:r>
              <a:rPr lang="ja-JP" altLang="en-US" dirty="0" smtClean="0"/>
              <a:t>職務の価値に対して支払う</a:t>
            </a:r>
            <a:endParaRPr lang="en-US" altLang="ja-JP" dirty="0" smtClean="0"/>
          </a:p>
          <a:p>
            <a:pPr lvl="2"/>
            <a:r>
              <a:rPr lang="ja-JP" altLang="en-US" dirty="0" smtClean="0"/>
              <a:t>人</a:t>
            </a:r>
            <a:r>
              <a:rPr lang="ja-JP" altLang="en-US" dirty="0"/>
              <a:t>→</a:t>
            </a:r>
            <a:r>
              <a:rPr lang="ja-JP" altLang="en-US" u="sng" dirty="0"/>
              <a:t>仕事＝賃金</a:t>
            </a:r>
            <a:r>
              <a:rPr lang="ja-JP" altLang="en-US" dirty="0"/>
              <a:t>　（時間給，職務給）</a:t>
            </a:r>
          </a:p>
          <a:p>
            <a:pPr lvl="1"/>
            <a:r>
              <a:rPr lang="ja-JP" altLang="en-US" dirty="0" smtClean="0"/>
              <a:t>職務の成果に対して支払う</a:t>
            </a:r>
            <a:endParaRPr lang="en-US" altLang="ja-JP" dirty="0" smtClean="0"/>
          </a:p>
          <a:p>
            <a:pPr lvl="2"/>
            <a:r>
              <a:rPr lang="ja-JP" altLang="en-US" dirty="0" smtClean="0"/>
              <a:t>人</a:t>
            </a:r>
            <a:r>
              <a:rPr lang="ja-JP" altLang="en-US" dirty="0"/>
              <a:t>→</a:t>
            </a:r>
            <a:r>
              <a:rPr lang="ja-JP" altLang="en-US" u="sng" dirty="0"/>
              <a:t>仕事の成果＝</a:t>
            </a:r>
            <a:r>
              <a:rPr lang="ja-JP" altLang="en-US" u="sng" dirty="0" smtClean="0"/>
              <a:t>賃金　</a:t>
            </a:r>
            <a:endParaRPr lang="en-US" altLang="ja-JP"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14</a:t>
            </a:fld>
            <a:endParaRPr lang="en-US" altLang="ja-JP" dirty="0"/>
          </a:p>
        </p:txBody>
      </p:sp>
    </p:spTree>
    <p:extLst>
      <p:ext uri="{BB962C8B-B14F-4D97-AF65-F5344CB8AC3E}">
        <p14:creationId xmlns:p14="http://schemas.microsoft.com/office/powerpoint/2010/main" val="27077286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ジョブ型雇用の原理（</a:t>
            </a:r>
            <a:r>
              <a:rPr kumimoji="1" lang="en-US" altLang="ja-JP" dirty="0" smtClean="0"/>
              <a:t>2</a:t>
            </a:r>
            <a:r>
              <a:rPr kumimoji="1" lang="ja-JP" altLang="en-US" dirty="0" smtClean="0"/>
              <a:t>）</a:t>
            </a:r>
            <a:endParaRPr kumimoji="1" lang="ja-JP" altLang="en-US" dirty="0"/>
          </a:p>
        </p:txBody>
      </p:sp>
      <p:sp>
        <p:nvSpPr>
          <p:cNvPr id="3" name="コンテンツ プレースホルダー 2"/>
          <p:cNvSpPr>
            <a:spLocks noGrp="1"/>
          </p:cNvSpPr>
          <p:nvPr>
            <p:ph idx="1"/>
          </p:nvPr>
        </p:nvSpPr>
        <p:spPr>
          <a:xfrm>
            <a:off x="457200" y="1600201"/>
            <a:ext cx="8229600" cy="4997151"/>
          </a:xfrm>
        </p:spPr>
        <p:txBody>
          <a:bodyPr>
            <a:normAutofit lnSpcReduction="10000"/>
          </a:bodyPr>
          <a:lstStyle/>
          <a:p>
            <a:r>
              <a:rPr kumimoji="1" lang="ja-JP" altLang="en-US" dirty="0" smtClean="0"/>
              <a:t>特定の職務や勤務場所に対応した雇用</a:t>
            </a:r>
            <a:endParaRPr kumimoji="1" lang="en-US" altLang="ja-JP" dirty="0" smtClean="0"/>
          </a:p>
          <a:p>
            <a:pPr lvl="1"/>
            <a:r>
              <a:rPr lang="ja-JP" altLang="en-US" dirty="0" smtClean="0"/>
              <a:t>配置転換，転勤はない</a:t>
            </a:r>
            <a:endParaRPr lang="en-US" altLang="ja-JP" dirty="0" smtClean="0"/>
          </a:p>
          <a:p>
            <a:pPr lvl="1"/>
            <a:r>
              <a:rPr lang="ja-JP" altLang="en-US" dirty="0"/>
              <a:t>昇給</a:t>
            </a:r>
            <a:r>
              <a:rPr lang="ja-JP" altLang="en-US" dirty="0" smtClean="0"/>
              <a:t>は基本的に職務転換の機会を会社から与えられることによりなされる</a:t>
            </a:r>
            <a:endParaRPr lang="en-US" altLang="ja-JP" dirty="0" smtClean="0"/>
          </a:p>
          <a:p>
            <a:pPr lvl="1"/>
            <a:r>
              <a:rPr lang="ja-JP" altLang="en-US" dirty="0" smtClean="0"/>
              <a:t>職務遂行の技能が労働者の交渉力の根拠</a:t>
            </a:r>
            <a:endParaRPr lang="en-US" altLang="ja-JP" dirty="0" smtClean="0"/>
          </a:p>
          <a:p>
            <a:pPr lvl="1"/>
            <a:r>
              <a:rPr lang="ja-JP" altLang="en-US" dirty="0" smtClean="0"/>
              <a:t>＿＿＿＿＿＿＿＿＿＿＿＿＿＿＿＿が</a:t>
            </a:r>
            <a:r>
              <a:rPr lang="ja-JP" altLang="en-US" dirty="0"/>
              <a:t>雇用存続の</a:t>
            </a:r>
            <a:r>
              <a:rPr lang="ja-JP" altLang="en-US" dirty="0" smtClean="0"/>
              <a:t>根拠</a:t>
            </a:r>
            <a:endParaRPr lang="en-US" altLang="ja-JP" dirty="0" smtClean="0"/>
          </a:p>
          <a:p>
            <a:pPr lvl="1"/>
            <a:r>
              <a:rPr lang="ja-JP" altLang="en-US" dirty="0" smtClean="0"/>
              <a:t>経営再編により職務</a:t>
            </a:r>
            <a:r>
              <a:rPr lang="ja-JP" altLang="en-US" dirty="0"/>
              <a:t>が消滅する</a:t>
            </a:r>
            <a:r>
              <a:rPr lang="ja-JP" altLang="en-US" dirty="0" smtClean="0"/>
              <a:t>と解雇</a:t>
            </a:r>
            <a:r>
              <a:rPr lang="en-US" altLang="ja-JP" dirty="0" smtClean="0"/>
              <a:t>or</a:t>
            </a:r>
            <a:r>
              <a:rPr lang="ja-JP" altLang="en-US" dirty="0" smtClean="0"/>
              <a:t>一時解雇（レイオフ）</a:t>
            </a:r>
            <a:endParaRPr lang="en-US" altLang="ja-JP" dirty="0" smtClean="0"/>
          </a:p>
          <a:p>
            <a:pPr lvl="2"/>
            <a:r>
              <a:rPr lang="ja-JP" altLang="en-US" dirty="0"/>
              <a:t>労働組合</a:t>
            </a:r>
            <a:r>
              <a:rPr lang="ja-JP" altLang="en-US" dirty="0" smtClean="0"/>
              <a:t>との</a:t>
            </a:r>
            <a:r>
              <a:rPr lang="ja-JP" altLang="en-US" dirty="0"/>
              <a:t>取り決めに</a:t>
            </a:r>
            <a:r>
              <a:rPr lang="ja-JP" altLang="en-US" dirty="0" smtClean="0"/>
              <a:t>より下位職務へのバンピングもありうる</a:t>
            </a:r>
            <a:endParaRPr lang="en-US" altLang="ja-JP" dirty="0" smtClean="0"/>
          </a:p>
          <a:p>
            <a:pPr lvl="1"/>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15</a:t>
            </a:fld>
            <a:endParaRPr lang="en-US" altLang="ja-JP" dirty="0"/>
          </a:p>
        </p:txBody>
      </p:sp>
    </p:spTree>
    <p:extLst>
      <p:ext uri="{BB962C8B-B14F-4D97-AF65-F5344CB8AC3E}">
        <p14:creationId xmlns:p14="http://schemas.microsoft.com/office/powerpoint/2010/main" val="35572509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メンバーシップ型雇用の原理（１）</a:t>
            </a:r>
            <a:endParaRPr kumimoji="1" lang="ja-JP" altLang="en-US" dirty="0"/>
          </a:p>
        </p:txBody>
      </p:sp>
      <p:sp>
        <p:nvSpPr>
          <p:cNvPr id="3" name="コンテンツ プレースホルダー 2"/>
          <p:cNvSpPr>
            <a:spLocks noGrp="1"/>
          </p:cNvSpPr>
          <p:nvPr>
            <p:ph idx="1"/>
          </p:nvPr>
        </p:nvSpPr>
        <p:spPr>
          <a:xfrm>
            <a:off x="457200" y="1340768"/>
            <a:ext cx="8435280" cy="5256583"/>
          </a:xfrm>
        </p:spPr>
        <p:txBody>
          <a:bodyPr>
            <a:normAutofit lnSpcReduction="10000"/>
          </a:bodyPr>
          <a:lstStyle/>
          <a:p>
            <a:r>
              <a:rPr lang="ja-JP" altLang="en-US" dirty="0"/>
              <a:t>メンバーシップ型雇用</a:t>
            </a:r>
            <a:endParaRPr lang="en-US" altLang="ja-JP" dirty="0"/>
          </a:p>
          <a:p>
            <a:pPr lvl="1"/>
            <a:r>
              <a:rPr lang="ja-JP" altLang="en-US" dirty="0" smtClean="0"/>
              <a:t>特定の企業の一員として人が雇用される雇用関係</a:t>
            </a:r>
            <a:endParaRPr lang="en-US" altLang="ja-JP" dirty="0" smtClean="0"/>
          </a:p>
          <a:p>
            <a:pPr lvl="1"/>
            <a:r>
              <a:rPr lang="ja-JP" altLang="en-US" u="sng" dirty="0" smtClean="0"/>
              <a:t>人</a:t>
            </a:r>
            <a:r>
              <a:rPr lang="ja-JP" altLang="en-US" dirty="0"/>
              <a:t>←仕事（まず人がいて，そこに仕事を割り当てる</a:t>
            </a:r>
            <a:r>
              <a:rPr lang="ja-JP" altLang="en-US" dirty="0" smtClean="0"/>
              <a:t>）</a:t>
            </a:r>
            <a:endParaRPr lang="en-US" altLang="ja-JP" dirty="0" smtClean="0"/>
          </a:p>
          <a:p>
            <a:pPr lvl="1"/>
            <a:r>
              <a:rPr lang="ja-JP" altLang="en-US" dirty="0" smtClean="0"/>
              <a:t>企業が雇っている人を所与として仕事を探してくる。仕事の総量と中身を調整する</a:t>
            </a:r>
            <a:endParaRPr lang="en-US" altLang="ja-JP" dirty="0" smtClean="0"/>
          </a:p>
          <a:p>
            <a:pPr lvl="1"/>
            <a:r>
              <a:rPr lang="ja-JP" altLang="en-US" dirty="0" smtClean="0"/>
              <a:t>人</a:t>
            </a:r>
            <a:r>
              <a:rPr lang="ja-JP" altLang="en-US" dirty="0"/>
              <a:t>の人数</a:t>
            </a:r>
            <a:r>
              <a:rPr lang="ja-JP" altLang="en-US" dirty="0" smtClean="0"/>
              <a:t>や</a:t>
            </a:r>
            <a:r>
              <a:rPr lang="ja-JP" altLang="en-US" dirty="0"/>
              <a:t>能力に</a:t>
            </a:r>
            <a:r>
              <a:rPr lang="ja-JP" altLang="en-US" dirty="0" smtClean="0"/>
              <a:t>ついてある程度見当がついていなければならない</a:t>
            </a:r>
            <a:endParaRPr lang="en-US" altLang="ja-JP" dirty="0" smtClean="0"/>
          </a:p>
          <a:p>
            <a:r>
              <a:rPr lang="ja-JP" altLang="en-US" dirty="0" smtClean="0"/>
              <a:t>賃金形態：賃金は人につく</a:t>
            </a:r>
            <a:endParaRPr lang="en-US" altLang="ja-JP" dirty="0" smtClean="0"/>
          </a:p>
          <a:p>
            <a:pPr lvl="1"/>
            <a:r>
              <a:rPr lang="ja-JP" altLang="en-US" dirty="0" smtClean="0">
                <a:latin typeface="ＭＳ Ｐゴシック" panose="020B0600070205080204" pitchFamily="50" charset="-128"/>
                <a:ea typeface="ＭＳ Ｐゴシック" panose="020B0600070205080204" pitchFamily="50" charset="-128"/>
              </a:rPr>
              <a:t>人の属性に対して支払う：</a:t>
            </a:r>
            <a:r>
              <a:rPr lang="zh-TW" altLang="en-US" dirty="0" smtClean="0">
                <a:latin typeface="ＭＳ Ｐゴシック" panose="020B0600070205080204" pitchFamily="50" charset="-128"/>
                <a:ea typeface="ＭＳ Ｐゴシック" panose="020B0600070205080204" pitchFamily="50" charset="-128"/>
              </a:rPr>
              <a:t>仕事</a:t>
            </a:r>
            <a:r>
              <a:rPr lang="zh-TW" altLang="en-US" dirty="0">
                <a:latin typeface="ＭＳ Ｐゴシック" panose="020B0600070205080204" pitchFamily="50" charset="-128"/>
                <a:ea typeface="ＭＳ Ｐゴシック" panose="020B0600070205080204" pitchFamily="50" charset="-128"/>
              </a:rPr>
              <a:t>→</a:t>
            </a:r>
            <a:r>
              <a:rPr lang="zh-TW" altLang="en-US" u="sng" dirty="0">
                <a:latin typeface="ＭＳ Ｐゴシック" panose="020B0600070205080204" pitchFamily="50" charset="-128"/>
                <a:ea typeface="ＭＳ Ｐゴシック" panose="020B0600070205080204" pitchFamily="50" charset="-128"/>
              </a:rPr>
              <a:t>人＝賃金</a:t>
            </a:r>
            <a:r>
              <a:rPr lang="zh-TW" altLang="en-US" dirty="0">
                <a:latin typeface="ＭＳ Ｐゴシック" panose="020B0600070205080204" pitchFamily="50" charset="-128"/>
                <a:ea typeface="ＭＳ Ｐゴシック" panose="020B0600070205080204" pitchFamily="50" charset="-128"/>
              </a:rPr>
              <a:t>　（例：</a:t>
            </a:r>
            <a:r>
              <a:rPr lang="zh-TW" altLang="en-US" dirty="0" smtClean="0">
                <a:latin typeface="ＭＳ Ｐゴシック" panose="020B0600070205080204" pitchFamily="50" charset="-128"/>
                <a:ea typeface="ＭＳ Ｐゴシック" panose="020B0600070205080204" pitchFamily="50" charset="-128"/>
              </a:rPr>
              <a:t>年齢給</a:t>
            </a:r>
            <a:r>
              <a:rPr lang="ja-JP" altLang="en-US" dirty="0" smtClean="0">
                <a:latin typeface="ＭＳ Ｐゴシック" panose="020B0600070205080204" pitchFamily="50" charset="-128"/>
                <a:ea typeface="ＭＳ Ｐゴシック" panose="020B0600070205080204" pitchFamily="50" charset="-128"/>
              </a:rPr>
              <a:t>。年功化した職能給</a:t>
            </a:r>
            <a:r>
              <a:rPr lang="zh-TW" altLang="en-US" dirty="0" smtClean="0">
                <a:latin typeface="ＭＳ Ｐゴシック" panose="020B0600070205080204" pitchFamily="50" charset="-128"/>
                <a:ea typeface="ＭＳ Ｐゴシック" panose="020B0600070205080204" pitchFamily="50" charset="-128"/>
              </a:rPr>
              <a:t>）</a:t>
            </a:r>
            <a:endParaRPr lang="en-US" altLang="zh-TW" dirty="0" smtClean="0">
              <a:latin typeface="ＭＳ Ｐゴシック" panose="020B0600070205080204" pitchFamily="50" charset="-128"/>
              <a:ea typeface="ＭＳ Ｐゴシック" panose="020B0600070205080204" pitchFamily="50" charset="-128"/>
            </a:endParaRPr>
          </a:p>
          <a:p>
            <a:endParaRPr lang="en-US" altLang="ja-JP" dirty="0" smtClean="0"/>
          </a:p>
          <a:p>
            <a:pPr lvl="1"/>
            <a:endParaRPr lang="ja-JP" altLang="en-US"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16</a:t>
            </a:fld>
            <a:endParaRPr lang="en-US" altLang="ja-JP" dirty="0"/>
          </a:p>
        </p:txBody>
      </p:sp>
    </p:spTree>
    <p:extLst>
      <p:ext uri="{BB962C8B-B14F-4D97-AF65-F5344CB8AC3E}">
        <p14:creationId xmlns:p14="http://schemas.microsoft.com/office/powerpoint/2010/main" val="3837999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メンバーシップ型雇用の原理（２）</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職務</a:t>
            </a:r>
            <a:r>
              <a:rPr lang="ja-JP" altLang="en-US" dirty="0"/>
              <a:t>や勤務</a:t>
            </a:r>
            <a:r>
              <a:rPr lang="ja-JP" altLang="en-US" dirty="0" smtClean="0"/>
              <a:t>場所を特定しない雇用</a:t>
            </a:r>
            <a:endParaRPr lang="en-US" altLang="ja-JP" dirty="0"/>
          </a:p>
          <a:p>
            <a:pPr lvl="1"/>
            <a:r>
              <a:rPr lang="ja-JP" altLang="en-US" dirty="0"/>
              <a:t>配置転換，転勤</a:t>
            </a:r>
            <a:r>
              <a:rPr lang="ja-JP" altLang="en-US" dirty="0" smtClean="0"/>
              <a:t>は</a:t>
            </a:r>
            <a:r>
              <a:rPr lang="ja-JP" altLang="en-US" dirty="0"/>
              <a:t>会社</a:t>
            </a:r>
            <a:r>
              <a:rPr lang="ja-JP" altLang="en-US" dirty="0" smtClean="0"/>
              <a:t>から</a:t>
            </a:r>
            <a:r>
              <a:rPr lang="ja-JP" altLang="en-US" dirty="0"/>
              <a:t>命令される</a:t>
            </a:r>
            <a:endParaRPr lang="en-US" altLang="ja-JP" dirty="0"/>
          </a:p>
          <a:p>
            <a:pPr lvl="1"/>
            <a:r>
              <a:rPr lang="ja-JP" altLang="en-US" dirty="0" smtClean="0"/>
              <a:t>昇進（役職に就く）以外にも昇給の基準がある（年齢，勤続など）</a:t>
            </a:r>
            <a:endParaRPr lang="en-US" altLang="ja-JP" dirty="0"/>
          </a:p>
          <a:p>
            <a:pPr lvl="1"/>
            <a:r>
              <a:rPr lang="ja-JP" altLang="en-US" dirty="0" smtClean="0"/>
              <a:t>会社の一員としての技能が会社からの配慮の根拠</a:t>
            </a:r>
            <a:endParaRPr lang="en-US" altLang="ja-JP" dirty="0" smtClean="0"/>
          </a:p>
          <a:p>
            <a:pPr lvl="1"/>
            <a:r>
              <a:rPr lang="ja-JP" altLang="en-US" dirty="0" smtClean="0"/>
              <a:t>＿＿＿＿＿＿＿＿＿＿＿＿が雇用</a:t>
            </a:r>
            <a:r>
              <a:rPr lang="ja-JP" altLang="en-US" dirty="0"/>
              <a:t>存続の根拠</a:t>
            </a:r>
            <a:endParaRPr lang="en-US" altLang="ja-JP" dirty="0"/>
          </a:p>
          <a:p>
            <a:pPr lvl="1"/>
            <a:r>
              <a:rPr lang="ja-JP" altLang="en-US" dirty="0" smtClean="0"/>
              <a:t>特定職務が消滅しても他の職務があてがわれるべきという規範が存在</a:t>
            </a:r>
            <a:endParaRPr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17</a:t>
            </a:fld>
            <a:endParaRPr lang="en-US" altLang="ja-JP" dirty="0"/>
          </a:p>
        </p:txBody>
      </p:sp>
    </p:spTree>
    <p:extLst>
      <p:ext uri="{BB962C8B-B14F-4D97-AF65-F5344CB8AC3E}">
        <p14:creationId xmlns:p14="http://schemas.microsoft.com/office/powerpoint/2010/main" val="41967004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メンバーシップ型雇用の原理（３）</a:t>
            </a:r>
            <a:endParaRPr kumimoji="1" lang="ja-JP" altLang="en-US" dirty="0"/>
          </a:p>
        </p:txBody>
      </p:sp>
      <p:sp>
        <p:nvSpPr>
          <p:cNvPr id="3" name="コンテンツ プレースホルダー 2"/>
          <p:cNvSpPr>
            <a:spLocks noGrp="1"/>
          </p:cNvSpPr>
          <p:nvPr>
            <p:ph idx="1"/>
          </p:nvPr>
        </p:nvSpPr>
        <p:spPr>
          <a:xfrm>
            <a:off x="457200" y="1600201"/>
            <a:ext cx="8229600" cy="4853135"/>
          </a:xfrm>
        </p:spPr>
        <p:txBody>
          <a:bodyPr>
            <a:normAutofit/>
          </a:bodyPr>
          <a:lstStyle/>
          <a:p>
            <a:r>
              <a:rPr lang="ja-JP" altLang="en-US" dirty="0"/>
              <a:t>擬制的な</a:t>
            </a:r>
            <a:r>
              <a:rPr kumimoji="1" lang="ja-JP" altLang="en-US" dirty="0" smtClean="0"/>
              <a:t>メンバーシップ</a:t>
            </a:r>
            <a:r>
              <a:rPr lang="ja-JP" altLang="en-US" dirty="0" smtClean="0"/>
              <a:t>（</a:t>
            </a:r>
            <a:r>
              <a:rPr lang="ja-JP" altLang="en-US" dirty="0"/>
              <a:t>濱口</a:t>
            </a:r>
            <a:r>
              <a:rPr lang="en-US" altLang="ja-JP" dirty="0"/>
              <a:t>[2013</a:t>
            </a:r>
            <a:r>
              <a:rPr lang="en-US" altLang="ja-JP" dirty="0" smtClean="0"/>
              <a:t>]</a:t>
            </a:r>
            <a:r>
              <a:rPr lang="ja-JP" altLang="en-US" dirty="0" smtClean="0"/>
              <a:t>）</a:t>
            </a:r>
            <a:endParaRPr kumimoji="1" lang="en-US" altLang="ja-JP" dirty="0" smtClean="0"/>
          </a:p>
          <a:p>
            <a:pPr lvl="1"/>
            <a:r>
              <a:rPr lang="ja-JP" altLang="en-US" dirty="0"/>
              <a:t>「社員」は法律上は出資者の意味であり，雇われている労働者は法的に社員ではない</a:t>
            </a:r>
            <a:endParaRPr lang="en-US" altLang="ja-JP" dirty="0"/>
          </a:p>
          <a:p>
            <a:pPr lvl="1"/>
            <a:r>
              <a:rPr kumimoji="1" lang="ja-JP" altLang="en-US" dirty="0" smtClean="0"/>
              <a:t>資本主義社会において，労働者はあくまで労働（力）を提供し対価として賃金を得る者</a:t>
            </a:r>
            <a:endParaRPr kumimoji="1" lang="en-US" altLang="ja-JP" dirty="0" smtClean="0"/>
          </a:p>
          <a:p>
            <a:pPr lvl="2"/>
            <a:r>
              <a:rPr kumimoji="1" lang="ja-JP" altLang="en-US" dirty="0" smtClean="0"/>
              <a:t>労働法はジョブ型雇用を想定されざるを得ない。</a:t>
            </a:r>
            <a:endParaRPr kumimoji="1" lang="en-US" altLang="ja-JP" dirty="0" smtClean="0"/>
          </a:p>
          <a:p>
            <a:pPr lvl="1"/>
            <a:r>
              <a:rPr kumimoji="1" lang="ja-JP" altLang="en-US" dirty="0" smtClean="0"/>
              <a:t>ところが日本では，法的には労務者，使用人，被雇用者，労働者である人々が「社員」，さらに「正社員」と呼ばれ，人事管理上「会社の一員」とみなされて管理されている</a:t>
            </a:r>
            <a:endParaRPr kumimoji="1" lang="en-US" altLang="ja-JP" dirty="0" smtClean="0"/>
          </a:p>
          <a:p>
            <a:pPr lvl="1"/>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18</a:t>
            </a:fld>
            <a:endParaRPr lang="en-US" altLang="ja-JP" dirty="0"/>
          </a:p>
        </p:txBody>
      </p:sp>
    </p:spTree>
    <p:extLst>
      <p:ext uri="{BB962C8B-B14F-4D97-AF65-F5344CB8AC3E}">
        <p14:creationId xmlns:p14="http://schemas.microsoft.com/office/powerpoint/2010/main" val="42499919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メンバーシップ型雇用の働き方は幹部候補のそれ</a:t>
            </a:r>
            <a:endParaRPr kumimoji="1" lang="ja-JP" altLang="en-US" dirty="0"/>
          </a:p>
        </p:txBody>
      </p:sp>
      <p:sp>
        <p:nvSpPr>
          <p:cNvPr id="3" name="コンテンツ プレースホルダー 2"/>
          <p:cNvSpPr>
            <a:spLocks noGrp="1"/>
          </p:cNvSpPr>
          <p:nvPr>
            <p:ph idx="1"/>
          </p:nvPr>
        </p:nvSpPr>
        <p:spPr>
          <a:xfrm>
            <a:off x="457200" y="1600201"/>
            <a:ext cx="3394720" cy="5257799"/>
          </a:xfrm>
        </p:spPr>
        <p:txBody>
          <a:bodyPr>
            <a:normAutofit fontScale="77500" lnSpcReduction="20000"/>
          </a:bodyPr>
          <a:lstStyle/>
          <a:p>
            <a:r>
              <a:rPr kumimoji="1" lang="ja-JP" altLang="en-US" dirty="0" smtClean="0"/>
              <a:t>職務無限定で，会社の命令のままに職務・勤務地を変えるのは幹部候補の働き方</a:t>
            </a:r>
            <a:endParaRPr kumimoji="1" lang="en-US" altLang="ja-JP" dirty="0" smtClean="0"/>
          </a:p>
          <a:p>
            <a:r>
              <a:rPr lang="ja-JP" altLang="en-US" dirty="0"/>
              <a:t>日本企業</a:t>
            </a:r>
            <a:r>
              <a:rPr lang="ja-JP" altLang="en-US" dirty="0" smtClean="0"/>
              <a:t>は</a:t>
            </a:r>
            <a:r>
              <a:rPr lang="ja-JP" altLang="en-US" dirty="0"/>
              <a:t>，</a:t>
            </a:r>
            <a:r>
              <a:rPr lang="ja-JP" altLang="en-US" dirty="0" smtClean="0"/>
              <a:t>建前上，すべての正社員を幹部候補扱いしているようなもの</a:t>
            </a:r>
            <a:endParaRPr lang="en-US" altLang="ja-JP" dirty="0" smtClean="0"/>
          </a:p>
          <a:p>
            <a:r>
              <a:rPr kumimoji="1" lang="ja-JP" altLang="en-US" dirty="0"/>
              <a:t>実際</a:t>
            </a:r>
            <a:r>
              <a:rPr kumimoji="1" lang="ja-JP" altLang="en-US" dirty="0" smtClean="0"/>
              <a:t>に</a:t>
            </a:r>
            <a:r>
              <a:rPr kumimoji="1" lang="ja-JP" altLang="en-US" dirty="0"/>
              <a:t>幹部と</a:t>
            </a:r>
            <a:r>
              <a:rPr kumimoji="1" lang="ja-JP" altLang="en-US" dirty="0" smtClean="0"/>
              <a:t>なって高い報酬・処遇を得られるのは一部だが，配置転換・転勤の義務は全員が負う</a:t>
            </a:r>
            <a:endParaRPr kumimoji="1" lang="en-US" altLang="ja-JP" dirty="0" smtClean="0"/>
          </a:p>
          <a:p>
            <a:pPr lvl="1"/>
            <a:r>
              <a:rPr kumimoji="1" lang="ja-JP" altLang="en-US" dirty="0" smtClean="0"/>
              <a:t>ブルーカラーだと勤務地はある程度特定</a:t>
            </a:r>
            <a:endParaRPr kumimoji="1" lang="en-US" altLang="ja-JP"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19</a:t>
            </a:fld>
            <a:endParaRPr lang="en-US" altLang="ja-JP" dirty="0"/>
          </a:p>
        </p:txBody>
      </p:sp>
      <p:sp>
        <p:nvSpPr>
          <p:cNvPr id="5" name="テキスト ボックス 4"/>
          <p:cNvSpPr txBox="1"/>
          <p:nvPr/>
        </p:nvSpPr>
        <p:spPr>
          <a:xfrm>
            <a:off x="4355976" y="1628800"/>
            <a:ext cx="4104456" cy="369332"/>
          </a:xfrm>
          <a:prstGeom prst="rect">
            <a:avLst/>
          </a:prstGeom>
          <a:noFill/>
        </p:spPr>
        <p:txBody>
          <a:bodyPr wrap="square" rtlCol="0">
            <a:spAutoFit/>
          </a:bodyPr>
          <a:lstStyle/>
          <a:p>
            <a:r>
              <a:rPr kumimoji="1" lang="ja-JP" altLang="en-US" dirty="0" smtClean="0"/>
              <a:t>幹部候補の各国比較</a:t>
            </a:r>
            <a:endParaRPr kumimoji="1" lang="ja-JP" altLang="en-US" dirty="0"/>
          </a:p>
        </p:txBody>
      </p:sp>
      <p:sp>
        <p:nvSpPr>
          <p:cNvPr id="6" name="テキスト ボックス 5"/>
          <p:cNvSpPr txBox="1"/>
          <p:nvPr/>
        </p:nvSpPr>
        <p:spPr>
          <a:xfrm>
            <a:off x="4211960" y="6380299"/>
            <a:ext cx="3960440" cy="369332"/>
          </a:xfrm>
          <a:prstGeom prst="rect">
            <a:avLst/>
          </a:prstGeom>
          <a:noFill/>
        </p:spPr>
        <p:txBody>
          <a:bodyPr wrap="square" rtlCol="0">
            <a:spAutoFit/>
          </a:bodyPr>
          <a:lstStyle/>
          <a:p>
            <a:r>
              <a:rPr kumimoji="1" lang="ja-JP" altLang="en-US" dirty="0" smtClean="0"/>
              <a:t>出所：濱口</a:t>
            </a:r>
            <a:r>
              <a:rPr kumimoji="1" lang="en-US" altLang="ja-JP" dirty="0" smtClean="0"/>
              <a:t>[2013]257</a:t>
            </a:r>
            <a:r>
              <a:rPr kumimoji="1" lang="ja-JP" altLang="en-US" dirty="0" smtClean="0"/>
              <a:t>頁。</a:t>
            </a:r>
            <a:endParaRPr kumimoji="1" lang="ja-JP" altLang="en-US" dirty="0"/>
          </a:p>
        </p:txBody>
      </p:sp>
    </p:spTree>
    <p:extLst>
      <p:ext uri="{BB962C8B-B14F-4D97-AF65-F5344CB8AC3E}">
        <p14:creationId xmlns:p14="http://schemas.microsoft.com/office/powerpoint/2010/main" val="3415456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本章の課題</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日本の雇用システムを貫く原理を社会科学的に把握する</a:t>
            </a:r>
            <a:endParaRPr kumimoji="1" lang="en-US" altLang="ja-JP" dirty="0" smtClean="0"/>
          </a:p>
          <a:p>
            <a:r>
              <a:rPr lang="ja-JP" altLang="en-US" dirty="0" smtClean="0"/>
              <a:t>多様な構成からなる日本の雇用システムが全体</a:t>
            </a:r>
            <a:r>
              <a:rPr lang="ja-JP" altLang="en-US" dirty="0"/>
              <a:t>と</a:t>
            </a:r>
            <a:r>
              <a:rPr lang="ja-JP" altLang="en-US" dirty="0" smtClean="0"/>
              <a:t>してどのように機能し，どのような課題に突き当たっているかを明らかにする</a:t>
            </a:r>
            <a:endParaRPr lang="en-US" altLang="ja-JP"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2</a:t>
            </a:fld>
            <a:endParaRPr lang="en-US" altLang="ja-JP" dirty="0"/>
          </a:p>
        </p:txBody>
      </p:sp>
    </p:spTree>
    <p:extLst>
      <p:ext uri="{BB962C8B-B14F-4D97-AF65-F5344CB8AC3E}">
        <p14:creationId xmlns:p14="http://schemas.microsoft.com/office/powerpoint/2010/main" val="3214973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１－（２）正社員の</a:t>
            </a:r>
            <a:r>
              <a:rPr lang="ja-JP" altLang="en-US" dirty="0"/>
              <a:t>「入社」</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20</a:t>
            </a:fld>
            <a:endParaRPr lang="en-US" altLang="ja-JP" dirty="0"/>
          </a:p>
        </p:txBody>
      </p:sp>
    </p:spTree>
    <p:extLst>
      <p:ext uri="{BB962C8B-B14F-4D97-AF65-F5344CB8AC3E}">
        <p14:creationId xmlns:p14="http://schemas.microsoft.com/office/powerpoint/2010/main" val="3443845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a:bodyPr>
          <a:lstStyle/>
          <a:p>
            <a:r>
              <a:rPr kumimoji="1" lang="ja-JP" altLang="en-US" sz="3600" dirty="0" smtClean="0"/>
              <a:t>正社員の新規学卒者定期採用方式（１）</a:t>
            </a:r>
            <a:endParaRPr kumimoji="1" lang="ja-JP" altLang="en-US" sz="3600" dirty="0"/>
          </a:p>
        </p:txBody>
      </p:sp>
      <p:sp>
        <p:nvSpPr>
          <p:cNvPr id="5" name="コンテンツ プレースホルダー 4"/>
          <p:cNvSpPr>
            <a:spLocks noGrp="1"/>
          </p:cNvSpPr>
          <p:nvPr>
            <p:ph idx="1"/>
          </p:nvPr>
        </p:nvSpPr>
        <p:spPr>
          <a:xfrm>
            <a:off x="457200" y="1340768"/>
            <a:ext cx="8229600" cy="5517231"/>
          </a:xfrm>
        </p:spPr>
        <p:txBody>
          <a:bodyPr>
            <a:normAutofit fontScale="92500" lnSpcReduction="10000"/>
          </a:bodyPr>
          <a:lstStyle/>
          <a:p>
            <a:r>
              <a:rPr kumimoji="1" lang="ja-JP" altLang="en-US" dirty="0" smtClean="0"/>
              <a:t>学卒者が卒業後ただちに（</a:t>
            </a:r>
            <a:r>
              <a:rPr kumimoji="1" lang="en-US" altLang="ja-JP" dirty="0" smtClean="0"/>
              <a:t>4</a:t>
            </a:r>
            <a:r>
              <a:rPr kumimoji="1" lang="ja-JP" altLang="en-US" dirty="0" smtClean="0"/>
              <a:t>月</a:t>
            </a:r>
            <a:r>
              <a:rPr kumimoji="1" lang="en-US" altLang="ja-JP" dirty="0" smtClean="0"/>
              <a:t>1</a:t>
            </a:r>
            <a:r>
              <a:rPr kumimoji="1" lang="ja-JP" altLang="en-US" dirty="0" smtClean="0"/>
              <a:t>日に）入社するように採用活動の日程が組まれる</a:t>
            </a:r>
            <a:endParaRPr kumimoji="1" lang="en-US" altLang="ja-JP" dirty="0" smtClean="0"/>
          </a:p>
          <a:p>
            <a:pPr lvl="1"/>
            <a:r>
              <a:rPr lang="ja-JP" altLang="en-US" dirty="0" smtClean="0"/>
              <a:t>それ</a:t>
            </a:r>
            <a:r>
              <a:rPr lang="ja-JP" altLang="en-US" dirty="0"/>
              <a:t>以外</a:t>
            </a:r>
            <a:r>
              <a:rPr lang="ja-JP" altLang="en-US" dirty="0" smtClean="0"/>
              <a:t>の若年者採用はきわめて少ないので，新卒気に就職に失敗すると著しく不利になる</a:t>
            </a:r>
            <a:endParaRPr lang="en-US" altLang="ja-JP" dirty="0" smtClean="0"/>
          </a:p>
          <a:p>
            <a:pPr lvl="1"/>
            <a:r>
              <a:rPr lang="ja-JP" altLang="en-US" dirty="0" smtClean="0"/>
              <a:t>近年，卒業後</a:t>
            </a:r>
            <a:r>
              <a:rPr lang="en-US" altLang="ja-JP" dirty="0" smtClean="0"/>
              <a:t>3</a:t>
            </a:r>
            <a:r>
              <a:rPr lang="ja-JP" altLang="en-US" dirty="0" smtClean="0"/>
              <a:t>年は新卒とみなす，</a:t>
            </a:r>
            <a:r>
              <a:rPr lang="en-US" altLang="ja-JP" dirty="0" smtClean="0"/>
              <a:t>3</a:t>
            </a:r>
            <a:r>
              <a:rPr lang="ja-JP" altLang="en-US" dirty="0" smtClean="0"/>
              <a:t>年以内の転職は第二新卒とみなすという形も若干ある</a:t>
            </a:r>
            <a:endParaRPr lang="en-US" altLang="ja-JP" dirty="0" smtClean="0"/>
          </a:p>
          <a:p>
            <a:r>
              <a:rPr lang="ja-JP" altLang="en-US" dirty="0"/>
              <a:t>「就職」では</a:t>
            </a:r>
            <a:r>
              <a:rPr lang="ja-JP" altLang="en-US" dirty="0" smtClean="0"/>
              <a:t>なく「＿＿＿」である。特定の</a:t>
            </a:r>
            <a:r>
              <a:rPr lang="ja-JP" altLang="en-US" u="sng" dirty="0" smtClean="0"/>
              <a:t>職</a:t>
            </a:r>
            <a:r>
              <a:rPr lang="ja-JP" altLang="en-US" dirty="0" smtClean="0"/>
              <a:t>務を遂行することを労働契約で取り決めるのではなく，特定の会</a:t>
            </a:r>
            <a:r>
              <a:rPr lang="ja-JP" altLang="en-US" u="sng" dirty="0" smtClean="0"/>
              <a:t>社</a:t>
            </a:r>
            <a:r>
              <a:rPr lang="ja-JP" altLang="en-US" dirty="0" smtClean="0"/>
              <a:t>で働くことを，多くは書面の契約なく取り決める（メンバーシップ型）（濱口</a:t>
            </a:r>
            <a:r>
              <a:rPr lang="en-US" altLang="ja-JP" dirty="0" smtClean="0"/>
              <a:t>[2013]</a:t>
            </a:r>
            <a:r>
              <a:rPr lang="ja-JP" altLang="en-US" dirty="0" smtClean="0"/>
              <a:t>）</a:t>
            </a:r>
            <a:endParaRPr lang="en-US" altLang="ja-JP" dirty="0" smtClean="0"/>
          </a:p>
          <a:p>
            <a:pPr lvl="1"/>
            <a:r>
              <a:rPr lang="ja-JP" altLang="en-US" dirty="0" smtClean="0"/>
              <a:t>配置される職務・勤務地は入社後に企業によって決められる</a:t>
            </a:r>
            <a:endParaRPr lang="en-US" altLang="ja-JP" dirty="0" smtClean="0"/>
          </a:p>
        </p:txBody>
      </p:sp>
      <p:sp>
        <p:nvSpPr>
          <p:cNvPr id="3" name="スライド番号プレースホルダー 2"/>
          <p:cNvSpPr>
            <a:spLocks noGrp="1"/>
          </p:cNvSpPr>
          <p:nvPr>
            <p:ph type="sldNum" sz="quarter" idx="12"/>
          </p:nvPr>
        </p:nvSpPr>
        <p:spPr/>
        <p:txBody>
          <a:bodyPr/>
          <a:lstStyle/>
          <a:p>
            <a:pPr>
              <a:defRPr/>
            </a:pPr>
            <a:fld id="{E4077BB3-7DFE-49E4-AA61-91FE59E29089}" type="slidenum">
              <a:rPr lang="en-US" altLang="ja-JP" smtClean="0"/>
              <a:pPr>
                <a:defRPr/>
              </a:pPr>
              <a:t>21</a:t>
            </a:fld>
            <a:endParaRPr lang="en-US" altLang="ja-JP" dirty="0"/>
          </a:p>
        </p:txBody>
      </p:sp>
    </p:spTree>
    <p:extLst>
      <p:ext uri="{BB962C8B-B14F-4D97-AF65-F5344CB8AC3E}">
        <p14:creationId xmlns:p14="http://schemas.microsoft.com/office/powerpoint/2010/main" val="16953215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t>正社員の新規学卒者定期採用方式（１）</a:t>
            </a:r>
            <a:endParaRPr kumimoji="1" lang="ja-JP" altLang="en-US" sz="3600" dirty="0"/>
          </a:p>
        </p:txBody>
      </p:sp>
      <p:sp>
        <p:nvSpPr>
          <p:cNvPr id="3" name="コンテンツ プレースホルダー 2"/>
          <p:cNvSpPr>
            <a:spLocks noGrp="1"/>
          </p:cNvSpPr>
          <p:nvPr>
            <p:ph idx="1"/>
          </p:nvPr>
        </p:nvSpPr>
        <p:spPr/>
        <p:txBody>
          <a:bodyPr>
            <a:normAutofit fontScale="92500" lnSpcReduction="20000"/>
          </a:bodyPr>
          <a:lstStyle/>
          <a:p>
            <a:r>
              <a:rPr lang="ja-JP" altLang="en-US" dirty="0"/>
              <a:t>採用基準は企業ごとに決まっているが，多くの場合特定の職務遂行能力を問うのではなく，より幅広い潜在能力を各社各様に求めている</a:t>
            </a:r>
            <a:endParaRPr lang="en-US" altLang="ja-JP" dirty="0"/>
          </a:p>
          <a:p>
            <a:pPr lvl="1"/>
            <a:r>
              <a:rPr lang="ja-JP" altLang="en-US" dirty="0"/>
              <a:t>そのため，実質的に「</a:t>
            </a:r>
            <a:r>
              <a:rPr lang="ja-JP" altLang="en-US" u="sng" dirty="0"/>
              <a:t>自分たちと一緒に働いていけそうか</a:t>
            </a:r>
            <a:r>
              <a:rPr lang="ja-JP" altLang="en-US" dirty="0"/>
              <a:t>」という基準が作用せざるを得ない（楠木</a:t>
            </a:r>
            <a:r>
              <a:rPr lang="en-US" altLang="ja-JP" dirty="0"/>
              <a:t>[2014]</a:t>
            </a:r>
            <a:r>
              <a:rPr lang="ja-JP" altLang="en-US" dirty="0"/>
              <a:t>）</a:t>
            </a:r>
            <a:endParaRPr lang="en-US" altLang="ja-JP" dirty="0"/>
          </a:p>
          <a:p>
            <a:pPr lvl="1"/>
            <a:r>
              <a:rPr lang="ja-JP" altLang="en-US" dirty="0"/>
              <a:t>「入社」後，ただちに高水準の働きを求めず，</a:t>
            </a:r>
            <a:r>
              <a:rPr lang="en-US" altLang="ja-JP" dirty="0" smtClean="0"/>
              <a:t>OJT</a:t>
            </a:r>
            <a:r>
              <a:rPr lang="ja-JP" altLang="en-US" dirty="0" smtClean="0"/>
              <a:t>を</a:t>
            </a:r>
            <a:r>
              <a:rPr lang="ja-JP" altLang="en-US" dirty="0"/>
              <a:t>含む企業内訓練によって能力形成を図る</a:t>
            </a:r>
            <a:endParaRPr lang="en-US" altLang="ja-JP" dirty="0"/>
          </a:p>
          <a:p>
            <a:r>
              <a:rPr lang="ja-JP" altLang="en-US" dirty="0"/>
              <a:t>企業は従業員を入社年次によって区分し，昇進・昇格・昇給の差異を管理する区分とする。従業員にとっては同じ入社年次の</a:t>
            </a:r>
            <a:r>
              <a:rPr lang="ja-JP" altLang="en-US" dirty="0" smtClean="0"/>
              <a:t>「</a:t>
            </a:r>
            <a:r>
              <a:rPr lang="en-US" altLang="ja-JP" dirty="0" smtClean="0"/>
              <a:t>_____</a:t>
            </a:r>
            <a:r>
              <a:rPr lang="ja-JP" altLang="en-US" dirty="0" smtClean="0"/>
              <a:t>」が主要な競争</a:t>
            </a:r>
            <a:r>
              <a:rPr lang="ja-JP" altLang="en-US" dirty="0"/>
              <a:t>相手である</a:t>
            </a:r>
            <a:endParaRPr lang="en-US" altLang="ja-JP" dirty="0"/>
          </a:p>
          <a:p>
            <a:pPr lvl="1"/>
            <a:endParaRPr lang="ja-JP" altLang="en-US"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22</a:t>
            </a:fld>
            <a:endParaRPr lang="en-US" altLang="ja-JP" dirty="0"/>
          </a:p>
        </p:txBody>
      </p:sp>
    </p:spTree>
    <p:extLst>
      <p:ext uri="{BB962C8B-B14F-4D97-AF65-F5344CB8AC3E}">
        <p14:creationId xmlns:p14="http://schemas.microsoft.com/office/powerpoint/2010/main" val="23980018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404664"/>
            <a:ext cx="8928992" cy="1152128"/>
          </a:xfrm>
        </p:spPr>
        <p:txBody>
          <a:bodyPr>
            <a:normAutofit fontScale="90000"/>
          </a:bodyPr>
          <a:lstStyle/>
          <a:p>
            <a:r>
              <a:rPr kumimoji="1" lang="ja-JP" altLang="en-US" dirty="0" smtClean="0"/>
              <a:t>正社員の新規学卒者定期採用方式（２）</a:t>
            </a:r>
            <a:endParaRPr kumimoji="1" lang="ja-JP" altLang="en-US" dirty="0"/>
          </a:p>
        </p:txBody>
      </p:sp>
      <p:sp>
        <p:nvSpPr>
          <p:cNvPr id="3" name="コンテンツ プレースホルダー 2"/>
          <p:cNvSpPr>
            <a:spLocks noGrp="1"/>
          </p:cNvSpPr>
          <p:nvPr>
            <p:ph idx="1"/>
          </p:nvPr>
        </p:nvSpPr>
        <p:spPr>
          <a:xfrm>
            <a:off x="467544" y="1628800"/>
            <a:ext cx="4906888" cy="5141167"/>
          </a:xfrm>
        </p:spPr>
        <p:txBody>
          <a:bodyPr>
            <a:normAutofit fontScale="85000" lnSpcReduction="20000"/>
          </a:bodyPr>
          <a:lstStyle/>
          <a:p>
            <a:r>
              <a:rPr kumimoji="1" lang="ja-JP" altLang="en-US" dirty="0" smtClean="0"/>
              <a:t>中卒，高卒，大卒でも理工系の一部では，学校推薦方式をとってい</a:t>
            </a:r>
            <a:r>
              <a:rPr lang="ja-JP" altLang="en-US" dirty="0" smtClean="0"/>
              <a:t>る。学校推薦により需給を調整してきた</a:t>
            </a:r>
            <a:endParaRPr lang="en-US" altLang="ja-JP" dirty="0" smtClean="0"/>
          </a:p>
          <a:p>
            <a:r>
              <a:rPr lang="ja-JP" altLang="en-US" dirty="0" smtClean="0"/>
              <a:t>若年層が即戦力でなくても採用されることを意味し，その分だけ，日本は欧米より若年失業率が＿＿＿＿</a:t>
            </a:r>
            <a:endParaRPr lang="en-US" altLang="ja-JP" dirty="0" smtClean="0"/>
          </a:p>
          <a:p>
            <a:r>
              <a:rPr lang="ja-JP" altLang="en-US" dirty="0" smtClean="0"/>
              <a:t>したがって雇用問題の重点は中高年に現れる</a:t>
            </a:r>
            <a:endParaRPr lang="en-US" altLang="ja-JP" dirty="0" smtClean="0"/>
          </a:p>
          <a:p>
            <a:r>
              <a:rPr lang="ja-JP" altLang="en-US" dirty="0"/>
              <a:t>ただし，</a:t>
            </a:r>
            <a:r>
              <a:rPr lang="ja-JP" altLang="en-US" dirty="0" smtClean="0"/>
              <a:t>不況がひどいとき</a:t>
            </a:r>
            <a:r>
              <a:rPr lang="en-US" altLang="ja-JP" dirty="0" smtClean="0"/>
              <a:t>(</a:t>
            </a:r>
            <a:r>
              <a:rPr lang="ja-JP" altLang="en-US" dirty="0" smtClean="0"/>
              <a:t>世界金融危機前後</a:t>
            </a:r>
            <a:r>
              <a:rPr lang="en-US" altLang="ja-JP" dirty="0" smtClean="0"/>
              <a:t>)</a:t>
            </a:r>
            <a:r>
              <a:rPr lang="ja-JP" altLang="en-US" dirty="0" smtClean="0"/>
              <a:t>には，若者の問題として現れる</a:t>
            </a:r>
            <a:r>
              <a:rPr lang="en-US" altLang="ja-JP" dirty="0" smtClean="0"/>
              <a:t>(</a:t>
            </a:r>
            <a:r>
              <a:rPr lang="ja-JP" altLang="en-US" dirty="0" smtClean="0"/>
              <a:t>就職氷河期</a:t>
            </a:r>
            <a:r>
              <a:rPr lang="en-US" altLang="ja-JP" dirty="0" smtClean="0"/>
              <a:t>)</a:t>
            </a:r>
          </a:p>
          <a:p>
            <a:endParaRPr lang="en-US" altLang="ja-JP" dirty="0" smtClean="0"/>
          </a:p>
          <a:p>
            <a:endParaRPr kumimoji="1" lang="en-US" altLang="ja-JP" dirty="0" smtClean="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23</a:t>
            </a:fld>
            <a:endParaRPr lang="en-US" altLang="ja-JP" dirty="0"/>
          </a:p>
        </p:txBody>
      </p:sp>
      <p:sp>
        <p:nvSpPr>
          <p:cNvPr id="5" name="テキスト ボックス 4"/>
          <p:cNvSpPr txBox="1"/>
          <p:nvPr/>
        </p:nvSpPr>
        <p:spPr>
          <a:xfrm>
            <a:off x="5508104" y="5279405"/>
            <a:ext cx="3384376" cy="646331"/>
          </a:xfrm>
          <a:prstGeom prst="rect">
            <a:avLst/>
          </a:prstGeom>
          <a:noFill/>
        </p:spPr>
        <p:txBody>
          <a:bodyPr wrap="square" rtlCol="0">
            <a:spAutoFit/>
          </a:bodyPr>
          <a:lstStyle/>
          <a:p>
            <a:r>
              <a:rPr kumimoji="1" lang="ja-JP" altLang="en-US" dirty="0" smtClean="0"/>
              <a:t>出所：</a:t>
            </a:r>
            <a:r>
              <a:rPr kumimoji="1" lang="en-US" altLang="ja-JP" dirty="0" smtClean="0"/>
              <a:t>『</a:t>
            </a:r>
            <a:r>
              <a:rPr kumimoji="1" lang="ja-JP" altLang="en-US" dirty="0" smtClean="0"/>
              <a:t>日本経済新聞</a:t>
            </a:r>
            <a:r>
              <a:rPr kumimoji="1" lang="en-US" altLang="ja-JP" dirty="0" smtClean="0"/>
              <a:t>』2018</a:t>
            </a:r>
            <a:r>
              <a:rPr kumimoji="1" lang="ja-JP" altLang="en-US" dirty="0" smtClean="0"/>
              <a:t>年</a:t>
            </a:r>
            <a:r>
              <a:rPr kumimoji="1" lang="en-US" altLang="ja-JP" dirty="0" smtClean="0"/>
              <a:t>6</a:t>
            </a:r>
            <a:r>
              <a:rPr kumimoji="1" lang="ja-JP" altLang="en-US" dirty="0" smtClean="0"/>
              <a:t>月</a:t>
            </a:r>
            <a:r>
              <a:rPr kumimoji="1" lang="en-US" altLang="ja-JP" dirty="0" smtClean="0"/>
              <a:t>2</a:t>
            </a:r>
            <a:r>
              <a:rPr kumimoji="1" lang="ja-JP" altLang="en-US" dirty="0" smtClean="0"/>
              <a:t>日。</a:t>
            </a:r>
            <a:endParaRPr kumimoji="1" lang="ja-JP" altLang="en-US" dirty="0"/>
          </a:p>
        </p:txBody>
      </p:sp>
    </p:spTree>
    <p:extLst>
      <p:ext uri="{BB962C8B-B14F-4D97-AF65-F5344CB8AC3E}">
        <p14:creationId xmlns:p14="http://schemas.microsoft.com/office/powerpoint/2010/main" val="1408677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１－（３）賃金と昇進・昇格における能力主義管理の年功的運用</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E4077BB3-7DFE-49E4-AA61-91FE59E29089}" type="slidenum">
              <a:rPr lang="en-US" altLang="ja-JP" smtClean="0"/>
              <a:pPr>
                <a:defRPr/>
              </a:pPr>
              <a:t>24</a:t>
            </a:fld>
            <a:endParaRPr lang="en-US" altLang="ja-JP" dirty="0"/>
          </a:p>
        </p:txBody>
      </p:sp>
    </p:spTree>
    <p:extLst>
      <p:ext uri="{BB962C8B-B14F-4D97-AF65-F5344CB8AC3E}">
        <p14:creationId xmlns:p14="http://schemas.microsoft.com/office/powerpoint/2010/main" val="24553164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賃金形態の分類（１）</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遠藤</a:t>
            </a:r>
            <a:r>
              <a:rPr lang="en-US" altLang="ja-JP" dirty="0"/>
              <a:t>[2005]</a:t>
            </a:r>
            <a:r>
              <a:rPr lang="ja-JP" altLang="en-US" dirty="0"/>
              <a:t>に</a:t>
            </a:r>
            <a:r>
              <a:rPr lang="ja-JP" altLang="en-US" dirty="0" smtClean="0"/>
              <a:t>よる分類による</a:t>
            </a:r>
            <a:endParaRPr lang="en-US" altLang="ja-JP" dirty="0" smtClean="0"/>
          </a:p>
          <a:p>
            <a:r>
              <a:rPr lang="ja-JP" altLang="en-US" dirty="0" smtClean="0"/>
              <a:t>１．人</a:t>
            </a:r>
            <a:r>
              <a:rPr lang="ja-JP" altLang="en-US" dirty="0"/>
              <a:t>の属性に対して支払う形態</a:t>
            </a:r>
          </a:p>
          <a:p>
            <a:pPr lvl="1"/>
            <a:r>
              <a:rPr lang="ja-JP" altLang="en-US" dirty="0" smtClean="0"/>
              <a:t>仕事</a:t>
            </a:r>
            <a:r>
              <a:rPr lang="ja-JP" altLang="en-US" dirty="0"/>
              <a:t>→</a:t>
            </a:r>
            <a:r>
              <a:rPr lang="ja-JP" altLang="en-US" u="sng" dirty="0"/>
              <a:t>人＝賃金</a:t>
            </a:r>
            <a:r>
              <a:rPr lang="ja-JP" altLang="en-US" dirty="0"/>
              <a:t>　（例：年齢給）</a:t>
            </a:r>
          </a:p>
          <a:p>
            <a:pPr lvl="2"/>
            <a:r>
              <a:rPr lang="ja-JP" altLang="en-US" dirty="0"/>
              <a:t>人の属性に対して賃金を支払うとともに，人にみあった仕事を持ってくる</a:t>
            </a:r>
          </a:p>
          <a:p>
            <a:pPr lvl="2"/>
            <a:r>
              <a:rPr lang="ja-JP" altLang="en-US" dirty="0"/>
              <a:t>人を何によってどう評価するかが問われる</a:t>
            </a:r>
          </a:p>
          <a:p>
            <a:pPr lvl="2"/>
            <a:r>
              <a:rPr lang="ja-JP" altLang="en-US" dirty="0"/>
              <a:t>仕事が必要とする労働量と供給される労働量がバランスしない可能性</a:t>
            </a:r>
          </a:p>
          <a:p>
            <a:pPr lvl="2"/>
            <a:r>
              <a:rPr lang="ja-JP" altLang="en-US" dirty="0"/>
              <a:t>仕事の生み出す付加価値と賃金が連動しない可能性</a:t>
            </a:r>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25</a:t>
            </a:fld>
            <a:endParaRPr lang="en-US" altLang="ja-JP" dirty="0"/>
          </a:p>
        </p:txBody>
      </p:sp>
    </p:spTree>
    <p:extLst>
      <p:ext uri="{BB962C8B-B14F-4D97-AF65-F5344CB8AC3E}">
        <p14:creationId xmlns:p14="http://schemas.microsoft.com/office/powerpoint/2010/main" val="31862248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賃金形態の分類（２）</a:t>
            </a:r>
            <a:endParaRPr kumimoji="1" lang="ja-JP" altLang="en-US" dirty="0"/>
          </a:p>
        </p:txBody>
      </p:sp>
      <p:sp>
        <p:nvSpPr>
          <p:cNvPr id="3" name="コンテンツ プレースホルダー 2"/>
          <p:cNvSpPr>
            <a:spLocks noGrp="1"/>
          </p:cNvSpPr>
          <p:nvPr>
            <p:ph idx="1"/>
          </p:nvPr>
        </p:nvSpPr>
        <p:spPr>
          <a:xfrm>
            <a:off x="457200" y="1600201"/>
            <a:ext cx="8229600" cy="5069159"/>
          </a:xfrm>
        </p:spPr>
        <p:txBody>
          <a:bodyPr>
            <a:normAutofit fontScale="92500" lnSpcReduction="10000"/>
          </a:bodyPr>
          <a:lstStyle/>
          <a:p>
            <a:pPr lvl="1"/>
            <a:r>
              <a:rPr lang="ja-JP" altLang="en-US" dirty="0" smtClean="0"/>
              <a:t>仕事</a:t>
            </a:r>
            <a:r>
              <a:rPr lang="ja-JP" altLang="en-US" dirty="0"/>
              <a:t>←</a:t>
            </a:r>
            <a:r>
              <a:rPr lang="ja-JP" altLang="en-US" dirty="0" smtClean="0"/>
              <a:t>人（の能力）＝</a:t>
            </a:r>
            <a:r>
              <a:rPr lang="ja-JP" altLang="en-US" dirty="0"/>
              <a:t>賃金　（例：職能給</a:t>
            </a:r>
            <a:r>
              <a:rPr lang="ja-JP" altLang="en-US" dirty="0" smtClean="0"/>
              <a:t>）</a:t>
            </a:r>
            <a:endParaRPr lang="ja-JP" altLang="en-US" dirty="0"/>
          </a:p>
          <a:p>
            <a:pPr lvl="2"/>
            <a:r>
              <a:rPr lang="ja-JP" altLang="en-US" dirty="0"/>
              <a:t>仕事に必要な属性を想定</a:t>
            </a:r>
            <a:r>
              <a:rPr lang="ja-JP" altLang="en-US" dirty="0" smtClean="0"/>
              <a:t>して，その属性を持つ人</a:t>
            </a:r>
            <a:r>
              <a:rPr lang="ja-JP" altLang="en-US" dirty="0"/>
              <a:t>を割り当て，それに賃金をつける</a:t>
            </a:r>
          </a:p>
          <a:p>
            <a:pPr lvl="2"/>
            <a:r>
              <a:rPr lang="ja-JP" altLang="en-US" dirty="0"/>
              <a:t>仕事に即した人の属性評価が適切かが問われる</a:t>
            </a:r>
          </a:p>
          <a:p>
            <a:pPr lvl="2"/>
            <a:r>
              <a:rPr lang="ja-JP" altLang="en-US" dirty="0" smtClean="0"/>
              <a:t>仕事←人が先行するか人（の能力）＝賃金が先行するかは運用次第（後述）</a:t>
            </a:r>
            <a:endParaRPr lang="en-US" altLang="ja-JP" dirty="0" smtClean="0"/>
          </a:p>
          <a:p>
            <a:pPr lvl="2"/>
            <a:r>
              <a:rPr lang="ja-JP" altLang="en-US" dirty="0" smtClean="0"/>
              <a:t>仕事</a:t>
            </a:r>
            <a:r>
              <a:rPr lang="ja-JP" altLang="en-US" dirty="0"/>
              <a:t>の生み出す付加価値と賃金が連動しない可能性</a:t>
            </a:r>
          </a:p>
          <a:p>
            <a:pPr lvl="1"/>
            <a:r>
              <a:rPr kumimoji="1" lang="ja-JP" altLang="en-US" dirty="0" smtClean="0"/>
              <a:t>日本企業には職能給が多い</a:t>
            </a:r>
            <a:endParaRPr kumimoji="1" lang="en-US" altLang="ja-JP" dirty="0" smtClean="0"/>
          </a:p>
          <a:p>
            <a:pPr lvl="2"/>
            <a:r>
              <a:rPr lang="ja-JP" altLang="en-US" dirty="0" smtClean="0"/>
              <a:t>基本給を職能基準にする。あるいは賃金体系において，基本給と別に職能給をもうける</a:t>
            </a:r>
            <a:endParaRPr lang="en-US" altLang="ja-JP" dirty="0"/>
          </a:p>
          <a:p>
            <a:pPr lvl="2"/>
            <a:r>
              <a:rPr kumimoji="1" lang="ja-JP" altLang="en-US" dirty="0" smtClean="0"/>
              <a:t>建前は</a:t>
            </a:r>
            <a:r>
              <a:rPr kumimoji="1" lang="en-US" altLang="ja-JP" dirty="0" smtClean="0"/>
              <a:t>a)</a:t>
            </a:r>
            <a:r>
              <a:rPr kumimoji="1" lang="ja-JP" altLang="en-US" dirty="0" smtClean="0"/>
              <a:t>ジョブ型のように仕事に人を割り当てているように見える。他方で</a:t>
            </a:r>
            <a:r>
              <a:rPr kumimoji="1" lang="en-US" altLang="ja-JP" dirty="0" smtClean="0"/>
              <a:t>b)</a:t>
            </a:r>
            <a:r>
              <a:rPr kumimoji="1" lang="ja-JP" altLang="en-US" dirty="0" smtClean="0"/>
              <a:t>賃金は人の属性についている。</a:t>
            </a:r>
            <a:endParaRPr kumimoji="1" lang="en-US" altLang="ja-JP" dirty="0" smtClean="0"/>
          </a:p>
          <a:p>
            <a:pPr lvl="2"/>
            <a:r>
              <a:rPr kumimoji="1" lang="ja-JP" altLang="en-US" dirty="0" smtClean="0"/>
              <a:t>実際の運用では，</a:t>
            </a:r>
            <a:r>
              <a:rPr kumimoji="1" lang="en-US" altLang="ja-JP" dirty="0" smtClean="0"/>
              <a:t>b)</a:t>
            </a:r>
            <a:r>
              <a:rPr kumimoji="1" lang="ja-JP" altLang="en-US" dirty="0" smtClean="0"/>
              <a:t>が独り歩きしていく</a:t>
            </a:r>
            <a:r>
              <a:rPr kumimoji="1" lang="en-US" altLang="ja-JP" dirty="0" smtClean="0"/>
              <a:t>(</a:t>
            </a:r>
            <a:r>
              <a:rPr kumimoji="1" lang="ja-JP" altLang="en-US" dirty="0" smtClean="0"/>
              <a:t>後述</a:t>
            </a:r>
            <a:r>
              <a:rPr kumimoji="1" lang="en-US" altLang="ja-JP" dirty="0" smtClean="0"/>
              <a:t>)</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26</a:t>
            </a:fld>
            <a:endParaRPr lang="en-US" altLang="ja-JP" dirty="0"/>
          </a:p>
        </p:txBody>
      </p:sp>
    </p:spTree>
    <p:extLst>
      <p:ext uri="{BB962C8B-B14F-4D97-AF65-F5344CB8AC3E}">
        <p14:creationId xmlns:p14="http://schemas.microsoft.com/office/powerpoint/2010/main" val="41256222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457200"/>
            <a:ext cx="8686800" cy="984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dirty="0" smtClean="0"/>
              <a:t>賃金形態の分類（３）</a:t>
            </a:r>
          </a:p>
        </p:txBody>
      </p:sp>
      <p:sp>
        <p:nvSpPr>
          <p:cNvPr id="25603" name="Rectangle 3"/>
          <p:cNvSpPr>
            <a:spLocks noGrp="1" noChangeArrowheads="1"/>
          </p:cNvSpPr>
          <p:nvPr>
            <p:ph idx="1"/>
          </p:nvPr>
        </p:nvSpPr>
        <p:spPr bwMode="auto">
          <a:xfrm>
            <a:off x="457200" y="1341438"/>
            <a:ext cx="8229600" cy="532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ja-JP" altLang="en-US" dirty="0" smtClean="0"/>
              <a:t>２．職務の価値に対して支払う形態</a:t>
            </a:r>
          </a:p>
          <a:p>
            <a:pPr lvl="1" eaLnBrk="1" hangingPunct="1">
              <a:lnSpc>
                <a:spcPct val="90000"/>
              </a:lnSpc>
            </a:pPr>
            <a:r>
              <a:rPr lang="ja-JP" altLang="en-US" dirty="0" smtClean="0"/>
              <a:t>人→</a:t>
            </a:r>
            <a:r>
              <a:rPr lang="ja-JP" altLang="en-US" u="sng" dirty="0" smtClean="0"/>
              <a:t>仕事（の価値）＝賃金</a:t>
            </a:r>
            <a:r>
              <a:rPr lang="ja-JP" altLang="en-US" dirty="0" smtClean="0"/>
              <a:t>　（時間給，職務給）</a:t>
            </a:r>
          </a:p>
          <a:p>
            <a:pPr lvl="2" eaLnBrk="1" hangingPunct="1">
              <a:lnSpc>
                <a:spcPct val="90000"/>
              </a:lnSpc>
            </a:pPr>
            <a:r>
              <a:rPr lang="ja-JP" altLang="en-US" dirty="0" smtClean="0"/>
              <a:t>仕事に，その価値に応じた賃金をつけるとともに，人を割り当てる</a:t>
            </a:r>
          </a:p>
          <a:p>
            <a:pPr lvl="2" eaLnBrk="1" hangingPunct="1">
              <a:lnSpc>
                <a:spcPct val="90000"/>
              </a:lnSpc>
            </a:pPr>
            <a:r>
              <a:rPr lang="ja-JP" altLang="en-US" dirty="0" smtClean="0"/>
              <a:t>仕事の価値を適切に評価しているかどうか問われる</a:t>
            </a:r>
          </a:p>
          <a:p>
            <a:pPr lvl="2" eaLnBrk="1" hangingPunct="1">
              <a:lnSpc>
                <a:spcPct val="90000"/>
              </a:lnSpc>
            </a:pPr>
            <a:r>
              <a:rPr lang="ja-JP" altLang="en-US" dirty="0" smtClean="0"/>
              <a:t>評価が適切なら仕事の生み出す付加価値と賃金は連動する</a:t>
            </a:r>
          </a:p>
          <a:p>
            <a:pPr lvl="2" eaLnBrk="1" hangingPunct="1">
              <a:lnSpc>
                <a:spcPct val="90000"/>
              </a:lnSpc>
            </a:pPr>
            <a:r>
              <a:rPr lang="ja-JP" altLang="en-US" dirty="0" smtClean="0"/>
              <a:t>人を評価することの妥当性は問題となりにくい</a:t>
            </a:r>
          </a:p>
          <a:p>
            <a:pPr lvl="2" eaLnBrk="1" hangingPunct="1">
              <a:lnSpc>
                <a:spcPct val="90000"/>
              </a:lnSpc>
            </a:pPr>
            <a:r>
              <a:rPr lang="ja-JP" altLang="en-US" dirty="0" smtClean="0"/>
              <a:t>仕事とそれを遂行する人の属性が適合しているかどうかが問われる</a:t>
            </a:r>
          </a:p>
          <a:p>
            <a:pPr eaLnBrk="1" hangingPunct="1">
              <a:lnSpc>
                <a:spcPct val="90000"/>
              </a:lnSpc>
            </a:pPr>
            <a:endParaRPr lang="ja-JP" altLang="en-US" dirty="0" smtClean="0"/>
          </a:p>
          <a:p>
            <a:pPr eaLnBrk="1" hangingPunct="1">
              <a:lnSpc>
                <a:spcPct val="90000"/>
              </a:lnSpc>
            </a:pPr>
            <a:endParaRPr lang="en-US" altLang="ja-JP" dirty="0" smtClean="0"/>
          </a:p>
        </p:txBody>
      </p:sp>
      <p:sp>
        <p:nvSpPr>
          <p:cNvPr id="25604"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87EB8842-AC4C-4809-B2CF-7BE1751037BF}" type="slidenum">
              <a:rPr kumimoji="0" lang="en-US" altLang="ja-JP" smtClean="0"/>
              <a:pPr eaLnBrk="1" hangingPunct="1"/>
              <a:t>27</a:t>
            </a:fld>
            <a:endParaRPr kumimoji="0" lang="en-US" altLang="ja-JP" dirty="0" smtClean="0"/>
          </a:p>
        </p:txBody>
      </p:sp>
    </p:spTree>
    <p:extLst>
      <p:ext uri="{BB962C8B-B14F-4D97-AF65-F5344CB8AC3E}">
        <p14:creationId xmlns:p14="http://schemas.microsoft.com/office/powerpoint/2010/main" val="5013190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457200"/>
            <a:ext cx="8507413" cy="955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dirty="0" smtClean="0"/>
              <a:t>賃金形態の分類（４）</a:t>
            </a:r>
          </a:p>
        </p:txBody>
      </p:sp>
      <p:sp>
        <p:nvSpPr>
          <p:cNvPr id="26627" name="Rectangle 3"/>
          <p:cNvSpPr>
            <a:spLocks noGrp="1" noChangeArrowheads="1"/>
          </p:cNvSpPr>
          <p:nvPr>
            <p:ph idx="1"/>
          </p:nvPr>
        </p:nvSpPr>
        <p:spPr bwMode="auto">
          <a:xfrm>
            <a:off x="179388" y="1341438"/>
            <a:ext cx="8785225" cy="53999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lnSpc>
                <a:spcPct val="90000"/>
              </a:lnSpc>
            </a:pPr>
            <a:r>
              <a:rPr lang="ja-JP" altLang="en-US" dirty="0" smtClean="0"/>
              <a:t>３．職務の成果に対して支払う形態　（個人歩合給，集団能率給）</a:t>
            </a:r>
          </a:p>
          <a:p>
            <a:pPr lvl="1" eaLnBrk="1" hangingPunct="1">
              <a:lnSpc>
                <a:spcPct val="90000"/>
              </a:lnSpc>
            </a:pPr>
            <a:r>
              <a:rPr lang="ja-JP" altLang="en-US" dirty="0" smtClean="0"/>
              <a:t>人→</a:t>
            </a:r>
            <a:r>
              <a:rPr lang="ja-JP" altLang="en-US" u="sng" dirty="0" smtClean="0"/>
              <a:t>仕事（の成果）＝賃金</a:t>
            </a:r>
          </a:p>
          <a:p>
            <a:pPr lvl="2" eaLnBrk="1" hangingPunct="1">
              <a:lnSpc>
                <a:spcPct val="90000"/>
              </a:lnSpc>
            </a:pPr>
            <a:r>
              <a:rPr lang="ja-JP" altLang="en-US" dirty="0" smtClean="0"/>
              <a:t>仕事の成果に対して賃金をつけ，その仕事に人を付けて成果に応じて支払う</a:t>
            </a:r>
          </a:p>
          <a:p>
            <a:pPr lvl="2" eaLnBrk="1" hangingPunct="1">
              <a:lnSpc>
                <a:spcPct val="90000"/>
              </a:lnSpc>
            </a:pPr>
            <a:r>
              <a:rPr lang="ja-JP" altLang="en-US" dirty="0" smtClean="0"/>
              <a:t>期待される仕事の成果が実行可能であり，その価値が適切に評価されているかどうかが問われる</a:t>
            </a:r>
          </a:p>
          <a:p>
            <a:pPr lvl="2" eaLnBrk="1" hangingPunct="1">
              <a:lnSpc>
                <a:spcPct val="90000"/>
              </a:lnSpc>
            </a:pPr>
            <a:r>
              <a:rPr lang="ja-JP" altLang="en-US" dirty="0" smtClean="0"/>
              <a:t>上記の評価が適切なら仕事の生み出す付加価値と賃金は連動する</a:t>
            </a:r>
          </a:p>
          <a:p>
            <a:pPr lvl="2" eaLnBrk="1" hangingPunct="1">
              <a:lnSpc>
                <a:spcPct val="90000"/>
              </a:lnSpc>
            </a:pPr>
            <a:r>
              <a:rPr lang="ja-JP" altLang="en-US" dirty="0" smtClean="0"/>
              <a:t>期待される仕事の成果と，それを期待される人の属性が適合しているかどうかが問われる</a:t>
            </a:r>
          </a:p>
          <a:p>
            <a:pPr lvl="2" eaLnBrk="1" hangingPunct="1">
              <a:lnSpc>
                <a:spcPct val="90000"/>
              </a:lnSpc>
            </a:pPr>
            <a:r>
              <a:rPr lang="ja-JP" altLang="en-US" b="1" dirty="0" smtClean="0"/>
              <a:t>＿＿＿＿＿＿＿＿</a:t>
            </a:r>
            <a:r>
              <a:rPr lang="ja-JP" altLang="en-US" dirty="0" smtClean="0"/>
              <a:t>適切に評価しているかどうかが問われる</a:t>
            </a:r>
            <a:endParaRPr lang="en-US" altLang="ja-JP" dirty="0" smtClean="0"/>
          </a:p>
          <a:p>
            <a:pPr marL="0" indent="0">
              <a:lnSpc>
                <a:spcPct val="90000"/>
              </a:lnSpc>
              <a:buNone/>
            </a:pPr>
            <a:r>
              <a:rPr lang="en-US" altLang="ja-JP" dirty="0"/>
              <a:t>※</a:t>
            </a:r>
            <a:r>
              <a:rPr lang="ja-JP" altLang="en-US" dirty="0"/>
              <a:t>能力給と成果給は原理が＿＿＿ことに注意</a:t>
            </a:r>
          </a:p>
          <a:p>
            <a:pPr>
              <a:lnSpc>
                <a:spcPct val="90000"/>
              </a:lnSpc>
            </a:pPr>
            <a:endParaRPr lang="ja-JP" altLang="en-US" dirty="0" smtClean="0"/>
          </a:p>
        </p:txBody>
      </p:sp>
      <p:sp>
        <p:nvSpPr>
          <p:cNvPr id="26628"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CF2C9E1D-C4E8-401F-8626-0C33EA913429}" type="slidenum">
              <a:rPr kumimoji="0" lang="en-US" altLang="ja-JP" smtClean="0"/>
              <a:pPr eaLnBrk="1" hangingPunct="1"/>
              <a:t>28</a:t>
            </a:fld>
            <a:endParaRPr kumimoji="0" lang="en-US" altLang="ja-JP" dirty="0" smtClean="0"/>
          </a:p>
        </p:txBody>
      </p:sp>
    </p:spTree>
    <p:extLst>
      <p:ext uri="{BB962C8B-B14F-4D97-AF65-F5344CB8AC3E}">
        <p14:creationId xmlns:p14="http://schemas.microsoft.com/office/powerpoint/2010/main" val="11637286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日本の賃金形態：何に支払っているのか（１）</a:t>
            </a:r>
            <a:endParaRPr kumimoji="1" lang="ja-JP" altLang="en-US" dirty="0"/>
          </a:p>
        </p:txBody>
      </p:sp>
      <p:sp>
        <p:nvSpPr>
          <p:cNvPr id="3" name="コンテンツ プレースホルダー 2"/>
          <p:cNvSpPr>
            <a:spLocks noGrp="1"/>
          </p:cNvSpPr>
          <p:nvPr>
            <p:ph idx="1"/>
          </p:nvPr>
        </p:nvSpPr>
        <p:spPr>
          <a:xfrm>
            <a:off x="457200" y="1600201"/>
            <a:ext cx="8229600" cy="1612775"/>
          </a:xfrm>
        </p:spPr>
        <p:txBody>
          <a:bodyPr>
            <a:normAutofit fontScale="70000" lnSpcReduction="20000"/>
          </a:bodyPr>
          <a:lstStyle/>
          <a:p>
            <a:r>
              <a:rPr kumimoji="1" lang="ja-JP" altLang="en-US" dirty="0" smtClean="0"/>
              <a:t>企業アンケートでは，何を要素にして支払っているかはそれなりに回答されている</a:t>
            </a:r>
            <a:endParaRPr kumimoji="1" lang="en-US" altLang="ja-JP" dirty="0" smtClean="0"/>
          </a:p>
          <a:p>
            <a:r>
              <a:rPr lang="ja-JP" altLang="en-US" dirty="0" smtClean="0"/>
              <a:t>年齢・勤続年数は</a:t>
            </a:r>
            <a:r>
              <a:rPr lang="en-US" altLang="ja-JP" dirty="0" smtClean="0"/>
              <a:t>67.1%</a:t>
            </a:r>
            <a:r>
              <a:rPr lang="ja-JP" altLang="en-US" dirty="0" smtClean="0"/>
              <a:t>で決定要素になっている</a:t>
            </a:r>
            <a:endParaRPr lang="en-US" altLang="ja-JP" dirty="0" smtClean="0"/>
          </a:p>
          <a:p>
            <a:r>
              <a:rPr lang="ja-JP" altLang="en-US" dirty="0" smtClean="0"/>
              <a:t>企業</a:t>
            </a:r>
            <a:r>
              <a:rPr lang="ja-JP" altLang="en-US" dirty="0"/>
              <a:t>規模が大きい</a:t>
            </a:r>
            <a:r>
              <a:rPr lang="ja-JP" altLang="en-US" dirty="0" smtClean="0"/>
              <a:t>ほど能力，業績・成果など査定要素が入っているようにみえる</a:t>
            </a:r>
            <a:endParaRPr lang="en-US" altLang="ja-JP"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29</a:t>
            </a:fld>
            <a:endParaRPr lang="en-US" altLang="ja-JP" dirty="0"/>
          </a:p>
        </p:txBody>
      </p:sp>
      <p:graphicFrame>
        <p:nvGraphicFramePr>
          <p:cNvPr id="7" name="表 6"/>
          <p:cNvGraphicFramePr>
            <a:graphicFrameLocks noGrp="1"/>
          </p:cNvGraphicFramePr>
          <p:nvPr>
            <p:extLst>
              <p:ext uri="{D42A27DB-BD31-4B8C-83A1-F6EECF244321}">
                <p14:modId xmlns:p14="http://schemas.microsoft.com/office/powerpoint/2010/main" val="2573261199"/>
              </p:ext>
            </p:extLst>
          </p:nvPr>
        </p:nvGraphicFramePr>
        <p:xfrm>
          <a:off x="323528" y="3212976"/>
          <a:ext cx="7543800" cy="3061677"/>
        </p:xfrm>
        <a:graphic>
          <a:graphicData uri="http://schemas.openxmlformats.org/drawingml/2006/table">
            <a:tbl>
              <a:tblPr firstRow="1">
                <a:tableStyleId>{5C22544A-7EE6-4342-B048-85BDC9FD1C3A}</a:tableStyleId>
              </a:tblPr>
              <a:tblGrid>
                <a:gridCol w="2057400"/>
                <a:gridCol w="685800"/>
                <a:gridCol w="685800"/>
                <a:gridCol w="685800"/>
                <a:gridCol w="685800"/>
                <a:gridCol w="685800"/>
                <a:gridCol w="685800"/>
                <a:gridCol w="685800"/>
                <a:gridCol w="685800"/>
              </a:tblGrid>
              <a:tr h="171450">
                <a:tc rowSpan="3">
                  <a:txBody>
                    <a:bodyPr/>
                    <a:lstStyle/>
                    <a:p>
                      <a:pPr algn="ctr" fontAlgn="ctr"/>
                      <a:r>
                        <a:rPr lang="ja-JP" altLang="en-US" sz="1600" u="none" strike="noStrike" dirty="0">
                          <a:effectLst/>
                        </a:rPr>
                        <a:t>産業・企業規模</a:t>
                      </a:r>
                      <a:endParaRPr lang="ja-JP" altLang="en-US" sz="1600" b="0" i="0" u="none" strike="noStrike" dirty="0">
                        <a:solidFill>
                          <a:srgbClr val="000000"/>
                        </a:solidFill>
                        <a:effectLst/>
                        <a:latin typeface="ＭＳ 明朝"/>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fontAlgn="ctr"/>
                      <a:r>
                        <a:rPr lang="ja-JP" altLang="en-US" sz="1600" u="none" strike="noStrike" dirty="0">
                          <a:effectLst/>
                        </a:rPr>
                        <a:t>全企業</a:t>
                      </a:r>
                      <a:endParaRPr lang="ja-JP" altLang="en-US" sz="1600" b="0" i="0" u="none" strike="noStrike" dirty="0">
                        <a:solidFill>
                          <a:srgbClr val="000000"/>
                        </a:solidFill>
                        <a:effectLst/>
                        <a:latin typeface="ＭＳ 明朝"/>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algn="ctr" fontAlgn="ctr"/>
                      <a:r>
                        <a:rPr lang="ja-JP" altLang="en-US" sz="1600" u="none" strike="noStrike" dirty="0">
                          <a:effectLst/>
                        </a:rPr>
                        <a:t>基本給の決定要素（複数回答）</a:t>
                      </a:r>
                      <a:endParaRPr lang="ja-JP" altLang="en-US" sz="1600" b="0" i="0" u="none" strike="noStrike" dirty="0">
                        <a:solidFill>
                          <a:srgbClr val="000000"/>
                        </a:solidFill>
                        <a:effectLst/>
                        <a:latin typeface="ＭＳ 明朝"/>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600" u="none" strike="noStrike" dirty="0">
                          <a:effectLst/>
                        </a:rPr>
                        <a:t>　</a:t>
                      </a:r>
                      <a:endParaRPr lang="ja-JP" altLang="en-US" sz="1600" b="0" i="0" u="none" strike="noStrike" dirty="0">
                        <a:solidFill>
                          <a:srgbClr val="000000"/>
                        </a:solidFill>
                        <a:effectLst/>
                        <a:latin typeface="ＭＳ 明朝"/>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450">
                <a:tc vMerge="1">
                  <a:txBody>
                    <a:bodyPr/>
                    <a:lstStyle/>
                    <a:p>
                      <a:endParaRPr kumimoji="1" lang="ja-JP" altLang="en-US"/>
                    </a:p>
                  </a:txBody>
                  <a:tcPr/>
                </a:tc>
                <a:tc vMerge="1">
                  <a:txBody>
                    <a:bodyPr/>
                    <a:lstStyle/>
                    <a:p>
                      <a:endParaRPr kumimoji="1" lang="ja-JP" altLang="en-US"/>
                    </a:p>
                  </a:txBody>
                  <a:tcPr/>
                </a:tc>
                <a:tc rowSpan="2">
                  <a:txBody>
                    <a:bodyPr/>
                    <a:lstStyle/>
                    <a:p>
                      <a:pPr algn="ctr" fontAlgn="ctr"/>
                      <a:r>
                        <a:rPr lang="ja-JP" altLang="en-US" sz="1600" u="none" strike="noStrike" dirty="0">
                          <a:effectLst/>
                        </a:rPr>
                        <a:t>職務・</a:t>
                      </a:r>
                      <a:br>
                        <a:rPr lang="ja-JP" altLang="en-US" sz="1600" u="none" strike="noStrike" dirty="0">
                          <a:effectLst/>
                        </a:rPr>
                      </a:br>
                      <a:r>
                        <a:rPr lang="ja-JP" altLang="en-US" sz="1600" u="none" strike="noStrike" dirty="0">
                          <a:effectLst/>
                        </a:rPr>
                        <a:t>職種など</a:t>
                      </a:r>
                      <a:br>
                        <a:rPr lang="ja-JP" altLang="en-US" sz="1600" u="none" strike="noStrike" dirty="0">
                          <a:effectLst/>
                        </a:rPr>
                      </a:br>
                      <a:r>
                        <a:rPr lang="ja-JP" altLang="en-US" sz="1600" u="none" strike="noStrike" dirty="0">
                          <a:effectLst/>
                        </a:rPr>
                        <a:t>仕事の</a:t>
                      </a:r>
                      <a:br>
                        <a:rPr lang="ja-JP" altLang="en-US" sz="1600" u="none" strike="noStrike" dirty="0">
                          <a:effectLst/>
                        </a:rPr>
                      </a:br>
                      <a:r>
                        <a:rPr lang="ja-JP" altLang="en-US" sz="1600" u="none" strike="noStrike" dirty="0">
                          <a:effectLst/>
                        </a:rPr>
                        <a:t>内容</a:t>
                      </a:r>
                      <a:endParaRPr lang="ja-JP" altLang="en-US" sz="1600" b="0" i="0" u="none" strike="noStrike" dirty="0">
                        <a:solidFill>
                          <a:srgbClr val="000000"/>
                        </a:solidFill>
                        <a:effectLst/>
                        <a:latin typeface="ＭＳ 明朝"/>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zh-TW" altLang="en-US" sz="1600" u="none" strike="noStrike" dirty="0">
                          <a:effectLst/>
                          <a:latin typeface="ＭＳ Ｐゴシック" panose="020B0600070205080204" pitchFamily="50" charset="-128"/>
                          <a:ea typeface="ＭＳ Ｐゴシック" panose="020B0600070205080204" pitchFamily="50" charset="-128"/>
                        </a:rPr>
                        <a:t>職務遂行能力</a:t>
                      </a:r>
                      <a:endParaRPr lang="zh-TW"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ja-JP" altLang="en-US" sz="1600" u="none" strike="noStrike" dirty="0">
                          <a:effectLst/>
                        </a:rPr>
                        <a:t>業績・</a:t>
                      </a:r>
                      <a:br>
                        <a:rPr lang="ja-JP" altLang="en-US" sz="1600" u="none" strike="noStrike" dirty="0">
                          <a:effectLst/>
                        </a:rPr>
                      </a:br>
                      <a:r>
                        <a:rPr lang="ja-JP" altLang="en-US" sz="1600" u="none" strike="noStrike" dirty="0">
                          <a:effectLst/>
                        </a:rPr>
                        <a:t>成果</a:t>
                      </a:r>
                      <a:endParaRPr lang="ja-JP" altLang="en-US" sz="1600" b="0" i="0" u="none" strike="noStrike" dirty="0">
                        <a:solidFill>
                          <a:srgbClr val="000000"/>
                        </a:solidFill>
                        <a:effectLst/>
                        <a:latin typeface="ＭＳ 明朝"/>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ja-JP" altLang="en-US" sz="1600" u="none" strike="noStrike" dirty="0">
                          <a:effectLst/>
                        </a:rPr>
                        <a:t>学歴、</a:t>
                      </a:r>
                      <a:br>
                        <a:rPr lang="ja-JP" altLang="en-US" sz="1600" u="none" strike="noStrike" dirty="0">
                          <a:effectLst/>
                        </a:rPr>
                      </a:br>
                      <a:r>
                        <a:rPr lang="ja-JP" altLang="en-US" sz="1600" u="none" strike="noStrike" dirty="0">
                          <a:effectLst/>
                        </a:rPr>
                        <a:t>年齢、</a:t>
                      </a:r>
                      <a:br>
                        <a:rPr lang="ja-JP" altLang="en-US" sz="1600" u="none" strike="noStrike" dirty="0">
                          <a:effectLst/>
                        </a:rPr>
                      </a:br>
                      <a:r>
                        <a:rPr lang="ja-JP" altLang="en-US" sz="1600" u="none" strike="noStrike" dirty="0">
                          <a:effectLst/>
                        </a:rPr>
                        <a:t>勤続年数</a:t>
                      </a:r>
                      <a:br>
                        <a:rPr lang="ja-JP" altLang="en-US" sz="1600" u="none" strike="noStrike" dirty="0">
                          <a:effectLst/>
                        </a:rPr>
                      </a:br>
                      <a:r>
                        <a:rPr lang="ja-JP" altLang="en-US" sz="1600" u="none" strike="noStrike" dirty="0">
                          <a:effectLst/>
                        </a:rPr>
                        <a:t>など</a:t>
                      </a:r>
                      <a:endParaRPr lang="ja-JP" altLang="en-US" sz="1600" b="0" i="0" u="none" strike="noStrike" dirty="0">
                        <a:solidFill>
                          <a:srgbClr val="000000"/>
                        </a:solidFill>
                        <a:effectLst/>
                        <a:latin typeface="ＭＳ 明朝"/>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600" u="none" strike="noStrike" dirty="0">
                          <a:effectLst/>
                        </a:rPr>
                        <a:t>　</a:t>
                      </a:r>
                      <a:endParaRPr lang="ja-JP" altLang="en-US" sz="1600" b="0" i="0" u="none" strike="noStrike" dirty="0">
                        <a:solidFill>
                          <a:srgbClr val="000000"/>
                        </a:solidFill>
                        <a:effectLst/>
                        <a:latin typeface="ＭＳ 明朝"/>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600" u="none" strike="noStrike" dirty="0">
                          <a:effectLst/>
                        </a:rPr>
                        <a:t>　</a:t>
                      </a:r>
                      <a:endParaRPr lang="ja-JP" altLang="en-US" sz="1600" b="0" i="0" u="none" strike="noStrike" dirty="0">
                        <a:solidFill>
                          <a:srgbClr val="000000"/>
                        </a:solidFill>
                        <a:effectLst/>
                        <a:latin typeface="ＭＳ 明朝"/>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ja-JP" altLang="en-US" sz="1600" u="none" strike="noStrike" dirty="0">
                          <a:effectLst/>
                        </a:rPr>
                        <a:t>不明</a:t>
                      </a:r>
                      <a:endParaRPr lang="ja-JP" altLang="en-US" sz="1600" b="0" i="0" u="none" strike="noStrike" dirty="0">
                        <a:solidFill>
                          <a:srgbClr val="000000"/>
                        </a:solidFill>
                        <a:effectLst/>
                        <a:latin typeface="ＭＳ 明朝"/>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600" u="none" strike="noStrike" dirty="0">
                          <a:effectLst/>
                        </a:rPr>
                        <a:t>学歴</a:t>
                      </a:r>
                      <a:endParaRPr lang="ja-JP" altLang="en-US" sz="1600" b="0" i="0" u="none" strike="noStrike" dirty="0">
                        <a:solidFill>
                          <a:srgbClr val="000000"/>
                        </a:solidFill>
                        <a:effectLst/>
                        <a:latin typeface="ＭＳ 明朝"/>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600" u="none" strike="noStrike" dirty="0">
                          <a:effectLst/>
                        </a:rPr>
                        <a:t>年齢・</a:t>
                      </a:r>
                      <a:br>
                        <a:rPr lang="ja-JP" altLang="en-US" sz="1600" u="none" strike="noStrike" dirty="0">
                          <a:effectLst/>
                        </a:rPr>
                      </a:br>
                      <a:r>
                        <a:rPr lang="ja-JP" altLang="en-US" sz="1600" u="none" strike="noStrike" dirty="0">
                          <a:effectLst/>
                        </a:rPr>
                        <a:t>勤続</a:t>
                      </a:r>
                      <a:br>
                        <a:rPr lang="ja-JP" altLang="en-US" sz="1600" u="none" strike="noStrike" dirty="0">
                          <a:effectLst/>
                        </a:rPr>
                      </a:br>
                      <a:r>
                        <a:rPr lang="ja-JP" altLang="en-US" sz="1600" u="none" strike="noStrike" dirty="0">
                          <a:effectLst/>
                        </a:rPr>
                        <a:t>年数など</a:t>
                      </a:r>
                      <a:endParaRPr lang="ja-JP" altLang="en-US" sz="1600" b="0" i="0" u="none" strike="noStrike" dirty="0">
                        <a:solidFill>
                          <a:srgbClr val="000000"/>
                        </a:solidFill>
                        <a:effectLst/>
                        <a:latin typeface="ＭＳ 明朝"/>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r>
              <a:tr h="171450">
                <a:tc>
                  <a:txBody>
                    <a:bodyPr/>
                    <a:lstStyle/>
                    <a:p>
                      <a:pPr algn="l" fontAlgn="b"/>
                      <a:endParaRPr lang="ja-JP" altLang="en-US"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ja-JP" altLang="en-US" sz="1600" u="none" strike="noStrike" dirty="0">
                          <a:effectLst/>
                        </a:rPr>
                        <a:t>　</a:t>
                      </a:r>
                      <a:endParaRPr lang="ja-JP" altLang="en-US"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450">
                <a:tc>
                  <a:txBody>
                    <a:bodyPr/>
                    <a:lstStyle/>
                    <a:p>
                      <a:pPr algn="dist" fontAlgn="b"/>
                      <a:r>
                        <a:rPr lang="ja-JP" altLang="en-US" sz="1600" u="none" strike="noStrike" dirty="0">
                          <a:effectLst/>
                        </a:rPr>
                        <a:t>調査産業計</a:t>
                      </a:r>
                      <a:endParaRPr lang="ja-JP" altLang="en-US" sz="1600" b="1"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100.0</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74.1</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62.8</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39.0</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69.0</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26.8</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67.1</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3.3</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45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altLang="ja-JP" sz="1600" u="none" strike="noStrike" dirty="0" smtClean="0">
                          <a:effectLst/>
                        </a:rPr>
                        <a:t>1,000</a:t>
                      </a:r>
                      <a:r>
                        <a:rPr lang="ja-JP" altLang="en-US" sz="1600" u="none" strike="noStrike" dirty="0" smtClean="0">
                          <a:effectLst/>
                        </a:rPr>
                        <a:t>人以上</a:t>
                      </a:r>
                      <a:endParaRPr lang="ja-JP" altLang="en-US"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100.0</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65.3</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68.7</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51.7</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62.4</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28.2</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58.6</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7.6</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45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altLang="ja-JP" sz="1600" u="none" strike="noStrike" dirty="0" smtClean="0">
                          <a:effectLst/>
                        </a:rPr>
                        <a:t>300</a:t>
                      </a:r>
                      <a:r>
                        <a:rPr lang="ja-JP" altLang="en-US" sz="1600" u="none" strike="noStrike" dirty="0" smtClean="0">
                          <a:effectLst/>
                        </a:rPr>
                        <a:t>～</a:t>
                      </a:r>
                      <a:r>
                        <a:rPr lang="en-US" altLang="ja-JP" sz="1600" u="none" strike="noStrike" dirty="0" smtClean="0">
                          <a:effectLst/>
                        </a:rPr>
                        <a:t>999</a:t>
                      </a:r>
                      <a:r>
                        <a:rPr lang="ja-JP" altLang="en-US" sz="1600" u="none" strike="noStrike" dirty="0" smtClean="0">
                          <a:effectLst/>
                        </a:rPr>
                        <a:t>人 </a:t>
                      </a:r>
                      <a:endParaRPr lang="ja-JP" altLang="en-US"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100.0</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69.2</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66.1</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47.5</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68.6</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32.6</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65.3</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2.8</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23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altLang="ja-JP" sz="1600" u="none" strike="noStrike" dirty="0" smtClean="0">
                          <a:effectLst/>
                        </a:rPr>
                        <a:t>100</a:t>
                      </a:r>
                      <a:r>
                        <a:rPr lang="ja-JP" altLang="en-US" sz="1600" u="none" strike="noStrike" dirty="0" smtClean="0">
                          <a:effectLst/>
                        </a:rPr>
                        <a:t>～</a:t>
                      </a:r>
                      <a:r>
                        <a:rPr lang="en-US" altLang="ja-JP" sz="1600" u="none" strike="noStrike" dirty="0" smtClean="0">
                          <a:effectLst/>
                        </a:rPr>
                        <a:t>299</a:t>
                      </a:r>
                      <a:r>
                        <a:rPr lang="ja-JP" altLang="en-US" sz="1600" u="none" strike="noStrike" dirty="0" smtClean="0">
                          <a:effectLst/>
                        </a:rPr>
                        <a:t>人</a:t>
                      </a:r>
                      <a:endParaRPr lang="ja-JP" altLang="en-US"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100.0</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69.9</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64.1</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42.4</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70.3</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31.1</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67.6</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2.6</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45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altLang="ja-JP" sz="1600" u="none" strike="noStrike" dirty="0" smtClean="0">
                          <a:effectLst/>
                        </a:rPr>
                        <a:t>30</a:t>
                      </a:r>
                      <a:r>
                        <a:rPr lang="ja-JP" altLang="en-US" sz="1600" u="none" strike="noStrike" dirty="0" smtClean="0">
                          <a:effectLst/>
                        </a:rPr>
                        <a:t>～ </a:t>
                      </a:r>
                      <a:r>
                        <a:rPr lang="en-US" altLang="ja-JP" sz="1600" u="none" strike="noStrike" dirty="0" smtClean="0">
                          <a:effectLst/>
                        </a:rPr>
                        <a:t>99</a:t>
                      </a:r>
                      <a:r>
                        <a:rPr lang="ja-JP" altLang="en-US" sz="1600" u="none" strike="noStrike" dirty="0" smtClean="0">
                          <a:effectLst/>
                        </a:rPr>
                        <a:t>人</a:t>
                      </a:r>
                      <a:endParaRPr lang="ja-JP" altLang="en-US"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100.0</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76.0</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62.0</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36.8</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68.9</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25.0</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67.4</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3.4</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テキスト ボックス 7"/>
          <p:cNvSpPr txBox="1"/>
          <p:nvPr/>
        </p:nvSpPr>
        <p:spPr>
          <a:xfrm>
            <a:off x="107504" y="6453336"/>
            <a:ext cx="6192688" cy="369332"/>
          </a:xfrm>
          <a:prstGeom prst="rect">
            <a:avLst/>
          </a:prstGeom>
          <a:noFill/>
        </p:spPr>
        <p:txBody>
          <a:bodyPr wrap="square" rtlCol="0">
            <a:spAutoFit/>
          </a:bodyPr>
          <a:lstStyle/>
          <a:p>
            <a:r>
              <a:rPr lang="ja-JP" altLang="en-US" dirty="0"/>
              <a:t>出所：厚生労働省</a:t>
            </a:r>
            <a:r>
              <a:rPr lang="en-US" altLang="ja-JP" dirty="0"/>
              <a:t>『</a:t>
            </a:r>
            <a:r>
              <a:rPr lang="ja-JP" altLang="en-US" dirty="0"/>
              <a:t>平成</a:t>
            </a:r>
            <a:r>
              <a:rPr lang="en-US" altLang="ja-JP" dirty="0"/>
              <a:t>29</a:t>
            </a:r>
            <a:r>
              <a:rPr lang="ja-JP" altLang="en-US" dirty="0"/>
              <a:t>年就労条件総合調査</a:t>
            </a:r>
            <a:r>
              <a:rPr lang="en-US" altLang="ja-JP" dirty="0"/>
              <a:t>』</a:t>
            </a:r>
            <a:r>
              <a:rPr lang="ja-JP" altLang="en-US" dirty="0"/>
              <a:t>。</a:t>
            </a:r>
            <a:endParaRPr kumimoji="1" lang="ja-JP" altLang="en-US" dirty="0"/>
          </a:p>
        </p:txBody>
      </p:sp>
    </p:spTree>
    <p:extLst>
      <p:ext uri="{BB962C8B-B14F-4D97-AF65-F5344CB8AC3E}">
        <p14:creationId xmlns:p14="http://schemas.microsoft.com/office/powerpoint/2010/main" val="4294160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404813"/>
            <a:ext cx="8229600"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dirty="0" smtClean="0"/>
              <a:t>日本的経営「３種の神器」論</a:t>
            </a:r>
          </a:p>
        </p:txBody>
      </p:sp>
      <p:sp>
        <p:nvSpPr>
          <p:cNvPr id="21507"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dirty="0" smtClean="0"/>
              <a:t>アベグレン</a:t>
            </a:r>
            <a:r>
              <a:rPr lang="en-US" altLang="ja-JP" dirty="0" smtClean="0"/>
              <a:t>[1958]</a:t>
            </a:r>
            <a:r>
              <a:rPr lang="ja-JP" altLang="en-US" dirty="0" smtClean="0"/>
              <a:t>，</a:t>
            </a:r>
            <a:r>
              <a:rPr lang="en-US" altLang="ja-JP" dirty="0" smtClean="0"/>
              <a:t>OECD[1972]</a:t>
            </a:r>
            <a:r>
              <a:rPr lang="ja-JP" altLang="en-US" dirty="0" smtClean="0"/>
              <a:t>の指摘</a:t>
            </a:r>
            <a:endParaRPr lang="en-US" altLang="ja-JP" dirty="0" smtClean="0"/>
          </a:p>
          <a:p>
            <a:pPr lvl="1"/>
            <a:r>
              <a:rPr lang="ja-JP" altLang="en-US" dirty="0" smtClean="0"/>
              <a:t>終身雇用</a:t>
            </a:r>
          </a:p>
          <a:p>
            <a:pPr lvl="1"/>
            <a:r>
              <a:rPr lang="ja-JP" altLang="en-US" dirty="0" smtClean="0"/>
              <a:t>年功賃金</a:t>
            </a:r>
          </a:p>
          <a:p>
            <a:pPr lvl="1"/>
            <a:r>
              <a:rPr lang="ja-JP" altLang="en-US" dirty="0"/>
              <a:t>企業別</a:t>
            </a:r>
            <a:r>
              <a:rPr lang="ja-JP" altLang="en-US" dirty="0" smtClean="0"/>
              <a:t>組合</a:t>
            </a:r>
            <a:r>
              <a:rPr lang="ja-JP" altLang="en-US" dirty="0"/>
              <a:t>（企業内組合</a:t>
            </a:r>
            <a:r>
              <a:rPr lang="ja-JP" altLang="en-US" dirty="0" smtClean="0"/>
              <a:t>）</a:t>
            </a:r>
            <a:endParaRPr lang="en-US" altLang="ja-JP" dirty="0" smtClean="0"/>
          </a:p>
          <a:p>
            <a:pPr eaLnBrk="1" hangingPunct="1"/>
            <a:r>
              <a:rPr lang="ja-JP" altLang="en-US" dirty="0" smtClean="0"/>
              <a:t>雇用関係が日本の企業システム理解の鍵であることを示唆したことに意義</a:t>
            </a:r>
            <a:endParaRPr lang="en-US" altLang="ja-JP" dirty="0" smtClean="0"/>
          </a:p>
          <a:p>
            <a:pPr eaLnBrk="1" hangingPunct="1"/>
            <a:endParaRPr lang="en-US" altLang="ja-JP" dirty="0" smtClean="0"/>
          </a:p>
          <a:p>
            <a:pPr eaLnBrk="1" hangingPunct="1"/>
            <a:endParaRPr lang="ja-JP" altLang="en-US" dirty="0" smtClean="0"/>
          </a:p>
          <a:p>
            <a:pPr eaLnBrk="1" hangingPunct="1"/>
            <a:endParaRPr lang="ja-JP" altLang="en-US" dirty="0" smtClean="0"/>
          </a:p>
        </p:txBody>
      </p:sp>
      <p:sp>
        <p:nvSpPr>
          <p:cNvPr id="21508"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68A4D224-3A56-4221-BFEE-D65274D87450}" type="slidenum">
              <a:rPr kumimoji="0" lang="en-US" altLang="ja-JP" smtClean="0"/>
              <a:pPr eaLnBrk="1" hangingPunct="1"/>
              <a:t>3</a:t>
            </a:fld>
            <a:endParaRPr kumimoji="0" lang="en-US" altLang="ja-JP" dirty="0" smtClean="0"/>
          </a:p>
        </p:txBody>
      </p:sp>
    </p:spTree>
    <p:extLst>
      <p:ext uri="{BB962C8B-B14F-4D97-AF65-F5344CB8AC3E}">
        <p14:creationId xmlns:p14="http://schemas.microsoft.com/office/powerpoint/2010/main" val="124696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日本の賃金形態：何に支払っているのか</a:t>
            </a:r>
            <a:r>
              <a:rPr lang="ja-JP" altLang="en-US" dirty="0" smtClean="0"/>
              <a:t>（２）</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賃金表がまったくまたは一部にない企業も少なくない。また制度と運用が異なり，何に支払っているのか一目でわからない場合も多い</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30</a:t>
            </a:fld>
            <a:endParaRPr lang="en-US" altLang="ja-JP" dirty="0"/>
          </a:p>
        </p:txBody>
      </p:sp>
      <p:graphicFrame>
        <p:nvGraphicFramePr>
          <p:cNvPr id="5" name="表 4"/>
          <p:cNvGraphicFramePr>
            <a:graphicFrameLocks noGrp="1"/>
          </p:cNvGraphicFramePr>
          <p:nvPr>
            <p:extLst>
              <p:ext uri="{D42A27DB-BD31-4B8C-83A1-F6EECF244321}">
                <p14:modId xmlns:p14="http://schemas.microsoft.com/office/powerpoint/2010/main" val="2211967651"/>
              </p:ext>
            </p:extLst>
          </p:nvPr>
        </p:nvGraphicFramePr>
        <p:xfrm>
          <a:off x="323528" y="3789039"/>
          <a:ext cx="7128792" cy="2505075"/>
        </p:xfrm>
        <a:graphic>
          <a:graphicData uri="http://schemas.openxmlformats.org/drawingml/2006/table">
            <a:tbl>
              <a:tblPr firstRow="1">
                <a:tableStyleId>{5C22544A-7EE6-4342-B048-85BDC9FD1C3A}</a:tableStyleId>
              </a:tblPr>
              <a:tblGrid>
                <a:gridCol w="1782198"/>
                <a:gridCol w="891099"/>
                <a:gridCol w="891099"/>
                <a:gridCol w="891099"/>
                <a:gridCol w="891099"/>
                <a:gridCol w="891099"/>
                <a:gridCol w="891099"/>
              </a:tblGrid>
              <a:tr h="181357">
                <a:tc rowSpan="2">
                  <a:txBody>
                    <a:bodyPr/>
                    <a:lstStyle/>
                    <a:p>
                      <a:pPr algn="ctr" fontAlgn="ctr"/>
                      <a:r>
                        <a:rPr lang="ja-JP" altLang="en-US" sz="1600" u="none" strike="noStrike" dirty="0">
                          <a:effectLst/>
                        </a:rPr>
                        <a:t>産業・企業規模</a:t>
                      </a:r>
                      <a:endParaRPr lang="ja-JP" altLang="en-US" sz="1600" b="0" i="0" u="none" strike="noStrike" dirty="0">
                        <a:solidFill>
                          <a:srgbClr val="000000"/>
                        </a:solidFill>
                        <a:effectLst/>
                        <a:latin typeface="ＭＳ 明朝"/>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ja-JP" altLang="en-US" sz="1600" u="none" strike="noStrike" dirty="0">
                          <a:effectLst/>
                        </a:rPr>
                        <a:t>全企業</a:t>
                      </a:r>
                      <a:endParaRPr lang="ja-JP" altLang="en-US" sz="1600" b="0" i="0" u="none" strike="noStrike" dirty="0">
                        <a:solidFill>
                          <a:srgbClr val="000000"/>
                        </a:solidFill>
                        <a:effectLst/>
                        <a:latin typeface="ＭＳ 明朝"/>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ja-JP" altLang="en-US" sz="1600" u="none" strike="noStrike" dirty="0">
                          <a:effectLst/>
                        </a:rPr>
                        <a:t>賃金表が</a:t>
                      </a:r>
                      <a:br>
                        <a:rPr lang="ja-JP" altLang="en-US" sz="1600" u="none" strike="noStrike" dirty="0">
                          <a:effectLst/>
                        </a:rPr>
                      </a:br>
                      <a:r>
                        <a:rPr lang="ja-JP" altLang="en-US" sz="1600" u="none" strike="noStrike" dirty="0">
                          <a:effectLst/>
                        </a:rPr>
                        <a:t>ある</a:t>
                      </a:r>
                      <a:endParaRPr lang="ja-JP" altLang="en-US" sz="1600" b="0" i="0" u="none" strike="noStrike" dirty="0">
                        <a:solidFill>
                          <a:srgbClr val="000000"/>
                        </a:solidFill>
                        <a:effectLst/>
                        <a:latin typeface="ＭＳ 明朝"/>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600" u="none" strike="noStrike" dirty="0">
                          <a:effectLst/>
                        </a:rPr>
                        <a:t>　</a:t>
                      </a:r>
                      <a:endParaRPr lang="ja-JP" altLang="en-US" sz="1600" b="0" i="0" u="none" strike="noStrike" dirty="0">
                        <a:solidFill>
                          <a:srgbClr val="000000"/>
                        </a:solidFill>
                        <a:effectLst/>
                        <a:latin typeface="ＭＳ 明朝"/>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600" u="none" strike="noStrike" dirty="0">
                          <a:effectLst/>
                        </a:rPr>
                        <a:t>　</a:t>
                      </a:r>
                      <a:endParaRPr lang="ja-JP" altLang="en-US" sz="1600" b="0" i="0" u="none" strike="noStrike" dirty="0">
                        <a:solidFill>
                          <a:srgbClr val="000000"/>
                        </a:solidFill>
                        <a:effectLst/>
                        <a:latin typeface="ＭＳ 明朝"/>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ja-JP" altLang="en-US" sz="1600" u="none" strike="noStrike" dirty="0">
                          <a:effectLst/>
                        </a:rPr>
                        <a:t>賃金表が</a:t>
                      </a:r>
                      <a:br>
                        <a:rPr lang="ja-JP" altLang="en-US" sz="1600" u="none" strike="noStrike" dirty="0">
                          <a:effectLst/>
                        </a:rPr>
                      </a:br>
                      <a:r>
                        <a:rPr lang="ja-JP" altLang="en-US" sz="1600" u="none" strike="noStrike" dirty="0">
                          <a:effectLst/>
                        </a:rPr>
                        <a:t>ない</a:t>
                      </a:r>
                      <a:endParaRPr lang="ja-JP" altLang="en-US" sz="1600" b="0" i="0" u="none" strike="noStrike" dirty="0">
                        <a:solidFill>
                          <a:srgbClr val="000000"/>
                        </a:solidFill>
                        <a:effectLst/>
                        <a:latin typeface="ＭＳ 明朝"/>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ja-JP" altLang="en-US" sz="1600" u="none" strike="noStrike" dirty="0">
                          <a:effectLst/>
                        </a:rPr>
                        <a:t>不明</a:t>
                      </a:r>
                      <a:endParaRPr lang="ja-JP" altLang="en-US" sz="1600" b="0" i="0" u="none" strike="noStrike" dirty="0">
                        <a:solidFill>
                          <a:srgbClr val="000000"/>
                        </a:solidFill>
                        <a:effectLst/>
                        <a:latin typeface="ＭＳ 明朝"/>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600" u="none" strike="noStrike" dirty="0">
                          <a:effectLst/>
                        </a:rPr>
                        <a:t>基本給の</a:t>
                      </a:r>
                      <a:br>
                        <a:rPr lang="ja-JP" altLang="en-US" sz="1600" u="none" strike="noStrike" dirty="0">
                          <a:effectLst/>
                        </a:rPr>
                      </a:br>
                      <a:r>
                        <a:rPr lang="ja-JP" altLang="en-US" sz="1600" u="none" strike="noStrike" dirty="0">
                          <a:effectLst/>
                        </a:rPr>
                        <a:t>すべてに</a:t>
                      </a:r>
                      <a:br>
                        <a:rPr lang="ja-JP" altLang="en-US" sz="1600" u="none" strike="noStrike" dirty="0">
                          <a:effectLst/>
                        </a:rPr>
                      </a:br>
                      <a:r>
                        <a:rPr lang="ja-JP" altLang="en-US" sz="1600" u="none" strike="noStrike" dirty="0">
                          <a:effectLst/>
                        </a:rPr>
                        <a:t>賃金表が</a:t>
                      </a:r>
                      <a:br>
                        <a:rPr lang="ja-JP" altLang="en-US" sz="1600" u="none" strike="noStrike" dirty="0">
                          <a:effectLst/>
                        </a:rPr>
                      </a:br>
                      <a:r>
                        <a:rPr lang="ja-JP" altLang="en-US" sz="1600" u="none" strike="noStrike" dirty="0">
                          <a:effectLst/>
                        </a:rPr>
                        <a:t>ある</a:t>
                      </a:r>
                      <a:endParaRPr lang="ja-JP" altLang="en-US" sz="1600" b="0" i="0" u="none" strike="noStrike" dirty="0">
                        <a:solidFill>
                          <a:srgbClr val="000000"/>
                        </a:solidFill>
                        <a:effectLst/>
                        <a:latin typeface="ＭＳ 明朝"/>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600" u="none" strike="noStrike" dirty="0">
                          <a:effectLst/>
                        </a:rPr>
                        <a:t>基本給の</a:t>
                      </a:r>
                      <a:br>
                        <a:rPr lang="ja-JP" altLang="en-US" sz="1600" u="none" strike="noStrike" dirty="0">
                          <a:effectLst/>
                        </a:rPr>
                      </a:br>
                      <a:r>
                        <a:rPr lang="ja-JP" altLang="en-US" sz="1600" u="none" strike="noStrike" dirty="0">
                          <a:effectLst/>
                        </a:rPr>
                        <a:t>一部に</a:t>
                      </a:r>
                      <a:br>
                        <a:rPr lang="ja-JP" altLang="en-US" sz="1600" u="none" strike="noStrike" dirty="0">
                          <a:effectLst/>
                        </a:rPr>
                      </a:br>
                      <a:r>
                        <a:rPr lang="ja-JP" altLang="en-US" sz="1600" u="none" strike="noStrike" dirty="0">
                          <a:effectLst/>
                        </a:rPr>
                        <a:t>賃金表が</a:t>
                      </a:r>
                      <a:br>
                        <a:rPr lang="ja-JP" altLang="en-US" sz="1600" u="none" strike="noStrike" dirty="0">
                          <a:effectLst/>
                        </a:rPr>
                      </a:br>
                      <a:r>
                        <a:rPr lang="ja-JP" altLang="en-US" sz="1600" u="none" strike="noStrike" dirty="0">
                          <a:effectLst/>
                        </a:rPr>
                        <a:t>ある</a:t>
                      </a:r>
                      <a:endParaRPr lang="ja-JP" altLang="en-US" sz="1600" b="0" i="0" u="none" strike="noStrike" dirty="0">
                        <a:solidFill>
                          <a:srgbClr val="000000"/>
                        </a:solidFill>
                        <a:effectLst/>
                        <a:latin typeface="ＭＳ 明朝"/>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171450">
                <a:tc>
                  <a:txBody>
                    <a:bodyPr/>
                    <a:lstStyle/>
                    <a:p>
                      <a:pPr algn="dist" fontAlgn="b"/>
                      <a:r>
                        <a:rPr lang="ja-JP" altLang="en-US" sz="1600" u="none" strike="noStrike" dirty="0">
                          <a:effectLst/>
                        </a:rPr>
                        <a:t>調査産業計</a:t>
                      </a:r>
                      <a:endParaRPr lang="ja-JP" altLang="en-US" sz="1600" b="1"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100.0</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64.0</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58.2</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5.8</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33.8</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2.2</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450">
                <a:tc>
                  <a:txBody>
                    <a:bodyPr/>
                    <a:lstStyle/>
                    <a:p>
                      <a:pPr algn="dist" fontAlgn="b"/>
                      <a:r>
                        <a:rPr lang="en-US" altLang="ja-JP" sz="1600" u="none" strike="noStrike" dirty="0">
                          <a:effectLst/>
                        </a:rPr>
                        <a:t>1,000</a:t>
                      </a:r>
                      <a:r>
                        <a:rPr lang="ja-JP" altLang="en-US" sz="1600" u="none" strike="noStrike" dirty="0">
                          <a:effectLst/>
                        </a:rPr>
                        <a:t>人以上</a:t>
                      </a:r>
                      <a:endParaRPr lang="ja-JP" altLang="en-US"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100.0</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86.0</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78.6</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7.4</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6.8</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7.2</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450">
                <a:tc>
                  <a:txBody>
                    <a:bodyPr/>
                    <a:lstStyle/>
                    <a:p>
                      <a:pPr algn="l" fontAlgn="b"/>
                      <a:r>
                        <a:rPr lang="ja-JP" altLang="en-US" sz="1600" u="none" strike="noStrike" dirty="0">
                          <a:effectLst/>
                        </a:rPr>
                        <a:t> </a:t>
                      </a:r>
                      <a:r>
                        <a:rPr lang="en-US" altLang="ja-JP" sz="1600" u="none" strike="noStrike" dirty="0">
                          <a:effectLst/>
                        </a:rPr>
                        <a:t>300</a:t>
                      </a:r>
                      <a:r>
                        <a:rPr lang="ja-JP" altLang="en-US" sz="1600" u="none" strike="noStrike" dirty="0">
                          <a:effectLst/>
                        </a:rPr>
                        <a:t>～</a:t>
                      </a:r>
                      <a:r>
                        <a:rPr lang="en-US" altLang="ja-JP" sz="1600" u="none" strike="noStrike" dirty="0">
                          <a:effectLst/>
                        </a:rPr>
                        <a:t>999</a:t>
                      </a:r>
                      <a:r>
                        <a:rPr lang="ja-JP" altLang="en-US" sz="1600" u="none" strike="noStrike" dirty="0">
                          <a:effectLst/>
                        </a:rPr>
                        <a:t>人</a:t>
                      </a:r>
                      <a:endParaRPr lang="ja-JP" altLang="en-US"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100.0</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84.2</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76.1</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8.2</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14.1</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1.7</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450">
                <a:tc>
                  <a:txBody>
                    <a:bodyPr/>
                    <a:lstStyle/>
                    <a:p>
                      <a:pPr algn="l" fontAlgn="b"/>
                      <a:r>
                        <a:rPr lang="ja-JP" altLang="en-US" sz="1600" u="none" strike="noStrike" dirty="0">
                          <a:effectLst/>
                        </a:rPr>
                        <a:t> </a:t>
                      </a:r>
                      <a:r>
                        <a:rPr lang="en-US" altLang="ja-JP" sz="1600" u="none" strike="noStrike" dirty="0">
                          <a:effectLst/>
                        </a:rPr>
                        <a:t>100</a:t>
                      </a:r>
                      <a:r>
                        <a:rPr lang="ja-JP" altLang="en-US" sz="1600" u="none" strike="noStrike" dirty="0">
                          <a:effectLst/>
                        </a:rPr>
                        <a:t>～</a:t>
                      </a:r>
                      <a:r>
                        <a:rPr lang="en-US" altLang="ja-JP" sz="1600" u="none" strike="noStrike" dirty="0">
                          <a:effectLst/>
                        </a:rPr>
                        <a:t>299</a:t>
                      </a:r>
                      <a:r>
                        <a:rPr lang="ja-JP" altLang="en-US" sz="1600" u="none" strike="noStrike" dirty="0">
                          <a:effectLst/>
                        </a:rPr>
                        <a:t>人</a:t>
                      </a:r>
                      <a:endParaRPr lang="ja-JP" altLang="en-US"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100.0</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76.5</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69.5</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7.0</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22.0</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1.5</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450">
                <a:tc>
                  <a:txBody>
                    <a:bodyPr/>
                    <a:lstStyle/>
                    <a:p>
                      <a:pPr algn="dist" fontAlgn="b"/>
                      <a:r>
                        <a:rPr lang="en-US" altLang="ja-JP" sz="1600" u="none" strike="noStrike" dirty="0">
                          <a:effectLst/>
                        </a:rPr>
                        <a:t>30</a:t>
                      </a:r>
                      <a:r>
                        <a:rPr lang="ja-JP" altLang="en-US" sz="1600" u="none" strike="noStrike" dirty="0">
                          <a:effectLst/>
                        </a:rPr>
                        <a:t>～ </a:t>
                      </a:r>
                      <a:r>
                        <a:rPr lang="en-US" altLang="ja-JP" sz="1600" u="none" strike="noStrike" dirty="0">
                          <a:effectLst/>
                        </a:rPr>
                        <a:t>99</a:t>
                      </a:r>
                      <a:r>
                        <a:rPr lang="ja-JP" altLang="en-US" sz="1600" u="none" strike="noStrike" dirty="0">
                          <a:effectLst/>
                        </a:rPr>
                        <a:t>人</a:t>
                      </a:r>
                      <a:endParaRPr lang="ja-JP" altLang="en-US"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100.0</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57.7</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52.5</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5.2</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39.9</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u="none" strike="noStrike" dirty="0">
                          <a:effectLst/>
                        </a:rPr>
                        <a:t>2.3</a:t>
                      </a:r>
                      <a:endParaRPr lang="en-US" altLang="ja-JP" sz="1600" b="0" i="0" u="none" strike="noStrike" dirty="0">
                        <a:solidFill>
                          <a:srgbClr val="000000"/>
                        </a:solidFill>
                        <a:effectLst/>
                        <a:latin typeface="ＭＳ 明朝"/>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テキスト ボックス 5"/>
          <p:cNvSpPr txBox="1"/>
          <p:nvPr/>
        </p:nvSpPr>
        <p:spPr>
          <a:xfrm>
            <a:off x="107504" y="6453336"/>
            <a:ext cx="6192688" cy="369332"/>
          </a:xfrm>
          <a:prstGeom prst="rect">
            <a:avLst/>
          </a:prstGeom>
          <a:noFill/>
        </p:spPr>
        <p:txBody>
          <a:bodyPr wrap="square" rtlCol="0">
            <a:spAutoFit/>
          </a:bodyPr>
          <a:lstStyle/>
          <a:p>
            <a:r>
              <a:rPr lang="ja-JP" altLang="en-US" dirty="0"/>
              <a:t>出所：厚生労働省</a:t>
            </a:r>
            <a:r>
              <a:rPr lang="en-US" altLang="ja-JP" dirty="0"/>
              <a:t>『</a:t>
            </a:r>
            <a:r>
              <a:rPr lang="ja-JP" altLang="en-US" dirty="0"/>
              <a:t>平成</a:t>
            </a:r>
            <a:r>
              <a:rPr lang="en-US" altLang="ja-JP" dirty="0"/>
              <a:t>29</a:t>
            </a:r>
            <a:r>
              <a:rPr lang="ja-JP" altLang="en-US" dirty="0"/>
              <a:t>年就労条件総合調査</a:t>
            </a:r>
            <a:r>
              <a:rPr lang="en-US" altLang="ja-JP" dirty="0"/>
              <a:t>』</a:t>
            </a:r>
            <a:r>
              <a:rPr lang="ja-JP" altLang="en-US" dirty="0"/>
              <a:t>。</a:t>
            </a:r>
            <a:endParaRPr kumimoji="1" lang="ja-JP" altLang="en-US" dirty="0"/>
          </a:p>
        </p:txBody>
      </p:sp>
    </p:spTree>
    <p:extLst>
      <p:ext uri="{BB962C8B-B14F-4D97-AF65-F5344CB8AC3E}">
        <p14:creationId xmlns:p14="http://schemas.microsoft.com/office/powerpoint/2010/main" val="32950553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賃金表の例</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latin typeface="+mn-ea"/>
              </a:rPr>
              <a:t>国立大学法人東北大学給与規程</a:t>
            </a:r>
            <a:r>
              <a:rPr lang="zh-TW" altLang="en-US" dirty="0">
                <a:latin typeface="ＭＳ Ｐゴシック" panose="020B0600070205080204" pitchFamily="50" charset="-128"/>
                <a:ea typeface="ＭＳ Ｐゴシック" panose="020B0600070205080204" pitchFamily="50" charset="-128"/>
              </a:rPr>
              <a:t>別表第</a:t>
            </a:r>
            <a:r>
              <a:rPr lang="en-US" altLang="zh-TW" dirty="0">
                <a:latin typeface="ＭＳ Ｐゴシック" panose="020B0600070205080204" pitchFamily="50" charset="-128"/>
                <a:ea typeface="ＭＳ Ｐゴシック" panose="020B0600070205080204" pitchFamily="50" charset="-128"/>
              </a:rPr>
              <a:t>3</a:t>
            </a:r>
            <a:r>
              <a:rPr lang="zh-TW" altLang="en-US" dirty="0">
                <a:latin typeface="ＭＳ Ｐゴシック" panose="020B0600070205080204" pitchFamily="50" charset="-128"/>
                <a:ea typeface="ＭＳ Ｐゴシック" panose="020B0600070205080204" pitchFamily="50" charset="-128"/>
              </a:rPr>
              <a:t>　教育職本給表</a:t>
            </a:r>
            <a:r>
              <a:rPr lang="en-US" altLang="zh-TW" dirty="0">
                <a:latin typeface="ＭＳ Ｐゴシック" panose="020B0600070205080204" pitchFamily="50" charset="-128"/>
                <a:ea typeface="ＭＳ Ｐゴシック" panose="020B0600070205080204" pitchFamily="50" charset="-128"/>
              </a:rPr>
              <a:t>(</a:t>
            </a:r>
            <a:r>
              <a:rPr lang="zh-TW" altLang="en-US" dirty="0">
                <a:latin typeface="ＭＳ Ｐゴシック" panose="020B0600070205080204" pitchFamily="50" charset="-128"/>
                <a:ea typeface="ＭＳ Ｐゴシック" panose="020B0600070205080204" pitchFamily="50" charset="-128"/>
              </a:rPr>
              <a:t>一</a:t>
            </a:r>
            <a:r>
              <a:rPr lang="en-US" altLang="zh-TW" dirty="0" smtClean="0">
                <a:latin typeface="ＭＳ Ｐゴシック" panose="020B0600070205080204" pitchFamily="50" charset="-128"/>
                <a:ea typeface="ＭＳ Ｐゴシック" panose="020B0600070205080204" pitchFamily="50" charset="-128"/>
              </a:rPr>
              <a:t>)</a:t>
            </a:r>
            <a:r>
              <a:rPr lang="en-US" altLang="ja-JP" dirty="0" smtClean="0">
                <a:latin typeface="ＭＳ Ｐゴシック" panose="020B0600070205080204" pitchFamily="50" charset="-128"/>
                <a:ea typeface="ＭＳ Ｐゴシック" panose="020B0600070205080204" pitchFamily="50" charset="-128"/>
              </a:rPr>
              <a:t>(</a:t>
            </a:r>
            <a:r>
              <a:rPr lang="ja-JP" altLang="en-US" dirty="0" smtClean="0">
                <a:latin typeface="ＭＳ Ｐゴシック" panose="020B0600070205080204" pitchFamily="50" charset="-128"/>
                <a:ea typeface="ＭＳ Ｐゴシック" panose="020B0600070205080204" pitchFamily="50" charset="-128"/>
              </a:rPr>
              <a:t>教員の給与表</a:t>
            </a:r>
            <a:r>
              <a:rPr lang="en-US" altLang="ja-JP" dirty="0" smtClean="0">
                <a:latin typeface="ＭＳ Ｐゴシック" panose="020B0600070205080204" pitchFamily="50" charset="-128"/>
                <a:ea typeface="ＭＳ Ｐゴシック" panose="020B0600070205080204" pitchFamily="50" charset="-128"/>
              </a:rPr>
              <a:t>)</a:t>
            </a:r>
          </a:p>
          <a:p>
            <a:pPr lvl="1"/>
            <a:r>
              <a:rPr lang="en-US" altLang="zh-TW" dirty="0">
                <a:latin typeface="ＭＳ Ｐゴシック" panose="020B0600070205080204" pitchFamily="50" charset="-128"/>
                <a:ea typeface="ＭＳ Ｐゴシック" panose="020B0600070205080204" pitchFamily="50" charset="-128"/>
                <a:hlinkClick r:id="rId2"/>
              </a:rPr>
              <a:t>http://</a:t>
            </a:r>
            <a:r>
              <a:rPr lang="en-US" altLang="zh-TW" dirty="0" smtClean="0">
                <a:latin typeface="ＭＳ Ｐゴシック" panose="020B0600070205080204" pitchFamily="50" charset="-128"/>
                <a:ea typeface="ＭＳ Ｐゴシック" panose="020B0600070205080204" pitchFamily="50" charset="-128"/>
                <a:hlinkClick r:id="rId2"/>
              </a:rPr>
              <a:t>www.bureau.tohoku.ac.jp/kitei/reiki_honbun/u101RG00000425.html#e000055600</a:t>
            </a:r>
            <a:endParaRPr lang="en-US" altLang="zh-TW" dirty="0" smtClean="0">
              <a:latin typeface="ＭＳ Ｐゴシック" panose="020B0600070205080204" pitchFamily="50" charset="-128"/>
              <a:ea typeface="ＭＳ Ｐゴシック" panose="020B0600070205080204" pitchFamily="50" charset="-128"/>
            </a:endParaRPr>
          </a:p>
          <a:p>
            <a:pPr lvl="1"/>
            <a:r>
              <a:rPr lang="ja-JP" altLang="en-US" dirty="0">
                <a:latin typeface="ＭＳ Ｐゴシック" panose="020B0600070205080204" pitchFamily="50" charset="-128"/>
                <a:ea typeface="ＭＳ Ｐゴシック" panose="020B0600070205080204" pitchFamily="50" charset="-128"/>
              </a:rPr>
              <a:t>級</a:t>
            </a:r>
            <a:r>
              <a:rPr lang="ja-JP" altLang="en-US" dirty="0" smtClean="0">
                <a:latin typeface="ＭＳ Ｐゴシック" panose="020B0600070205080204" pitchFamily="50" charset="-128"/>
                <a:ea typeface="ＭＳ Ｐゴシック" panose="020B0600070205080204" pitchFamily="50" charset="-128"/>
              </a:rPr>
              <a:t>は</a:t>
            </a:r>
            <a:r>
              <a:rPr lang="ja-JP" altLang="en-US" dirty="0">
                <a:latin typeface="ＭＳ Ｐゴシック" panose="020B0600070205080204" pitchFamily="50" charset="-128"/>
                <a:ea typeface="ＭＳ Ｐゴシック" panose="020B0600070205080204" pitchFamily="50" charset="-128"/>
              </a:rPr>
              <a:t>職位で</a:t>
            </a:r>
            <a:r>
              <a:rPr lang="ja-JP" altLang="en-US" dirty="0" smtClean="0">
                <a:latin typeface="ＭＳ Ｐゴシック" panose="020B0600070205080204" pitchFamily="50" charset="-128"/>
                <a:ea typeface="ＭＳ Ｐゴシック" panose="020B0600070205080204" pitchFamily="50" charset="-128"/>
              </a:rPr>
              <a:t>決まる（おおぐくりな職務給）</a:t>
            </a:r>
            <a:endParaRPr lang="en-US" altLang="ja-JP" dirty="0" smtClean="0">
              <a:latin typeface="ＭＳ Ｐゴシック" panose="020B0600070205080204" pitchFamily="50" charset="-128"/>
              <a:ea typeface="ＭＳ Ｐゴシック" panose="020B0600070205080204" pitchFamily="50" charset="-128"/>
            </a:endParaRPr>
          </a:p>
          <a:p>
            <a:pPr lvl="1"/>
            <a:r>
              <a:rPr lang="ja-JP" altLang="en-US" dirty="0" smtClean="0">
                <a:latin typeface="ＭＳ Ｐゴシック" panose="020B0600070205080204" pitchFamily="50" charset="-128"/>
                <a:ea typeface="ＭＳ Ｐゴシック" panose="020B0600070205080204" pitchFamily="50" charset="-128"/>
              </a:rPr>
              <a:t>号の上昇は勤続，職務，業績で決まる</a:t>
            </a:r>
            <a:endParaRPr lang="en-US" altLang="zh-TW" dirty="0">
              <a:latin typeface="ＭＳ Ｐゴシック" panose="020B0600070205080204" pitchFamily="50" charset="-128"/>
              <a:ea typeface="ＭＳ Ｐゴシック" panose="020B0600070205080204" pitchFamily="50" charset="-128"/>
            </a:endParaRPr>
          </a:p>
          <a:p>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31</a:t>
            </a:fld>
            <a:endParaRPr lang="en-US" altLang="ja-JP" dirty="0"/>
          </a:p>
        </p:txBody>
      </p:sp>
    </p:spTree>
    <p:extLst>
      <p:ext uri="{BB962C8B-B14F-4D97-AF65-F5344CB8AC3E}">
        <p14:creationId xmlns:p14="http://schemas.microsoft.com/office/powerpoint/2010/main" val="5221664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賃金形態と賃金体系</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賃金形態：何に対して賃金を支払うか</a:t>
            </a:r>
            <a:endParaRPr kumimoji="1" lang="en-US" altLang="ja-JP" dirty="0" smtClean="0"/>
          </a:p>
          <a:p>
            <a:r>
              <a:rPr lang="ja-JP" altLang="en-US" dirty="0"/>
              <a:t>賃金</a:t>
            </a:r>
            <a:r>
              <a:rPr lang="ja-JP" altLang="en-US" dirty="0" smtClean="0"/>
              <a:t>体系：賃金はどのような構成要素からなっているか</a:t>
            </a:r>
            <a:endParaRPr lang="en-US" altLang="ja-JP" dirty="0" smtClean="0"/>
          </a:p>
          <a:p>
            <a:pPr lvl="1"/>
            <a:r>
              <a:rPr kumimoji="1" lang="ja-JP" altLang="en-US" dirty="0" smtClean="0"/>
              <a:t>例：国立大学法人東北大学の教職員</a:t>
            </a:r>
            <a:endParaRPr kumimoji="1" lang="en-US" altLang="ja-JP" dirty="0" smtClean="0"/>
          </a:p>
          <a:p>
            <a:pPr lvl="2"/>
            <a:r>
              <a:rPr lang="ja-JP" altLang="en-US" dirty="0" smtClean="0"/>
              <a:t>月ごとの給与：本給，本給の調整額，扶養手当，地域手当，職責手当，住居手当，単身赴任手当，初任給調整手当，と口勤務手当，寒冷地手当，超過勤務手当等，特殊勤務手当，宿日直手当，その他，通勤手当</a:t>
            </a:r>
            <a:endParaRPr lang="en-US" altLang="ja-JP" dirty="0" smtClean="0"/>
          </a:p>
          <a:p>
            <a:pPr lvl="2"/>
            <a:r>
              <a:rPr kumimoji="1" lang="ja-JP" altLang="en-US" dirty="0" smtClean="0"/>
              <a:t>ボーナス：期末手当，勤勉手当</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32</a:t>
            </a:fld>
            <a:endParaRPr lang="en-US" altLang="ja-JP" dirty="0"/>
          </a:p>
        </p:txBody>
      </p:sp>
    </p:spTree>
    <p:extLst>
      <p:ext uri="{BB962C8B-B14F-4D97-AF65-F5344CB8AC3E}">
        <p14:creationId xmlns:p14="http://schemas.microsoft.com/office/powerpoint/2010/main" val="13041699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日本の右肩上がり賃金カーブ（１）</a:t>
            </a:r>
            <a:endParaRPr kumimoji="1" lang="ja-JP" altLang="en-US" dirty="0"/>
          </a:p>
        </p:txBody>
      </p:sp>
      <p:sp>
        <p:nvSpPr>
          <p:cNvPr id="3" name="コンテンツ プレースホルダー 2"/>
          <p:cNvSpPr>
            <a:spLocks noGrp="1"/>
          </p:cNvSpPr>
          <p:nvPr>
            <p:ph idx="1"/>
          </p:nvPr>
        </p:nvSpPr>
        <p:spPr>
          <a:xfrm>
            <a:off x="395536" y="1393862"/>
            <a:ext cx="3394720" cy="5425649"/>
          </a:xfrm>
        </p:spPr>
        <p:txBody>
          <a:bodyPr>
            <a:normAutofit fontScale="92500" lnSpcReduction="20000"/>
          </a:bodyPr>
          <a:lstStyle/>
          <a:p>
            <a:r>
              <a:rPr kumimoji="1" lang="ja-JP" altLang="en-US" dirty="0" smtClean="0"/>
              <a:t>性別・年齢階級別賃金カーブ</a:t>
            </a:r>
            <a:endParaRPr kumimoji="1" lang="en-US" altLang="ja-JP" dirty="0" smtClean="0"/>
          </a:p>
          <a:p>
            <a:pPr lvl="1"/>
            <a:r>
              <a:rPr lang="ja-JP" altLang="en-US" dirty="0" smtClean="0"/>
              <a:t>男女の傾きの格差が存在</a:t>
            </a:r>
            <a:endParaRPr lang="en-US" altLang="ja-JP" dirty="0" smtClean="0"/>
          </a:p>
          <a:p>
            <a:pPr lvl="1"/>
            <a:r>
              <a:rPr kumimoji="1" lang="ja-JP" altLang="en-US" dirty="0" smtClean="0"/>
              <a:t>男性の傾きが緩くなり，女性のそれが急になることで格差が縮小する傾向</a:t>
            </a:r>
            <a:endParaRPr kumimoji="1" lang="en-US" altLang="ja-JP" dirty="0" smtClean="0"/>
          </a:p>
          <a:p>
            <a:pPr lvl="2"/>
            <a:r>
              <a:rPr lang="ja-JP" altLang="en-US" dirty="0" smtClean="0"/>
              <a:t>女性の長期勤続者増加によると思われる</a:t>
            </a:r>
            <a:endParaRPr lang="en-US" altLang="ja-JP" dirty="0" smtClean="0"/>
          </a:p>
          <a:p>
            <a:pPr lvl="1"/>
            <a:r>
              <a:rPr kumimoji="1" lang="en-US" altLang="ja-JP" dirty="0"/>
              <a:t>60</a:t>
            </a:r>
            <a:r>
              <a:rPr kumimoji="1" lang="ja-JP" altLang="en-US" dirty="0"/>
              <a:t>歳以上になる</a:t>
            </a:r>
            <a:r>
              <a:rPr kumimoji="1" lang="ja-JP" altLang="en-US" dirty="0" smtClean="0"/>
              <a:t>と賃金が急速に落ち込む</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33</a:t>
            </a:fld>
            <a:endParaRPr lang="en-US" altLang="ja-JP" dirty="0"/>
          </a:p>
        </p:txBody>
      </p:sp>
      <p:sp>
        <p:nvSpPr>
          <p:cNvPr id="5" name="テキスト ボックス 4"/>
          <p:cNvSpPr txBox="1"/>
          <p:nvPr/>
        </p:nvSpPr>
        <p:spPr>
          <a:xfrm>
            <a:off x="4644008" y="1844824"/>
            <a:ext cx="4752529" cy="369332"/>
          </a:xfrm>
          <a:prstGeom prst="rect">
            <a:avLst/>
          </a:prstGeom>
          <a:noFill/>
        </p:spPr>
        <p:txBody>
          <a:bodyPr wrap="square" rtlCol="0">
            <a:spAutoFit/>
          </a:bodyPr>
          <a:lstStyle/>
          <a:p>
            <a:r>
              <a:rPr lang="ja-JP" altLang="en-US" dirty="0"/>
              <a:t>性別・年齢階級別賃金カーブ</a:t>
            </a:r>
            <a:endParaRPr kumimoji="1" lang="ja-JP" altLang="en-US" dirty="0"/>
          </a:p>
        </p:txBody>
      </p:sp>
      <p:sp>
        <p:nvSpPr>
          <p:cNvPr id="6" name="テキスト ボックス 5"/>
          <p:cNvSpPr txBox="1"/>
          <p:nvPr/>
        </p:nvSpPr>
        <p:spPr>
          <a:xfrm>
            <a:off x="3563889" y="6542512"/>
            <a:ext cx="4896544" cy="307777"/>
          </a:xfrm>
          <a:prstGeom prst="rect">
            <a:avLst/>
          </a:prstGeom>
          <a:noFill/>
        </p:spPr>
        <p:txBody>
          <a:bodyPr wrap="square" rtlCol="0">
            <a:spAutoFit/>
          </a:bodyPr>
          <a:lstStyle/>
          <a:p>
            <a:r>
              <a:rPr kumimoji="1" lang="ja-JP" altLang="en-US" sz="1400" dirty="0" smtClean="0"/>
              <a:t>出所：</a:t>
            </a:r>
            <a:r>
              <a:rPr kumimoji="1" lang="en-US" altLang="ja-JP" sz="1400" dirty="0" smtClean="0"/>
              <a:t>JIL-PT</a:t>
            </a:r>
            <a:r>
              <a:rPr kumimoji="1" lang="ja-JP" altLang="en-US" sz="1400" dirty="0" smtClean="0"/>
              <a:t>「早わかり　グラフで見る長期労働統計」。</a:t>
            </a:r>
            <a:endParaRPr kumimoji="1" lang="ja-JP" altLang="en-US" sz="1400" dirty="0"/>
          </a:p>
        </p:txBody>
      </p:sp>
    </p:spTree>
    <p:extLst>
      <p:ext uri="{BB962C8B-B14F-4D97-AF65-F5344CB8AC3E}">
        <p14:creationId xmlns:p14="http://schemas.microsoft.com/office/powerpoint/2010/main" val="42611292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日本の右肩上がり賃金カーブ（２）</a:t>
            </a:r>
            <a:endParaRPr kumimoji="1" lang="ja-JP" altLang="en-US" dirty="0"/>
          </a:p>
        </p:txBody>
      </p:sp>
      <p:sp>
        <p:nvSpPr>
          <p:cNvPr id="3" name="コンテンツ プレースホルダー 2"/>
          <p:cNvSpPr>
            <a:spLocks noGrp="1"/>
          </p:cNvSpPr>
          <p:nvPr>
            <p:ph idx="1"/>
          </p:nvPr>
        </p:nvSpPr>
        <p:spPr>
          <a:xfrm>
            <a:off x="457200" y="1600201"/>
            <a:ext cx="3898776" cy="4525963"/>
          </a:xfrm>
        </p:spPr>
        <p:txBody>
          <a:bodyPr/>
          <a:lstStyle/>
          <a:p>
            <a:r>
              <a:rPr kumimoji="1" lang="ja-JP" altLang="en-US" dirty="0" smtClean="0"/>
              <a:t>性別・勤続年数階級賃金カーブ</a:t>
            </a:r>
            <a:endParaRPr kumimoji="1" lang="en-US" altLang="ja-JP" dirty="0" smtClean="0"/>
          </a:p>
          <a:p>
            <a:pPr lvl="1"/>
            <a:r>
              <a:rPr kumimoji="1" lang="ja-JP" altLang="en-US" dirty="0" smtClean="0"/>
              <a:t>男女の傾き</a:t>
            </a:r>
            <a:r>
              <a:rPr lang="ja-JP" altLang="en-US" dirty="0" smtClean="0"/>
              <a:t>に格差がある</a:t>
            </a:r>
            <a:endParaRPr kumimoji="1" lang="en-US" altLang="ja-JP" dirty="0" smtClean="0"/>
          </a:p>
          <a:p>
            <a:pPr lvl="1"/>
            <a:r>
              <a:rPr lang="ja-JP" altLang="en-US" dirty="0"/>
              <a:t>男女とも傾きが緩く</a:t>
            </a:r>
            <a:r>
              <a:rPr lang="ja-JP" altLang="en-US" dirty="0" smtClean="0"/>
              <a:t>なりつつあり，男性の方がその程度が激しいことにより格差が縮小しつつある</a:t>
            </a:r>
            <a:endParaRPr kumimoji="1" lang="en-US" altLang="ja-JP" dirty="0" smtClean="0"/>
          </a:p>
          <a:p>
            <a:pPr lvl="1"/>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34</a:t>
            </a:fld>
            <a:endParaRPr lang="en-US" altLang="ja-JP" dirty="0"/>
          </a:p>
        </p:txBody>
      </p:sp>
      <p:sp>
        <p:nvSpPr>
          <p:cNvPr id="5" name="テキスト ボックス 4"/>
          <p:cNvSpPr txBox="1"/>
          <p:nvPr/>
        </p:nvSpPr>
        <p:spPr>
          <a:xfrm>
            <a:off x="4932040" y="1628800"/>
            <a:ext cx="4032448" cy="369332"/>
          </a:xfrm>
          <a:prstGeom prst="rect">
            <a:avLst/>
          </a:prstGeom>
          <a:noFill/>
        </p:spPr>
        <p:txBody>
          <a:bodyPr wrap="square" rtlCol="0">
            <a:spAutoFit/>
          </a:bodyPr>
          <a:lstStyle/>
          <a:p>
            <a:r>
              <a:rPr lang="ja-JP" altLang="en-US" dirty="0"/>
              <a:t>性別・勤続年数階級賃金カーブ</a:t>
            </a:r>
          </a:p>
        </p:txBody>
      </p:sp>
      <p:sp>
        <p:nvSpPr>
          <p:cNvPr id="7" name="テキスト ボックス 6"/>
          <p:cNvSpPr txBox="1"/>
          <p:nvPr/>
        </p:nvSpPr>
        <p:spPr>
          <a:xfrm>
            <a:off x="4056141" y="5949280"/>
            <a:ext cx="4896544" cy="307777"/>
          </a:xfrm>
          <a:prstGeom prst="rect">
            <a:avLst/>
          </a:prstGeom>
          <a:noFill/>
        </p:spPr>
        <p:txBody>
          <a:bodyPr wrap="square" rtlCol="0">
            <a:spAutoFit/>
          </a:bodyPr>
          <a:lstStyle/>
          <a:p>
            <a:r>
              <a:rPr kumimoji="1" lang="ja-JP" altLang="en-US" sz="1400" dirty="0" smtClean="0"/>
              <a:t>出所：</a:t>
            </a:r>
            <a:r>
              <a:rPr kumimoji="1" lang="en-US" altLang="ja-JP" sz="1400" dirty="0" smtClean="0"/>
              <a:t>JIL-PT</a:t>
            </a:r>
            <a:r>
              <a:rPr kumimoji="1" lang="ja-JP" altLang="en-US" sz="1400" dirty="0" smtClean="0"/>
              <a:t>「早わかり　グラフで見る長期労働統計」。</a:t>
            </a:r>
            <a:endParaRPr kumimoji="1" lang="ja-JP" altLang="en-US" sz="1400" dirty="0"/>
          </a:p>
        </p:txBody>
      </p:sp>
    </p:spTree>
    <p:extLst>
      <p:ext uri="{BB962C8B-B14F-4D97-AF65-F5344CB8AC3E}">
        <p14:creationId xmlns:p14="http://schemas.microsoft.com/office/powerpoint/2010/main" val="21656464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賃金カーブの国際比較（１）</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35</a:t>
            </a:fld>
            <a:endParaRPr lang="en-US" altLang="ja-JP"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2" y="2276872"/>
            <a:ext cx="3986903" cy="321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4544" y="2276872"/>
            <a:ext cx="5345666" cy="321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299371" y="1700808"/>
            <a:ext cx="8352928" cy="369332"/>
          </a:xfrm>
          <a:prstGeom prst="rect">
            <a:avLst/>
          </a:prstGeom>
          <a:noFill/>
        </p:spPr>
        <p:txBody>
          <a:bodyPr wrap="square" rtlCol="0">
            <a:spAutoFit/>
          </a:bodyPr>
          <a:lstStyle/>
          <a:p>
            <a:r>
              <a:rPr kumimoji="1" lang="ja-JP" altLang="en-US" dirty="0" smtClean="0"/>
              <a:t>生産労働者性別年齢階級別賃金カーブの国際比較</a:t>
            </a:r>
            <a:r>
              <a:rPr kumimoji="1" lang="en-US" altLang="ja-JP" dirty="0" smtClean="0"/>
              <a:t>(</a:t>
            </a:r>
            <a:r>
              <a:rPr kumimoji="1" lang="ja-JP" altLang="en-US" dirty="0" smtClean="0"/>
              <a:t>左：男子，右：女子</a:t>
            </a:r>
            <a:r>
              <a:rPr kumimoji="1" lang="en-US" altLang="ja-JP" dirty="0" smtClean="0"/>
              <a:t>)</a:t>
            </a:r>
            <a:endParaRPr kumimoji="1" lang="ja-JP" altLang="en-US" dirty="0"/>
          </a:p>
        </p:txBody>
      </p:sp>
      <p:sp>
        <p:nvSpPr>
          <p:cNvPr id="6" name="テキスト ボックス 5"/>
          <p:cNvSpPr txBox="1"/>
          <p:nvPr/>
        </p:nvSpPr>
        <p:spPr>
          <a:xfrm>
            <a:off x="299371" y="5733256"/>
            <a:ext cx="8136904" cy="646331"/>
          </a:xfrm>
          <a:prstGeom prst="rect">
            <a:avLst/>
          </a:prstGeom>
          <a:noFill/>
        </p:spPr>
        <p:txBody>
          <a:bodyPr wrap="square" rtlCol="0">
            <a:spAutoFit/>
          </a:bodyPr>
          <a:lstStyle/>
          <a:p>
            <a:r>
              <a:rPr kumimoji="1" lang="ja-JP" altLang="en-US" dirty="0" smtClean="0"/>
              <a:t>注：</a:t>
            </a:r>
            <a:r>
              <a:rPr kumimoji="1" lang="en-US" altLang="ja-JP" dirty="0" smtClean="0"/>
              <a:t>2014</a:t>
            </a:r>
            <a:r>
              <a:rPr kumimoji="1" lang="ja-JP" altLang="en-US" dirty="0" smtClean="0"/>
              <a:t>年のデータ。日本は製造業。他は全産業。</a:t>
            </a:r>
            <a:endParaRPr kumimoji="1" lang="en-US" altLang="ja-JP" dirty="0" smtClean="0"/>
          </a:p>
          <a:p>
            <a:r>
              <a:rPr lang="ja-JP" altLang="en-US" dirty="0" smtClean="0"/>
              <a:t>出所：</a:t>
            </a:r>
            <a:r>
              <a:rPr lang="ja-JP" altLang="en-US" dirty="0"/>
              <a:t>労働政策研究・研修機構</a:t>
            </a:r>
            <a:r>
              <a:rPr lang="en-US" altLang="ja-JP" dirty="0" smtClean="0"/>
              <a:t>[2018]</a:t>
            </a:r>
            <a:r>
              <a:rPr lang="ja-JP" altLang="en-US" dirty="0" smtClean="0"/>
              <a:t>。</a:t>
            </a:r>
            <a:endParaRPr kumimoji="1" lang="ja-JP" altLang="en-US" dirty="0"/>
          </a:p>
        </p:txBody>
      </p:sp>
    </p:spTree>
    <p:extLst>
      <p:ext uri="{BB962C8B-B14F-4D97-AF65-F5344CB8AC3E}">
        <p14:creationId xmlns:p14="http://schemas.microsoft.com/office/powerpoint/2010/main" val="23947659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賃金カーブの国際比較（２）</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36</a:t>
            </a:fld>
            <a:endParaRPr lang="en-US" altLang="ja-JP" dirty="0"/>
          </a:p>
        </p:txBody>
      </p:sp>
      <p:sp>
        <p:nvSpPr>
          <p:cNvPr id="5" name="テキスト ボックス 4"/>
          <p:cNvSpPr txBox="1"/>
          <p:nvPr/>
        </p:nvSpPr>
        <p:spPr>
          <a:xfrm>
            <a:off x="299371" y="1700808"/>
            <a:ext cx="8352928" cy="369332"/>
          </a:xfrm>
          <a:prstGeom prst="rect">
            <a:avLst/>
          </a:prstGeom>
          <a:noFill/>
        </p:spPr>
        <p:txBody>
          <a:bodyPr wrap="square" rtlCol="0">
            <a:spAutoFit/>
          </a:bodyPr>
          <a:lstStyle/>
          <a:p>
            <a:r>
              <a:rPr lang="ja-JP" altLang="en-US" dirty="0"/>
              <a:t>管理・事務・技術</a:t>
            </a:r>
            <a:r>
              <a:rPr kumimoji="1" lang="ja-JP" altLang="en-US" dirty="0" smtClean="0"/>
              <a:t>労働者性別年齢階級別賃金カーブの国際比較</a:t>
            </a:r>
            <a:r>
              <a:rPr kumimoji="1" lang="en-US" altLang="ja-JP" dirty="0" smtClean="0"/>
              <a:t>(</a:t>
            </a:r>
            <a:r>
              <a:rPr kumimoji="1" lang="ja-JP" altLang="en-US" dirty="0" smtClean="0"/>
              <a:t>左：男子，右：女子</a:t>
            </a:r>
            <a:r>
              <a:rPr kumimoji="1" lang="en-US" altLang="ja-JP" dirty="0" smtClean="0"/>
              <a:t>)</a:t>
            </a:r>
            <a:endParaRPr kumimoji="1" lang="ja-JP" altLang="en-US" dirty="0"/>
          </a:p>
        </p:txBody>
      </p:sp>
      <p:sp>
        <p:nvSpPr>
          <p:cNvPr id="6" name="テキスト ボックス 5"/>
          <p:cNvSpPr txBox="1"/>
          <p:nvPr/>
        </p:nvSpPr>
        <p:spPr>
          <a:xfrm>
            <a:off x="299371" y="5733256"/>
            <a:ext cx="8136904" cy="646331"/>
          </a:xfrm>
          <a:prstGeom prst="rect">
            <a:avLst/>
          </a:prstGeom>
          <a:noFill/>
        </p:spPr>
        <p:txBody>
          <a:bodyPr wrap="square" rtlCol="0">
            <a:spAutoFit/>
          </a:bodyPr>
          <a:lstStyle/>
          <a:p>
            <a:r>
              <a:rPr kumimoji="1" lang="ja-JP" altLang="en-US" dirty="0" smtClean="0"/>
              <a:t>注：</a:t>
            </a:r>
            <a:r>
              <a:rPr kumimoji="1" lang="en-US" altLang="ja-JP" dirty="0" smtClean="0"/>
              <a:t>2014</a:t>
            </a:r>
            <a:r>
              <a:rPr kumimoji="1" lang="ja-JP" altLang="en-US" dirty="0" smtClean="0"/>
              <a:t>年のデータ。日本は製造業。他は全産業。</a:t>
            </a:r>
            <a:endParaRPr kumimoji="1" lang="en-US" altLang="ja-JP" dirty="0" smtClean="0"/>
          </a:p>
          <a:p>
            <a:r>
              <a:rPr lang="ja-JP" altLang="en-US" dirty="0" smtClean="0"/>
              <a:t>出所：</a:t>
            </a:r>
            <a:r>
              <a:rPr lang="ja-JP" altLang="en-US" dirty="0"/>
              <a:t>労働政策研究・研修機構</a:t>
            </a:r>
            <a:r>
              <a:rPr lang="en-US" altLang="ja-JP" dirty="0" smtClean="0"/>
              <a:t>[2018]</a:t>
            </a:r>
            <a:r>
              <a:rPr lang="ja-JP" altLang="en-US" dirty="0" smtClean="0"/>
              <a:t>。</a:t>
            </a:r>
            <a:endParaRPr kumimoji="1" lang="ja-JP"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2833"/>
            <a:ext cx="3995936" cy="315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2395604"/>
            <a:ext cx="5209940" cy="3121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78383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日本の右肩上がり賃金カーブ</a:t>
            </a:r>
            <a:endParaRPr kumimoji="1" lang="ja-JP" altLang="en-US" dirty="0"/>
          </a:p>
        </p:txBody>
      </p:sp>
      <p:sp>
        <p:nvSpPr>
          <p:cNvPr id="3" name="コンテンツ プレースホルダー 2"/>
          <p:cNvSpPr>
            <a:spLocks noGrp="1"/>
          </p:cNvSpPr>
          <p:nvPr>
            <p:ph idx="1"/>
          </p:nvPr>
        </p:nvSpPr>
        <p:spPr>
          <a:xfrm>
            <a:off x="457200" y="1268760"/>
            <a:ext cx="8507288" cy="5112567"/>
          </a:xfrm>
        </p:spPr>
        <p:txBody>
          <a:bodyPr>
            <a:normAutofit fontScale="92500"/>
          </a:bodyPr>
          <a:lstStyle/>
          <a:p>
            <a:r>
              <a:rPr lang="ja-JP" altLang="en-US" dirty="0" smtClean="0"/>
              <a:t>注意</a:t>
            </a:r>
            <a:endParaRPr lang="en-US" altLang="ja-JP" dirty="0" smtClean="0"/>
          </a:p>
          <a:p>
            <a:pPr lvl="1"/>
            <a:r>
              <a:rPr lang="ja-JP" altLang="en-US" dirty="0"/>
              <a:t>これらの図</a:t>
            </a:r>
            <a:r>
              <a:rPr lang="ja-JP" altLang="en-US" dirty="0" smtClean="0"/>
              <a:t>は</a:t>
            </a:r>
            <a:r>
              <a:rPr lang="ja-JP" altLang="en-US" dirty="0"/>
              <a:t>賃金の絶対水準を示していないことに注意</a:t>
            </a:r>
            <a:endParaRPr lang="en-US" altLang="ja-JP" dirty="0"/>
          </a:p>
          <a:p>
            <a:pPr lvl="1"/>
            <a:r>
              <a:rPr kumimoji="1" lang="ja-JP" altLang="en-US" dirty="0" smtClean="0"/>
              <a:t>右肩上がり賃金カーブは年功賃金だと判断する必要条件ではあるが，十分条件ではないことに注意</a:t>
            </a:r>
            <a:endParaRPr kumimoji="1" lang="en-US" altLang="ja-JP" dirty="0" smtClean="0"/>
          </a:p>
          <a:p>
            <a:r>
              <a:rPr lang="ja-JP" altLang="en-US" dirty="0" smtClean="0"/>
              <a:t>日本</a:t>
            </a:r>
            <a:r>
              <a:rPr lang="ja-JP" altLang="en-US" dirty="0"/>
              <a:t>のカーブ</a:t>
            </a:r>
            <a:r>
              <a:rPr lang="ja-JP" altLang="en-US" dirty="0" smtClean="0"/>
              <a:t>はブルーカラーとホワイトカラーの両方の正規労働者で観察される。他国はブルーカラーについてはまちまち</a:t>
            </a:r>
            <a:endParaRPr kumimoji="1" lang="en-US" altLang="ja-JP" dirty="0" smtClean="0"/>
          </a:p>
          <a:p>
            <a:r>
              <a:rPr kumimoji="1" lang="ja-JP" altLang="en-US" dirty="0" smtClean="0"/>
              <a:t>日本は女性の賃金上昇幅が著しく小さい</a:t>
            </a:r>
            <a:endParaRPr kumimoji="1" lang="en-US" altLang="ja-JP" dirty="0" smtClean="0"/>
          </a:p>
          <a:p>
            <a:r>
              <a:rPr lang="ja-JP" altLang="en-US" dirty="0"/>
              <a:t>日本</a:t>
            </a:r>
            <a:r>
              <a:rPr lang="ja-JP" altLang="en-US" dirty="0" smtClean="0"/>
              <a:t>は</a:t>
            </a:r>
            <a:r>
              <a:rPr lang="en-US" altLang="ja-JP" dirty="0" smtClean="0"/>
              <a:t>60</a:t>
            </a:r>
            <a:r>
              <a:rPr lang="ja-JP" altLang="en-US" dirty="0" smtClean="0"/>
              <a:t>歳以上になると＿＿＿＿＿＿＿＿＿＿</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37</a:t>
            </a:fld>
            <a:endParaRPr lang="en-US" altLang="ja-JP" dirty="0"/>
          </a:p>
        </p:txBody>
      </p:sp>
    </p:spTree>
    <p:extLst>
      <p:ext uri="{BB962C8B-B14F-4D97-AF65-F5344CB8AC3E}">
        <p14:creationId xmlns:p14="http://schemas.microsoft.com/office/powerpoint/2010/main" val="38837376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457200"/>
            <a:ext cx="8579296" cy="1027113"/>
          </a:xfrm>
        </p:spPr>
        <p:txBody>
          <a:bodyPr>
            <a:noAutofit/>
          </a:bodyPr>
          <a:lstStyle/>
          <a:p>
            <a:pPr eaLnBrk="1" hangingPunct="1">
              <a:defRPr/>
            </a:pPr>
            <a:r>
              <a:rPr lang="ja-JP" altLang="en-US" sz="3200" dirty="0" smtClean="0"/>
              <a:t>メンバーシップ型雇用における賃金の本質：「</a:t>
            </a:r>
            <a:r>
              <a:rPr lang="ja-JP" altLang="en-US" sz="3200" dirty="0"/>
              <a:t>査定とジェンダー・バイアスを伴った生活給</a:t>
            </a:r>
            <a:r>
              <a:rPr lang="ja-JP" altLang="en-US" sz="3200" dirty="0" smtClean="0"/>
              <a:t>」（</a:t>
            </a:r>
            <a:r>
              <a:rPr lang="ja-JP" altLang="en-US" sz="3200" dirty="0"/>
              <a:t>１）</a:t>
            </a:r>
          </a:p>
        </p:txBody>
      </p:sp>
      <p:sp>
        <p:nvSpPr>
          <p:cNvPr id="18435" name="Rectangle 3"/>
          <p:cNvSpPr>
            <a:spLocks noGrp="1" noChangeArrowheads="1"/>
          </p:cNvSpPr>
          <p:nvPr>
            <p:ph idx="1"/>
          </p:nvPr>
        </p:nvSpPr>
        <p:spPr>
          <a:xfrm>
            <a:off x="457200" y="1628800"/>
            <a:ext cx="8229600" cy="5229200"/>
          </a:xfrm>
        </p:spPr>
        <p:txBody>
          <a:bodyPr>
            <a:normAutofit fontScale="85000" lnSpcReduction="20000"/>
          </a:bodyPr>
          <a:lstStyle/>
          <a:p>
            <a:pPr eaLnBrk="1" hangingPunct="1">
              <a:lnSpc>
                <a:spcPct val="110000"/>
              </a:lnSpc>
              <a:buFont typeface="Arial" charset="0"/>
              <a:buChar char="•"/>
              <a:defRPr/>
            </a:pPr>
            <a:r>
              <a:rPr lang="ja-JP" altLang="en-US" sz="2800" dirty="0" smtClean="0"/>
              <a:t>形式は「能力給」でも（後述）実態は「生活給」の色彩が強い</a:t>
            </a:r>
            <a:endParaRPr lang="en-US" altLang="ja-JP" sz="2800" dirty="0" smtClean="0"/>
          </a:p>
          <a:p>
            <a:pPr eaLnBrk="1" hangingPunct="1">
              <a:lnSpc>
                <a:spcPct val="110000"/>
              </a:lnSpc>
              <a:buFont typeface="Arial" charset="0"/>
              <a:buChar char="•"/>
              <a:defRPr/>
            </a:pPr>
            <a:r>
              <a:rPr lang="ja-JP" altLang="en-US" sz="2800" dirty="0" smtClean="0"/>
              <a:t>会社は，コア（中核）とみなした従業員に，生計をまかなうことのできる給与と退職金を支給する</a:t>
            </a:r>
          </a:p>
          <a:p>
            <a:pPr lvl="1" eaLnBrk="1" hangingPunct="1">
              <a:lnSpc>
                <a:spcPct val="110000"/>
              </a:lnSpc>
              <a:buFont typeface="Arial" charset="0"/>
              <a:buChar char="–"/>
              <a:defRPr/>
            </a:pPr>
            <a:r>
              <a:rPr lang="ja-JP" altLang="en-US" sz="2400" dirty="0" smtClean="0"/>
              <a:t>コアとみなす範囲（野村</a:t>
            </a:r>
            <a:r>
              <a:rPr lang="en-US" altLang="ja-JP" sz="2400" dirty="0" smtClean="0"/>
              <a:t>[2007])</a:t>
            </a:r>
          </a:p>
          <a:p>
            <a:pPr lvl="2" eaLnBrk="1" hangingPunct="1">
              <a:lnSpc>
                <a:spcPct val="110000"/>
              </a:lnSpc>
              <a:buFont typeface="Arial" charset="0"/>
              <a:buChar char="•"/>
              <a:defRPr/>
            </a:pPr>
            <a:r>
              <a:rPr lang="ja-JP" altLang="en-US" sz="2100" dirty="0" smtClean="0"/>
              <a:t>第二次大戦前：男子社員・準社員</a:t>
            </a:r>
            <a:endParaRPr lang="en-US" altLang="ja-JP" sz="2100" dirty="0" smtClean="0"/>
          </a:p>
          <a:p>
            <a:pPr lvl="2" eaLnBrk="1" hangingPunct="1">
              <a:lnSpc>
                <a:spcPct val="110000"/>
              </a:lnSpc>
              <a:buFont typeface="Arial" charset="0"/>
              <a:buChar char="•"/>
              <a:defRPr/>
            </a:pPr>
            <a:r>
              <a:rPr lang="ja-JP" altLang="en-US" sz="2100" dirty="0" smtClean="0"/>
              <a:t>第二次大戦後：正規雇用の男子幹部社員・事務員・技術員・技能員，程度を減じて女子事務員・技能員</a:t>
            </a:r>
            <a:endParaRPr lang="en-US" altLang="ja-JP" sz="2100" dirty="0" smtClean="0"/>
          </a:p>
          <a:p>
            <a:pPr lvl="1" eaLnBrk="1" hangingPunct="1">
              <a:lnSpc>
                <a:spcPct val="110000"/>
              </a:lnSpc>
              <a:buFont typeface="Arial" charset="0"/>
              <a:buChar char="–"/>
              <a:defRPr/>
            </a:pPr>
            <a:r>
              <a:rPr lang="ja-JP" altLang="en-US" sz="2400" dirty="0" smtClean="0"/>
              <a:t>生計費は男子が会社ではたらいて妻子を養うという前提で想定される</a:t>
            </a:r>
          </a:p>
          <a:p>
            <a:pPr lvl="1" eaLnBrk="1" hangingPunct="1">
              <a:lnSpc>
                <a:spcPct val="110000"/>
              </a:lnSpc>
              <a:buFont typeface="Arial" charset="0"/>
              <a:buChar char="–"/>
              <a:defRPr/>
            </a:pPr>
            <a:r>
              <a:rPr lang="ja-JP" altLang="en-US" sz="2400" dirty="0" smtClean="0"/>
              <a:t>生計費は年齢とともに上昇すると考えられるので，生活給も年齢とともに上昇する（右肩上がりカーブ）</a:t>
            </a:r>
          </a:p>
          <a:p>
            <a:pPr lvl="1" eaLnBrk="1" hangingPunct="1">
              <a:lnSpc>
                <a:spcPct val="110000"/>
              </a:lnSpc>
              <a:buFont typeface="Arial" charset="0"/>
              <a:buChar char="–"/>
              <a:defRPr/>
            </a:pPr>
            <a:r>
              <a:rPr lang="ja-JP" altLang="en-US" sz="2400" dirty="0" smtClean="0"/>
              <a:t>学卒一括採用と長期雇用が主流であれば，年齢に応じた右肩上がりと勤続に応じた右肩上がりはほぼ等しくなる</a:t>
            </a:r>
          </a:p>
          <a:p>
            <a:pPr lvl="1" eaLnBrk="1" hangingPunct="1">
              <a:lnSpc>
                <a:spcPct val="110000"/>
              </a:lnSpc>
              <a:buFont typeface="Arial" charset="0"/>
              <a:buChar char="–"/>
              <a:defRPr/>
            </a:pPr>
            <a:r>
              <a:rPr lang="ja-JP" altLang="en-US" sz="2400" dirty="0" smtClean="0"/>
              <a:t>退職金の起源は老後の生活への</a:t>
            </a:r>
            <a:r>
              <a:rPr lang="ja-JP" altLang="en-US" sz="2400" u="sng" dirty="0" smtClean="0"/>
              <a:t>配慮</a:t>
            </a:r>
            <a:r>
              <a:rPr lang="ja-JP" altLang="en-US" sz="2400" dirty="0" smtClean="0"/>
              <a:t>であり，その分だけ若年時の賃金は安くされる</a:t>
            </a:r>
          </a:p>
          <a:p>
            <a:pPr eaLnBrk="1" hangingPunct="1">
              <a:lnSpc>
                <a:spcPct val="110000"/>
              </a:lnSpc>
              <a:buFont typeface="Arial" charset="0"/>
              <a:buChar char="•"/>
              <a:defRPr/>
            </a:pPr>
            <a:r>
              <a:rPr lang="ja-JP" altLang="en-US" sz="2800" dirty="0" smtClean="0"/>
              <a:t>競争はある。昇進競争，人事査定は存在する（後述）</a:t>
            </a:r>
          </a:p>
        </p:txBody>
      </p:sp>
      <p:sp>
        <p:nvSpPr>
          <p:cNvPr id="30724"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CE969AE9-C9A0-4F2C-9A8E-14997FE18F3E}" type="slidenum">
              <a:rPr kumimoji="0" lang="en-US" altLang="ja-JP" smtClean="0"/>
              <a:pPr eaLnBrk="1" hangingPunct="1"/>
              <a:t>38</a:t>
            </a:fld>
            <a:endParaRPr kumimoji="0" lang="en-US" altLang="ja-JP" dirty="0" smtClean="0"/>
          </a:p>
        </p:txBody>
      </p:sp>
    </p:spTree>
    <p:extLst>
      <p:ext uri="{BB962C8B-B14F-4D97-AF65-F5344CB8AC3E}">
        <p14:creationId xmlns:p14="http://schemas.microsoft.com/office/powerpoint/2010/main" val="12874142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468313" y="333375"/>
            <a:ext cx="8229600" cy="1027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ja-JP" altLang="en-US" sz="3600" dirty="0"/>
              <a:t>メンバーシップ型雇用における賃金の本質：「査定とジェンダー・バイアスを伴った生活給」</a:t>
            </a:r>
            <a:r>
              <a:rPr lang="ja-JP" altLang="en-US" sz="3600" dirty="0" smtClean="0"/>
              <a:t>（２）</a:t>
            </a:r>
          </a:p>
        </p:txBody>
      </p:sp>
      <p:sp>
        <p:nvSpPr>
          <p:cNvPr id="19459" name="Rectangle 3"/>
          <p:cNvSpPr>
            <a:spLocks noGrp="1" noChangeArrowheads="1"/>
          </p:cNvSpPr>
          <p:nvPr>
            <p:ph idx="1"/>
          </p:nvPr>
        </p:nvSpPr>
        <p:spPr>
          <a:xfrm>
            <a:off x="395288" y="1484313"/>
            <a:ext cx="8291512" cy="5373687"/>
          </a:xfrm>
        </p:spPr>
        <p:txBody>
          <a:bodyPr>
            <a:normAutofit fontScale="92500" lnSpcReduction="10000"/>
          </a:bodyPr>
          <a:lstStyle/>
          <a:p>
            <a:pPr eaLnBrk="1" hangingPunct="1">
              <a:buFont typeface="Arial" charset="0"/>
              <a:buChar char="•"/>
              <a:defRPr/>
            </a:pPr>
            <a:r>
              <a:rPr lang="ja-JP" altLang="en-US" sz="2800" dirty="0" smtClean="0"/>
              <a:t>生活給における仕事・賃金・人の関係</a:t>
            </a:r>
          </a:p>
          <a:p>
            <a:pPr lvl="1" eaLnBrk="1" hangingPunct="1">
              <a:buFont typeface="Arial" charset="0"/>
              <a:buChar char="–"/>
              <a:defRPr/>
            </a:pPr>
            <a:r>
              <a:rPr lang="ja-JP" altLang="en-US" sz="2400" dirty="0" smtClean="0"/>
              <a:t>仕事→</a:t>
            </a:r>
            <a:r>
              <a:rPr lang="ja-JP" altLang="en-US" sz="2400" u="sng" dirty="0" smtClean="0"/>
              <a:t>人＝賃金</a:t>
            </a:r>
            <a:r>
              <a:rPr lang="ja-JP" altLang="en-US" sz="2400" dirty="0" smtClean="0"/>
              <a:t>　（人に賃金をつけた上で仕事を割り当て）</a:t>
            </a:r>
          </a:p>
          <a:p>
            <a:pPr lvl="1" eaLnBrk="1" hangingPunct="1">
              <a:buFont typeface="Arial" charset="0"/>
              <a:buChar char="–"/>
              <a:defRPr/>
            </a:pPr>
            <a:r>
              <a:rPr lang="ja-JP" altLang="en-US" sz="2400" dirty="0" smtClean="0"/>
              <a:t>賃金は人の属性</a:t>
            </a:r>
            <a:r>
              <a:rPr lang="en-US" altLang="ja-JP" sz="2400" dirty="0" smtClean="0"/>
              <a:t>(</a:t>
            </a:r>
            <a:r>
              <a:rPr lang="ja-JP" altLang="en-US" sz="2400" b="1" dirty="0" smtClean="0"/>
              <a:t>＿＿＿＿＿＿＿＿＿＿＿＿＿</a:t>
            </a:r>
            <a:r>
              <a:rPr lang="en-US" altLang="ja-JP" sz="2400" dirty="0" smtClean="0"/>
              <a:t>)</a:t>
            </a:r>
            <a:r>
              <a:rPr lang="ja-JP" altLang="en-US" sz="2400" dirty="0" smtClean="0"/>
              <a:t>に対して支払われる</a:t>
            </a:r>
          </a:p>
          <a:p>
            <a:pPr lvl="1" eaLnBrk="1" hangingPunct="1">
              <a:buFont typeface="Arial" charset="0"/>
              <a:buChar char="–"/>
              <a:defRPr/>
            </a:pPr>
            <a:r>
              <a:rPr lang="ja-JP" altLang="en-US" sz="2400" dirty="0" smtClean="0"/>
              <a:t>人と仕事の関係が原理的にあいまい。</a:t>
            </a:r>
          </a:p>
          <a:p>
            <a:pPr eaLnBrk="1" hangingPunct="1">
              <a:buFont typeface="Arial" charset="0"/>
              <a:buChar char="•"/>
              <a:defRPr/>
            </a:pPr>
            <a:r>
              <a:rPr lang="ja-JP" altLang="en-US" sz="2800" dirty="0" smtClean="0"/>
              <a:t>右肩上がり賃金・長期雇用の効率性と履行可能性</a:t>
            </a:r>
          </a:p>
          <a:p>
            <a:pPr lvl="1" eaLnBrk="1" hangingPunct="1">
              <a:buFont typeface="Arial" charset="0"/>
              <a:buChar char="–"/>
              <a:defRPr/>
            </a:pPr>
            <a:r>
              <a:rPr lang="ja-JP" altLang="en-US" sz="2400" dirty="0" smtClean="0"/>
              <a:t>技能が形成されるから，あるいはそれを促すから賃金が勤続とともに上がるという能力給説（知的熟練説）（小池</a:t>
            </a:r>
            <a:r>
              <a:rPr lang="en-US" altLang="ja-JP" sz="2400" dirty="0" smtClean="0"/>
              <a:t>[2005]</a:t>
            </a:r>
            <a:r>
              <a:rPr lang="ja-JP" altLang="en-US" sz="2400" dirty="0" smtClean="0"/>
              <a:t>）に証拠はない</a:t>
            </a:r>
          </a:p>
          <a:p>
            <a:pPr lvl="1" eaLnBrk="1" hangingPunct="1">
              <a:buFont typeface="Arial" charset="0"/>
              <a:buChar char="–"/>
              <a:defRPr/>
            </a:pPr>
            <a:r>
              <a:rPr lang="ja-JP" altLang="en-US" sz="2400" dirty="0" smtClean="0"/>
              <a:t>むしろ，会社は，</a:t>
            </a:r>
            <a:r>
              <a:rPr lang="ja-JP" altLang="en-US" sz="2400" u="sng" dirty="0" smtClean="0"/>
              <a:t>賃金を勤続とともに上げざるを得ないから，次第に難しい仕事に配置して技能形成を求める</a:t>
            </a:r>
            <a:r>
              <a:rPr lang="en-US" altLang="ja-JP" sz="2400" dirty="0" smtClean="0"/>
              <a:t>(</a:t>
            </a:r>
            <a:r>
              <a:rPr lang="ja-JP" altLang="en-US" sz="2400" dirty="0" smtClean="0"/>
              <a:t>野村</a:t>
            </a:r>
            <a:r>
              <a:rPr lang="en-US" altLang="ja-JP" sz="2400" dirty="0" smtClean="0"/>
              <a:t>[1994]</a:t>
            </a:r>
            <a:r>
              <a:rPr lang="ja-JP" altLang="en-US" sz="2400" dirty="0" smtClean="0"/>
              <a:t>）</a:t>
            </a:r>
          </a:p>
          <a:p>
            <a:pPr lvl="1" eaLnBrk="1" hangingPunct="1">
              <a:buFont typeface="Arial" charset="0"/>
              <a:buChar char="–"/>
              <a:defRPr/>
            </a:pPr>
            <a:r>
              <a:rPr lang="ja-JP" altLang="en-US" sz="2400" dirty="0" smtClean="0"/>
              <a:t>会社は，賃金と仕事の関係があいまいであることにより，賃金総額をコントロールする余地を確保する</a:t>
            </a:r>
          </a:p>
          <a:p>
            <a:pPr lvl="1" eaLnBrk="1" hangingPunct="1">
              <a:buFont typeface="Arial" charset="0"/>
              <a:buChar char="–"/>
              <a:defRPr/>
            </a:pPr>
            <a:r>
              <a:rPr lang="ja-JP" altLang="en-US" sz="2400" dirty="0" smtClean="0"/>
              <a:t>従業員は，賃金が長期にわたって上がり続けることを期待できる限りにおいて，配置の柔軟性を受容する</a:t>
            </a:r>
            <a:endParaRPr lang="en-US" altLang="ja-JP" sz="2400" dirty="0" smtClean="0"/>
          </a:p>
          <a:p>
            <a:pPr lvl="1" eaLnBrk="1" hangingPunct="1">
              <a:buFont typeface="Arial" charset="0"/>
              <a:buChar char="–"/>
              <a:defRPr/>
            </a:pPr>
            <a:endParaRPr lang="ja-JP" altLang="en-US" sz="2400" dirty="0" smtClean="0"/>
          </a:p>
          <a:p>
            <a:pPr lvl="1" eaLnBrk="1" hangingPunct="1">
              <a:lnSpc>
                <a:spcPct val="80000"/>
              </a:lnSpc>
              <a:buFont typeface="Arial" charset="0"/>
              <a:buChar char="–"/>
              <a:defRPr/>
            </a:pPr>
            <a:endParaRPr lang="en-US" altLang="ja-JP" sz="2400" dirty="0" smtClean="0"/>
          </a:p>
        </p:txBody>
      </p:sp>
      <p:sp>
        <p:nvSpPr>
          <p:cNvPr id="31748"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BCA5D963-84FD-4080-B63E-41AC834FA6BB}" type="slidenum">
              <a:rPr kumimoji="0" lang="en-US" altLang="ja-JP" smtClean="0"/>
              <a:pPr eaLnBrk="1" hangingPunct="1"/>
              <a:t>39</a:t>
            </a:fld>
            <a:endParaRPr kumimoji="0" lang="en-US" altLang="ja-JP" dirty="0" smtClean="0"/>
          </a:p>
        </p:txBody>
      </p:sp>
    </p:spTree>
    <p:extLst>
      <p:ext uri="{BB962C8B-B14F-4D97-AF65-F5344CB8AC3E}">
        <p14:creationId xmlns:p14="http://schemas.microsoft.com/office/powerpoint/2010/main" val="103595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移り変わる日本的雇用への評価</a:t>
            </a:r>
            <a:endParaRPr kumimoji="1" lang="ja-JP" altLang="en-US" dirty="0"/>
          </a:p>
        </p:txBody>
      </p:sp>
      <p:sp>
        <p:nvSpPr>
          <p:cNvPr id="3" name="コンテンツ プレースホルダー 2"/>
          <p:cNvSpPr>
            <a:spLocks noGrp="1"/>
          </p:cNvSpPr>
          <p:nvPr>
            <p:ph idx="1"/>
          </p:nvPr>
        </p:nvSpPr>
        <p:spPr>
          <a:xfrm>
            <a:off x="395536" y="1313385"/>
            <a:ext cx="8229600" cy="5544615"/>
          </a:xfrm>
        </p:spPr>
        <p:txBody>
          <a:bodyPr>
            <a:normAutofit fontScale="70000" lnSpcReduction="20000"/>
          </a:bodyPr>
          <a:lstStyle/>
          <a:p>
            <a:r>
              <a:rPr kumimoji="1" lang="ja-JP" altLang="en-US" dirty="0" smtClean="0"/>
              <a:t>前近代性論（～</a:t>
            </a:r>
            <a:r>
              <a:rPr kumimoji="1" lang="en-US" altLang="ja-JP" dirty="0" smtClean="0"/>
              <a:t>1970</a:t>
            </a:r>
            <a:r>
              <a:rPr kumimoji="1" lang="ja-JP" altLang="en-US" dirty="0" smtClean="0"/>
              <a:t>年代前半）→合理性論（</a:t>
            </a:r>
            <a:r>
              <a:rPr kumimoji="1" lang="en-US" altLang="ja-JP" dirty="0" smtClean="0"/>
              <a:t>70</a:t>
            </a:r>
            <a:r>
              <a:rPr kumimoji="1" lang="ja-JP" altLang="en-US" dirty="0" smtClean="0"/>
              <a:t>年代後半～</a:t>
            </a:r>
            <a:r>
              <a:rPr kumimoji="1" lang="en-US" altLang="ja-JP" dirty="0" smtClean="0"/>
              <a:t>90</a:t>
            </a:r>
            <a:r>
              <a:rPr kumimoji="1" lang="ja-JP" altLang="en-US" dirty="0" smtClean="0"/>
              <a:t>年代前半）→機能不全論（</a:t>
            </a:r>
            <a:r>
              <a:rPr kumimoji="1" lang="en-US" altLang="ja-JP" dirty="0" smtClean="0"/>
              <a:t>90</a:t>
            </a:r>
            <a:r>
              <a:rPr kumimoji="1" lang="ja-JP" altLang="en-US" dirty="0" smtClean="0"/>
              <a:t>年代後半～）と推移して安定しない</a:t>
            </a:r>
            <a:endParaRPr kumimoji="1" lang="en-US" altLang="ja-JP" dirty="0" smtClean="0"/>
          </a:p>
          <a:p>
            <a:endParaRPr lang="en-US" altLang="ja-JP" dirty="0" smtClean="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r>
              <a:rPr lang="ja-JP" altLang="en-US" dirty="0"/>
              <a:t>「</a:t>
            </a:r>
            <a:r>
              <a:rPr lang="en-US" altLang="ja-JP" dirty="0"/>
              <a:t>3</a:t>
            </a:r>
            <a:r>
              <a:rPr lang="ja-JP" altLang="en-US" dirty="0"/>
              <a:t>種の神器」に当てはまらない</a:t>
            </a:r>
            <a:r>
              <a:rPr lang="ja-JP" altLang="en-US" dirty="0" smtClean="0"/>
              <a:t>領域が無視される</a:t>
            </a:r>
            <a:endParaRPr lang="en-US" altLang="ja-JP" dirty="0" smtClean="0"/>
          </a:p>
          <a:p>
            <a:pPr lvl="1"/>
            <a:r>
              <a:rPr kumimoji="1" lang="ja-JP" altLang="en-US" dirty="0"/>
              <a:t>中小</a:t>
            </a:r>
            <a:r>
              <a:rPr kumimoji="1" lang="ja-JP" altLang="en-US" dirty="0" smtClean="0"/>
              <a:t>企業</a:t>
            </a:r>
            <a:endParaRPr kumimoji="1" lang="en-US" altLang="ja-JP" dirty="0" smtClean="0"/>
          </a:p>
          <a:p>
            <a:pPr lvl="1"/>
            <a:r>
              <a:rPr lang="ja-JP" altLang="en-US" dirty="0" smtClean="0"/>
              <a:t>自営業</a:t>
            </a:r>
            <a:endParaRPr lang="en-US" altLang="ja-JP" dirty="0" smtClean="0"/>
          </a:p>
          <a:p>
            <a:pPr lvl="1"/>
            <a:r>
              <a:rPr kumimoji="1" lang="en-US" altLang="ja-JP" dirty="0" smtClean="0"/>
              <a:t>_________</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4</a:t>
            </a:fld>
            <a:endParaRPr lang="en-US" altLang="ja-JP" dirty="0"/>
          </a:p>
        </p:txBody>
      </p:sp>
      <p:graphicFrame>
        <p:nvGraphicFramePr>
          <p:cNvPr id="5" name="表 4"/>
          <p:cNvGraphicFramePr>
            <a:graphicFrameLocks noGrp="1"/>
          </p:cNvGraphicFramePr>
          <p:nvPr>
            <p:extLst>
              <p:ext uri="{D42A27DB-BD31-4B8C-83A1-F6EECF244321}">
                <p14:modId xmlns:p14="http://schemas.microsoft.com/office/powerpoint/2010/main" val="3125894133"/>
              </p:ext>
            </p:extLst>
          </p:nvPr>
        </p:nvGraphicFramePr>
        <p:xfrm>
          <a:off x="539552" y="2132856"/>
          <a:ext cx="7632848" cy="2911728"/>
        </p:xfrm>
        <a:graphic>
          <a:graphicData uri="http://schemas.openxmlformats.org/drawingml/2006/table">
            <a:tbl>
              <a:tblPr firstRow="1" bandRow="1">
                <a:tableStyleId>{5C22544A-7EE6-4342-B048-85BDC9FD1C3A}</a:tableStyleId>
              </a:tblPr>
              <a:tblGrid>
                <a:gridCol w="1908212"/>
                <a:gridCol w="1908212"/>
                <a:gridCol w="1908212"/>
                <a:gridCol w="1908212"/>
              </a:tblGrid>
              <a:tr h="442848">
                <a:tc>
                  <a:txBody>
                    <a:bodyPr/>
                    <a:lstStyle/>
                    <a:p>
                      <a:endParaRPr kumimoji="1" lang="ja-JP" altLang="en-US" sz="1600" dirty="0"/>
                    </a:p>
                  </a:txBody>
                  <a:tcPr/>
                </a:tc>
                <a:tc>
                  <a:txBody>
                    <a:bodyPr/>
                    <a:lstStyle/>
                    <a:p>
                      <a:r>
                        <a:rPr kumimoji="1" lang="ja-JP" altLang="en-US" sz="1600" dirty="0" smtClean="0"/>
                        <a:t>前近代性論</a:t>
                      </a:r>
                      <a:endParaRPr kumimoji="1" lang="ja-JP" altLang="en-US" sz="1600" dirty="0"/>
                    </a:p>
                  </a:txBody>
                  <a:tcPr/>
                </a:tc>
                <a:tc>
                  <a:txBody>
                    <a:bodyPr/>
                    <a:lstStyle/>
                    <a:p>
                      <a:r>
                        <a:rPr kumimoji="1" lang="ja-JP" altLang="en-US" sz="1600" dirty="0" smtClean="0"/>
                        <a:t>合理性論</a:t>
                      </a:r>
                      <a:endParaRPr kumimoji="1" lang="ja-JP" altLang="en-US" sz="1600" dirty="0"/>
                    </a:p>
                  </a:txBody>
                  <a:tcPr/>
                </a:tc>
                <a:tc>
                  <a:txBody>
                    <a:bodyPr/>
                    <a:lstStyle/>
                    <a:p>
                      <a:r>
                        <a:rPr kumimoji="1" lang="ja-JP" altLang="en-US" sz="1600" dirty="0" smtClean="0"/>
                        <a:t>機能不全論</a:t>
                      </a:r>
                      <a:endParaRPr kumimoji="1" lang="ja-JP" altLang="en-US" sz="1600" dirty="0"/>
                    </a:p>
                  </a:txBody>
                  <a:tcPr/>
                </a:tc>
              </a:tr>
              <a:tr h="370840">
                <a:tc>
                  <a:txBody>
                    <a:bodyPr/>
                    <a:lstStyle/>
                    <a:p>
                      <a:r>
                        <a:rPr kumimoji="1" lang="ja-JP" altLang="en-US" sz="1600" dirty="0" smtClean="0"/>
                        <a:t>終身雇用</a:t>
                      </a:r>
                      <a:endParaRPr kumimoji="1" lang="ja-JP" altLang="en-US" sz="1600" dirty="0"/>
                    </a:p>
                  </a:txBody>
                  <a:tcPr/>
                </a:tc>
                <a:tc>
                  <a:txBody>
                    <a:bodyPr/>
                    <a:lstStyle/>
                    <a:p>
                      <a:r>
                        <a:rPr kumimoji="1" lang="ja-JP" altLang="en-US" sz="1600" dirty="0" smtClean="0"/>
                        <a:t>家族主義と囲い込み。経済合理的でない</a:t>
                      </a:r>
                      <a:endParaRPr kumimoji="1" lang="ja-JP" altLang="en-US" sz="1600" dirty="0"/>
                    </a:p>
                  </a:txBody>
                  <a:tcPr/>
                </a:tc>
                <a:tc>
                  <a:txBody>
                    <a:bodyPr/>
                    <a:lstStyle/>
                    <a:p>
                      <a:r>
                        <a:rPr kumimoji="1" lang="ja-JP" altLang="en-US" sz="1600" dirty="0" smtClean="0"/>
                        <a:t>長期雇用は企業特殊的技能の要請に効果的</a:t>
                      </a:r>
                      <a:endParaRPr kumimoji="1" lang="ja-JP" altLang="en-US" sz="1600" dirty="0"/>
                    </a:p>
                  </a:txBody>
                  <a:tcPr/>
                </a:tc>
                <a:tc>
                  <a:txBody>
                    <a:bodyPr/>
                    <a:lstStyle/>
                    <a:p>
                      <a:r>
                        <a:rPr kumimoji="1" lang="ja-JP" altLang="en-US" sz="1600" dirty="0" smtClean="0"/>
                        <a:t>企業にとって不合理で柔軟性がない</a:t>
                      </a:r>
                      <a:endParaRPr kumimoji="1" lang="ja-JP" altLang="en-US" sz="1600" dirty="0"/>
                    </a:p>
                  </a:txBody>
                  <a:tcPr/>
                </a:tc>
              </a:tr>
              <a:tr h="370840">
                <a:tc>
                  <a:txBody>
                    <a:bodyPr/>
                    <a:lstStyle/>
                    <a:p>
                      <a:r>
                        <a:rPr kumimoji="1" lang="ja-JP" altLang="en-US" sz="1600" dirty="0" smtClean="0"/>
                        <a:t>年功序列</a:t>
                      </a:r>
                      <a:endParaRPr kumimoji="1" lang="ja-JP" altLang="en-US" sz="1600" dirty="0"/>
                    </a:p>
                  </a:txBody>
                  <a:tcPr/>
                </a:tc>
                <a:tc>
                  <a:txBody>
                    <a:bodyPr/>
                    <a:lstStyle/>
                    <a:p>
                      <a:r>
                        <a:rPr kumimoji="1" lang="ja-JP" altLang="en-US" sz="1600" dirty="0" smtClean="0"/>
                        <a:t>経済合理的でない</a:t>
                      </a:r>
                      <a:endParaRPr kumimoji="1" lang="ja-JP" altLang="en-US" sz="1600" dirty="0"/>
                    </a:p>
                  </a:txBody>
                  <a:tcPr/>
                </a:tc>
                <a:tc>
                  <a:txBody>
                    <a:bodyPr/>
                    <a:lstStyle/>
                    <a:p>
                      <a:r>
                        <a:rPr kumimoji="1" lang="ja-JP" altLang="en-US" sz="1600" dirty="0" smtClean="0"/>
                        <a:t>企業特殊的技能の向上と対応しているし動機付けにもなる</a:t>
                      </a:r>
                      <a:endParaRPr kumimoji="1" lang="ja-JP" altLang="en-US" sz="1600" dirty="0"/>
                    </a:p>
                  </a:txBody>
                  <a:tcPr/>
                </a:tc>
                <a:tc>
                  <a:txBody>
                    <a:bodyPr/>
                    <a:lstStyle/>
                    <a:p>
                      <a:r>
                        <a:rPr kumimoji="1" lang="ja-JP" altLang="en-US" sz="1600" dirty="0" smtClean="0"/>
                        <a:t>能力・成果と報酬が一致しない不合理</a:t>
                      </a:r>
                      <a:endParaRPr kumimoji="1" lang="ja-JP" altLang="en-US" sz="1600" dirty="0"/>
                    </a:p>
                  </a:txBody>
                  <a:tcPr/>
                </a:tc>
              </a:tr>
              <a:tr h="370840">
                <a:tc>
                  <a:txBody>
                    <a:bodyPr/>
                    <a:lstStyle/>
                    <a:p>
                      <a:r>
                        <a:rPr kumimoji="1" lang="ja-JP" altLang="en-US" sz="1600" dirty="0" smtClean="0"/>
                        <a:t>企業別組合</a:t>
                      </a:r>
                      <a:endParaRPr kumimoji="1" lang="ja-JP" altLang="en-US" sz="1600" dirty="0"/>
                    </a:p>
                  </a:txBody>
                  <a:tcPr/>
                </a:tc>
                <a:tc>
                  <a:txBody>
                    <a:bodyPr/>
                    <a:lstStyle/>
                    <a:p>
                      <a:r>
                        <a:rPr kumimoji="1" lang="ja-JP" altLang="en-US" sz="1600" dirty="0" smtClean="0"/>
                        <a:t>労働組合が企業に一体化。産業別になるべき</a:t>
                      </a:r>
                      <a:endParaRPr kumimoji="1" lang="ja-JP" altLang="en-US" sz="1600" dirty="0"/>
                    </a:p>
                  </a:txBody>
                  <a:tcPr/>
                </a:tc>
                <a:tc>
                  <a:txBody>
                    <a:bodyPr/>
                    <a:lstStyle/>
                    <a:p>
                      <a:r>
                        <a:rPr kumimoji="1" lang="ja-JP" altLang="en-US" sz="1600" dirty="0" smtClean="0"/>
                        <a:t>企業特殊的技能をめぐる交渉に適切</a:t>
                      </a:r>
                      <a:endParaRPr kumimoji="1" lang="ja-JP" altLang="en-US" sz="1600" dirty="0"/>
                    </a:p>
                  </a:txBody>
                  <a:tcPr/>
                </a:tc>
                <a:tc>
                  <a:txBody>
                    <a:bodyPr/>
                    <a:lstStyle/>
                    <a:p>
                      <a:r>
                        <a:rPr kumimoji="1" lang="ja-JP" altLang="en-US" sz="1600" dirty="0" smtClean="0"/>
                        <a:t>労働組合が企業に一体化して機能しない</a:t>
                      </a:r>
                      <a:endParaRPr kumimoji="1" lang="ja-JP" altLang="en-US" sz="1600" dirty="0"/>
                    </a:p>
                  </a:txBody>
                  <a:tcPr/>
                </a:tc>
              </a:tr>
            </a:tbl>
          </a:graphicData>
        </a:graphic>
      </p:graphicFrame>
    </p:spTree>
    <p:extLst>
      <p:ext uri="{BB962C8B-B14F-4D97-AF65-F5344CB8AC3E}">
        <p14:creationId xmlns:p14="http://schemas.microsoft.com/office/powerpoint/2010/main" val="24174472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457200" y="404813"/>
            <a:ext cx="8507413"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dirty="0"/>
              <a:t>建前</a:t>
            </a:r>
            <a:r>
              <a:rPr lang="ja-JP" altLang="en-US" dirty="0" smtClean="0"/>
              <a:t>としての能力主義管理</a:t>
            </a:r>
          </a:p>
        </p:txBody>
      </p:sp>
      <p:sp>
        <p:nvSpPr>
          <p:cNvPr id="33795" name="Rectangle 3"/>
          <p:cNvSpPr>
            <a:spLocks noGrp="1" noChangeArrowheads="1"/>
          </p:cNvSpPr>
          <p:nvPr>
            <p:ph idx="1"/>
          </p:nvPr>
        </p:nvSpPr>
        <p:spPr>
          <a:xfrm>
            <a:off x="457200" y="1628775"/>
            <a:ext cx="8229600" cy="4895850"/>
          </a:xfrm>
        </p:spPr>
        <p:txBody>
          <a:bodyPr>
            <a:normAutofit fontScale="92500" lnSpcReduction="10000"/>
          </a:bodyPr>
          <a:lstStyle/>
          <a:p>
            <a:pPr eaLnBrk="1" hangingPunct="1">
              <a:buFont typeface="Arial" charset="0"/>
              <a:buChar char="•"/>
              <a:defRPr/>
            </a:pPr>
            <a:r>
              <a:rPr lang="en-US" altLang="ja-JP" sz="2800" dirty="0" smtClean="0"/>
              <a:t>1970</a:t>
            </a:r>
            <a:r>
              <a:rPr lang="ja-JP" altLang="en-US" sz="2800" dirty="0" smtClean="0"/>
              <a:t>年代に大企業に定着。現在も主流</a:t>
            </a:r>
            <a:endParaRPr lang="en-US" altLang="ja-JP" sz="2800" dirty="0" smtClean="0"/>
          </a:p>
          <a:p>
            <a:pPr eaLnBrk="1" hangingPunct="1">
              <a:buFont typeface="Arial" charset="0"/>
              <a:buChar char="•"/>
              <a:defRPr/>
            </a:pPr>
            <a:r>
              <a:rPr lang="ja-JP" altLang="en-US" sz="2800" dirty="0" smtClean="0"/>
              <a:t>職務ではなく，</a:t>
            </a:r>
            <a:r>
              <a:rPr lang="ja-JP" altLang="en-US" sz="2800" b="1" dirty="0" smtClean="0"/>
              <a:t>＿＿＿＿＿＿＿＿</a:t>
            </a:r>
            <a:r>
              <a:rPr lang="ja-JP" altLang="en-US" sz="2800" dirty="0" smtClean="0"/>
              <a:t>の相対価値を測定</a:t>
            </a:r>
          </a:p>
          <a:p>
            <a:pPr eaLnBrk="1" hangingPunct="1">
              <a:buFont typeface="Arial" charset="0"/>
              <a:buChar char="•"/>
              <a:defRPr/>
            </a:pPr>
            <a:r>
              <a:rPr lang="ja-JP" altLang="en-US" sz="2800" dirty="0" smtClean="0"/>
              <a:t>職務分析・記述・分類を行う（職務給と同じ）</a:t>
            </a:r>
          </a:p>
          <a:p>
            <a:pPr eaLnBrk="1" hangingPunct="1">
              <a:buFont typeface="Arial" charset="0"/>
              <a:buChar char="•"/>
              <a:defRPr/>
            </a:pPr>
            <a:r>
              <a:rPr lang="ja-JP" altLang="en-US" sz="2800" dirty="0" smtClean="0"/>
              <a:t>必要な</a:t>
            </a:r>
            <a:r>
              <a:rPr lang="ja-JP" altLang="en-US" sz="2800" b="1" dirty="0" smtClean="0"/>
              <a:t>＿＿＿＿＿＿＿＿</a:t>
            </a:r>
            <a:r>
              <a:rPr lang="ja-JP" altLang="en-US" sz="2800" dirty="0" smtClean="0"/>
              <a:t>の程度を職能資格の序列に表現し，社員ひとり一人を格付けする</a:t>
            </a:r>
          </a:p>
          <a:p>
            <a:pPr eaLnBrk="1" hangingPunct="1">
              <a:buFont typeface="Arial" charset="0"/>
              <a:buChar char="•"/>
              <a:defRPr/>
            </a:pPr>
            <a:r>
              <a:rPr lang="ja-JP" altLang="en-US" sz="2800" dirty="0" smtClean="0"/>
              <a:t>職能資格のランクは，職務横断的に決められる</a:t>
            </a:r>
          </a:p>
          <a:p>
            <a:pPr lvl="1" eaLnBrk="1" hangingPunct="1">
              <a:buFont typeface="Arial" charset="0"/>
              <a:buChar char="–"/>
              <a:defRPr/>
            </a:pPr>
            <a:r>
              <a:rPr lang="ja-JP" altLang="en-US" sz="2400" dirty="0" smtClean="0"/>
              <a:t>入社時のランク，平均的な到達ランクは，学歴や職種（ブルーとホワイト）によって異なる</a:t>
            </a:r>
          </a:p>
          <a:p>
            <a:pPr eaLnBrk="1" hangingPunct="1">
              <a:buFont typeface="Arial" charset="0"/>
              <a:buChar char="•"/>
              <a:defRPr/>
            </a:pPr>
            <a:r>
              <a:rPr lang="ja-JP" altLang="en-US" sz="2800" dirty="0" smtClean="0"/>
              <a:t>資格によって職能給を決定する</a:t>
            </a:r>
          </a:p>
          <a:p>
            <a:pPr eaLnBrk="1" hangingPunct="1">
              <a:buFont typeface="Arial" charset="0"/>
              <a:buChar char="•"/>
              <a:defRPr/>
            </a:pPr>
            <a:r>
              <a:rPr lang="ja-JP" altLang="en-US" sz="2800" dirty="0" smtClean="0"/>
              <a:t>資格と職位（役職）をリンクさせる</a:t>
            </a:r>
            <a:endParaRPr lang="en-US" altLang="ja-JP" sz="2800" dirty="0" smtClean="0"/>
          </a:p>
          <a:p>
            <a:pPr eaLnBrk="1" hangingPunct="1">
              <a:buFont typeface="Arial" charset="0"/>
              <a:buChar char="•"/>
              <a:defRPr/>
            </a:pPr>
            <a:r>
              <a:rPr lang="ja-JP" altLang="en-US" sz="2800" u="sng" dirty="0" smtClean="0"/>
              <a:t>仕事←（能力・）人</a:t>
            </a:r>
            <a:r>
              <a:rPr lang="ja-JP" altLang="en-US" sz="2800" dirty="0" smtClean="0"/>
              <a:t>＝賃金という建前</a:t>
            </a:r>
          </a:p>
          <a:p>
            <a:pPr eaLnBrk="1" hangingPunct="1">
              <a:buFont typeface="Arial" charset="0"/>
              <a:buChar char="•"/>
              <a:defRPr/>
            </a:pPr>
            <a:endParaRPr lang="ja-JP" altLang="en-US" sz="2800" dirty="0" smtClean="0"/>
          </a:p>
        </p:txBody>
      </p:sp>
      <p:sp>
        <p:nvSpPr>
          <p:cNvPr id="46084"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12C3DCB0-1CA0-450E-9F45-2B56D38AB7A7}" type="slidenum">
              <a:rPr kumimoji="0" lang="en-US" altLang="ja-JP" smtClean="0"/>
              <a:pPr eaLnBrk="1" hangingPunct="1"/>
              <a:t>40</a:t>
            </a:fld>
            <a:endParaRPr kumimoji="0" lang="en-US" altLang="ja-JP" dirty="0" smtClean="0"/>
          </a:p>
        </p:txBody>
      </p:sp>
    </p:spTree>
    <p:extLst>
      <p:ext uri="{BB962C8B-B14F-4D97-AF65-F5344CB8AC3E}">
        <p14:creationId xmlns:p14="http://schemas.microsoft.com/office/powerpoint/2010/main" val="34771017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507288" cy="1152128"/>
          </a:xfrm>
        </p:spPr>
        <p:txBody>
          <a:bodyPr>
            <a:normAutofit fontScale="90000"/>
          </a:bodyPr>
          <a:lstStyle/>
          <a:p>
            <a:r>
              <a:rPr kumimoji="1" lang="ja-JP" altLang="en-US" dirty="0" smtClean="0"/>
              <a:t>職能資格等級表の例（全社一律型）</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41</a:t>
            </a:fld>
            <a:endParaRPr lang="en-US" altLang="ja-JP" dirty="0"/>
          </a:p>
        </p:txBody>
      </p:sp>
    </p:spTree>
    <p:extLst>
      <p:ext uri="{BB962C8B-B14F-4D97-AF65-F5344CB8AC3E}">
        <p14:creationId xmlns:p14="http://schemas.microsoft.com/office/powerpoint/2010/main" val="21262787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457200" y="404813"/>
            <a:ext cx="8435975"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dirty="0" smtClean="0"/>
              <a:t>職能資格制度における昇給・昇格・昇進（１）</a:t>
            </a:r>
          </a:p>
        </p:txBody>
      </p:sp>
      <p:sp>
        <p:nvSpPr>
          <p:cNvPr id="47107" name="Rectangle 3"/>
          <p:cNvSpPr>
            <a:spLocks noGrp="1" noChangeArrowheads="1"/>
          </p:cNvSpPr>
          <p:nvPr>
            <p:ph type="body" sz="half" idx="1"/>
          </p:nvPr>
        </p:nvSpPr>
        <p:spPr bwMode="auto">
          <a:xfrm>
            <a:off x="395288" y="1700213"/>
            <a:ext cx="8075612" cy="5157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ja-JP" altLang="en-US" dirty="0" smtClean="0"/>
              <a:t>資格と職位（役職）</a:t>
            </a:r>
          </a:p>
          <a:p>
            <a:pPr lvl="1" eaLnBrk="1" hangingPunct="1">
              <a:lnSpc>
                <a:spcPct val="90000"/>
              </a:lnSpc>
            </a:pPr>
            <a:r>
              <a:rPr lang="ja-JP" altLang="en-US" dirty="0" smtClean="0"/>
              <a:t>資格：職務遂行能力のランク：これに職能給がつく（基本的な給与決定要因）</a:t>
            </a:r>
          </a:p>
          <a:p>
            <a:pPr lvl="1" eaLnBrk="1" hangingPunct="1">
              <a:lnSpc>
                <a:spcPct val="90000"/>
              </a:lnSpc>
            </a:pPr>
            <a:r>
              <a:rPr lang="ja-JP" altLang="en-US" dirty="0" smtClean="0"/>
              <a:t>職位（役職）：係長，課長など職務上の指揮命令系統の地位（役職手当がつく場合もあるが，基本的な給与決定要因ではない）</a:t>
            </a:r>
          </a:p>
          <a:p>
            <a:pPr eaLnBrk="1" hangingPunct="1">
              <a:lnSpc>
                <a:spcPct val="90000"/>
              </a:lnSpc>
            </a:pPr>
            <a:r>
              <a:rPr lang="ja-JP" altLang="en-US" dirty="0" smtClean="0"/>
              <a:t>昇給・昇格・昇進</a:t>
            </a:r>
          </a:p>
          <a:p>
            <a:pPr lvl="1" eaLnBrk="1" hangingPunct="1">
              <a:lnSpc>
                <a:spcPct val="90000"/>
              </a:lnSpc>
            </a:pPr>
            <a:r>
              <a:rPr lang="ja-JP" altLang="en-US" dirty="0" smtClean="0"/>
              <a:t>昇給：理由を問わず給料が上がること</a:t>
            </a:r>
          </a:p>
          <a:p>
            <a:pPr lvl="1" eaLnBrk="1" hangingPunct="1">
              <a:lnSpc>
                <a:spcPct val="90000"/>
              </a:lnSpc>
            </a:pPr>
            <a:r>
              <a:rPr lang="ja-JP" altLang="en-US" dirty="0" smtClean="0"/>
              <a:t>昇格：資格の上級への移動→職能給が昇給する</a:t>
            </a:r>
          </a:p>
          <a:p>
            <a:pPr lvl="1" eaLnBrk="1" hangingPunct="1">
              <a:lnSpc>
                <a:spcPct val="90000"/>
              </a:lnSpc>
            </a:pPr>
            <a:r>
              <a:rPr lang="ja-JP" altLang="en-US" dirty="0" smtClean="0"/>
              <a:t>昇進：職位（役職）の上級への移動</a:t>
            </a:r>
          </a:p>
        </p:txBody>
      </p:sp>
      <p:sp>
        <p:nvSpPr>
          <p:cNvPr id="47108"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E24DE58B-EC29-400F-ABE3-F868E0AFC15A}" type="slidenum">
              <a:rPr kumimoji="0" lang="en-US" altLang="ja-JP" smtClean="0"/>
              <a:pPr eaLnBrk="1" hangingPunct="1"/>
              <a:t>42</a:t>
            </a:fld>
            <a:endParaRPr kumimoji="0" lang="en-US" altLang="ja-JP" dirty="0" smtClean="0"/>
          </a:p>
        </p:txBody>
      </p:sp>
    </p:spTree>
    <p:extLst>
      <p:ext uri="{BB962C8B-B14F-4D97-AF65-F5344CB8AC3E}">
        <p14:creationId xmlns:p14="http://schemas.microsoft.com/office/powerpoint/2010/main" val="17351026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457200" y="404813"/>
            <a:ext cx="8435975"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dirty="0" smtClean="0"/>
              <a:t>職能資格制度における昇給・昇格・昇進（２）</a:t>
            </a:r>
          </a:p>
        </p:txBody>
      </p:sp>
      <p:sp>
        <p:nvSpPr>
          <p:cNvPr id="48131" name="Rectangle 3"/>
          <p:cNvSpPr>
            <a:spLocks noGrp="1" noChangeArrowheads="1"/>
          </p:cNvSpPr>
          <p:nvPr>
            <p:ph idx="1"/>
          </p:nvPr>
        </p:nvSpPr>
        <p:spPr bwMode="auto">
          <a:xfrm>
            <a:off x="395288" y="1700213"/>
            <a:ext cx="8291512" cy="49688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buFont typeface="Arial" charset="0"/>
              <a:buChar char="•"/>
              <a:defRPr/>
            </a:pPr>
            <a:r>
              <a:rPr lang="ja-JP" altLang="en-US" sz="2800" dirty="0" smtClean="0"/>
              <a:t>一定の能力要件を満たせば昇格・昇給できる</a:t>
            </a:r>
          </a:p>
          <a:p>
            <a:pPr eaLnBrk="1" hangingPunct="1">
              <a:buFont typeface="Arial" charset="0"/>
              <a:buChar char="•"/>
              <a:defRPr/>
            </a:pPr>
            <a:r>
              <a:rPr lang="ja-JP" altLang="en-US" sz="2800" dirty="0" smtClean="0"/>
              <a:t>資格と職位（役職）は対応しているが，１対１ではないことが多かった</a:t>
            </a:r>
          </a:p>
          <a:p>
            <a:pPr lvl="1" eaLnBrk="1" hangingPunct="1">
              <a:buFont typeface="Arial" charset="0"/>
              <a:buChar char="–"/>
              <a:defRPr/>
            </a:pPr>
            <a:r>
              <a:rPr lang="ja-JP" altLang="en-US" sz="2400" dirty="0" smtClean="0"/>
              <a:t>職位（役職）の定員は，職務遂行のあり方から限られてくる</a:t>
            </a:r>
          </a:p>
          <a:p>
            <a:pPr lvl="1" eaLnBrk="1" hangingPunct="1">
              <a:buFont typeface="Arial" charset="0"/>
              <a:buChar char="–"/>
              <a:defRPr/>
            </a:pPr>
            <a:r>
              <a:rPr lang="ja-JP" altLang="en-US" sz="2400" dirty="0" smtClean="0"/>
              <a:t>資格の定員は定められることが望ましいとされたが，絶対評価の方が定義上合理的だし，実務上も柔軟にできる</a:t>
            </a:r>
          </a:p>
          <a:p>
            <a:pPr eaLnBrk="1" hangingPunct="1">
              <a:buFont typeface="Arial" charset="0"/>
              <a:buChar char="•"/>
              <a:defRPr/>
            </a:pPr>
            <a:r>
              <a:rPr lang="ja-JP" altLang="en-US" sz="2800" dirty="0" smtClean="0"/>
              <a:t>高度成長期における</a:t>
            </a:r>
            <a:r>
              <a:rPr lang="ja-JP" altLang="en-US" sz="2800" u="sng" dirty="0" smtClean="0"/>
              <a:t>昇進</a:t>
            </a:r>
            <a:r>
              <a:rPr lang="ja-JP" altLang="en-US" sz="2800" dirty="0" smtClean="0"/>
              <a:t>・昇給頭打ち問題の解決</a:t>
            </a:r>
          </a:p>
          <a:p>
            <a:pPr lvl="1" eaLnBrk="1" hangingPunct="1">
              <a:buFont typeface="Arial" charset="0"/>
              <a:buChar char="–"/>
              <a:defRPr/>
            </a:pPr>
            <a:r>
              <a:rPr lang="ja-JP" altLang="en-US" sz="2400" dirty="0" smtClean="0"/>
              <a:t>当初，職務給導入が試みられ，挫折した</a:t>
            </a:r>
            <a:endParaRPr lang="en-US" altLang="ja-JP" sz="2400" dirty="0" smtClean="0"/>
          </a:p>
          <a:p>
            <a:pPr lvl="1" eaLnBrk="1" hangingPunct="1">
              <a:buFont typeface="Arial" charset="0"/>
              <a:buChar char="–"/>
              <a:defRPr/>
            </a:pPr>
            <a:r>
              <a:rPr lang="ja-JP" altLang="en-US" sz="2400" dirty="0" smtClean="0"/>
              <a:t>職能給なら能力要件を満たせば</a:t>
            </a:r>
            <a:r>
              <a:rPr lang="ja-JP" altLang="en-US" sz="2400" u="sng" dirty="0" smtClean="0"/>
              <a:t>昇格</a:t>
            </a:r>
            <a:r>
              <a:rPr lang="ja-JP" altLang="en-US" sz="2400" dirty="0" smtClean="0"/>
              <a:t>・昇給できる</a:t>
            </a:r>
          </a:p>
          <a:p>
            <a:pPr lvl="1" eaLnBrk="1" hangingPunct="1">
              <a:buFont typeface="Arial" charset="0"/>
              <a:buChar char="–"/>
              <a:defRPr/>
            </a:pPr>
            <a:r>
              <a:rPr lang="ja-JP" altLang="en-US" sz="2400" dirty="0" smtClean="0"/>
              <a:t>この解決のため，資格等級毎の定員はあいまい（または柔軟）にされることが多かった（鈴木</a:t>
            </a:r>
            <a:r>
              <a:rPr lang="en-US" altLang="ja-JP" sz="2400" dirty="0" smtClean="0"/>
              <a:t>[1994]204-205</a:t>
            </a:r>
            <a:r>
              <a:rPr lang="ja-JP" altLang="en-US" sz="2400" dirty="0" smtClean="0"/>
              <a:t>頁）</a:t>
            </a:r>
          </a:p>
          <a:p>
            <a:pPr lvl="1" eaLnBrk="1" hangingPunct="1">
              <a:lnSpc>
                <a:spcPct val="90000"/>
              </a:lnSpc>
              <a:buFont typeface="Wingdings" pitchFamily="2" charset="2"/>
              <a:buNone/>
              <a:defRPr/>
            </a:pPr>
            <a:endParaRPr lang="en-US" altLang="ja-JP" sz="2400" dirty="0" smtClean="0"/>
          </a:p>
        </p:txBody>
      </p:sp>
      <p:sp>
        <p:nvSpPr>
          <p:cNvPr id="48132"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ABAC0FCB-FC37-4B08-847F-11820CDBC432}" type="slidenum">
              <a:rPr kumimoji="0" lang="en-US" altLang="ja-JP" smtClean="0"/>
              <a:pPr eaLnBrk="1" hangingPunct="1"/>
              <a:t>43</a:t>
            </a:fld>
            <a:endParaRPr kumimoji="0" lang="en-US" altLang="ja-JP" dirty="0" smtClean="0"/>
          </a:p>
        </p:txBody>
      </p:sp>
    </p:spTree>
    <p:extLst>
      <p:ext uri="{BB962C8B-B14F-4D97-AF65-F5344CB8AC3E}">
        <p14:creationId xmlns:p14="http://schemas.microsoft.com/office/powerpoint/2010/main" val="20074821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404813"/>
            <a:ext cx="8229600"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dirty="0" smtClean="0"/>
              <a:t>職能資格制度の実際</a:t>
            </a:r>
          </a:p>
        </p:txBody>
      </p:sp>
      <p:sp>
        <p:nvSpPr>
          <p:cNvPr id="50179" name="Rectangle 3"/>
          <p:cNvSpPr>
            <a:spLocks noGrp="1" noChangeArrowheads="1"/>
          </p:cNvSpPr>
          <p:nvPr>
            <p:ph idx="1"/>
          </p:nvPr>
        </p:nvSpPr>
        <p:spPr bwMode="auto">
          <a:xfrm>
            <a:off x="468313" y="1719263"/>
            <a:ext cx="8280400" cy="494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2800" dirty="0" smtClean="0"/>
              <a:t>元来，＿＿＿＿＿＿がなされていることが必要だが，実際にはなされないケースが多数発生</a:t>
            </a:r>
          </a:p>
          <a:p>
            <a:pPr lvl="1" eaLnBrk="1" hangingPunct="1"/>
            <a:r>
              <a:rPr lang="ja-JP" altLang="en-US" sz="2400" u="sng" dirty="0" smtClean="0"/>
              <a:t>仕事←能力・人</a:t>
            </a:r>
            <a:r>
              <a:rPr lang="ja-JP" altLang="en-US" sz="2400" dirty="0" smtClean="0"/>
              <a:t>＝賃金　のはずが</a:t>
            </a:r>
          </a:p>
          <a:p>
            <a:pPr lvl="1" eaLnBrk="1" hangingPunct="1"/>
            <a:r>
              <a:rPr lang="ja-JP" altLang="en-US" sz="2400" dirty="0" smtClean="0"/>
              <a:t>仕事･･･</a:t>
            </a:r>
            <a:r>
              <a:rPr lang="ja-JP" altLang="en-US" sz="2400" u="sng" dirty="0" smtClean="0"/>
              <a:t>能力・人＝賃金</a:t>
            </a:r>
            <a:r>
              <a:rPr lang="ja-JP" altLang="en-US" sz="2400" dirty="0" smtClean="0"/>
              <a:t>　になる</a:t>
            </a:r>
          </a:p>
          <a:p>
            <a:pPr eaLnBrk="1" hangingPunct="1"/>
            <a:r>
              <a:rPr lang="ja-JP" altLang="en-US" sz="2800" dirty="0" smtClean="0"/>
              <a:t>職務分析をしないと，能力の基準が曖昧になる</a:t>
            </a:r>
          </a:p>
          <a:p>
            <a:pPr lvl="1" eaLnBrk="1" hangingPunct="1"/>
            <a:r>
              <a:rPr lang="ja-JP" altLang="en-US" sz="2400" dirty="0" smtClean="0"/>
              <a:t>何によって能力の高低を定めるのか</a:t>
            </a:r>
          </a:p>
          <a:p>
            <a:pPr lvl="1" eaLnBrk="1" hangingPunct="1"/>
            <a:r>
              <a:rPr lang="ja-JP" altLang="en-US" sz="2400" dirty="0" smtClean="0"/>
              <a:t>何によって，異なる職務間での必要な能力の差を判断するのか</a:t>
            </a:r>
          </a:p>
          <a:p>
            <a:pPr eaLnBrk="1" hangingPunct="1"/>
            <a:r>
              <a:rPr lang="ja-JP" altLang="en-US" sz="2800" dirty="0" smtClean="0"/>
              <a:t>明示的な年齢給・勤続給・基準不明の「基本給」などを持つ会社も残存</a:t>
            </a:r>
            <a:endParaRPr lang="en-US" altLang="ja-JP" sz="2800" dirty="0" smtClean="0"/>
          </a:p>
          <a:p>
            <a:pPr lvl="1" eaLnBrk="1" hangingPunct="1"/>
            <a:endParaRPr lang="en-US" altLang="ja-JP" sz="2400" dirty="0" smtClean="0"/>
          </a:p>
        </p:txBody>
      </p:sp>
      <p:sp>
        <p:nvSpPr>
          <p:cNvPr id="50180"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6FD4F882-CF1E-44D9-8780-E4E20E32DB78}" type="slidenum">
              <a:rPr kumimoji="0" lang="en-US" altLang="ja-JP" smtClean="0"/>
              <a:pPr eaLnBrk="1" hangingPunct="1"/>
              <a:t>44</a:t>
            </a:fld>
            <a:endParaRPr kumimoji="0" lang="en-US" altLang="ja-JP" dirty="0" smtClean="0"/>
          </a:p>
        </p:txBody>
      </p:sp>
    </p:spTree>
    <p:extLst>
      <p:ext uri="{BB962C8B-B14F-4D97-AF65-F5344CB8AC3E}">
        <p14:creationId xmlns:p14="http://schemas.microsoft.com/office/powerpoint/2010/main" val="38871180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457200" y="404813"/>
            <a:ext cx="8229600"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4000" dirty="0" smtClean="0"/>
              <a:t>能力主義管理における査定の特徴（遠藤</a:t>
            </a:r>
            <a:r>
              <a:rPr lang="en-US" altLang="ja-JP" sz="4000" dirty="0" smtClean="0"/>
              <a:t>[1999]</a:t>
            </a:r>
            <a:r>
              <a:rPr lang="ja-JP" altLang="en-US" sz="4000" dirty="0" smtClean="0"/>
              <a:t>）</a:t>
            </a:r>
          </a:p>
        </p:txBody>
      </p:sp>
      <p:sp>
        <p:nvSpPr>
          <p:cNvPr id="38915" name="Rectangle 3"/>
          <p:cNvSpPr>
            <a:spLocks noGrp="1" noChangeArrowheads="1"/>
          </p:cNvSpPr>
          <p:nvPr>
            <p:ph idx="1"/>
          </p:nvPr>
        </p:nvSpPr>
        <p:spPr>
          <a:xfrm>
            <a:off x="457200" y="1719263"/>
            <a:ext cx="8229600" cy="4878387"/>
          </a:xfrm>
        </p:spPr>
        <p:txBody>
          <a:bodyPr>
            <a:normAutofit/>
          </a:bodyPr>
          <a:lstStyle/>
          <a:p>
            <a:pPr eaLnBrk="1" hangingPunct="1">
              <a:buFont typeface="Arial" charset="0"/>
              <a:buChar char="•"/>
              <a:defRPr/>
            </a:pPr>
            <a:r>
              <a:rPr lang="ja-JP" altLang="en-US" dirty="0" smtClean="0"/>
              <a:t>能力主義管理では能力の評価が必要：人事査定（または人事考課）</a:t>
            </a:r>
          </a:p>
          <a:p>
            <a:pPr eaLnBrk="1" hangingPunct="1">
              <a:buFont typeface="Arial" charset="0"/>
              <a:buChar char="•"/>
              <a:defRPr/>
            </a:pPr>
            <a:r>
              <a:rPr lang="ja-JP" altLang="en-US" dirty="0" smtClean="0"/>
              <a:t>成績・能力・情意の三大要素</a:t>
            </a:r>
          </a:p>
          <a:p>
            <a:pPr lvl="1" eaLnBrk="1" hangingPunct="1">
              <a:buFont typeface="Arial" charset="0"/>
              <a:buChar char="–"/>
              <a:defRPr/>
            </a:pPr>
            <a:r>
              <a:rPr lang="ja-JP" altLang="en-US" dirty="0" smtClean="0"/>
              <a:t>成績・能力の査定：技能形成されてもあいまいにしか測定できない</a:t>
            </a:r>
          </a:p>
          <a:p>
            <a:pPr lvl="2" eaLnBrk="1" hangingPunct="1">
              <a:buFont typeface="Arial" charset="0"/>
              <a:buChar char="•"/>
              <a:defRPr/>
            </a:pPr>
            <a:r>
              <a:rPr lang="ja-JP" altLang="en-US" dirty="0" smtClean="0"/>
              <a:t>職務分析が不活発で，職務があいまい→職務遂行能力があいまい→査定基準があいまい</a:t>
            </a:r>
            <a:endParaRPr lang="en-US" altLang="ja-JP" dirty="0" smtClean="0"/>
          </a:p>
          <a:p>
            <a:pPr lvl="1" eaLnBrk="1" hangingPunct="1">
              <a:buFont typeface="Arial" charset="0"/>
              <a:buChar char="–"/>
              <a:defRPr/>
            </a:pPr>
            <a:r>
              <a:rPr lang="ja-JP" altLang="en-US" dirty="0" smtClean="0"/>
              <a:t>情意考課</a:t>
            </a:r>
          </a:p>
          <a:p>
            <a:pPr lvl="2" eaLnBrk="1" hangingPunct="1">
              <a:buFont typeface="Arial" charset="0"/>
              <a:buChar char="•"/>
              <a:defRPr/>
            </a:pPr>
            <a:r>
              <a:rPr lang="ja-JP" altLang="en-US" dirty="0" smtClean="0"/>
              <a:t>性と信条による差別の誘発</a:t>
            </a:r>
          </a:p>
          <a:p>
            <a:pPr lvl="2" eaLnBrk="1" hangingPunct="1">
              <a:buFont typeface="Arial" charset="0"/>
              <a:buChar char="•"/>
              <a:defRPr/>
            </a:pPr>
            <a:r>
              <a:rPr lang="ja-JP" altLang="en-US" dirty="0" smtClean="0"/>
              <a:t>訴訟の対象</a:t>
            </a:r>
            <a:endParaRPr lang="en-US" altLang="ja-JP" dirty="0" smtClean="0"/>
          </a:p>
        </p:txBody>
      </p:sp>
      <p:sp>
        <p:nvSpPr>
          <p:cNvPr id="51204"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F458D9C9-27B1-424C-A9B5-9F527AA523C1}" type="slidenum">
              <a:rPr kumimoji="0" lang="en-US" altLang="ja-JP" smtClean="0"/>
              <a:pPr eaLnBrk="1" hangingPunct="1"/>
              <a:t>45</a:t>
            </a:fld>
            <a:endParaRPr kumimoji="0" lang="en-US" altLang="ja-JP" dirty="0" smtClean="0"/>
          </a:p>
        </p:txBody>
      </p:sp>
    </p:spTree>
    <p:extLst>
      <p:ext uri="{BB962C8B-B14F-4D97-AF65-F5344CB8AC3E}">
        <p14:creationId xmlns:p14="http://schemas.microsoft.com/office/powerpoint/2010/main" val="1787785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457200" y="404813"/>
            <a:ext cx="8435280" cy="863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defRPr/>
            </a:pPr>
            <a:r>
              <a:rPr lang="ja-JP" altLang="en-US" sz="3600" dirty="0" smtClean="0"/>
              <a:t>能力主義管理のもとでの「能力」とは？（１）</a:t>
            </a:r>
          </a:p>
        </p:txBody>
      </p:sp>
      <p:sp>
        <p:nvSpPr>
          <p:cNvPr id="40963" name="Rectangle 3"/>
          <p:cNvSpPr>
            <a:spLocks noGrp="1" noChangeArrowheads="1"/>
          </p:cNvSpPr>
          <p:nvPr>
            <p:ph idx="1"/>
          </p:nvPr>
        </p:nvSpPr>
        <p:spPr>
          <a:xfrm>
            <a:off x="539750" y="1268761"/>
            <a:ext cx="8147050" cy="5400328"/>
          </a:xfrm>
        </p:spPr>
        <p:txBody>
          <a:bodyPr>
            <a:normAutofit lnSpcReduction="10000"/>
          </a:bodyPr>
          <a:lstStyle/>
          <a:p>
            <a:pPr eaLnBrk="1" hangingPunct="1">
              <a:buFont typeface="Arial" charset="0"/>
              <a:buChar char="•"/>
              <a:defRPr/>
            </a:pPr>
            <a:r>
              <a:rPr lang="ja-JP" altLang="en-US" sz="2800" dirty="0" smtClean="0"/>
              <a:t>実際に求められた能力：メンバーシップ型の能力</a:t>
            </a:r>
          </a:p>
          <a:p>
            <a:pPr lvl="1" eaLnBrk="1" hangingPunct="1">
              <a:buFont typeface="Arial" charset="0"/>
              <a:buChar char="–"/>
              <a:defRPr/>
            </a:pPr>
            <a:r>
              <a:rPr lang="ja-JP" altLang="en-US" sz="2400" dirty="0"/>
              <a:t>会社</a:t>
            </a:r>
            <a:r>
              <a:rPr lang="ja-JP" altLang="en-US" sz="2400" dirty="0" smtClean="0"/>
              <a:t>のために必要なことを柔軟に（無限定に）引き受ける能力</a:t>
            </a:r>
          </a:p>
          <a:p>
            <a:pPr lvl="2" eaLnBrk="1" hangingPunct="1">
              <a:buFont typeface="Arial" charset="0"/>
              <a:buChar char="•"/>
              <a:defRPr/>
            </a:pPr>
            <a:r>
              <a:rPr lang="ja-JP" altLang="en-US" sz="2100" dirty="0" smtClean="0"/>
              <a:t>何でも　（何が仕事になるか決まっていない）</a:t>
            </a:r>
          </a:p>
          <a:p>
            <a:pPr lvl="2" eaLnBrk="1" hangingPunct="1">
              <a:buFont typeface="Arial" charset="0"/>
              <a:buChar char="•"/>
              <a:defRPr/>
            </a:pPr>
            <a:r>
              <a:rPr lang="ja-JP" altLang="en-US" sz="2100" dirty="0" smtClean="0"/>
              <a:t>どこまでも　（どこまでが各人の仕事か決まっていない）</a:t>
            </a:r>
          </a:p>
          <a:p>
            <a:pPr lvl="2" eaLnBrk="1" hangingPunct="1">
              <a:buFont typeface="Arial" charset="0"/>
              <a:buChar char="•"/>
              <a:defRPr/>
            </a:pPr>
            <a:r>
              <a:rPr lang="ja-JP" altLang="en-US" sz="2100" dirty="0" smtClean="0"/>
              <a:t>すすんで，言われる前に　（何が仕事になるかは事前に決まっていない）</a:t>
            </a:r>
          </a:p>
          <a:p>
            <a:pPr lvl="1" eaLnBrk="1" hangingPunct="1">
              <a:buFont typeface="Arial" charset="0"/>
              <a:buChar char="–"/>
              <a:defRPr/>
            </a:pPr>
            <a:r>
              <a:rPr lang="ja-JP" altLang="en-US" sz="2400" dirty="0" smtClean="0"/>
              <a:t>その直接の根拠：職務の「柔軟性」＝あいまいさ</a:t>
            </a:r>
          </a:p>
          <a:p>
            <a:pPr eaLnBrk="1" hangingPunct="1">
              <a:buFont typeface="Arial" charset="0"/>
              <a:buChar char="•"/>
              <a:defRPr/>
            </a:pPr>
            <a:r>
              <a:rPr lang="ja-JP" altLang="en-US" sz="2800" dirty="0" smtClean="0"/>
              <a:t>生活態度としての能力（熊沢</a:t>
            </a:r>
            <a:r>
              <a:rPr lang="en-US" altLang="ja-JP" sz="2800" dirty="0" smtClean="0"/>
              <a:t>[1995]</a:t>
            </a:r>
            <a:r>
              <a:rPr lang="ja-JP" altLang="en-US" sz="2800" dirty="0" smtClean="0"/>
              <a:t>）：私生活よりも会社の要請を上位に置く態度</a:t>
            </a:r>
          </a:p>
          <a:p>
            <a:pPr lvl="1" eaLnBrk="1" hangingPunct="1">
              <a:buFont typeface="Arial" charset="0"/>
              <a:buChar char="–"/>
              <a:defRPr/>
            </a:pPr>
            <a:r>
              <a:rPr lang="ja-JP" altLang="en-US" sz="2400" dirty="0" smtClean="0"/>
              <a:t>私生活よりも会社の要請を上位に置く</a:t>
            </a:r>
          </a:p>
          <a:p>
            <a:pPr lvl="1" eaLnBrk="1" hangingPunct="1">
              <a:buFont typeface="Arial" charset="0"/>
              <a:buChar char="–"/>
              <a:defRPr/>
            </a:pPr>
            <a:r>
              <a:rPr lang="ja-JP" altLang="en-US" sz="2400" dirty="0" smtClean="0"/>
              <a:t>配置転換，転勤，出向の命令に摩擦を起こさずしたがう</a:t>
            </a:r>
          </a:p>
          <a:p>
            <a:pPr lvl="1" eaLnBrk="1" hangingPunct="1">
              <a:buFont typeface="Arial" charset="0"/>
              <a:buChar char="–"/>
              <a:defRPr/>
            </a:pPr>
            <a:r>
              <a:rPr lang="ja-JP" altLang="en-US" sz="2400" dirty="0" smtClean="0"/>
              <a:t>突然の残業，休日出勤，</a:t>
            </a:r>
            <a:r>
              <a:rPr lang="ja-JP" altLang="en-US" sz="2400" u="sng" dirty="0" smtClean="0"/>
              <a:t>　　　　　　＿　　</a:t>
            </a:r>
            <a:r>
              <a:rPr lang="ja-JP" altLang="en-US" sz="2400" dirty="0" smtClean="0"/>
              <a:t>残業にも「柔軟に」応じる</a:t>
            </a:r>
            <a:endParaRPr lang="en-US" altLang="ja-JP" sz="2400" dirty="0" smtClean="0"/>
          </a:p>
        </p:txBody>
      </p:sp>
      <p:sp>
        <p:nvSpPr>
          <p:cNvPr id="53252"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BBD9E2D5-B5E7-4790-8498-CC869A7DE946}" type="slidenum">
              <a:rPr kumimoji="0" lang="en-US" altLang="ja-JP" smtClean="0"/>
              <a:pPr eaLnBrk="1" hangingPunct="1"/>
              <a:t>46</a:t>
            </a:fld>
            <a:endParaRPr kumimoji="0" lang="en-US" altLang="ja-JP" dirty="0" smtClean="0"/>
          </a:p>
        </p:txBody>
      </p:sp>
    </p:spTree>
    <p:extLst>
      <p:ext uri="{BB962C8B-B14F-4D97-AF65-F5344CB8AC3E}">
        <p14:creationId xmlns:p14="http://schemas.microsoft.com/office/powerpoint/2010/main" val="21474767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579296" cy="1152128"/>
          </a:xfrm>
        </p:spPr>
        <p:txBody>
          <a:bodyPr>
            <a:noAutofit/>
          </a:bodyPr>
          <a:lstStyle/>
          <a:p>
            <a:r>
              <a:rPr kumimoji="1" lang="ja-JP" altLang="en-US" sz="3600" dirty="0" smtClean="0"/>
              <a:t>能力主義管理のもとでの「能力」とは？（２）</a:t>
            </a:r>
            <a:endParaRPr kumimoji="1" lang="ja-JP" altLang="en-US" sz="3600" dirty="0"/>
          </a:p>
        </p:txBody>
      </p:sp>
      <p:sp>
        <p:nvSpPr>
          <p:cNvPr id="3" name="コンテンツ プレースホルダー 2"/>
          <p:cNvSpPr>
            <a:spLocks noGrp="1"/>
          </p:cNvSpPr>
          <p:nvPr>
            <p:ph idx="1"/>
          </p:nvPr>
        </p:nvSpPr>
        <p:spPr>
          <a:xfrm>
            <a:off x="467544" y="1340768"/>
            <a:ext cx="8229600" cy="5112568"/>
          </a:xfrm>
        </p:spPr>
        <p:txBody>
          <a:bodyPr>
            <a:normAutofit/>
          </a:bodyPr>
          <a:lstStyle/>
          <a:p>
            <a:pPr>
              <a:defRPr/>
            </a:pPr>
            <a:r>
              <a:rPr lang="ja-JP" altLang="en-US" sz="2800" dirty="0" smtClean="0"/>
              <a:t>方向性１：無内容化・年功化・組織コミットメント化</a:t>
            </a:r>
            <a:endParaRPr lang="en-US" altLang="ja-JP" sz="2800" dirty="0" smtClean="0"/>
          </a:p>
          <a:p>
            <a:pPr lvl="1">
              <a:defRPr/>
            </a:pPr>
            <a:r>
              <a:rPr lang="ja-JP" altLang="en-US" sz="2400" dirty="0" smtClean="0"/>
              <a:t>特定の職務能力の伸長が重視されない</a:t>
            </a:r>
            <a:endParaRPr lang="en-US" altLang="ja-JP" sz="2400" dirty="0" smtClean="0"/>
          </a:p>
          <a:p>
            <a:pPr lvl="1">
              <a:defRPr/>
            </a:pPr>
            <a:r>
              <a:rPr lang="ja-JP" altLang="en-US" sz="2400" dirty="0" smtClean="0"/>
              <a:t>会社のためになることを何でもできるようにする能力。組織コミットメントと区別があいまいに</a:t>
            </a:r>
            <a:endParaRPr lang="en-US" altLang="ja-JP" sz="2400" dirty="0" smtClean="0"/>
          </a:p>
          <a:p>
            <a:pPr lvl="1">
              <a:defRPr/>
            </a:pPr>
            <a:r>
              <a:rPr lang="ja-JP" altLang="en-US" sz="2400" dirty="0"/>
              <a:t>結局</a:t>
            </a:r>
            <a:r>
              <a:rPr lang="ja-JP" altLang="en-US" sz="2400" dirty="0" smtClean="0"/>
              <a:t>は</a:t>
            </a:r>
            <a:r>
              <a:rPr lang="ja-JP" altLang="en-US" sz="2400" dirty="0"/>
              <a:t>勤続</a:t>
            </a:r>
            <a:r>
              <a:rPr lang="ja-JP" altLang="en-US" sz="2400" dirty="0" smtClean="0"/>
              <a:t>年数</a:t>
            </a:r>
            <a:r>
              <a:rPr lang="ja-JP" altLang="en-US" sz="2400" dirty="0"/>
              <a:t>を</a:t>
            </a:r>
            <a:r>
              <a:rPr lang="ja-JP" altLang="en-US" sz="2400" dirty="0" smtClean="0"/>
              <a:t>もって漠然とした経験値により「能力が上がった」ものとみなしやすい</a:t>
            </a:r>
            <a:endParaRPr lang="en-US" altLang="ja-JP" sz="2400" dirty="0"/>
          </a:p>
          <a:p>
            <a:pPr>
              <a:defRPr/>
            </a:pPr>
            <a:r>
              <a:rPr lang="ja-JP" altLang="en-US" sz="2800" dirty="0" smtClean="0"/>
              <a:t>方向性２：ジェンダーバイアス</a:t>
            </a:r>
            <a:endParaRPr lang="en-US" altLang="ja-JP" sz="2800" dirty="0"/>
          </a:p>
          <a:p>
            <a:pPr lvl="1">
              <a:defRPr/>
            </a:pPr>
            <a:r>
              <a:rPr lang="ja-JP" altLang="en-US" sz="2400" dirty="0" smtClean="0"/>
              <a:t>家事</a:t>
            </a:r>
            <a:r>
              <a:rPr lang="ja-JP" altLang="en-US" sz="2400" dirty="0"/>
              <a:t>・</a:t>
            </a:r>
            <a:r>
              <a:rPr lang="ja-JP" altLang="en-US" sz="2400" dirty="0" smtClean="0"/>
              <a:t>育児を集中的に</a:t>
            </a:r>
            <a:r>
              <a:rPr lang="ja-JP" altLang="en-US" sz="2400" dirty="0"/>
              <a:t>負って</a:t>
            </a:r>
            <a:r>
              <a:rPr lang="ja-JP" altLang="en-US" sz="2400" dirty="0" smtClean="0"/>
              <a:t>いる状態</a:t>
            </a:r>
            <a:r>
              <a:rPr lang="ja-JP" altLang="en-US" sz="2400" dirty="0"/>
              <a:t>では</a:t>
            </a:r>
            <a:r>
              <a:rPr lang="ja-JP" altLang="en-US" sz="2400" dirty="0" smtClean="0"/>
              <a:t>，女性はこの</a:t>
            </a:r>
            <a:r>
              <a:rPr lang="ja-JP" altLang="en-US" sz="2400" dirty="0"/>
              <a:t>よう</a:t>
            </a:r>
            <a:r>
              <a:rPr lang="ja-JP" altLang="en-US" sz="2400" dirty="0" smtClean="0"/>
              <a:t>な無限定に会社を優先する「</a:t>
            </a:r>
            <a:r>
              <a:rPr lang="ja-JP" altLang="en-US" sz="2400" dirty="0"/>
              <a:t>能力」は発揮できない，あるいはできないと</a:t>
            </a:r>
            <a:r>
              <a:rPr lang="ja-JP" altLang="en-US" sz="2400" dirty="0" smtClean="0"/>
              <a:t>みなされるので高く評価されない</a:t>
            </a:r>
            <a:endParaRPr lang="en-US" altLang="ja-JP" sz="2400" dirty="0" smtClean="0"/>
          </a:p>
          <a:p>
            <a:pPr>
              <a:defRPr/>
            </a:pPr>
            <a:endParaRPr lang="en-US" altLang="ja-JP"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47</a:t>
            </a:fld>
            <a:endParaRPr lang="en-US" altLang="ja-JP" dirty="0"/>
          </a:p>
        </p:txBody>
      </p:sp>
    </p:spTree>
    <p:extLst>
      <p:ext uri="{BB962C8B-B14F-4D97-AF65-F5344CB8AC3E}">
        <p14:creationId xmlns:p14="http://schemas.microsoft.com/office/powerpoint/2010/main" val="11303869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xfrm>
            <a:off x="457200" y="404813"/>
            <a:ext cx="8229600" cy="11525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eaLnBrk="1" hangingPunct="1">
              <a:defRPr/>
            </a:pPr>
            <a:r>
              <a:rPr lang="ja-JP" altLang="en-US" sz="4000" dirty="0" smtClean="0"/>
              <a:t>年功＋能力評価によるホワイトカラーの昇進競争</a:t>
            </a:r>
          </a:p>
        </p:txBody>
      </p:sp>
      <p:sp>
        <p:nvSpPr>
          <p:cNvPr id="55299" name="Rectangle 3"/>
          <p:cNvSpPr>
            <a:spLocks noGrp="1" noChangeArrowheads="1"/>
          </p:cNvSpPr>
          <p:nvPr>
            <p:ph idx="1"/>
          </p:nvPr>
        </p:nvSpPr>
        <p:spPr bwMode="auto">
          <a:xfrm>
            <a:off x="468313" y="1484312"/>
            <a:ext cx="8229600" cy="51850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pPr eaLnBrk="1" hangingPunct="1"/>
            <a:r>
              <a:rPr lang="ja-JP" altLang="en-US" dirty="0" smtClean="0"/>
              <a:t>同年次入社の者同士の競争</a:t>
            </a:r>
            <a:endParaRPr lang="en-US" altLang="ja-JP" dirty="0" smtClean="0"/>
          </a:p>
          <a:p>
            <a:pPr eaLnBrk="1" hangingPunct="1"/>
            <a:r>
              <a:rPr lang="ja-JP" altLang="en-US" dirty="0" smtClean="0"/>
              <a:t>キャリアの一定時期から昇進競争が激しくなる</a:t>
            </a:r>
            <a:endParaRPr lang="en-US" altLang="ja-JP" dirty="0" smtClean="0"/>
          </a:p>
          <a:p>
            <a:pPr eaLnBrk="1" hangingPunct="1"/>
            <a:r>
              <a:rPr lang="ja-JP" altLang="en-US" dirty="0" smtClean="0"/>
              <a:t>昇進の三層構造（今井・平田</a:t>
            </a:r>
            <a:r>
              <a:rPr lang="en-US" altLang="ja-JP" dirty="0" smtClean="0"/>
              <a:t>[1995]</a:t>
            </a:r>
            <a:r>
              <a:rPr lang="ja-JP" altLang="en-US" dirty="0" smtClean="0"/>
              <a:t>）</a:t>
            </a:r>
          </a:p>
          <a:p>
            <a:pPr lvl="1" eaLnBrk="1" hangingPunct="1"/>
            <a:r>
              <a:rPr lang="ja-JP" altLang="en-US" dirty="0" smtClean="0"/>
              <a:t>学卒一括採用。採用年次別昇進管理</a:t>
            </a:r>
          </a:p>
          <a:p>
            <a:pPr lvl="2" eaLnBrk="1" hangingPunct="1"/>
            <a:r>
              <a:rPr lang="ja-JP" altLang="en-US" dirty="0" smtClean="0"/>
              <a:t>競争相手は主として「同期」に限られる</a:t>
            </a:r>
          </a:p>
          <a:p>
            <a:pPr lvl="1" eaLnBrk="1" hangingPunct="1"/>
            <a:r>
              <a:rPr lang="ja-JP" altLang="en-US" dirty="0" smtClean="0"/>
              <a:t>初期キャリア＝一律年功型</a:t>
            </a:r>
          </a:p>
          <a:p>
            <a:pPr lvl="2" eaLnBrk="1" hangingPunct="1"/>
            <a:r>
              <a:rPr lang="ja-JP" altLang="en-US" dirty="0" smtClean="0"/>
              <a:t>入社後数年間，昇進は一律処遇</a:t>
            </a:r>
          </a:p>
          <a:p>
            <a:pPr lvl="1" eaLnBrk="1" hangingPunct="1"/>
            <a:r>
              <a:rPr lang="ja-JP" altLang="en-US" dirty="0" smtClean="0"/>
              <a:t>中期キャリア＝</a:t>
            </a:r>
            <a:r>
              <a:rPr lang="ja-JP" altLang="en-US" b="1" dirty="0" smtClean="0"/>
              <a:t>＿＿＿＿＿＿＿＿＿</a:t>
            </a:r>
            <a:r>
              <a:rPr lang="ja-JP" altLang="en-US" dirty="0" smtClean="0"/>
              <a:t>型</a:t>
            </a:r>
          </a:p>
          <a:p>
            <a:pPr lvl="2" eaLnBrk="1" hangingPunct="1"/>
            <a:r>
              <a:rPr lang="ja-JP" altLang="en-US" dirty="0" smtClean="0"/>
              <a:t>昇進の早い者と遅い者に分かれる</a:t>
            </a:r>
          </a:p>
          <a:p>
            <a:pPr lvl="1" eaLnBrk="1" hangingPunct="1"/>
            <a:r>
              <a:rPr lang="ja-JP" altLang="en-US" dirty="0" smtClean="0"/>
              <a:t>後期キャリア＝</a:t>
            </a:r>
            <a:r>
              <a:rPr lang="ja-JP" altLang="en-US" b="1" dirty="0" smtClean="0"/>
              <a:t>＿＿＿＿＿＿＿＿＿</a:t>
            </a:r>
            <a:r>
              <a:rPr lang="ja-JP" altLang="en-US" dirty="0" smtClean="0"/>
              <a:t>型</a:t>
            </a:r>
          </a:p>
          <a:p>
            <a:pPr lvl="2" eaLnBrk="1" hangingPunct="1"/>
            <a:r>
              <a:rPr lang="ja-JP" altLang="en-US" dirty="0" smtClean="0"/>
              <a:t>昇進しない者の出現。ランク差も大きくなる</a:t>
            </a:r>
          </a:p>
        </p:txBody>
      </p:sp>
      <p:sp>
        <p:nvSpPr>
          <p:cNvPr id="55300"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F477DDB8-10D9-4E18-A405-C48438324493}" type="slidenum">
              <a:rPr kumimoji="0" lang="en-US" altLang="ja-JP" smtClean="0"/>
              <a:pPr eaLnBrk="1" hangingPunct="1"/>
              <a:t>48</a:t>
            </a:fld>
            <a:endParaRPr kumimoji="0" lang="en-US" altLang="ja-JP" dirty="0" smtClean="0"/>
          </a:p>
        </p:txBody>
      </p:sp>
    </p:spTree>
    <p:extLst>
      <p:ext uri="{BB962C8B-B14F-4D97-AF65-F5344CB8AC3E}">
        <p14:creationId xmlns:p14="http://schemas.microsoft.com/office/powerpoint/2010/main" val="36356312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xfrm>
            <a:off x="611560" y="404664"/>
            <a:ext cx="8208912" cy="1171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dirty="0" smtClean="0"/>
              <a:t>職能資格制度の年功的運用（１）</a:t>
            </a:r>
          </a:p>
        </p:txBody>
      </p:sp>
      <p:sp>
        <p:nvSpPr>
          <p:cNvPr id="46083" name="Rectangle 3"/>
          <p:cNvSpPr>
            <a:spLocks noGrp="1" noChangeArrowheads="1"/>
          </p:cNvSpPr>
          <p:nvPr>
            <p:ph idx="1"/>
          </p:nvPr>
        </p:nvSpPr>
        <p:spPr>
          <a:xfrm>
            <a:off x="395288" y="1719263"/>
            <a:ext cx="8064500" cy="1565275"/>
          </a:xfrm>
        </p:spPr>
        <p:txBody>
          <a:bodyPr>
            <a:normAutofit fontScale="92500" lnSpcReduction="10000"/>
          </a:bodyPr>
          <a:lstStyle/>
          <a:p>
            <a:pPr eaLnBrk="1" hangingPunct="1">
              <a:lnSpc>
                <a:spcPct val="110000"/>
              </a:lnSpc>
              <a:buFont typeface="Arial" charset="0"/>
              <a:buChar char="•"/>
              <a:defRPr/>
            </a:pPr>
            <a:r>
              <a:rPr lang="ja-JP" altLang="en-US" sz="2400" dirty="0" smtClean="0"/>
              <a:t>１）（主要形態）職位（役職）では昇進しないが，職能資格では</a:t>
            </a:r>
            <a:r>
              <a:rPr lang="ja-JP" altLang="en-US" sz="2400" u="sng" dirty="0" smtClean="0"/>
              <a:t>　　　　　　　　　　　　　　　　　　　　＿＿＿＿＿＿＿＿＿＿＿＿＿＿＿＿　</a:t>
            </a:r>
            <a:r>
              <a:rPr lang="ja-JP" altLang="en-US" sz="2400" dirty="0" smtClean="0"/>
              <a:t>（左図）</a:t>
            </a:r>
          </a:p>
          <a:p>
            <a:pPr eaLnBrk="1" hangingPunct="1">
              <a:lnSpc>
                <a:spcPct val="110000"/>
              </a:lnSpc>
              <a:buFont typeface="Arial" charset="0"/>
              <a:buChar char="•"/>
              <a:defRPr/>
            </a:pPr>
            <a:r>
              <a:rPr lang="ja-JP" altLang="en-US" sz="2400" dirty="0" smtClean="0"/>
              <a:t>２）（副次的形態）昇進も昇格も昇給もするが，昇進は名目的なもので実際の職務に即していない（右図）</a:t>
            </a:r>
          </a:p>
          <a:p>
            <a:pPr eaLnBrk="1" hangingPunct="1">
              <a:lnSpc>
                <a:spcPct val="90000"/>
              </a:lnSpc>
              <a:buFont typeface="Arial" charset="0"/>
              <a:buChar char="•"/>
              <a:defRPr/>
            </a:pPr>
            <a:endParaRPr lang="en-US" altLang="ja-JP" sz="2400" dirty="0" smtClean="0"/>
          </a:p>
        </p:txBody>
      </p:sp>
      <p:sp>
        <p:nvSpPr>
          <p:cNvPr id="58372" name="スライド番号プレースホルダ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DCD6BB37-8C4F-41E9-827A-78742859C287}" type="slidenum">
              <a:rPr kumimoji="0" lang="en-US" altLang="ja-JP" smtClean="0"/>
              <a:pPr eaLnBrk="1" hangingPunct="1"/>
              <a:t>49</a:t>
            </a:fld>
            <a:endParaRPr kumimoji="0" lang="en-US" altLang="ja-JP" dirty="0" smtClean="0"/>
          </a:p>
        </p:txBody>
      </p:sp>
      <p:graphicFrame>
        <p:nvGraphicFramePr>
          <p:cNvPr id="40964" name="Group 4"/>
          <p:cNvGraphicFramePr>
            <a:graphicFrameLocks noGrp="1"/>
          </p:cNvGraphicFramePr>
          <p:nvPr/>
        </p:nvGraphicFramePr>
        <p:xfrm>
          <a:off x="4859338" y="3357563"/>
          <a:ext cx="4043362" cy="2835275"/>
        </p:xfrm>
        <a:graphic>
          <a:graphicData uri="http://schemas.openxmlformats.org/drawingml/2006/table">
            <a:tbl>
              <a:tblPr/>
              <a:tblGrid>
                <a:gridCol w="1381125"/>
                <a:gridCol w="2662237"/>
              </a:tblGrid>
              <a:tr h="3353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職能資格</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職位</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Arial" pitchFamily="34" charset="0"/>
                          <a:ea typeface="ＭＳ Ｐゴシック" pitchFamily="50" charset="-128"/>
                        </a:rPr>
                        <a:t>1</a:t>
                      </a: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級</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pitchFamily="34" charset="0"/>
                          <a:ea typeface="ＭＳ Ｐゴシック" pitchFamily="50" charset="-128"/>
                        </a:rPr>
                        <a:t>部長，部下</a:t>
                      </a: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なし</a:t>
                      </a:r>
                      <a:r>
                        <a:rPr kumimoji="1" lang="ja-JP" altLang="en-US" sz="1600" b="0" i="0" u="none" strike="noStrike" cap="none" normalizeH="0" baseline="0" dirty="0" smtClean="0">
                          <a:ln>
                            <a:noFill/>
                          </a:ln>
                          <a:solidFill>
                            <a:schemeClr val="tx1"/>
                          </a:solidFill>
                          <a:effectLst/>
                          <a:latin typeface="Arial" pitchFamily="34" charset="0"/>
                          <a:ea typeface="ＭＳ Ｐゴシック" pitchFamily="50" charset="-128"/>
                        </a:rPr>
                        <a:t>部長，部長</a:t>
                      </a: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補佐など</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Arial" pitchFamily="34" charset="0"/>
                          <a:ea typeface="ＭＳ Ｐゴシック" pitchFamily="50" charset="-128"/>
                        </a:rPr>
                        <a:t>2</a:t>
                      </a: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級</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pitchFamily="34" charset="0"/>
                          <a:ea typeface="ＭＳ Ｐゴシック" pitchFamily="50" charset="-128"/>
                        </a:rPr>
                        <a:t>次長，次長待遇，次長補佐，上席</a:t>
                      </a: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調査役など専門職など</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Arial" pitchFamily="34" charset="0"/>
                          <a:ea typeface="ＭＳ Ｐゴシック" pitchFamily="50" charset="-128"/>
                        </a:rPr>
                        <a:t>3</a:t>
                      </a: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級</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pitchFamily="34" charset="0"/>
                          <a:ea typeface="ＭＳ Ｐゴシック" pitchFamily="50" charset="-128"/>
                        </a:rPr>
                        <a:t>課長，調査役</a:t>
                      </a: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など専門職</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Arial" pitchFamily="34" charset="0"/>
                          <a:ea typeface="ＭＳ Ｐゴシック" pitchFamily="50" charset="-128"/>
                        </a:rPr>
                        <a:t>4</a:t>
                      </a: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級</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係長</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Arial" pitchFamily="34" charset="0"/>
                          <a:ea typeface="ＭＳ Ｐゴシック" pitchFamily="50" charset="-128"/>
                        </a:rPr>
                        <a:t>5</a:t>
                      </a: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級</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主任</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Arial" pitchFamily="34" charset="0"/>
                          <a:ea typeface="ＭＳ Ｐゴシック" pitchFamily="50" charset="-128"/>
                        </a:rPr>
                        <a:t>6</a:t>
                      </a: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級</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0990" name="Group 30"/>
          <p:cNvGraphicFramePr>
            <a:graphicFrameLocks noGrp="1"/>
          </p:cNvGraphicFramePr>
          <p:nvPr/>
        </p:nvGraphicFramePr>
        <p:xfrm>
          <a:off x="395288" y="3357563"/>
          <a:ext cx="3960811" cy="2773363"/>
        </p:xfrm>
        <a:graphic>
          <a:graphicData uri="http://schemas.openxmlformats.org/drawingml/2006/table">
            <a:tbl>
              <a:tblPr/>
              <a:tblGrid>
                <a:gridCol w="648340"/>
                <a:gridCol w="648092"/>
                <a:gridCol w="648092"/>
                <a:gridCol w="648092"/>
                <a:gridCol w="648092"/>
                <a:gridCol w="720103"/>
              </a:tblGrid>
              <a:tr h="5792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職能資格</a:t>
                      </a:r>
                    </a:p>
                  </a:txBody>
                  <a:tcPr marL="91443" marR="91443"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職位</a:t>
                      </a:r>
                    </a:p>
                  </a:txBody>
                  <a:tcPr marL="91443" marR="91443"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5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Arial" pitchFamily="34" charset="0"/>
                          <a:ea typeface="ＭＳ Ｐゴシック" pitchFamily="50" charset="-128"/>
                        </a:rPr>
                        <a:t>1</a:t>
                      </a: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級</a:t>
                      </a:r>
                    </a:p>
                  </a:txBody>
                  <a:tcPr marL="91443" marR="91443"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次長</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部長</a:t>
                      </a:r>
                    </a:p>
                  </a:txBody>
                  <a:tcPr marL="91443" marR="91443"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1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Arial" pitchFamily="34" charset="0"/>
                          <a:ea typeface="ＭＳ Ｐゴシック" pitchFamily="50" charset="-128"/>
                        </a:rPr>
                        <a:t>2</a:t>
                      </a: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級</a:t>
                      </a:r>
                    </a:p>
                  </a:txBody>
                  <a:tcPr marL="91443" marR="91443"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係長</a:t>
                      </a: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課長</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3" marR="91443"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Arial" pitchFamily="34" charset="0"/>
                          <a:ea typeface="ＭＳ Ｐゴシック" pitchFamily="50" charset="-128"/>
                        </a:rPr>
                        <a:t>3</a:t>
                      </a: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級</a:t>
                      </a:r>
                    </a:p>
                  </a:txBody>
                  <a:tcPr marL="91443" marR="91443"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3" marR="91443"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Arial" pitchFamily="34" charset="0"/>
                          <a:ea typeface="ＭＳ Ｐゴシック" pitchFamily="50" charset="-128"/>
                        </a:rPr>
                        <a:t>4</a:t>
                      </a: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級</a:t>
                      </a:r>
                    </a:p>
                  </a:txBody>
                  <a:tcPr marL="91443" marR="91443"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3" marR="91443"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Arial" pitchFamily="34" charset="0"/>
                          <a:ea typeface="ＭＳ Ｐゴシック" pitchFamily="50" charset="-128"/>
                        </a:rPr>
                        <a:t>5</a:t>
                      </a: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級</a:t>
                      </a:r>
                    </a:p>
                  </a:txBody>
                  <a:tcPr marL="91443" marR="91443"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主任</a:t>
                      </a: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3" marR="91443"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Arial" pitchFamily="34" charset="0"/>
                          <a:ea typeface="ＭＳ Ｐゴシック" pitchFamily="50" charset="-128"/>
                        </a:rPr>
                        <a:t>6</a:t>
                      </a: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級</a:t>
                      </a:r>
                    </a:p>
                  </a:txBody>
                  <a:tcPr marL="91443" marR="91443"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3" marR="91443"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161164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注目すべき点</a:t>
            </a:r>
            <a:endParaRPr kumimoji="1" lang="ja-JP" altLang="en-US" dirty="0"/>
          </a:p>
        </p:txBody>
      </p:sp>
      <p:sp>
        <p:nvSpPr>
          <p:cNvPr id="3" name="コンテンツ プレースホルダー 2"/>
          <p:cNvSpPr>
            <a:spLocks noGrp="1"/>
          </p:cNvSpPr>
          <p:nvPr>
            <p:ph idx="1"/>
          </p:nvPr>
        </p:nvSpPr>
        <p:spPr>
          <a:xfrm>
            <a:off x="457200" y="1268760"/>
            <a:ext cx="8229600" cy="5328591"/>
          </a:xfrm>
        </p:spPr>
        <p:txBody>
          <a:bodyPr>
            <a:normAutofit fontScale="92500" lnSpcReduction="10000"/>
          </a:bodyPr>
          <a:lstStyle/>
          <a:p>
            <a:r>
              <a:rPr kumimoji="1" lang="ja-JP" altLang="en-US" dirty="0" smtClean="0"/>
              <a:t>大企業・男性・正社員とそれ以外では，賃金の高低や雇用期間の長短だけでない，雇用の原理の違いがある</a:t>
            </a:r>
            <a:endParaRPr lang="en-US" altLang="ja-JP" dirty="0"/>
          </a:p>
          <a:p>
            <a:r>
              <a:rPr kumimoji="1" lang="ja-JP" altLang="en-US" dirty="0" smtClean="0"/>
              <a:t>だから雇用システムの構成変動から問題が生じている</a:t>
            </a:r>
            <a:endParaRPr kumimoji="1" lang="en-US" altLang="ja-JP" dirty="0" smtClean="0"/>
          </a:p>
          <a:p>
            <a:pPr lvl="1"/>
            <a:r>
              <a:rPr kumimoji="1" lang="ja-JP" altLang="en-US" dirty="0" smtClean="0"/>
              <a:t>非正規雇用の拡大。正規雇用との格差</a:t>
            </a:r>
            <a:endParaRPr kumimoji="1" lang="en-US" altLang="ja-JP" dirty="0" smtClean="0"/>
          </a:p>
          <a:p>
            <a:pPr lvl="1"/>
            <a:r>
              <a:rPr lang="ja-JP" altLang="en-US" dirty="0"/>
              <a:t>女性の就業率</a:t>
            </a:r>
            <a:r>
              <a:rPr lang="ja-JP" altLang="en-US" dirty="0" smtClean="0"/>
              <a:t>上昇。男性との格差，（男女ともに抱える）育児・介護問題</a:t>
            </a:r>
            <a:endParaRPr lang="en-US" altLang="ja-JP" dirty="0" smtClean="0"/>
          </a:p>
          <a:p>
            <a:pPr lvl="1"/>
            <a:r>
              <a:rPr kumimoji="1" lang="ja-JP" altLang="en-US" dirty="0" smtClean="0"/>
              <a:t>高齢者の就業率上昇。従来の「正社員としての定年」以後の雇用の在り方の問題</a:t>
            </a:r>
            <a:endParaRPr kumimoji="1" lang="en-US" altLang="ja-JP" dirty="0" smtClean="0"/>
          </a:p>
          <a:p>
            <a:r>
              <a:rPr lang="ja-JP" altLang="en-US" dirty="0"/>
              <a:t>したがって</a:t>
            </a:r>
            <a:r>
              <a:rPr lang="ja-JP" altLang="en-US" dirty="0" smtClean="0"/>
              <a:t>，正社員の雇用の原理を把握するとともに，他の雇用との違いに注目する</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5</a:t>
            </a:fld>
            <a:endParaRPr lang="en-US" altLang="ja-JP" dirty="0"/>
          </a:p>
        </p:txBody>
      </p:sp>
    </p:spTree>
    <p:extLst>
      <p:ext uri="{BB962C8B-B14F-4D97-AF65-F5344CB8AC3E}">
        <p14:creationId xmlns:p14="http://schemas.microsoft.com/office/powerpoint/2010/main" val="17855053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468313" y="404813"/>
            <a:ext cx="7543800"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4000" dirty="0" smtClean="0"/>
              <a:t>職能資格制度の年功的運用（２）</a:t>
            </a:r>
          </a:p>
        </p:txBody>
      </p:sp>
      <p:sp>
        <p:nvSpPr>
          <p:cNvPr id="57347" name="Rectangle 3"/>
          <p:cNvSpPr>
            <a:spLocks noGrp="1" noChangeArrowheads="1"/>
          </p:cNvSpPr>
          <p:nvPr>
            <p:ph idx="1"/>
          </p:nvPr>
        </p:nvSpPr>
        <p:spPr bwMode="auto">
          <a:xfrm>
            <a:off x="468313" y="1196975"/>
            <a:ext cx="8218487" cy="566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2400" dirty="0" smtClean="0"/>
              <a:t>主要形態：</a:t>
            </a:r>
            <a:r>
              <a:rPr lang="ja-JP" altLang="en-US" sz="2400" u="sng" dirty="0" smtClean="0"/>
              <a:t>昇格</a:t>
            </a:r>
            <a:r>
              <a:rPr lang="ja-JP" altLang="en-US" sz="2400" dirty="0" smtClean="0"/>
              <a:t>の年功的運用</a:t>
            </a:r>
          </a:p>
          <a:p>
            <a:pPr lvl="1" eaLnBrk="1" hangingPunct="1"/>
            <a:r>
              <a:rPr lang="en-US" altLang="ja-JP" sz="2000" dirty="0" smtClean="0"/>
              <a:t>40</a:t>
            </a:r>
            <a:r>
              <a:rPr lang="ja-JP" altLang="en-US" sz="2000" dirty="0" smtClean="0"/>
              <a:t>歳程度まで，厳しく差をつけた選抜を控える傾向</a:t>
            </a:r>
          </a:p>
          <a:p>
            <a:pPr lvl="1" eaLnBrk="1" hangingPunct="1"/>
            <a:r>
              <a:rPr lang="ja-JP" altLang="en-US" sz="2000" dirty="0" smtClean="0"/>
              <a:t>資格と役職の結合関係がルーズに。資格定員をなくす傾向。</a:t>
            </a:r>
          </a:p>
          <a:p>
            <a:pPr lvl="1" eaLnBrk="1" hangingPunct="1"/>
            <a:r>
              <a:rPr lang="ja-JP" altLang="en-US" sz="2000" dirty="0" smtClean="0"/>
              <a:t>役職がないのに昇格（昇進なき昇格＝昇給）</a:t>
            </a:r>
            <a:endParaRPr lang="en-US" altLang="ja-JP" sz="2000" dirty="0" smtClean="0"/>
          </a:p>
          <a:p>
            <a:pPr lvl="1" eaLnBrk="1" hangingPunct="1"/>
            <a:r>
              <a:rPr lang="ja-JP" altLang="en-US" sz="2000" dirty="0" smtClean="0"/>
              <a:t>補完的措置：長でなくても「部長格」「課長相当」などとする</a:t>
            </a:r>
          </a:p>
          <a:p>
            <a:pPr eaLnBrk="1" hangingPunct="1"/>
            <a:r>
              <a:rPr lang="ja-JP" altLang="en-US" sz="2400" dirty="0" smtClean="0"/>
              <a:t>副次的形態：部下なし管理職の増設（名目上の</a:t>
            </a:r>
            <a:r>
              <a:rPr lang="ja-JP" altLang="en-US" sz="2400" u="sng" dirty="0" smtClean="0"/>
              <a:t>昇進</a:t>
            </a:r>
            <a:r>
              <a:rPr lang="ja-JP" altLang="en-US" sz="2400" dirty="0" smtClean="0"/>
              <a:t>）</a:t>
            </a:r>
          </a:p>
          <a:p>
            <a:pPr eaLnBrk="1" hangingPunct="1"/>
            <a:r>
              <a:rPr lang="ja-JP" altLang="en-US" sz="2400" dirty="0" smtClean="0"/>
              <a:t>専門職制度の名目化</a:t>
            </a:r>
          </a:p>
          <a:p>
            <a:pPr lvl="1" eaLnBrk="1" hangingPunct="1"/>
            <a:r>
              <a:rPr lang="ja-JP" altLang="en-US" sz="2000" dirty="0" smtClean="0"/>
              <a:t>専門職の職務をきちんと設定せず，名目的昇進に利用</a:t>
            </a:r>
          </a:p>
          <a:p>
            <a:pPr eaLnBrk="1" hangingPunct="1"/>
            <a:r>
              <a:rPr lang="ja-JP" altLang="en-US" sz="2400" dirty="0" smtClean="0"/>
              <a:t>何が受容され，何が受け入れられなかったか（鈴木</a:t>
            </a:r>
            <a:r>
              <a:rPr lang="en-US" altLang="ja-JP" sz="2400" dirty="0" smtClean="0"/>
              <a:t>[1994]</a:t>
            </a:r>
            <a:r>
              <a:rPr lang="ja-JP" altLang="en-US" sz="2400" dirty="0" smtClean="0"/>
              <a:t>）</a:t>
            </a:r>
          </a:p>
          <a:p>
            <a:pPr lvl="1" eaLnBrk="1" hangingPunct="1"/>
            <a:r>
              <a:rPr lang="ja-JP" altLang="en-US" sz="2000" dirty="0" smtClean="0"/>
              <a:t>競争がないわけではない。同期間昇進競争は激しかった</a:t>
            </a:r>
          </a:p>
          <a:p>
            <a:pPr lvl="1" eaLnBrk="1" hangingPunct="1"/>
            <a:r>
              <a:rPr lang="ja-JP" altLang="en-US" sz="2000" dirty="0" smtClean="0"/>
              <a:t>右肩上がり賃金カーブの変更は許容されず，会社も否定できなかった。</a:t>
            </a:r>
            <a:r>
              <a:rPr lang="ja-JP" altLang="en-US" sz="2000" u="sng" dirty="0" smtClean="0"/>
              <a:t>　　　＿　　　</a:t>
            </a:r>
            <a:r>
              <a:rPr lang="ja-JP" altLang="en-US" sz="2000" dirty="0" smtClean="0"/>
              <a:t>規範の強さ</a:t>
            </a:r>
          </a:p>
        </p:txBody>
      </p:sp>
      <p:sp>
        <p:nvSpPr>
          <p:cNvPr id="57348"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3D3803DA-E8BB-4755-946C-55F4C56A21B6}" type="slidenum">
              <a:rPr kumimoji="0" lang="en-US" altLang="ja-JP" smtClean="0"/>
              <a:pPr eaLnBrk="1" hangingPunct="1"/>
              <a:t>50</a:t>
            </a:fld>
            <a:endParaRPr kumimoji="0" lang="en-US" altLang="ja-JP" dirty="0" smtClean="0"/>
          </a:p>
        </p:txBody>
      </p:sp>
    </p:spTree>
    <p:extLst>
      <p:ext uri="{BB962C8B-B14F-4D97-AF65-F5344CB8AC3E}">
        <p14:creationId xmlns:p14="http://schemas.microsoft.com/office/powerpoint/2010/main" val="32828742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3600" dirty="0"/>
              <a:t>職能資格制度の年功的運用における労働と賃金のバランス</a:t>
            </a:r>
            <a:r>
              <a:rPr lang="ja-JP" altLang="en-US" sz="3600" dirty="0" smtClean="0"/>
              <a:t>（１）</a:t>
            </a:r>
            <a:endParaRPr kumimoji="1" lang="ja-JP" altLang="en-US" sz="3600" dirty="0"/>
          </a:p>
        </p:txBody>
      </p:sp>
      <p:sp>
        <p:nvSpPr>
          <p:cNvPr id="3" name="コンテンツ プレースホルダー 2"/>
          <p:cNvSpPr>
            <a:spLocks noGrp="1"/>
          </p:cNvSpPr>
          <p:nvPr>
            <p:ph idx="1"/>
          </p:nvPr>
        </p:nvSpPr>
        <p:spPr>
          <a:xfrm>
            <a:off x="457200" y="1600201"/>
            <a:ext cx="8229600" cy="5141167"/>
          </a:xfrm>
        </p:spPr>
        <p:txBody>
          <a:bodyPr>
            <a:normAutofit fontScale="85000" lnSpcReduction="20000"/>
          </a:bodyPr>
          <a:lstStyle/>
          <a:p>
            <a:r>
              <a:rPr lang="ja-JP" altLang="en-US" dirty="0"/>
              <a:t>能力（という名目での年功的評価）と職務が一致しない</a:t>
            </a:r>
          </a:p>
          <a:p>
            <a:pPr lvl="1"/>
            <a:r>
              <a:rPr lang="ja-JP" altLang="en-US" u="sng" dirty="0"/>
              <a:t>仕事←（能力・）人</a:t>
            </a:r>
            <a:r>
              <a:rPr lang="ja-JP" altLang="en-US" dirty="0"/>
              <a:t>＝賃金　のはずが</a:t>
            </a:r>
          </a:p>
          <a:p>
            <a:pPr lvl="2"/>
            <a:r>
              <a:rPr lang="ja-JP" altLang="en-US" dirty="0"/>
              <a:t>例</a:t>
            </a:r>
            <a:r>
              <a:rPr lang="en-US" altLang="ja-JP" dirty="0"/>
              <a:t>1</a:t>
            </a:r>
            <a:r>
              <a:rPr lang="ja-JP" altLang="en-US" dirty="0"/>
              <a:t>：仕事</a:t>
            </a:r>
            <a:r>
              <a:rPr lang="en-US" altLang="ja-JP" dirty="0"/>
              <a:t>B</a:t>
            </a:r>
            <a:r>
              <a:rPr lang="ja-JP" altLang="en-US" dirty="0"/>
              <a:t>？・・・</a:t>
            </a:r>
            <a:r>
              <a:rPr lang="en-US" altLang="ja-JP" dirty="0"/>
              <a:t>B</a:t>
            </a:r>
            <a:r>
              <a:rPr lang="ja-JP" altLang="en-US" dirty="0"/>
              <a:t>能力？・</a:t>
            </a:r>
            <a:r>
              <a:rPr lang="en-US" altLang="ja-JP" dirty="0"/>
              <a:t>B</a:t>
            </a:r>
            <a:r>
              <a:rPr lang="ja-JP" altLang="en-US" dirty="0"/>
              <a:t>能力の人？＝</a:t>
            </a:r>
            <a:r>
              <a:rPr lang="en-US" altLang="ja-JP" dirty="0"/>
              <a:t>B</a:t>
            </a:r>
            <a:r>
              <a:rPr lang="ja-JP" altLang="en-US" dirty="0"/>
              <a:t>ランク賃金</a:t>
            </a:r>
          </a:p>
          <a:p>
            <a:pPr lvl="2"/>
            <a:r>
              <a:rPr lang="ja-JP" altLang="en-US" dirty="0"/>
              <a:t>例</a:t>
            </a:r>
            <a:r>
              <a:rPr lang="en-US" altLang="ja-JP" dirty="0"/>
              <a:t>2</a:t>
            </a:r>
            <a:r>
              <a:rPr lang="ja-JP" altLang="en-US" dirty="0"/>
              <a:t>：仕事</a:t>
            </a:r>
            <a:r>
              <a:rPr lang="en-US" altLang="ja-JP" dirty="0"/>
              <a:t>C</a:t>
            </a:r>
            <a:r>
              <a:rPr lang="ja-JP" altLang="en-US" dirty="0"/>
              <a:t>？･･･ </a:t>
            </a:r>
            <a:r>
              <a:rPr lang="en-US" altLang="ja-JP" dirty="0"/>
              <a:t>C</a:t>
            </a:r>
            <a:r>
              <a:rPr lang="ja-JP" altLang="en-US" dirty="0"/>
              <a:t>能力</a:t>
            </a:r>
            <a:r>
              <a:rPr lang="en-US" altLang="ja-JP" dirty="0"/>
              <a:t>?</a:t>
            </a:r>
            <a:r>
              <a:rPr lang="ja-JP" altLang="en-US" dirty="0"/>
              <a:t>・</a:t>
            </a:r>
            <a:r>
              <a:rPr lang="en-US" altLang="ja-JP" dirty="0"/>
              <a:t>B</a:t>
            </a:r>
            <a:r>
              <a:rPr lang="ja-JP" altLang="en-US" dirty="0"/>
              <a:t>能力の人</a:t>
            </a:r>
            <a:r>
              <a:rPr lang="en-US" altLang="ja-JP" dirty="0"/>
              <a:t>?</a:t>
            </a:r>
            <a:r>
              <a:rPr lang="ja-JP" altLang="en-US" dirty="0"/>
              <a:t>＝</a:t>
            </a:r>
            <a:r>
              <a:rPr lang="en-US" altLang="ja-JP" dirty="0"/>
              <a:t>B</a:t>
            </a:r>
            <a:r>
              <a:rPr lang="ja-JP" altLang="en-US" dirty="0"/>
              <a:t>ランク賃金</a:t>
            </a:r>
          </a:p>
          <a:p>
            <a:pPr lvl="3"/>
            <a:r>
              <a:rPr lang="ja-JP" altLang="en-US" dirty="0"/>
              <a:t>職務と能力と賃金の対応関係がまったく</a:t>
            </a:r>
            <a:r>
              <a:rPr lang="ja-JP" altLang="en-US" dirty="0" smtClean="0"/>
              <a:t>あいまいになる</a:t>
            </a:r>
            <a:endParaRPr lang="ja-JP" altLang="en-US" dirty="0"/>
          </a:p>
          <a:p>
            <a:r>
              <a:rPr lang="ja-JP" altLang="en-US" dirty="0"/>
              <a:t>事実上，現にいる人にあわせて仕事を持ってくる</a:t>
            </a:r>
          </a:p>
          <a:p>
            <a:pPr lvl="1"/>
            <a:r>
              <a:rPr lang="ja-JP" altLang="en-US" dirty="0"/>
              <a:t>仕事・・・</a:t>
            </a:r>
            <a:r>
              <a:rPr lang="ja-JP" altLang="en-US" u="sng" dirty="0"/>
              <a:t>人（の能力）＝賃金</a:t>
            </a:r>
            <a:r>
              <a:rPr lang="ja-JP" altLang="en-US" dirty="0"/>
              <a:t>　に</a:t>
            </a:r>
          </a:p>
          <a:p>
            <a:pPr lvl="1"/>
            <a:r>
              <a:rPr lang="ja-JP" altLang="en-US" dirty="0" smtClean="0"/>
              <a:t>年功的</a:t>
            </a:r>
            <a:r>
              <a:rPr lang="ja-JP" altLang="en-US" dirty="0"/>
              <a:t>に賃金を上げざるを得ない人に対して，それに見合っていそうな仕事を割り当てる。しかし，職務分析をしていないので対応関係はあいまい</a:t>
            </a:r>
            <a:endParaRPr lang="en-US" altLang="ja-JP" dirty="0"/>
          </a:p>
          <a:p>
            <a:pPr lvl="2"/>
            <a:r>
              <a:rPr lang="ja-JP" altLang="en-US" dirty="0" smtClean="0"/>
              <a:t>例</a:t>
            </a:r>
            <a:r>
              <a:rPr lang="en-US" altLang="ja-JP" dirty="0" smtClean="0"/>
              <a:t>:</a:t>
            </a:r>
            <a:r>
              <a:rPr lang="en-US" altLang="ja-JP" u="sng" dirty="0" smtClean="0"/>
              <a:t>B</a:t>
            </a:r>
            <a:r>
              <a:rPr lang="ja-JP" altLang="en-US" u="sng" dirty="0"/>
              <a:t>ランク能力の人</a:t>
            </a:r>
            <a:r>
              <a:rPr lang="en-US" altLang="ja-JP" u="sng" dirty="0"/>
              <a:t>?</a:t>
            </a:r>
            <a:r>
              <a:rPr lang="ja-JP" altLang="en-US" u="sng" dirty="0"/>
              <a:t>＝</a:t>
            </a:r>
            <a:r>
              <a:rPr lang="en-US" altLang="ja-JP" u="sng" dirty="0"/>
              <a:t>B</a:t>
            </a:r>
            <a:r>
              <a:rPr lang="ja-JP" altLang="en-US" u="sng" dirty="0"/>
              <a:t>ランク賃金</a:t>
            </a:r>
            <a:r>
              <a:rPr lang="ja-JP" altLang="en-US" dirty="0"/>
              <a:t>←・・・</a:t>
            </a:r>
            <a:r>
              <a:rPr lang="en-US" altLang="ja-JP" dirty="0"/>
              <a:t>B</a:t>
            </a:r>
            <a:r>
              <a:rPr lang="ja-JP" altLang="en-US" dirty="0"/>
              <a:t>ランクの仕事</a:t>
            </a:r>
          </a:p>
          <a:p>
            <a:pPr lvl="1"/>
            <a:r>
              <a:rPr lang="ja-JP" altLang="en-US" dirty="0" smtClean="0"/>
              <a:t>もし見合うだけの仕事がなかったらどうなるか</a:t>
            </a:r>
            <a:endParaRPr lang="en-US" altLang="ja-JP" dirty="0" smtClean="0"/>
          </a:p>
          <a:p>
            <a:pPr lvl="2"/>
            <a:r>
              <a:rPr lang="ja-JP" altLang="en-US" dirty="0" smtClean="0"/>
              <a:t>例：</a:t>
            </a:r>
            <a:r>
              <a:rPr lang="en-US" altLang="ja-JP" u="sng" dirty="0" smtClean="0"/>
              <a:t>B</a:t>
            </a:r>
            <a:r>
              <a:rPr lang="ja-JP" altLang="en-US" u="sng" dirty="0"/>
              <a:t>ランク能力の人</a:t>
            </a:r>
            <a:r>
              <a:rPr lang="en-US" altLang="ja-JP" u="sng" dirty="0"/>
              <a:t>?</a:t>
            </a:r>
            <a:r>
              <a:rPr lang="ja-JP" altLang="en-US" u="sng" dirty="0"/>
              <a:t>＝</a:t>
            </a:r>
            <a:r>
              <a:rPr lang="en-US" altLang="ja-JP" u="sng" dirty="0"/>
              <a:t>B</a:t>
            </a:r>
            <a:r>
              <a:rPr lang="ja-JP" altLang="en-US" u="sng" dirty="0"/>
              <a:t>ランク賃金</a:t>
            </a:r>
            <a:r>
              <a:rPr lang="ja-JP" altLang="en-US" dirty="0"/>
              <a:t>←・・</a:t>
            </a:r>
            <a:r>
              <a:rPr lang="ja-JP" altLang="en-US" dirty="0" smtClean="0"/>
              <a:t>・</a:t>
            </a:r>
            <a:r>
              <a:rPr lang="en-US" altLang="ja-JP" dirty="0" smtClean="0"/>
              <a:t>C</a:t>
            </a:r>
            <a:r>
              <a:rPr lang="ja-JP" altLang="en-US" dirty="0" smtClean="0"/>
              <a:t>ランク</a:t>
            </a:r>
            <a:r>
              <a:rPr lang="ja-JP" altLang="en-US" dirty="0"/>
              <a:t>の仕事</a:t>
            </a:r>
          </a:p>
          <a:p>
            <a:pPr lvl="2"/>
            <a:r>
              <a:rPr lang="ja-JP" altLang="en-US" dirty="0" smtClean="0"/>
              <a:t>これでは労働と賃金は会社にとってバランスしない</a:t>
            </a:r>
            <a:endParaRPr lang="en-US" altLang="ja-JP" dirty="0" smtClean="0"/>
          </a:p>
          <a:p>
            <a:pPr lvl="1"/>
            <a:endParaRPr lang="ja-JP" altLang="en-US"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51</a:t>
            </a:fld>
            <a:endParaRPr lang="en-US" altLang="ja-JP" dirty="0"/>
          </a:p>
        </p:txBody>
      </p:sp>
    </p:spTree>
    <p:extLst>
      <p:ext uri="{BB962C8B-B14F-4D97-AF65-F5344CB8AC3E}">
        <p14:creationId xmlns:p14="http://schemas.microsoft.com/office/powerpoint/2010/main" val="26775716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57200" y="404813"/>
            <a:ext cx="8229600" cy="11525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eaLnBrk="1" hangingPunct="1">
              <a:defRPr/>
            </a:pPr>
            <a:r>
              <a:rPr lang="ja-JP" altLang="en-US" sz="4100" dirty="0" smtClean="0"/>
              <a:t>職能資格制度の年功的運用における労働と賃金のバランス（２）</a:t>
            </a:r>
          </a:p>
        </p:txBody>
      </p:sp>
      <p:sp>
        <p:nvSpPr>
          <p:cNvPr id="60419" name="Rectangle 3"/>
          <p:cNvSpPr>
            <a:spLocks noGrp="1" noChangeArrowheads="1"/>
          </p:cNvSpPr>
          <p:nvPr>
            <p:ph idx="1"/>
          </p:nvPr>
        </p:nvSpPr>
        <p:spPr bwMode="auto">
          <a:xfrm>
            <a:off x="457200" y="1628775"/>
            <a:ext cx="8229600" cy="52292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lnSpc>
                <a:spcPct val="90000"/>
              </a:lnSpc>
              <a:buFont typeface="Arial" charset="0"/>
              <a:buChar char="•"/>
              <a:defRPr/>
            </a:pPr>
            <a:r>
              <a:rPr lang="ja-JP" altLang="en-US" dirty="0" smtClean="0"/>
              <a:t>個々の労働者について</a:t>
            </a:r>
          </a:p>
          <a:p>
            <a:pPr lvl="1" eaLnBrk="1" hangingPunct="1">
              <a:lnSpc>
                <a:spcPct val="90000"/>
              </a:lnSpc>
              <a:buFont typeface="Arial" charset="0"/>
              <a:buChar char="–"/>
              <a:defRPr/>
            </a:pPr>
            <a:r>
              <a:rPr lang="ja-JP" altLang="en-US" dirty="0" smtClean="0"/>
              <a:t>労働による給付と賃金の関係をバランスさせる基準がない</a:t>
            </a:r>
            <a:endParaRPr lang="en-US" altLang="ja-JP" dirty="0" smtClean="0"/>
          </a:p>
          <a:p>
            <a:r>
              <a:rPr lang="ja-JP" altLang="en-US" dirty="0"/>
              <a:t>労働者総体について</a:t>
            </a:r>
          </a:p>
          <a:p>
            <a:pPr lvl="1"/>
            <a:r>
              <a:rPr lang="ja-JP" altLang="en-US" dirty="0"/>
              <a:t>会社</a:t>
            </a:r>
            <a:r>
              <a:rPr lang="ja-JP" altLang="en-US" dirty="0" smtClean="0"/>
              <a:t>は＿＿＿＿＿を</a:t>
            </a:r>
            <a:r>
              <a:rPr lang="ja-JP" altLang="en-US" dirty="0"/>
              <a:t>管理する</a:t>
            </a:r>
            <a:endParaRPr lang="en-US" altLang="ja-JP" dirty="0"/>
          </a:p>
          <a:p>
            <a:pPr lvl="1"/>
            <a:r>
              <a:rPr lang="ja-JP" altLang="en-US" dirty="0"/>
              <a:t>従業員規模を拡大できる状況下では，右肩上がり賃金カーブでも平均労働コストを抑えられる</a:t>
            </a:r>
          </a:p>
          <a:p>
            <a:pPr lvl="2"/>
            <a:r>
              <a:rPr lang="ja-JP" altLang="en-US" dirty="0"/>
              <a:t>昇進するほど処遇が一律昇進でなくなる</a:t>
            </a:r>
          </a:p>
          <a:p>
            <a:pPr lvl="2"/>
            <a:r>
              <a:rPr lang="ja-JP" altLang="en-US" dirty="0"/>
              <a:t>給与の低い若年層の割合が増える</a:t>
            </a:r>
            <a:endParaRPr lang="en-US" altLang="ja-JP" dirty="0"/>
          </a:p>
          <a:p>
            <a:pPr lvl="1"/>
            <a:r>
              <a:rPr lang="ja-JP" altLang="en-US" dirty="0"/>
              <a:t>そうでなくなった場合賃上げを行わない，賃金カーブの傾きを緩やかにするなどの対策をとってきた</a:t>
            </a:r>
          </a:p>
          <a:p>
            <a:r>
              <a:rPr lang="ja-JP" altLang="en-US" dirty="0" smtClean="0"/>
              <a:t>会社は，労働</a:t>
            </a:r>
            <a:r>
              <a:rPr lang="ja-JP" altLang="en-US" dirty="0"/>
              <a:t>と賃金は個々の労働者についてバランス</a:t>
            </a:r>
            <a:r>
              <a:rPr lang="ja-JP" altLang="en-US" dirty="0" smtClean="0"/>
              <a:t>しないことを承知の上で，</a:t>
            </a:r>
            <a:r>
              <a:rPr lang="ja-JP" altLang="en-US" dirty="0"/>
              <a:t>会社全体としてバランスさせようとしてきた</a:t>
            </a:r>
          </a:p>
          <a:p>
            <a:pPr lvl="1" eaLnBrk="1" hangingPunct="1">
              <a:lnSpc>
                <a:spcPct val="90000"/>
              </a:lnSpc>
              <a:buFont typeface="Arial" charset="0"/>
              <a:buChar char="–"/>
              <a:defRPr/>
            </a:pPr>
            <a:endParaRPr lang="ja-JP" altLang="en-US" dirty="0" smtClean="0"/>
          </a:p>
        </p:txBody>
      </p:sp>
      <p:sp>
        <p:nvSpPr>
          <p:cNvPr id="60420"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B00D822B-A56D-41B8-B099-D34BF1676C0B}" type="slidenum">
              <a:rPr kumimoji="0" lang="en-US" altLang="ja-JP" smtClean="0"/>
              <a:pPr eaLnBrk="1" hangingPunct="1"/>
              <a:t>52</a:t>
            </a:fld>
            <a:endParaRPr kumimoji="0" lang="en-US" altLang="ja-JP" dirty="0" smtClean="0"/>
          </a:p>
        </p:txBody>
      </p:sp>
    </p:spTree>
    <p:extLst>
      <p:ext uri="{BB962C8B-B14F-4D97-AF65-F5344CB8AC3E}">
        <p14:creationId xmlns:p14="http://schemas.microsoft.com/office/powerpoint/2010/main" val="22299759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79388" y="260350"/>
            <a:ext cx="7821612" cy="1157288"/>
          </a:xfrm>
        </p:spPr>
        <p:txBody>
          <a:bodyPr>
            <a:normAutofit/>
          </a:bodyPr>
          <a:lstStyle/>
          <a:p>
            <a:pPr eaLnBrk="1" hangingPunct="1">
              <a:defRPr/>
            </a:pPr>
            <a:r>
              <a:rPr lang="ja-JP" altLang="en-US" sz="3400" dirty="0"/>
              <a:t>能力主義管理の年功的</a:t>
            </a:r>
            <a:r>
              <a:rPr lang="ja-JP" altLang="en-US" sz="3400" dirty="0" smtClean="0"/>
              <a:t>運用の効果＝</a:t>
            </a:r>
            <a:r>
              <a:rPr lang="ja-JP" altLang="en-US" sz="3400" dirty="0"/>
              <a:t>組織コミットメントの引き出し（１）</a:t>
            </a:r>
          </a:p>
        </p:txBody>
      </p:sp>
      <p:sp>
        <p:nvSpPr>
          <p:cNvPr id="50179" name="Rectangle 3"/>
          <p:cNvSpPr>
            <a:spLocks noGrp="1" noChangeArrowheads="1"/>
          </p:cNvSpPr>
          <p:nvPr>
            <p:ph idx="1"/>
          </p:nvPr>
        </p:nvSpPr>
        <p:spPr>
          <a:xfrm>
            <a:off x="323850" y="1600200"/>
            <a:ext cx="8640763" cy="5257800"/>
          </a:xfrm>
        </p:spPr>
        <p:txBody>
          <a:bodyPr>
            <a:normAutofit fontScale="92500" lnSpcReduction="20000"/>
          </a:bodyPr>
          <a:lstStyle/>
          <a:p>
            <a:pPr eaLnBrk="1" hangingPunct="1">
              <a:lnSpc>
                <a:spcPct val="110000"/>
              </a:lnSpc>
              <a:buFont typeface="Arial" charset="0"/>
              <a:buChar char="•"/>
              <a:defRPr/>
            </a:pPr>
            <a:r>
              <a:rPr lang="ja-JP" altLang="en-US" sz="2800" dirty="0" smtClean="0"/>
              <a:t>職務の曖昧化，職務と賃金の分離</a:t>
            </a:r>
          </a:p>
          <a:p>
            <a:pPr lvl="1" eaLnBrk="1" hangingPunct="1">
              <a:lnSpc>
                <a:spcPct val="110000"/>
              </a:lnSpc>
              <a:buFont typeface="Arial" charset="0"/>
              <a:buChar char="–"/>
              <a:defRPr/>
            </a:pPr>
            <a:r>
              <a:rPr lang="ja-JP" altLang="en-US" sz="2400" dirty="0" smtClean="0"/>
              <a:t>転勤を含む労働者の柔軟な配置が強い抵抗を受けなかった</a:t>
            </a:r>
          </a:p>
          <a:p>
            <a:pPr lvl="2" eaLnBrk="1" hangingPunct="1">
              <a:lnSpc>
                <a:spcPct val="110000"/>
              </a:lnSpc>
              <a:buFont typeface="Arial" charset="0"/>
              <a:buChar char="•"/>
              <a:defRPr/>
            </a:pPr>
            <a:r>
              <a:rPr lang="ja-JP" altLang="en-US" dirty="0" smtClean="0"/>
              <a:t>配置転換が賃下げに結びつくおそれが薄いため</a:t>
            </a:r>
            <a:endParaRPr lang="en-US" altLang="ja-JP" dirty="0" smtClean="0"/>
          </a:p>
          <a:p>
            <a:pPr lvl="2" eaLnBrk="1" hangingPunct="1">
              <a:lnSpc>
                <a:spcPct val="110000"/>
              </a:lnSpc>
              <a:buFont typeface="Arial" charset="0"/>
              <a:buChar char="•"/>
              <a:defRPr/>
            </a:pPr>
            <a:r>
              <a:rPr lang="ja-JP" altLang="en-US" dirty="0" smtClean="0"/>
              <a:t>妻と子どもは当初は夫とともに引っ越し，続いて＿＿＿＿＿という解決方法が発見された</a:t>
            </a:r>
          </a:p>
          <a:p>
            <a:pPr lvl="1" eaLnBrk="1" hangingPunct="1">
              <a:lnSpc>
                <a:spcPct val="110000"/>
              </a:lnSpc>
              <a:buFont typeface="Arial" charset="0"/>
              <a:buChar char="–"/>
              <a:defRPr/>
            </a:pPr>
            <a:r>
              <a:rPr lang="ja-JP" altLang="en-US" sz="2400" dirty="0" smtClean="0"/>
              <a:t>合理化の推進が強い抵抗を受けなかった</a:t>
            </a:r>
          </a:p>
          <a:p>
            <a:pPr lvl="2" eaLnBrk="1" hangingPunct="1">
              <a:lnSpc>
                <a:spcPct val="110000"/>
              </a:lnSpc>
              <a:buFont typeface="Arial" charset="0"/>
              <a:buChar char="•"/>
              <a:defRPr/>
            </a:pPr>
            <a:r>
              <a:rPr lang="ja-JP" altLang="en-US" dirty="0" smtClean="0"/>
              <a:t>技術進歩が仕事の喪失・賃下げに結びつかないため</a:t>
            </a:r>
          </a:p>
          <a:p>
            <a:pPr eaLnBrk="1" hangingPunct="1">
              <a:lnSpc>
                <a:spcPct val="110000"/>
              </a:lnSpc>
              <a:buFont typeface="Arial" charset="0"/>
              <a:buChar char="•"/>
              <a:defRPr/>
            </a:pPr>
            <a:r>
              <a:rPr lang="ja-JP" altLang="en-US" sz="2800" dirty="0" smtClean="0"/>
              <a:t>職能資格（昇格）と役職（昇進）の分離</a:t>
            </a:r>
          </a:p>
          <a:p>
            <a:pPr lvl="1" eaLnBrk="1" hangingPunct="1">
              <a:lnSpc>
                <a:spcPct val="110000"/>
              </a:lnSpc>
              <a:buFont typeface="Arial" charset="0"/>
              <a:buChar char="–"/>
              <a:defRPr/>
            </a:pPr>
            <a:r>
              <a:rPr lang="ja-JP" altLang="en-US" sz="2400" dirty="0" smtClean="0"/>
              <a:t>長期勤続によって，仮に役職になれなくても職能資格はアップできるために，男性正社員の意欲を引き出せた（主形態）</a:t>
            </a:r>
          </a:p>
          <a:p>
            <a:pPr lvl="2" eaLnBrk="1" hangingPunct="1">
              <a:lnSpc>
                <a:spcPct val="110000"/>
              </a:lnSpc>
              <a:buFont typeface="Arial" charset="0"/>
              <a:buChar char="•"/>
              <a:defRPr/>
            </a:pPr>
            <a:r>
              <a:rPr lang="ja-JP" altLang="en-US" sz="2200" dirty="0" smtClean="0"/>
              <a:t>企業によっては役職も必要以上につくり出した（副次形態）</a:t>
            </a:r>
          </a:p>
          <a:p>
            <a:pPr lvl="1" eaLnBrk="1" hangingPunct="1">
              <a:lnSpc>
                <a:spcPct val="110000"/>
              </a:lnSpc>
              <a:buFont typeface="Arial" charset="0"/>
              <a:buChar char="–"/>
              <a:defRPr/>
            </a:pPr>
            <a:r>
              <a:rPr lang="ja-JP" altLang="en-US" sz="2400" dirty="0" smtClean="0"/>
              <a:t>細かい差を付ける査定で同期入社の男子正社員間の競争を促進したために，怠慢を防ぐことができた</a:t>
            </a:r>
          </a:p>
          <a:p>
            <a:pPr lvl="1" eaLnBrk="1" hangingPunct="1">
              <a:lnSpc>
                <a:spcPct val="110000"/>
              </a:lnSpc>
              <a:buFont typeface="Arial" charset="0"/>
              <a:buChar char="–"/>
              <a:defRPr/>
            </a:pPr>
            <a:r>
              <a:rPr lang="ja-JP" altLang="en-US" sz="2400" dirty="0" smtClean="0"/>
              <a:t>ある段階まで絶対評価になるため，従業員間協力を引き出せた</a:t>
            </a:r>
          </a:p>
        </p:txBody>
      </p:sp>
      <p:sp>
        <p:nvSpPr>
          <p:cNvPr id="62468" name="スライド番号プレースホルダ 3"/>
          <p:cNvSpPr>
            <a:spLocks noGrp="1"/>
          </p:cNvSpPr>
          <p:nvPr>
            <p:ph type="sldNum" sz="quarter" idx="12"/>
          </p:nvPr>
        </p:nvSpPr>
        <p:spPr bwMode="auto">
          <a:xfrm>
            <a:off x="8244408" y="6381328"/>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B6F0A3C2-B74C-4DE6-8210-5A07F2C05AD5}" type="slidenum">
              <a:rPr kumimoji="0" lang="en-US" altLang="ja-JP" smtClean="0"/>
              <a:pPr eaLnBrk="1" hangingPunct="1"/>
              <a:t>53</a:t>
            </a:fld>
            <a:endParaRPr kumimoji="0" lang="en-US" altLang="ja-JP" dirty="0" smtClean="0"/>
          </a:p>
        </p:txBody>
      </p:sp>
    </p:spTree>
    <p:extLst>
      <p:ext uri="{BB962C8B-B14F-4D97-AF65-F5344CB8AC3E}">
        <p14:creationId xmlns:p14="http://schemas.microsoft.com/office/powerpoint/2010/main" val="16916672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457200" y="404813"/>
            <a:ext cx="8229600"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3300" dirty="0" smtClean="0"/>
              <a:t>能力主義管理の年功的運用における効果＝組織コミットメントの引き出し（２）</a:t>
            </a:r>
          </a:p>
        </p:txBody>
      </p:sp>
      <p:sp>
        <p:nvSpPr>
          <p:cNvPr id="51203" name="Rectangle 3"/>
          <p:cNvSpPr>
            <a:spLocks noGrp="1" noChangeArrowheads="1"/>
          </p:cNvSpPr>
          <p:nvPr>
            <p:ph idx="1"/>
          </p:nvPr>
        </p:nvSpPr>
        <p:spPr>
          <a:xfrm>
            <a:off x="395288" y="1773238"/>
            <a:ext cx="8291512" cy="4751387"/>
          </a:xfrm>
        </p:spPr>
        <p:txBody>
          <a:bodyPr>
            <a:normAutofit fontScale="92500" lnSpcReduction="20000"/>
          </a:bodyPr>
          <a:lstStyle/>
          <a:p>
            <a:pPr eaLnBrk="1" hangingPunct="1">
              <a:buFont typeface="Arial" charset="0"/>
              <a:buChar char="•"/>
              <a:defRPr/>
            </a:pPr>
            <a:r>
              <a:rPr lang="ja-JP" altLang="en-US" dirty="0" smtClean="0"/>
              <a:t>男性正社員の企業アイデンティティの確保</a:t>
            </a:r>
          </a:p>
          <a:p>
            <a:pPr lvl="1" eaLnBrk="1" hangingPunct="1">
              <a:buFont typeface="Arial" charset="0"/>
              <a:buChar char="–"/>
              <a:defRPr/>
            </a:pPr>
            <a:r>
              <a:rPr lang="ja-JP" altLang="en-US" dirty="0" smtClean="0"/>
              <a:t>転職の困難</a:t>
            </a:r>
          </a:p>
          <a:p>
            <a:pPr lvl="1" eaLnBrk="1" hangingPunct="1">
              <a:buFont typeface="Arial" charset="0"/>
              <a:buChar char="–"/>
              <a:defRPr/>
            </a:pPr>
            <a:r>
              <a:rPr lang="ja-JP" altLang="en-US" dirty="0" smtClean="0"/>
              <a:t>終身雇用慣行と年功賃金規範に支えられ，男性正社員が所属する会社にアイデンティティを持つ（持たざるを得ない）</a:t>
            </a:r>
          </a:p>
          <a:p>
            <a:pPr lvl="1" eaLnBrk="1" hangingPunct="1">
              <a:buFont typeface="Arial" charset="0"/>
              <a:buChar char="–"/>
              <a:defRPr/>
            </a:pPr>
            <a:r>
              <a:rPr lang="ja-JP" altLang="en-US" dirty="0" smtClean="0"/>
              <a:t>「会社にお世話になっている」→生活態度としての能力（組織コミットメント）</a:t>
            </a:r>
          </a:p>
          <a:p>
            <a:pPr eaLnBrk="1" hangingPunct="1">
              <a:buFont typeface="Arial" charset="0"/>
              <a:buChar char="•"/>
              <a:defRPr/>
            </a:pPr>
            <a:r>
              <a:rPr lang="ja-JP" altLang="en-US" dirty="0" smtClean="0"/>
              <a:t>企業内労働組合の交渉力の弱さ</a:t>
            </a:r>
            <a:endParaRPr lang="en-US" altLang="ja-JP" dirty="0" smtClean="0"/>
          </a:p>
          <a:p>
            <a:pPr lvl="1" eaLnBrk="1" hangingPunct="1">
              <a:buFont typeface="Arial" charset="0"/>
              <a:buChar char="–"/>
              <a:defRPr/>
            </a:pPr>
            <a:r>
              <a:rPr lang="ja-JP" altLang="en-US" dirty="0" smtClean="0"/>
              <a:t>経営側に対抗するのではなく協調し，紛争なき問題処理を促すのが企業内労働組合の役割になる</a:t>
            </a:r>
            <a:endParaRPr lang="en-US" altLang="ja-JP" dirty="0" smtClean="0"/>
          </a:p>
          <a:p>
            <a:pPr lvl="1" eaLnBrk="1" hangingPunct="1">
              <a:buFont typeface="Arial" charset="0"/>
              <a:buChar char="–"/>
              <a:defRPr/>
            </a:pPr>
            <a:r>
              <a:rPr lang="ja-JP" altLang="en-US" dirty="0" smtClean="0"/>
              <a:t>労働組合役員経験者が出世するコースの設定がこれを保証</a:t>
            </a:r>
          </a:p>
        </p:txBody>
      </p:sp>
      <p:sp>
        <p:nvSpPr>
          <p:cNvPr id="63492"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B5D83498-16AC-407A-83B4-7DE1D4AD99E5}" type="slidenum">
              <a:rPr kumimoji="0" lang="en-US" altLang="ja-JP" smtClean="0"/>
              <a:pPr eaLnBrk="1" hangingPunct="1"/>
              <a:t>54</a:t>
            </a:fld>
            <a:endParaRPr kumimoji="0" lang="en-US" altLang="ja-JP" dirty="0" smtClean="0"/>
          </a:p>
        </p:txBody>
      </p:sp>
    </p:spTree>
    <p:extLst>
      <p:ext uri="{BB962C8B-B14F-4D97-AF65-F5344CB8AC3E}">
        <p14:creationId xmlns:p14="http://schemas.microsoft.com/office/powerpoint/2010/main" val="21611592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29600" cy="864096"/>
          </a:xfrm>
        </p:spPr>
        <p:txBody>
          <a:bodyPr>
            <a:noAutofit/>
          </a:bodyPr>
          <a:lstStyle/>
          <a:p>
            <a:r>
              <a:rPr kumimoji="1" lang="ja-JP" altLang="en-US" sz="3200" dirty="0" smtClean="0"/>
              <a:t>高成長に現れた能力主義管理の年功的運用の効果</a:t>
            </a:r>
            <a:endParaRPr kumimoji="1" lang="ja-JP" altLang="en-US" sz="3200" dirty="0"/>
          </a:p>
        </p:txBody>
      </p:sp>
      <p:sp>
        <p:nvSpPr>
          <p:cNvPr id="3" name="コンテンツ プレースホルダー 2"/>
          <p:cNvSpPr>
            <a:spLocks noGrp="1"/>
          </p:cNvSpPr>
          <p:nvPr>
            <p:ph idx="1"/>
          </p:nvPr>
        </p:nvSpPr>
        <p:spPr>
          <a:xfrm>
            <a:off x="457200" y="1340768"/>
            <a:ext cx="8229600" cy="5472608"/>
          </a:xfrm>
        </p:spPr>
        <p:txBody>
          <a:bodyPr>
            <a:normAutofit fontScale="77500" lnSpcReduction="20000"/>
          </a:bodyPr>
          <a:lstStyle/>
          <a:p>
            <a:r>
              <a:rPr kumimoji="1" lang="ja-JP" altLang="en-US" dirty="0" smtClean="0"/>
              <a:t>会社が得たもの</a:t>
            </a:r>
            <a:endParaRPr kumimoji="1" lang="en-US" altLang="ja-JP" dirty="0" smtClean="0"/>
          </a:p>
          <a:p>
            <a:pPr lvl="1"/>
            <a:r>
              <a:rPr kumimoji="1" lang="ja-JP" altLang="en-US" dirty="0" smtClean="0"/>
              <a:t>（１）社内</a:t>
            </a:r>
            <a:r>
              <a:rPr lang="ja-JP" altLang="en-US" dirty="0"/>
              <a:t>また</a:t>
            </a:r>
            <a:r>
              <a:rPr lang="ja-JP" altLang="en-US" dirty="0" smtClean="0"/>
              <a:t>は企業グループ</a:t>
            </a:r>
            <a:r>
              <a:rPr kumimoji="1" lang="ja-JP" altLang="en-US" dirty="0" smtClean="0"/>
              <a:t>の範囲で柔軟な労働力調整が可能</a:t>
            </a:r>
            <a:r>
              <a:rPr lang="ja-JP" altLang="en-US" dirty="0" smtClean="0"/>
              <a:t>（機能的柔軟性）</a:t>
            </a:r>
            <a:endParaRPr kumimoji="1" lang="en-US" altLang="ja-JP" dirty="0" smtClean="0"/>
          </a:p>
          <a:p>
            <a:pPr lvl="2"/>
            <a:r>
              <a:rPr kumimoji="1" lang="ja-JP" altLang="en-US" dirty="0" smtClean="0"/>
              <a:t>配置転換，転勤について企業に大幅な裁量権</a:t>
            </a:r>
            <a:endParaRPr kumimoji="1" lang="en-US" altLang="ja-JP" dirty="0" smtClean="0"/>
          </a:p>
          <a:p>
            <a:pPr lvl="2"/>
            <a:r>
              <a:rPr lang="ja-JP" altLang="en-US" dirty="0"/>
              <a:t>雇用保蔵</a:t>
            </a:r>
            <a:r>
              <a:rPr lang="ja-JP" altLang="en-US" dirty="0" smtClean="0"/>
              <a:t>，労働条件のできるだけの維持により労使関係を安定化</a:t>
            </a:r>
            <a:endParaRPr lang="en-US" altLang="ja-JP" dirty="0" smtClean="0"/>
          </a:p>
          <a:p>
            <a:pPr lvl="1"/>
            <a:r>
              <a:rPr kumimoji="1" lang="ja-JP" altLang="en-US" dirty="0"/>
              <a:t>（２</a:t>
            </a:r>
            <a:r>
              <a:rPr kumimoji="1" lang="ja-JP" altLang="en-US" dirty="0" smtClean="0"/>
              <a:t>）技能形成の動機付けと技能の＿＿＿＿＿＿</a:t>
            </a:r>
            <a:endParaRPr kumimoji="1" lang="en-US" altLang="ja-JP" dirty="0" smtClean="0"/>
          </a:p>
          <a:p>
            <a:pPr lvl="2"/>
            <a:r>
              <a:rPr kumimoji="1" lang="ja-JP" altLang="en-US" dirty="0" smtClean="0"/>
              <a:t>簡単な職務からより高度な職務に移すことと昇進競争により技能形成を動機づける</a:t>
            </a:r>
            <a:endParaRPr kumimoji="1" lang="en-US" altLang="ja-JP" dirty="0" smtClean="0"/>
          </a:p>
          <a:p>
            <a:pPr lvl="2"/>
            <a:r>
              <a:rPr kumimoji="1" lang="ja-JP" altLang="en-US" dirty="0" smtClean="0"/>
              <a:t>漠然とした「能力」なので交渉の基礎にならないし，会社の業績から独立した交渉はできない</a:t>
            </a:r>
            <a:endParaRPr kumimoji="1" lang="en-US" altLang="ja-JP" dirty="0" smtClean="0"/>
          </a:p>
          <a:p>
            <a:pPr lvl="2"/>
            <a:r>
              <a:rPr kumimoji="1" lang="ja-JP" altLang="en-US" dirty="0" smtClean="0"/>
              <a:t>能力は会社の能力であって，その成果が個々人に分配されるような外観をとる</a:t>
            </a:r>
            <a:endParaRPr kumimoji="1" lang="en-US" altLang="ja-JP" dirty="0" smtClean="0"/>
          </a:p>
          <a:p>
            <a:pPr lvl="1"/>
            <a:r>
              <a:rPr lang="ja-JP" altLang="en-US" dirty="0"/>
              <a:t>（</a:t>
            </a:r>
            <a:r>
              <a:rPr lang="ja-JP" altLang="en-US" dirty="0" smtClean="0"/>
              <a:t>３）組織コミットメントの引き出し</a:t>
            </a:r>
            <a:endParaRPr lang="en-US" altLang="ja-JP" dirty="0" smtClean="0"/>
          </a:p>
          <a:p>
            <a:r>
              <a:rPr kumimoji="1" lang="ja-JP" altLang="en-US" dirty="0" smtClean="0"/>
              <a:t>労働者が得たもの：「日本型平等社会」</a:t>
            </a:r>
            <a:r>
              <a:rPr kumimoji="1" lang="en-US" altLang="ja-JP" dirty="0" smtClean="0"/>
              <a:t>(</a:t>
            </a:r>
            <a:r>
              <a:rPr kumimoji="1" lang="ja-JP" altLang="en-US" dirty="0" smtClean="0"/>
              <a:t>森口</a:t>
            </a:r>
            <a:r>
              <a:rPr kumimoji="1" lang="en-US" altLang="ja-JP" dirty="0" smtClean="0"/>
              <a:t>[2017]</a:t>
            </a:r>
            <a:r>
              <a:rPr kumimoji="1" lang="ja-JP" altLang="en-US" dirty="0" smtClean="0"/>
              <a:t>）</a:t>
            </a:r>
            <a:endParaRPr kumimoji="1" lang="en-US" altLang="ja-JP" dirty="0" smtClean="0"/>
          </a:p>
          <a:p>
            <a:pPr lvl="1"/>
            <a:r>
              <a:rPr lang="ja-JP" altLang="en-US" dirty="0" smtClean="0"/>
              <a:t>近代家族において，夫がはたらき，妻と子どもを養う賃金</a:t>
            </a:r>
            <a:endParaRPr lang="en-US" altLang="ja-JP" dirty="0" smtClean="0"/>
          </a:p>
          <a:p>
            <a:pPr lvl="1"/>
            <a:r>
              <a:rPr lang="ja-JP" altLang="en-US" dirty="0"/>
              <a:t>そのよう</a:t>
            </a:r>
            <a:r>
              <a:rPr lang="ja-JP" altLang="en-US" dirty="0" smtClean="0"/>
              <a:t>な</a:t>
            </a:r>
            <a:r>
              <a:rPr lang="ja-JP" altLang="en-US" dirty="0"/>
              <a:t>賃金</a:t>
            </a:r>
            <a:r>
              <a:rPr lang="ja-JP" altLang="en-US" dirty="0" smtClean="0"/>
              <a:t>を得た近代家族（労働者の夫＋専業主婦＋子ども）</a:t>
            </a:r>
            <a:endParaRPr lang="en-US" altLang="ja-JP" dirty="0" smtClean="0"/>
          </a:p>
          <a:p>
            <a:pPr lvl="1"/>
            <a:r>
              <a:rPr lang="ja-JP" altLang="en-US" dirty="0"/>
              <a:t>近代家族</a:t>
            </a:r>
            <a:r>
              <a:rPr lang="ja-JP" altLang="en-US" dirty="0" smtClean="0"/>
              <a:t>が構成する，家計</a:t>
            </a:r>
            <a:r>
              <a:rPr lang="ja-JP" altLang="en-US" dirty="0"/>
              <a:t>間</a:t>
            </a:r>
            <a:r>
              <a:rPr lang="ja-JP" altLang="en-US" dirty="0" smtClean="0"/>
              <a:t>格差が小さい社会</a:t>
            </a:r>
            <a:endParaRPr lang="en-US" altLang="ja-JP" dirty="0" smtClean="0"/>
          </a:p>
          <a:p>
            <a:pPr marL="457200" lvl="1" indent="0">
              <a:buNone/>
            </a:pPr>
            <a:endParaRPr kumimoji="1" lang="en-US" altLang="ja-JP" dirty="0"/>
          </a:p>
          <a:p>
            <a:pPr marL="57150" indent="0">
              <a:buNone/>
            </a:pPr>
            <a:endParaRPr kumimoji="1" lang="en-US" altLang="ja-JP"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55</a:t>
            </a:fld>
            <a:endParaRPr lang="en-US" altLang="ja-JP" dirty="0"/>
          </a:p>
        </p:txBody>
      </p:sp>
    </p:spTree>
    <p:extLst>
      <p:ext uri="{BB962C8B-B14F-4D97-AF65-F5344CB8AC3E}">
        <p14:creationId xmlns:p14="http://schemas.microsoft.com/office/powerpoint/2010/main" val="17825876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595313" y="48577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4000" dirty="0" smtClean="0"/>
              <a:t>能力主義管理の年功的運用の成果</a:t>
            </a:r>
          </a:p>
        </p:txBody>
      </p:sp>
      <p:sp>
        <p:nvSpPr>
          <p:cNvPr id="64515" name="スライド番号プレースホル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A38DCDBC-097F-4DB7-AE1C-EB48CC9C1584}" type="slidenum">
              <a:rPr kumimoji="0" lang="en-US" altLang="ja-JP" smtClean="0"/>
              <a:pPr eaLnBrk="1" hangingPunct="1"/>
              <a:t>56</a:t>
            </a:fld>
            <a:endParaRPr kumimoji="0" lang="en-US" altLang="ja-JP" dirty="0" smtClean="0"/>
          </a:p>
        </p:txBody>
      </p:sp>
      <p:sp>
        <p:nvSpPr>
          <p:cNvPr id="64516" name="Text Box 3"/>
          <p:cNvSpPr txBox="1">
            <a:spLocks noChangeArrowheads="1"/>
          </p:cNvSpPr>
          <p:nvPr/>
        </p:nvSpPr>
        <p:spPr bwMode="auto">
          <a:xfrm>
            <a:off x="3276600" y="5805488"/>
            <a:ext cx="2808288"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ja-JP" altLang="en-US" dirty="0"/>
              <a:t>職能資格制度</a:t>
            </a:r>
          </a:p>
        </p:txBody>
      </p:sp>
      <p:sp>
        <p:nvSpPr>
          <p:cNvPr id="64517" name="Text Box 4"/>
          <p:cNvSpPr txBox="1">
            <a:spLocks noChangeArrowheads="1"/>
          </p:cNvSpPr>
          <p:nvPr/>
        </p:nvSpPr>
        <p:spPr bwMode="auto">
          <a:xfrm>
            <a:off x="1331913" y="4581525"/>
            <a:ext cx="2808287"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ja-JP" altLang="en-US" dirty="0"/>
              <a:t>昇格と昇進の分離</a:t>
            </a:r>
          </a:p>
        </p:txBody>
      </p:sp>
      <p:sp>
        <p:nvSpPr>
          <p:cNvPr id="64518" name="Text Box 5"/>
          <p:cNvSpPr txBox="1">
            <a:spLocks noChangeArrowheads="1"/>
          </p:cNvSpPr>
          <p:nvPr/>
        </p:nvSpPr>
        <p:spPr bwMode="auto">
          <a:xfrm>
            <a:off x="5003800" y="4581525"/>
            <a:ext cx="2808288"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ja-JP" altLang="en-US" dirty="0"/>
              <a:t>賃金と職務の分離</a:t>
            </a:r>
          </a:p>
        </p:txBody>
      </p:sp>
      <p:sp>
        <p:nvSpPr>
          <p:cNvPr id="64519" name="Text Box 6"/>
          <p:cNvSpPr txBox="1">
            <a:spLocks noChangeArrowheads="1"/>
          </p:cNvSpPr>
          <p:nvPr/>
        </p:nvSpPr>
        <p:spPr bwMode="auto">
          <a:xfrm>
            <a:off x="5003800" y="3284538"/>
            <a:ext cx="2808288"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ja-JP" altLang="en-US" dirty="0"/>
              <a:t>柔軟な職務編成</a:t>
            </a:r>
          </a:p>
        </p:txBody>
      </p:sp>
      <p:sp>
        <p:nvSpPr>
          <p:cNvPr id="64520" name="Text Box 7"/>
          <p:cNvSpPr txBox="1">
            <a:spLocks noChangeArrowheads="1"/>
          </p:cNvSpPr>
          <p:nvPr/>
        </p:nvSpPr>
        <p:spPr bwMode="auto">
          <a:xfrm>
            <a:off x="1258888" y="3284538"/>
            <a:ext cx="2808287"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ja-JP" altLang="en-US" dirty="0"/>
              <a:t>協力的労使・従業員関係</a:t>
            </a:r>
          </a:p>
        </p:txBody>
      </p:sp>
      <p:sp>
        <p:nvSpPr>
          <p:cNvPr id="64521" name="Line 8"/>
          <p:cNvSpPr>
            <a:spLocks noChangeShapeType="1"/>
          </p:cNvSpPr>
          <p:nvPr/>
        </p:nvSpPr>
        <p:spPr bwMode="auto">
          <a:xfrm flipV="1">
            <a:off x="5292725" y="5013325"/>
            <a:ext cx="935038" cy="792163"/>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sp>
        <p:nvSpPr>
          <p:cNvPr id="64522" name="Line 9"/>
          <p:cNvSpPr>
            <a:spLocks noChangeShapeType="1"/>
          </p:cNvSpPr>
          <p:nvPr/>
        </p:nvSpPr>
        <p:spPr bwMode="auto">
          <a:xfrm flipH="1" flipV="1">
            <a:off x="2843213" y="4941888"/>
            <a:ext cx="792162" cy="86360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sp>
        <p:nvSpPr>
          <p:cNvPr id="64523" name="Line 10"/>
          <p:cNvSpPr>
            <a:spLocks noChangeShapeType="1"/>
          </p:cNvSpPr>
          <p:nvPr/>
        </p:nvSpPr>
        <p:spPr bwMode="auto">
          <a:xfrm flipV="1">
            <a:off x="6300788" y="3716338"/>
            <a:ext cx="0" cy="792162"/>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sp>
        <p:nvSpPr>
          <p:cNvPr id="64524" name="Line 11"/>
          <p:cNvSpPr>
            <a:spLocks noChangeShapeType="1"/>
          </p:cNvSpPr>
          <p:nvPr/>
        </p:nvSpPr>
        <p:spPr bwMode="auto">
          <a:xfrm flipV="1">
            <a:off x="2771775" y="3716338"/>
            <a:ext cx="0" cy="792162"/>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sp>
        <p:nvSpPr>
          <p:cNvPr id="64525" name="Line 12"/>
          <p:cNvSpPr>
            <a:spLocks noChangeShapeType="1"/>
          </p:cNvSpPr>
          <p:nvPr/>
        </p:nvSpPr>
        <p:spPr bwMode="auto">
          <a:xfrm flipV="1">
            <a:off x="2771775" y="2205038"/>
            <a:ext cx="1079500" cy="1008062"/>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sp>
        <p:nvSpPr>
          <p:cNvPr id="64526" name="Line 13"/>
          <p:cNvSpPr>
            <a:spLocks noChangeShapeType="1"/>
          </p:cNvSpPr>
          <p:nvPr/>
        </p:nvSpPr>
        <p:spPr bwMode="auto">
          <a:xfrm flipH="1" flipV="1">
            <a:off x="5435600" y="2276475"/>
            <a:ext cx="865188" cy="1008063"/>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sp>
        <p:nvSpPr>
          <p:cNvPr id="64527" name="Text Box 14"/>
          <p:cNvSpPr txBox="1">
            <a:spLocks noChangeArrowheads="1"/>
          </p:cNvSpPr>
          <p:nvPr/>
        </p:nvSpPr>
        <p:spPr bwMode="auto">
          <a:xfrm>
            <a:off x="2268029" y="1469155"/>
            <a:ext cx="4536504"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ja-JP" altLang="en-US" dirty="0"/>
              <a:t>柔軟な</a:t>
            </a:r>
            <a:r>
              <a:rPr lang="ja-JP" altLang="en-US" dirty="0" smtClean="0"/>
              <a:t>労働投入，技能の形成と会社帰属，組織コミットメント</a:t>
            </a:r>
            <a:endParaRPr lang="ja-JP" altLang="en-US" dirty="0"/>
          </a:p>
        </p:txBody>
      </p:sp>
      <p:sp>
        <p:nvSpPr>
          <p:cNvPr id="64528" name="Text Box 15"/>
          <p:cNvSpPr txBox="1">
            <a:spLocks noChangeArrowheads="1"/>
          </p:cNvSpPr>
          <p:nvPr/>
        </p:nvSpPr>
        <p:spPr bwMode="auto">
          <a:xfrm>
            <a:off x="1116013" y="6243638"/>
            <a:ext cx="7632700"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ja-JP" altLang="en-US" dirty="0"/>
              <a:t>男性正社員に対する終身</a:t>
            </a:r>
            <a:r>
              <a:rPr lang="ja-JP" altLang="en-US" dirty="0" smtClean="0"/>
              <a:t>雇用慣行</a:t>
            </a:r>
            <a:endParaRPr lang="ja-JP" altLang="en-US" dirty="0"/>
          </a:p>
        </p:txBody>
      </p:sp>
      <p:sp>
        <p:nvSpPr>
          <p:cNvPr id="64529" name="Text Box 16"/>
          <p:cNvSpPr txBox="1">
            <a:spLocks noChangeArrowheads="1"/>
          </p:cNvSpPr>
          <p:nvPr/>
        </p:nvSpPr>
        <p:spPr bwMode="auto">
          <a:xfrm>
            <a:off x="3132138" y="3789363"/>
            <a:ext cx="28082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dirty="0"/>
              <a:t>（曖昧な基準の査定を通した同期入社間競争）</a:t>
            </a:r>
          </a:p>
        </p:txBody>
      </p:sp>
      <p:sp>
        <p:nvSpPr>
          <p:cNvPr id="64530" name="Text Box 17"/>
          <p:cNvSpPr txBox="1">
            <a:spLocks noChangeArrowheads="1"/>
          </p:cNvSpPr>
          <p:nvPr/>
        </p:nvSpPr>
        <p:spPr bwMode="auto">
          <a:xfrm>
            <a:off x="7164288" y="1628775"/>
            <a:ext cx="16558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dirty="0"/>
              <a:t>出所：宮本</a:t>
            </a:r>
            <a:r>
              <a:rPr lang="en-US" altLang="ja-JP" dirty="0"/>
              <a:t>[2004]145</a:t>
            </a:r>
            <a:r>
              <a:rPr lang="ja-JP" altLang="en-US" dirty="0"/>
              <a:t>頁を一部改変。</a:t>
            </a:r>
          </a:p>
        </p:txBody>
      </p:sp>
    </p:spTree>
    <p:extLst>
      <p:ext uri="{BB962C8B-B14F-4D97-AF65-F5344CB8AC3E}">
        <p14:creationId xmlns:p14="http://schemas.microsoft.com/office/powerpoint/2010/main" val="27828407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260350"/>
            <a:ext cx="8435280" cy="1223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3600" dirty="0" smtClean="0"/>
              <a:t>安定成長期における能力主義管理の機能的柔軟性への海外からの評価</a:t>
            </a:r>
          </a:p>
        </p:txBody>
      </p:sp>
      <p:sp>
        <p:nvSpPr>
          <p:cNvPr id="54275" name="Rectangle 3"/>
          <p:cNvSpPr>
            <a:spLocks noGrp="1" noChangeArrowheads="1"/>
          </p:cNvSpPr>
          <p:nvPr>
            <p:ph idx="1"/>
          </p:nvPr>
        </p:nvSpPr>
        <p:spPr bwMode="auto">
          <a:xfrm>
            <a:off x="395536" y="1772816"/>
            <a:ext cx="8229600" cy="48528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n-US" altLang="ja-JP" sz="2800" dirty="0" smtClean="0"/>
              <a:t>1970-80</a:t>
            </a:r>
            <a:r>
              <a:rPr lang="ja-JP" altLang="en-US" sz="2800" dirty="0" smtClean="0"/>
              <a:t>年代には，日本の能力主義管理は，欧米の生産職場における職務給・先任権システムと対比して，柔軟性による高い効率を生むと評価された</a:t>
            </a:r>
          </a:p>
          <a:p>
            <a:pPr eaLnBrk="1" hangingPunct="1">
              <a:lnSpc>
                <a:spcPct val="90000"/>
              </a:lnSpc>
            </a:pPr>
            <a:r>
              <a:rPr lang="ja-JP" altLang="en-US" sz="2800" dirty="0" smtClean="0"/>
              <a:t>職務給と先任権システムでは，職務が細分化されると配置は硬直化する</a:t>
            </a:r>
          </a:p>
          <a:p>
            <a:pPr lvl="1" eaLnBrk="1" hangingPunct="1">
              <a:lnSpc>
                <a:spcPct val="90000"/>
              </a:lnSpc>
            </a:pPr>
            <a:r>
              <a:rPr lang="ja-JP" altLang="en-US" dirty="0" smtClean="0"/>
              <a:t>割り当てた職務以外の仕事はさせられない</a:t>
            </a:r>
          </a:p>
          <a:p>
            <a:pPr lvl="1" eaLnBrk="1" hangingPunct="1">
              <a:lnSpc>
                <a:spcPct val="90000"/>
              </a:lnSpc>
            </a:pPr>
            <a:r>
              <a:rPr lang="ja-JP" altLang="en-US" dirty="0" smtClean="0"/>
              <a:t>昇進の候補者は限られ，レイオフの順序は厳しくルール化されている</a:t>
            </a:r>
          </a:p>
          <a:p>
            <a:pPr eaLnBrk="1" hangingPunct="1">
              <a:lnSpc>
                <a:spcPct val="90000"/>
              </a:lnSpc>
            </a:pPr>
            <a:r>
              <a:rPr lang="ja-JP" altLang="en-US" sz="2800" dirty="0" smtClean="0"/>
              <a:t>職能給ならば，配置転換を通した訓練と雇用の微調整が可能であることが欧米から注目された</a:t>
            </a:r>
            <a:endParaRPr lang="en-US" altLang="ja-JP" sz="2800" dirty="0" smtClean="0"/>
          </a:p>
        </p:txBody>
      </p:sp>
      <p:sp>
        <p:nvSpPr>
          <p:cNvPr id="54276"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F5960E50-0589-4D2A-90E2-FED2024AB262}" type="slidenum">
              <a:rPr kumimoji="0" lang="en-US" altLang="ja-JP" smtClean="0"/>
              <a:pPr eaLnBrk="1" hangingPunct="1"/>
              <a:t>57</a:t>
            </a:fld>
            <a:endParaRPr kumimoji="0" lang="en-US" altLang="ja-JP" dirty="0" smtClean="0"/>
          </a:p>
        </p:txBody>
      </p:sp>
    </p:spTree>
    <p:extLst>
      <p:ext uri="{BB962C8B-B14F-4D97-AF65-F5344CB8AC3E}">
        <p14:creationId xmlns:p14="http://schemas.microsoft.com/office/powerpoint/2010/main" val="27410773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１－（４）正社員の退職・解雇</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58</a:t>
            </a:fld>
            <a:endParaRPr lang="en-US" altLang="ja-JP" dirty="0"/>
          </a:p>
        </p:txBody>
      </p:sp>
    </p:spTree>
    <p:extLst>
      <p:ext uri="{BB962C8B-B14F-4D97-AF65-F5344CB8AC3E}">
        <p14:creationId xmlns:p14="http://schemas.microsoft.com/office/powerpoint/2010/main" val="2558524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定年退職制度</a:t>
            </a:r>
            <a:endParaRPr kumimoji="1" lang="ja-JP" altLang="en-US" dirty="0"/>
          </a:p>
        </p:txBody>
      </p:sp>
      <p:sp>
        <p:nvSpPr>
          <p:cNvPr id="5" name="コンテンツ プレースホルダー 4"/>
          <p:cNvSpPr>
            <a:spLocks noGrp="1"/>
          </p:cNvSpPr>
          <p:nvPr>
            <p:ph idx="1"/>
          </p:nvPr>
        </p:nvSpPr>
        <p:spPr>
          <a:xfrm>
            <a:off x="457200" y="1340768"/>
            <a:ext cx="8229600" cy="5040559"/>
          </a:xfrm>
        </p:spPr>
        <p:txBody>
          <a:bodyPr>
            <a:normAutofit fontScale="77500" lnSpcReduction="20000"/>
          </a:bodyPr>
          <a:lstStyle/>
          <a:p>
            <a:r>
              <a:rPr kumimoji="1" lang="ja-JP" altLang="en-US" dirty="0" smtClean="0"/>
              <a:t>定年制度の経済論理</a:t>
            </a:r>
            <a:endParaRPr kumimoji="1" lang="en-US" altLang="ja-JP" dirty="0" smtClean="0"/>
          </a:p>
          <a:p>
            <a:pPr lvl="1"/>
            <a:r>
              <a:rPr kumimoji="1" lang="ja-JP" altLang="en-US" dirty="0" smtClean="0"/>
              <a:t>右肩上がり賃金カーブでは，やがて当該従業員の雇用が企業経営にとって採算に合わなくなる。そのため強制退職＝定年が合理的となる（制度存続の論理）</a:t>
            </a:r>
            <a:endParaRPr kumimoji="1" lang="en-US" altLang="ja-JP" dirty="0" smtClean="0"/>
          </a:p>
          <a:p>
            <a:pPr lvl="1"/>
            <a:r>
              <a:rPr lang="ja-JP" altLang="en-US" dirty="0"/>
              <a:t>歴史的</a:t>
            </a:r>
            <a:r>
              <a:rPr lang="ja-JP" altLang="en-US" dirty="0" smtClean="0"/>
              <a:t>に</a:t>
            </a:r>
            <a:r>
              <a:rPr lang="ja-JP" altLang="en-US" dirty="0"/>
              <a:t>定年制が成立</a:t>
            </a:r>
            <a:r>
              <a:rPr lang="ja-JP" altLang="en-US" dirty="0" smtClean="0"/>
              <a:t>した</a:t>
            </a:r>
            <a:r>
              <a:rPr lang="ja-JP" altLang="en-US" dirty="0"/>
              <a:t>過程</a:t>
            </a:r>
            <a:r>
              <a:rPr lang="ja-JP" altLang="en-US" dirty="0" smtClean="0"/>
              <a:t>は</a:t>
            </a:r>
            <a:r>
              <a:rPr lang="ja-JP" altLang="en-US" dirty="0"/>
              <a:t>これとは</a:t>
            </a:r>
            <a:r>
              <a:rPr lang="ja-JP" altLang="en-US" dirty="0" smtClean="0"/>
              <a:t>異なる（制度形成の論理）</a:t>
            </a:r>
            <a:endParaRPr kumimoji="1" lang="en-US" altLang="ja-JP" dirty="0" smtClean="0"/>
          </a:p>
          <a:p>
            <a:r>
              <a:rPr kumimoji="1" lang="ja-JP" altLang="en-US" dirty="0" smtClean="0"/>
              <a:t>年金支給開始年齢と連動した定年年齢</a:t>
            </a:r>
            <a:endParaRPr kumimoji="1" lang="en-US" altLang="ja-JP" dirty="0" smtClean="0"/>
          </a:p>
          <a:p>
            <a:pPr lvl="1"/>
            <a:r>
              <a:rPr lang="en-US" altLang="ja-JP" dirty="0" smtClean="0"/>
              <a:t>1974</a:t>
            </a:r>
            <a:r>
              <a:rPr lang="ja-JP" altLang="en-US" dirty="0" smtClean="0"/>
              <a:t>年男子年金支給年齢が６０歳に。これをうけて</a:t>
            </a:r>
            <a:r>
              <a:rPr lang="en-US" altLang="ja-JP" dirty="0" smtClean="0"/>
              <a:t>70</a:t>
            </a:r>
            <a:r>
              <a:rPr lang="ja-JP" altLang="en-US" dirty="0" smtClean="0"/>
              <a:t>年代に労働組合の要求を受けて</a:t>
            </a:r>
            <a:r>
              <a:rPr lang="en-US" altLang="ja-JP" dirty="0" smtClean="0"/>
              <a:t>55</a:t>
            </a:r>
            <a:r>
              <a:rPr lang="ja-JP" altLang="en-US" dirty="0" smtClean="0"/>
              <a:t>歳定年制から</a:t>
            </a:r>
            <a:r>
              <a:rPr lang="en-US" altLang="ja-JP" dirty="0" smtClean="0"/>
              <a:t>60</a:t>
            </a:r>
            <a:r>
              <a:rPr lang="ja-JP" altLang="en-US" dirty="0" smtClean="0"/>
              <a:t>歳定年制へ移行</a:t>
            </a:r>
            <a:endParaRPr lang="en-US" altLang="ja-JP" dirty="0" smtClean="0"/>
          </a:p>
          <a:p>
            <a:pPr lvl="1"/>
            <a:r>
              <a:rPr lang="ja-JP" altLang="en-US" dirty="0" smtClean="0"/>
              <a:t>女子は結婚退職制や性別定年制（</a:t>
            </a:r>
            <a:r>
              <a:rPr lang="en-US" altLang="ja-JP" dirty="0" smtClean="0"/>
              <a:t>25</a:t>
            </a:r>
            <a:r>
              <a:rPr lang="ja-JP" altLang="en-US" dirty="0" smtClean="0"/>
              <a:t>歳や</a:t>
            </a:r>
            <a:r>
              <a:rPr lang="en-US" altLang="ja-JP" dirty="0" smtClean="0"/>
              <a:t>30</a:t>
            </a:r>
            <a:r>
              <a:rPr lang="ja-JP" altLang="en-US" dirty="0" smtClean="0"/>
              <a:t>歳）を経て（濱口</a:t>
            </a:r>
            <a:r>
              <a:rPr lang="en-US" altLang="ja-JP" dirty="0" smtClean="0"/>
              <a:t>[2015]</a:t>
            </a:r>
            <a:r>
              <a:rPr lang="ja-JP" altLang="en-US" dirty="0" smtClean="0"/>
              <a:t>，大森</a:t>
            </a:r>
            <a:r>
              <a:rPr lang="en-US" altLang="ja-JP" dirty="0" smtClean="0"/>
              <a:t>[2017]</a:t>
            </a:r>
            <a:r>
              <a:rPr lang="ja-JP" altLang="en-US" dirty="0" smtClean="0"/>
              <a:t>），日産自動車事件最高裁判決（</a:t>
            </a:r>
            <a:r>
              <a:rPr lang="en-US" altLang="ja-JP" dirty="0" smtClean="0"/>
              <a:t>1981</a:t>
            </a:r>
            <a:r>
              <a:rPr lang="ja-JP" altLang="en-US" dirty="0" smtClean="0"/>
              <a:t>年），男女雇用機会均等法（</a:t>
            </a:r>
            <a:r>
              <a:rPr lang="en-US" altLang="ja-JP" dirty="0" smtClean="0"/>
              <a:t>1986</a:t>
            </a:r>
            <a:r>
              <a:rPr lang="ja-JP" altLang="en-US" dirty="0" smtClean="0"/>
              <a:t>年施行）で男女同一に</a:t>
            </a:r>
            <a:endParaRPr lang="en-US" altLang="ja-JP" dirty="0" smtClean="0"/>
          </a:p>
          <a:p>
            <a:pPr lvl="1"/>
            <a:r>
              <a:rPr lang="en-US" altLang="ja-JP" dirty="0" smtClean="0"/>
              <a:t>1994</a:t>
            </a:r>
            <a:r>
              <a:rPr lang="ja-JP" altLang="en-US" dirty="0" smtClean="0"/>
              <a:t>年高年齢者雇用促進法改正で＿＿＿＿＿＿＿＿が禁止される</a:t>
            </a:r>
            <a:endParaRPr lang="en-US" altLang="ja-JP" dirty="0" smtClean="0"/>
          </a:p>
          <a:p>
            <a:pPr lvl="1"/>
            <a:endParaRPr kumimoji="1" lang="en-US" altLang="ja-JP" dirty="0" smtClean="0"/>
          </a:p>
        </p:txBody>
      </p:sp>
      <p:sp>
        <p:nvSpPr>
          <p:cNvPr id="3" name="スライド番号プレースホルダー 2"/>
          <p:cNvSpPr>
            <a:spLocks noGrp="1"/>
          </p:cNvSpPr>
          <p:nvPr>
            <p:ph type="sldNum" sz="quarter" idx="12"/>
          </p:nvPr>
        </p:nvSpPr>
        <p:spPr/>
        <p:txBody>
          <a:bodyPr/>
          <a:lstStyle/>
          <a:p>
            <a:pPr>
              <a:defRPr/>
            </a:pPr>
            <a:fld id="{E4077BB3-7DFE-49E4-AA61-91FE59E29089}" type="slidenum">
              <a:rPr lang="en-US" altLang="ja-JP" smtClean="0"/>
              <a:pPr>
                <a:defRPr/>
              </a:pPr>
              <a:t>59</a:t>
            </a:fld>
            <a:endParaRPr lang="en-US" altLang="ja-JP" dirty="0"/>
          </a:p>
        </p:txBody>
      </p:sp>
    </p:spTree>
    <p:extLst>
      <p:ext uri="{BB962C8B-B14F-4D97-AF65-F5344CB8AC3E}">
        <p14:creationId xmlns:p14="http://schemas.microsoft.com/office/powerpoint/2010/main" val="2939055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構成</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正社員のメンバーシップ型雇用</a:t>
            </a:r>
            <a:endParaRPr kumimoji="1" lang="en-US" altLang="ja-JP" dirty="0" smtClean="0"/>
          </a:p>
          <a:p>
            <a:r>
              <a:rPr kumimoji="1" lang="ja-JP" altLang="en-US" dirty="0" smtClean="0"/>
              <a:t>雇用構造の変動</a:t>
            </a:r>
            <a:endParaRPr kumimoji="1" lang="en-US" altLang="ja-JP" dirty="0" smtClean="0"/>
          </a:p>
          <a:p>
            <a:r>
              <a:rPr kumimoji="1" lang="ja-JP" altLang="en-US" dirty="0" smtClean="0"/>
              <a:t>「働き方改革」の模索と混迷</a:t>
            </a:r>
            <a:endParaRPr kumimoji="1" lang="en-US" altLang="ja-JP" dirty="0" smtClean="0"/>
          </a:p>
          <a:p>
            <a:r>
              <a:rPr kumimoji="1" lang="ja-JP" altLang="en-US" dirty="0" smtClean="0"/>
              <a:t>小括</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6</a:t>
            </a:fld>
            <a:endParaRPr lang="en-US" altLang="ja-JP" dirty="0"/>
          </a:p>
        </p:txBody>
      </p:sp>
    </p:spTree>
    <p:extLst>
      <p:ext uri="{BB962C8B-B14F-4D97-AF65-F5344CB8AC3E}">
        <p14:creationId xmlns:p14="http://schemas.microsoft.com/office/powerpoint/2010/main" val="13769925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現在：</a:t>
            </a:r>
            <a:r>
              <a:rPr kumimoji="1" lang="en-US" altLang="ja-JP" dirty="0" smtClean="0"/>
              <a:t>65</a:t>
            </a:r>
            <a:r>
              <a:rPr kumimoji="1" lang="ja-JP" altLang="en-US" dirty="0" smtClean="0"/>
              <a:t>歳までの継続雇用</a:t>
            </a:r>
            <a:endParaRPr kumimoji="1" lang="ja-JP" altLang="en-US" dirty="0"/>
          </a:p>
        </p:txBody>
      </p:sp>
      <p:sp>
        <p:nvSpPr>
          <p:cNvPr id="3" name="コンテンツ プレースホルダー 2"/>
          <p:cNvSpPr>
            <a:spLocks noGrp="1"/>
          </p:cNvSpPr>
          <p:nvPr>
            <p:ph idx="1"/>
          </p:nvPr>
        </p:nvSpPr>
        <p:spPr>
          <a:xfrm>
            <a:off x="457200" y="1600201"/>
            <a:ext cx="8229600" cy="4781127"/>
          </a:xfrm>
        </p:spPr>
        <p:txBody>
          <a:bodyPr>
            <a:normAutofit fontScale="92500" lnSpcReduction="20000"/>
          </a:bodyPr>
          <a:lstStyle/>
          <a:p>
            <a:r>
              <a:rPr kumimoji="1" lang="ja-JP" altLang="en-US" dirty="0" smtClean="0"/>
              <a:t>厚生年金支給の</a:t>
            </a:r>
            <a:r>
              <a:rPr kumimoji="1" lang="en-US" altLang="ja-JP" dirty="0" smtClean="0"/>
              <a:t>65</a:t>
            </a:r>
            <a:r>
              <a:rPr kumimoji="1" lang="ja-JP" altLang="en-US" dirty="0" smtClean="0"/>
              <a:t>歳までの段階的引き上げが契機</a:t>
            </a:r>
            <a:endParaRPr kumimoji="1" lang="en-US" altLang="ja-JP" dirty="0" smtClean="0"/>
          </a:p>
          <a:p>
            <a:r>
              <a:rPr lang="en-US" altLang="ja-JP" dirty="0"/>
              <a:t>2004</a:t>
            </a:r>
            <a:r>
              <a:rPr lang="ja-JP" altLang="en-US" dirty="0" smtClean="0"/>
              <a:t>年高年齢者</a:t>
            </a:r>
            <a:r>
              <a:rPr lang="ja-JP" altLang="en-US" dirty="0"/>
              <a:t>雇用</a:t>
            </a:r>
            <a:r>
              <a:rPr lang="ja-JP" altLang="en-US" dirty="0" smtClean="0"/>
              <a:t>促進法：</a:t>
            </a:r>
            <a:r>
              <a:rPr lang="en-US" altLang="ja-JP" dirty="0" smtClean="0"/>
              <a:t>65</a:t>
            </a:r>
            <a:r>
              <a:rPr lang="ja-JP" altLang="en-US" dirty="0" smtClean="0"/>
              <a:t>歳までの継続雇用を以下の</a:t>
            </a:r>
            <a:r>
              <a:rPr lang="en-US" altLang="ja-JP" dirty="0" smtClean="0"/>
              <a:t>3</a:t>
            </a:r>
            <a:r>
              <a:rPr lang="ja-JP" altLang="en-US" dirty="0" smtClean="0"/>
              <a:t>つのいずれかで実現することを企業に義務づけ</a:t>
            </a:r>
            <a:endParaRPr lang="en-US" altLang="ja-JP" dirty="0" smtClean="0"/>
          </a:p>
          <a:p>
            <a:pPr lvl="1"/>
            <a:r>
              <a:rPr lang="ja-JP" altLang="en-US" dirty="0" smtClean="0"/>
              <a:t>定年年齢引き上げ</a:t>
            </a:r>
            <a:endParaRPr lang="en-US" altLang="ja-JP" dirty="0" smtClean="0"/>
          </a:p>
          <a:p>
            <a:pPr lvl="1"/>
            <a:r>
              <a:rPr lang="ja-JP" altLang="en-US" dirty="0"/>
              <a:t>継続雇用制度の</a:t>
            </a:r>
            <a:r>
              <a:rPr lang="ja-JP" altLang="en-US" dirty="0" smtClean="0"/>
              <a:t>導入</a:t>
            </a:r>
            <a:endParaRPr lang="en-US" altLang="ja-JP" dirty="0" smtClean="0"/>
          </a:p>
          <a:p>
            <a:pPr lvl="1"/>
            <a:r>
              <a:rPr lang="ja-JP" altLang="en-US" dirty="0"/>
              <a:t>定年</a:t>
            </a:r>
            <a:r>
              <a:rPr lang="ja-JP" altLang="en-US" dirty="0" smtClean="0"/>
              <a:t>の＿＿＿＿＿＿</a:t>
            </a:r>
            <a:endParaRPr lang="en-US" altLang="ja-JP" dirty="0" smtClean="0"/>
          </a:p>
          <a:p>
            <a:r>
              <a:rPr lang="en-US" altLang="ja-JP" dirty="0"/>
              <a:t>60</a:t>
            </a:r>
            <a:r>
              <a:rPr lang="ja-JP" altLang="en-US" dirty="0"/>
              <a:t>歳の時と</a:t>
            </a:r>
            <a:r>
              <a:rPr lang="ja-JP" altLang="en-US" dirty="0" smtClean="0"/>
              <a:t>異なり</a:t>
            </a:r>
            <a:r>
              <a:rPr lang="ja-JP" altLang="en-US" dirty="0"/>
              <a:t>定年年齢引き上げを要求していないのは</a:t>
            </a:r>
            <a:r>
              <a:rPr lang="ja-JP" altLang="en-US" dirty="0" smtClean="0"/>
              <a:t>，継続雇用で非正規化することを想定しているから（濱口</a:t>
            </a:r>
            <a:r>
              <a:rPr lang="en-US" altLang="ja-JP" dirty="0" smtClean="0"/>
              <a:t>[2011]73</a:t>
            </a:r>
            <a:r>
              <a:rPr lang="ja-JP" altLang="en-US" dirty="0" smtClean="0"/>
              <a:t>頁）</a:t>
            </a:r>
            <a:endParaRPr lang="en-US" altLang="ja-JP"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60</a:t>
            </a:fld>
            <a:endParaRPr lang="en-US" altLang="ja-JP" dirty="0"/>
          </a:p>
        </p:txBody>
      </p:sp>
    </p:spTree>
    <p:extLst>
      <p:ext uri="{BB962C8B-B14F-4D97-AF65-F5344CB8AC3E}">
        <p14:creationId xmlns:p14="http://schemas.microsoft.com/office/powerpoint/2010/main" val="4153380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継続雇用政策の論理</a:t>
            </a:r>
            <a:endParaRPr kumimoji="1" lang="ja-JP" altLang="en-US" dirty="0"/>
          </a:p>
        </p:txBody>
      </p:sp>
      <p:sp>
        <p:nvSpPr>
          <p:cNvPr id="3" name="コンテンツ プレースホルダー 2"/>
          <p:cNvSpPr>
            <a:spLocks noGrp="1"/>
          </p:cNvSpPr>
          <p:nvPr>
            <p:ph idx="1"/>
          </p:nvPr>
        </p:nvSpPr>
        <p:spPr>
          <a:xfrm>
            <a:off x="457200" y="1600201"/>
            <a:ext cx="8229600" cy="4853135"/>
          </a:xfrm>
        </p:spPr>
        <p:txBody>
          <a:bodyPr>
            <a:normAutofit fontScale="92500" lnSpcReduction="20000"/>
          </a:bodyPr>
          <a:lstStyle/>
          <a:p>
            <a:r>
              <a:rPr lang="ja-JP" altLang="en-US" dirty="0"/>
              <a:t>一方において右肩上がり賃金カーブが存在することを認め，他方において定年後に，わざわざ別の契約で雇い直して賃金を下げることを当然視して</a:t>
            </a:r>
            <a:r>
              <a:rPr lang="ja-JP" altLang="en-US" dirty="0" smtClean="0"/>
              <a:t>いる</a:t>
            </a:r>
            <a:endParaRPr lang="en-US" altLang="ja-JP" dirty="0" smtClean="0"/>
          </a:p>
          <a:p>
            <a:r>
              <a:rPr lang="ja-JP" altLang="en-US" dirty="0" smtClean="0"/>
              <a:t>その認識は極度にメンバーシップ型</a:t>
            </a:r>
            <a:endParaRPr lang="en-US" altLang="ja-JP" dirty="0" smtClean="0"/>
          </a:p>
          <a:p>
            <a:pPr lvl="1"/>
            <a:r>
              <a:rPr lang="ja-JP" altLang="en-US" dirty="0" smtClean="0"/>
              <a:t>正社員</a:t>
            </a:r>
            <a:r>
              <a:rPr lang="ja-JP" altLang="en-US" dirty="0"/>
              <a:t>は年齢によって賃金が</a:t>
            </a:r>
            <a:r>
              <a:rPr lang="ja-JP" altLang="en-US" dirty="0" smtClean="0"/>
              <a:t>上がることを当然視（高齢者雇用促進だが，年齢差別禁止の発想ではない）</a:t>
            </a:r>
            <a:endParaRPr lang="en-US" altLang="ja-JP" dirty="0" smtClean="0"/>
          </a:p>
          <a:p>
            <a:pPr lvl="1"/>
            <a:r>
              <a:rPr lang="ja-JP" altLang="en-US" dirty="0" smtClean="0"/>
              <a:t>正社員でなければ職務にかかわらず低賃金であることを当然視（メンバーシップの強弱で処遇が違うことを当然視）</a:t>
            </a:r>
            <a:endParaRPr lang="en-US" altLang="ja-JP" dirty="0" smtClean="0"/>
          </a:p>
          <a:p>
            <a:pPr lvl="1"/>
            <a:r>
              <a:rPr lang="ja-JP" altLang="en-US" dirty="0" smtClean="0"/>
              <a:t>ジョブに応じた賃金の発想がない</a:t>
            </a:r>
            <a:endParaRPr lang="ja-JP" altLang="en-US" dirty="0"/>
          </a:p>
          <a:p>
            <a:endParaRPr lang="ja-JP" altLang="en-US" dirty="0"/>
          </a:p>
          <a:p>
            <a:endParaRPr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61</a:t>
            </a:fld>
            <a:endParaRPr lang="en-US" altLang="ja-JP" dirty="0"/>
          </a:p>
        </p:txBody>
      </p:sp>
    </p:spTree>
    <p:extLst>
      <p:ext uri="{BB962C8B-B14F-4D97-AF65-F5344CB8AC3E}">
        <p14:creationId xmlns:p14="http://schemas.microsoft.com/office/powerpoint/2010/main" val="10620680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404664"/>
            <a:ext cx="8229600" cy="1080120"/>
          </a:xfrm>
        </p:spPr>
        <p:txBody>
          <a:bodyPr>
            <a:noAutofit/>
          </a:bodyPr>
          <a:lstStyle/>
          <a:p>
            <a:r>
              <a:rPr kumimoji="1" lang="ja-JP" altLang="en-US" sz="3600" dirty="0" smtClean="0"/>
              <a:t>正社員の雇用調整：整理解雇回避の企業行動と法的規制（１）</a:t>
            </a:r>
            <a:endParaRPr kumimoji="1" lang="ja-JP" altLang="en-US" sz="3600" dirty="0"/>
          </a:p>
        </p:txBody>
      </p:sp>
      <p:sp>
        <p:nvSpPr>
          <p:cNvPr id="3" name="コンテンツ プレースホルダー 2"/>
          <p:cNvSpPr>
            <a:spLocks noGrp="1"/>
          </p:cNvSpPr>
          <p:nvPr>
            <p:ph idx="1"/>
          </p:nvPr>
        </p:nvSpPr>
        <p:spPr>
          <a:xfrm>
            <a:off x="457200" y="1600201"/>
            <a:ext cx="8229600" cy="5257799"/>
          </a:xfrm>
        </p:spPr>
        <p:txBody>
          <a:bodyPr>
            <a:normAutofit fontScale="85000" lnSpcReduction="20000"/>
          </a:bodyPr>
          <a:lstStyle/>
          <a:p>
            <a:r>
              <a:rPr kumimoji="1" lang="en-US" altLang="ja-JP" dirty="0" smtClean="0"/>
              <a:t>1950</a:t>
            </a:r>
            <a:r>
              <a:rPr kumimoji="1" lang="ja-JP" altLang="en-US" dirty="0" smtClean="0"/>
              <a:t>年代の大量解雇を伴う労使紛争の教訓＝整理解雇を極力回避→配置転換で調整する（日本生産性本部「生産性三原則</a:t>
            </a:r>
            <a:r>
              <a:rPr lang="ja-JP" altLang="en-US" dirty="0"/>
              <a:t>」</a:t>
            </a:r>
            <a:r>
              <a:rPr kumimoji="1" lang="ja-JP" altLang="en-US" dirty="0" smtClean="0"/>
              <a:t>）</a:t>
            </a:r>
            <a:endParaRPr kumimoji="1" lang="en-US" altLang="ja-JP" dirty="0" smtClean="0"/>
          </a:p>
          <a:p>
            <a:r>
              <a:rPr lang="ja-JP" altLang="en-US" dirty="0"/>
              <a:t>判例に</a:t>
            </a:r>
            <a:r>
              <a:rPr lang="ja-JP" altLang="en-US" dirty="0" smtClean="0"/>
              <a:t>よる解雇権</a:t>
            </a:r>
            <a:r>
              <a:rPr lang="ja-JP" altLang="en-US" dirty="0"/>
              <a:t>濫用</a:t>
            </a:r>
            <a:r>
              <a:rPr lang="ja-JP" altLang="en-US" dirty="0" smtClean="0"/>
              <a:t>法理の確立：使用者には解雇権があるが合理的理由がなければ権利の濫用として無効</a:t>
            </a:r>
            <a:endParaRPr lang="en-US" altLang="ja-JP" dirty="0" smtClean="0"/>
          </a:p>
          <a:p>
            <a:r>
              <a:rPr kumimoji="1" lang="en-US" altLang="ja-JP" dirty="0" smtClean="0"/>
              <a:t>1970</a:t>
            </a:r>
            <a:r>
              <a:rPr kumimoji="1" lang="ja-JP" altLang="en-US" dirty="0" smtClean="0"/>
              <a:t>年代以後，整理解雇法理が確立。</a:t>
            </a:r>
            <a:r>
              <a:rPr kumimoji="1" lang="en-US" altLang="ja-JP" dirty="0" smtClean="0"/>
              <a:t>4</a:t>
            </a:r>
            <a:r>
              <a:rPr kumimoji="1" lang="ja-JP" altLang="en-US" dirty="0" smtClean="0"/>
              <a:t>条件を満たさないと整理解雇は無効</a:t>
            </a:r>
            <a:endParaRPr kumimoji="1" lang="en-US" altLang="ja-JP" dirty="0" smtClean="0"/>
          </a:p>
          <a:p>
            <a:pPr lvl="1"/>
            <a:r>
              <a:rPr lang="ja-JP" altLang="en-US" dirty="0"/>
              <a:t>解雇の必要性</a:t>
            </a:r>
          </a:p>
          <a:p>
            <a:pPr lvl="1"/>
            <a:r>
              <a:rPr lang="ja-JP" altLang="en-US" dirty="0"/>
              <a:t>解雇の回避義務</a:t>
            </a:r>
            <a:r>
              <a:rPr lang="ja-JP" altLang="en-US" dirty="0" smtClean="0"/>
              <a:t>：時間外</a:t>
            </a:r>
            <a:r>
              <a:rPr lang="ja-JP" altLang="en-US" dirty="0"/>
              <a:t>労働削減，</a:t>
            </a:r>
            <a:r>
              <a:rPr lang="ja-JP" altLang="en-US" u="sng" dirty="0"/>
              <a:t>配置転換による雇用維持</a:t>
            </a:r>
            <a:r>
              <a:rPr lang="ja-JP" altLang="en-US" dirty="0"/>
              <a:t>，</a:t>
            </a:r>
            <a:r>
              <a:rPr lang="ja-JP" altLang="en-US" u="sng" dirty="0"/>
              <a:t>非正規の</a:t>
            </a:r>
            <a:r>
              <a:rPr lang="ja-JP" altLang="en-US" u="sng" dirty="0" smtClean="0"/>
              <a:t>雇止め</a:t>
            </a:r>
            <a:r>
              <a:rPr lang="ja-JP" altLang="en-US" dirty="0" smtClean="0"/>
              <a:t>（正規の雇用維持優先が当然視されている）</a:t>
            </a:r>
            <a:endParaRPr lang="ja-JP" altLang="en-US" dirty="0"/>
          </a:p>
          <a:p>
            <a:pPr lvl="1"/>
            <a:r>
              <a:rPr lang="ja-JP" altLang="en-US" dirty="0"/>
              <a:t>人選の</a:t>
            </a:r>
            <a:r>
              <a:rPr lang="ja-JP" altLang="en-US" dirty="0" smtClean="0"/>
              <a:t>妥当性</a:t>
            </a:r>
            <a:endParaRPr lang="ja-JP" altLang="en-US" dirty="0"/>
          </a:p>
          <a:p>
            <a:pPr lvl="1"/>
            <a:r>
              <a:rPr lang="ja-JP" altLang="en-US" dirty="0"/>
              <a:t>労働組合・労働者との協議</a:t>
            </a:r>
            <a:r>
              <a:rPr lang="ja-JP" altLang="en-US" dirty="0" smtClean="0"/>
              <a:t>義務</a:t>
            </a:r>
            <a:endParaRPr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62</a:t>
            </a:fld>
            <a:endParaRPr lang="en-US" altLang="ja-JP" dirty="0"/>
          </a:p>
        </p:txBody>
      </p:sp>
    </p:spTree>
    <p:extLst>
      <p:ext uri="{BB962C8B-B14F-4D97-AF65-F5344CB8AC3E}">
        <p14:creationId xmlns:p14="http://schemas.microsoft.com/office/powerpoint/2010/main" val="22123942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正社員の雇用調整：整理解雇回避の企業行動と法的規制（１）</a:t>
            </a:r>
            <a:endParaRPr kumimoji="1" lang="ja-JP" altLang="en-US" dirty="0"/>
          </a:p>
        </p:txBody>
      </p:sp>
      <p:sp>
        <p:nvSpPr>
          <p:cNvPr id="3" name="コンテンツ プレースホルダー 2"/>
          <p:cNvSpPr>
            <a:spLocks noGrp="1"/>
          </p:cNvSpPr>
          <p:nvPr>
            <p:ph idx="1"/>
          </p:nvPr>
        </p:nvSpPr>
        <p:spPr>
          <a:xfrm>
            <a:off x="457200" y="1844824"/>
            <a:ext cx="8229600" cy="4608512"/>
          </a:xfrm>
        </p:spPr>
        <p:txBody>
          <a:bodyPr>
            <a:normAutofit fontScale="77500" lnSpcReduction="20000"/>
          </a:bodyPr>
          <a:lstStyle/>
          <a:p>
            <a:r>
              <a:rPr lang="en-US" altLang="ja-JP" dirty="0"/>
              <a:t>2003</a:t>
            </a:r>
            <a:r>
              <a:rPr lang="ja-JP" altLang="en-US" dirty="0"/>
              <a:t>年の労働基準法改正（</a:t>
            </a:r>
            <a:r>
              <a:rPr lang="en-US" altLang="ja-JP" dirty="0"/>
              <a:t>2007</a:t>
            </a:r>
            <a:r>
              <a:rPr lang="ja-JP" altLang="en-US" dirty="0"/>
              <a:t>年公布の労働契約法第第</a:t>
            </a:r>
            <a:r>
              <a:rPr lang="en-US" altLang="ja-JP" dirty="0"/>
              <a:t>16</a:t>
            </a:r>
            <a:r>
              <a:rPr lang="ja-JP" altLang="en-US" dirty="0"/>
              <a:t>条に移行</a:t>
            </a:r>
            <a:r>
              <a:rPr lang="en-US" altLang="ja-JP" dirty="0" smtClean="0"/>
              <a:t>)</a:t>
            </a:r>
            <a:r>
              <a:rPr lang="ja-JP" altLang="en-US" dirty="0"/>
              <a:t>による解雇</a:t>
            </a:r>
            <a:r>
              <a:rPr lang="ja-JP" altLang="en-US" dirty="0" smtClean="0"/>
              <a:t>制限</a:t>
            </a:r>
            <a:r>
              <a:rPr lang="ja-JP" altLang="en-US" dirty="0"/>
              <a:t>：解雇は、客観的に合理的な理由を欠き、社会通念上相当であると認められない場合は、その権利を濫用したものとして、無効とする。</a:t>
            </a:r>
          </a:p>
          <a:p>
            <a:r>
              <a:rPr lang="ja-JP" altLang="en-US" dirty="0"/>
              <a:t>解雇の金銭的解決は，建前としては導入されていないが，個別労使紛争処理制度の中で実際には実行されている</a:t>
            </a:r>
            <a:r>
              <a:rPr lang="en-US" altLang="ja-JP" dirty="0"/>
              <a:t>(</a:t>
            </a:r>
            <a:r>
              <a:rPr lang="ja-JP" altLang="en-US" dirty="0"/>
              <a:t>濱口</a:t>
            </a:r>
            <a:r>
              <a:rPr lang="en-US" altLang="ja-JP" dirty="0"/>
              <a:t>[2011]79</a:t>
            </a:r>
            <a:r>
              <a:rPr lang="ja-JP" altLang="en-US" dirty="0"/>
              <a:t>頁）。</a:t>
            </a:r>
          </a:p>
          <a:p>
            <a:r>
              <a:rPr lang="ja-JP" altLang="en-US" dirty="0" smtClean="0"/>
              <a:t>判例・法律により解雇権</a:t>
            </a:r>
            <a:r>
              <a:rPr lang="ja-JP" altLang="en-US" dirty="0"/>
              <a:t>濫用が認められないのは多くの国で共通だが</a:t>
            </a:r>
            <a:r>
              <a:rPr lang="en-US" altLang="ja-JP" dirty="0"/>
              <a:t>(</a:t>
            </a:r>
            <a:r>
              <a:rPr lang="ja-JP" altLang="en-US" dirty="0"/>
              <a:t>差別による解雇など</a:t>
            </a:r>
            <a:r>
              <a:rPr lang="en-US" altLang="ja-JP" dirty="0"/>
              <a:t>)</a:t>
            </a:r>
            <a:r>
              <a:rPr lang="ja-JP" altLang="en-US" dirty="0" smtClean="0"/>
              <a:t>，その中身が日本的で，メンバーシップ型を想定している</a:t>
            </a:r>
            <a:endParaRPr lang="en-US" altLang="ja-JP" dirty="0" smtClean="0"/>
          </a:p>
          <a:p>
            <a:pPr lvl="1"/>
            <a:r>
              <a:rPr lang="ja-JP" altLang="en-US" dirty="0" smtClean="0"/>
              <a:t>配置</a:t>
            </a:r>
            <a:r>
              <a:rPr lang="ja-JP" altLang="en-US" dirty="0"/>
              <a:t>転換</a:t>
            </a:r>
            <a:r>
              <a:rPr lang="ja-JP" altLang="en-US" dirty="0" smtClean="0"/>
              <a:t>が解雇回避のための義務</a:t>
            </a:r>
            <a:r>
              <a:rPr lang="ja-JP" altLang="en-US" dirty="0"/>
              <a:t>になって</a:t>
            </a:r>
            <a:r>
              <a:rPr lang="ja-JP" altLang="en-US" dirty="0" smtClean="0"/>
              <a:t>いる</a:t>
            </a:r>
            <a:endParaRPr lang="en-US" altLang="ja-JP" dirty="0" smtClean="0"/>
          </a:p>
          <a:p>
            <a:pPr lvl="1"/>
            <a:r>
              <a:rPr lang="ja-JP" altLang="en-US" dirty="0" smtClean="0"/>
              <a:t>正規</a:t>
            </a:r>
            <a:r>
              <a:rPr lang="ja-JP" altLang="en-US" dirty="0"/>
              <a:t>・非正規で雇用維持義務の軽重</a:t>
            </a:r>
            <a:r>
              <a:rPr lang="ja-JP" altLang="en-US" dirty="0" smtClean="0"/>
              <a:t>が異なるとされている</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63</a:t>
            </a:fld>
            <a:endParaRPr lang="en-US" altLang="ja-JP" dirty="0"/>
          </a:p>
        </p:txBody>
      </p:sp>
    </p:spTree>
    <p:extLst>
      <p:ext uri="{BB962C8B-B14F-4D97-AF65-F5344CB8AC3E}">
        <p14:creationId xmlns:p14="http://schemas.microsoft.com/office/powerpoint/2010/main" val="20199577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２　雇用構造の変動</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64</a:t>
            </a:fld>
            <a:endParaRPr lang="en-US" altLang="ja-JP" dirty="0"/>
          </a:p>
        </p:txBody>
      </p:sp>
    </p:spTree>
    <p:extLst>
      <p:ext uri="{BB962C8B-B14F-4D97-AF65-F5344CB8AC3E}">
        <p14:creationId xmlns:p14="http://schemas.microsoft.com/office/powerpoint/2010/main" val="11329085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２－（１）　高度成長・安定成長の期の全部雇用と女性労働</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65</a:t>
            </a:fld>
            <a:endParaRPr lang="en-US" altLang="ja-JP" dirty="0"/>
          </a:p>
        </p:txBody>
      </p:sp>
    </p:spTree>
    <p:extLst>
      <p:ext uri="{BB962C8B-B14F-4D97-AF65-F5344CB8AC3E}">
        <p14:creationId xmlns:p14="http://schemas.microsoft.com/office/powerpoint/2010/main" val="349973652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雇用と家族の三つのモデル</a:t>
            </a:r>
            <a:endParaRPr kumimoji="1" lang="ja-JP" altLang="en-US" dirty="0"/>
          </a:p>
        </p:txBody>
      </p:sp>
      <p:sp>
        <p:nvSpPr>
          <p:cNvPr id="5" name="コンテンツ プレースホルダー 4"/>
          <p:cNvSpPr>
            <a:spLocks noGrp="1"/>
          </p:cNvSpPr>
          <p:nvPr>
            <p:ph idx="1"/>
          </p:nvPr>
        </p:nvSpPr>
        <p:spPr>
          <a:xfrm>
            <a:off x="457200" y="1600201"/>
            <a:ext cx="8229600" cy="2476871"/>
          </a:xfrm>
        </p:spPr>
        <p:txBody>
          <a:bodyPr>
            <a:normAutofit fontScale="92500" lnSpcReduction="20000"/>
          </a:bodyPr>
          <a:lstStyle/>
          <a:p>
            <a:r>
              <a:rPr lang="ja-JP" altLang="en-US" dirty="0" smtClean="0"/>
              <a:t>高度成長期以来の，３つ</a:t>
            </a:r>
            <a:r>
              <a:rPr lang="ja-JP" altLang="en-US" dirty="0"/>
              <a:t>のモデルに</a:t>
            </a:r>
            <a:r>
              <a:rPr lang="ja-JP" altLang="en-US" dirty="0" smtClean="0"/>
              <a:t>おける雇用，所得，家族（野村</a:t>
            </a:r>
            <a:r>
              <a:rPr lang="en-US" altLang="ja-JP" dirty="0" smtClean="0"/>
              <a:t>[1998]</a:t>
            </a:r>
            <a:r>
              <a:rPr lang="ja-JP" altLang="en-US" dirty="0" smtClean="0"/>
              <a:t>）</a:t>
            </a:r>
            <a:endParaRPr lang="en-US" altLang="ja-JP" dirty="0" smtClean="0"/>
          </a:p>
          <a:p>
            <a:pPr lvl="1"/>
            <a:r>
              <a:rPr kumimoji="1" lang="ja-JP" altLang="en-US" dirty="0" smtClean="0"/>
              <a:t>自営業世帯は，家族総がかりの労働で得た所得を分け合う（ので近代家族ではない）</a:t>
            </a:r>
            <a:endParaRPr kumimoji="1" lang="en-US" altLang="ja-JP" dirty="0" smtClean="0"/>
          </a:p>
          <a:p>
            <a:pPr lvl="1"/>
            <a:r>
              <a:rPr lang="ja-JP" altLang="en-US" dirty="0" smtClean="0"/>
              <a:t>中小企業労働者家計では，妻が家計補充のためにパート労働を行う</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E4077BB3-7DFE-49E4-AA61-91FE59E29089}" type="slidenum">
              <a:rPr lang="en-US" altLang="ja-JP" smtClean="0"/>
              <a:pPr>
                <a:defRPr/>
              </a:pPr>
              <a:t>66</a:t>
            </a:fld>
            <a:endParaRPr lang="en-US" altLang="ja-JP" dirty="0"/>
          </a:p>
        </p:txBody>
      </p:sp>
      <p:sp>
        <p:nvSpPr>
          <p:cNvPr id="2" name="テキスト ボックス 1"/>
          <p:cNvSpPr txBox="1"/>
          <p:nvPr/>
        </p:nvSpPr>
        <p:spPr>
          <a:xfrm>
            <a:off x="5652120" y="5182557"/>
            <a:ext cx="3168352" cy="369332"/>
          </a:xfrm>
          <a:prstGeom prst="rect">
            <a:avLst/>
          </a:prstGeom>
          <a:noFill/>
        </p:spPr>
        <p:txBody>
          <a:bodyPr wrap="square" rtlCol="0">
            <a:spAutoFit/>
          </a:bodyPr>
          <a:lstStyle/>
          <a:p>
            <a:r>
              <a:rPr kumimoji="1" lang="ja-JP" altLang="en-US" dirty="0" smtClean="0"/>
              <a:t>出所：野村</a:t>
            </a:r>
            <a:r>
              <a:rPr kumimoji="1" lang="en-US" altLang="ja-JP" dirty="0" smtClean="0"/>
              <a:t>[1998]93</a:t>
            </a:r>
            <a:r>
              <a:rPr kumimoji="1" lang="ja-JP" altLang="en-US" dirty="0" smtClean="0"/>
              <a:t>頁。</a:t>
            </a:r>
            <a:endParaRPr kumimoji="1" lang="ja-JP" altLang="en-US" dirty="0"/>
          </a:p>
        </p:txBody>
      </p:sp>
    </p:spTree>
    <p:extLst>
      <p:ext uri="{BB962C8B-B14F-4D97-AF65-F5344CB8AC3E}">
        <p14:creationId xmlns:p14="http://schemas.microsoft.com/office/powerpoint/2010/main" val="9456623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91264" cy="792088"/>
          </a:xfrm>
        </p:spPr>
        <p:txBody>
          <a:bodyPr>
            <a:normAutofit/>
          </a:bodyPr>
          <a:lstStyle/>
          <a:p>
            <a:r>
              <a:rPr kumimoji="1" lang="ja-JP" altLang="en-US" sz="3600" dirty="0" smtClean="0"/>
              <a:t>なぜ全部雇用が成立したか（野村</a:t>
            </a:r>
            <a:r>
              <a:rPr kumimoji="1" lang="en-US" altLang="ja-JP" sz="3600" dirty="0" smtClean="0"/>
              <a:t>[2007]</a:t>
            </a:r>
            <a:r>
              <a:rPr kumimoji="1" lang="ja-JP" altLang="en-US" sz="3600" dirty="0" smtClean="0"/>
              <a:t>）</a:t>
            </a:r>
            <a:endParaRPr kumimoji="1" lang="ja-JP" altLang="en-US" sz="3600" dirty="0"/>
          </a:p>
        </p:txBody>
      </p:sp>
      <p:sp>
        <p:nvSpPr>
          <p:cNvPr id="3" name="コンテンツ プレースホルダー 2"/>
          <p:cNvSpPr>
            <a:spLocks noGrp="1"/>
          </p:cNvSpPr>
          <p:nvPr>
            <p:ph idx="1"/>
          </p:nvPr>
        </p:nvSpPr>
        <p:spPr>
          <a:xfrm>
            <a:off x="457200" y="1600201"/>
            <a:ext cx="8229600" cy="4781127"/>
          </a:xfrm>
        </p:spPr>
        <p:txBody>
          <a:bodyPr>
            <a:normAutofit fontScale="77500" lnSpcReduction="20000"/>
          </a:bodyPr>
          <a:lstStyle/>
          <a:p>
            <a:r>
              <a:rPr kumimoji="1" lang="ja-JP" altLang="en-US" dirty="0" smtClean="0"/>
              <a:t>高度成長期から安定成長期にかけて働いていたしくみ</a:t>
            </a:r>
            <a:endParaRPr kumimoji="1" lang="en-US" altLang="ja-JP" dirty="0" smtClean="0"/>
          </a:p>
          <a:p>
            <a:r>
              <a:rPr kumimoji="1" lang="ja-JP" altLang="en-US" dirty="0" smtClean="0"/>
              <a:t>大企業の雇用保蔵＝整理解雇の回避</a:t>
            </a:r>
            <a:endParaRPr kumimoji="1" lang="en-US" altLang="ja-JP" dirty="0" smtClean="0"/>
          </a:p>
          <a:p>
            <a:r>
              <a:rPr lang="ja-JP" altLang="en-US" dirty="0"/>
              <a:t>中</a:t>
            </a:r>
            <a:r>
              <a:rPr lang="ja-JP" altLang="en-US" dirty="0" smtClean="0"/>
              <a:t>小企業</a:t>
            </a:r>
            <a:endParaRPr lang="en-US" altLang="ja-JP" dirty="0" smtClean="0"/>
          </a:p>
          <a:p>
            <a:pPr lvl="1"/>
            <a:r>
              <a:rPr lang="ja-JP" altLang="en-US" dirty="0" smtClean="0"/>
              <a:t>大企業ほどではないが雇用保蔵</a:t>
            </a:r>
            <a:endParaRPr lang="en-US" altLang="ja-JP" dirty="0" smtClean="0"/>
          </a:p>
          <a:p>
            <a:pPr lvl="1"/>
            <a:r>
              <a:rPr lang="ja-JP" altLang="en-US" dirty="0"/>
              <a:t>不況期に採用</a:t>
            </a:r>
            <a:r>
              <a:rPr lang="ja-JP" altLang="en-US" dirty="0" smtClean="0"/>
              <a:t>する</a:t>
            </a:r>
            <a:r>
              <a:rPr lang="en-US" altLang="ja-JP" dirty="0"/>
              <a:t>(</a:t>
            </a:r>
            <a:r>
              <a:rPr lang="ja-JP" altLang="en-US" dirty="0"/>
              <a:t>大企業と競合しないから</a:t>
            </a:r>
            <a:r>
              <a:rPr lang="en-US" altLang="ja-JP" dirty="0"/>
              <a:t>)</a:t>
            </a:r>
            <a:endParaRPr lang="en-US" altLang="ja-JP" dirty="0" smtClean="0"/>
          </a:p>
          <a:p>
            <a:r>
              <a:rPr kumimoji="1" lang="ja-JP" altLang="en-US" dirty="0" smtClean="0"/>
              <a:t>自営業</a:t>
            </a:r>
            <a:r>
              <a:rPr kumimoji="1" lang="en-US" altLang="ja-JP" dirty="0" smtClean="0"/>
              <a:t>(</a:t>
            </a:r>
            <a:r>
              <a:rPr kumimoji="1" lang="ja-JP" altLang="en-US" dirty="0" smtClean="0"/>
              <a:t>農業，商工業</a:t>
            </a:r>
            <a:r>
              <a:rPr kumimoji="1" lang="en-US" altLang="ja-JP" dirty="0" smtClean="0"/>
              <a:t>)</a:t>
            </a:r>
          </a:p>
          <a:p>
            <a:pPr lvl="1"/>
            <a:r>
              <a:rPr kumimoji="1" lang="ja-JP" altLang="en-US" dirty="0" smtClean="0"/>
              <a:t>低利潤率でも存続</a:t>
            </a:r>
            <a:endParaRPr kumimoji="1" lang="en-US" altLang="ja-JP" dirty="0" smtClean="0"/>
          </a:p>
          <a:p>
            <a:pPr lvl="1"/>
            <a:r>
              <a:rPr lang="ja-JP" altLang="en-US" dirty="0"/>
              <a:t>廃業した</a:t>
            </a:r>
            <a:r>
              <a:rPr lang="ja-JP" altLang="en-US" dirty="0" smtClean="0"/>
              <a:t>場合（</a:t>
            </a:r>
            <a:r>
              <a:rPr lang="en-US" altLang="ja-JP" dirty="0" smtClean="0"/>
              <a:t>1974-75</a:t>
            </a:r>
            <a:r>
              <a:rPr lang="ja-JP" altLang="en-US" dirty="0" smtClean="0"/>
              <a:t>年調査）：子どもに扶養される</a:t>
            </a:r>
            <a:r>
              <a:rPr lang="en-US" altLang="ja-JP" dirty="0" smtClean="0"/>
              <a:t>38%</a:t>
            </a:r>
            <a:r>
              <a:rPr lang="ja-JP" altLang="en-US" dirty="0" smtClean="0"/>
              <a:t>，雇用される</a:t>
            </a:r>
            <a:r>
              <a:rPr lang="en-US" altLang="ja-JP" dirty="0" smtClean="0"/>
              <a:t>33%</a:t>
            </a:r>
            <a:r>
              <a:rPr lang="ja-JP" altLang="en-US" dirty="0" smtClean="0"/>
              <a:t>，不動産収入</a:t>
            </a:r>
            <a:r>
              <a:rPr lang="en-US" altLang="ja-JP" dirty="0" smtClean="0"/>
              <a:t>13%</a:t>
            </a:r>
            <a:r>
              <a:rPr lang="ja-JP" altLang="en-US" dirty="0" smtClean="0"/>
              <a:t>，年金・恩給受給</a:t>
            </a:r>
            <a:r>
              <a:rPr lang="en-US" altLang="ja-JP" dirty="0" smtClean="0"/>
              <a:t>5%</a:t>
            </a:r>
            <a:r>
              <a:rPr lang="ja-JP" altLang="en-US" dirty="0" smtClean="0"/>
              <a:t>，第</a:t>
            </a:r>
            <a:r>
              <a:rPr lang="en-US" altLang="ja-JP" dirty="0" smtClean="0"/>
              <a:t>1</a:t>
            </a:r>
            <a:r>
              <a:rPr lang="ja-JP" altLang="en-US" dirty="0" smtClean="0"/>
              <a:t>次産業</a:t>
            </a:r>
            <a:r>
              <a:rPr lang="en-US" altLang="ja-JP" dirty="0" smtClean="0"/>
              <a:t>3%</a:t>
            </a:r>
          </a:p>
          <a:p>
            <a:r>
              <a:rPr lang="ja-JP" altLang="en-US" dirty="0" smtClean="0"/>
              <a:t>女性</a:t>
            </a:r>
            <a:endParaRPr lang="en-US" altLang="ja-JP" dirty="0" smtClean="0"/>
          </a:p>
          <a:p>
            <a:pPr lvl="1"/>
            <a:r>
              <a:rPr lang="ja-JP" altLang="en-US" dirty="0" smtClean="0"/>
              <a:t>若年女性が結婚・出産退職で家庭に移動</a:t>
            </a:r>
            <a:endParaRPr lang="en-US" altLang="ja-JP" dirty="0" smtClean="0"/>
          </a:p>
          <a:p>
            <a:pPr lvl="1"/>
            <a:r>
              <a:rPr lang="ja-JP" altLang="en-US" dirty="0" smtClean="0"/>
              <a:t>中小企業労働者家庭の女性が家庭とパートタイマーの間を移動。パート職を失っても失業しない</a:t>
            </a:r>
            <a:endParaRPr lang="en-US" altLang="ja-JP" dirty="0" smtClean="0"/>
          </a:p>
          <a:p>
            <a:endParaRPr lang="en-US" altLang="ja-JP" dirty="0" smtClean="0"/>
          </a:p>
          <a:p>
            <a:pPr lvl="1"/>
            <a:endParaRPr kumimoji="1" lang="en-US" altLang="ja-JP" dirty="0" smtClean="0"/>
          </a:p>
          <a:p>
            <a:pPr lvl="1"/>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67</a:t>
            </a:fld>
            <a:endParaRPr lang="en-US" altLang="ja-JP" dirty="0"/>
          </a:p>
        </p:txBody>
      </p:sp>
    </p:spTree>
    <p:extLst>
      <p:ext uri="{BB962C8B-B14F-4D97-AF65-F5344CB8AC3E}">
        <p14:creationId xmlns:p14="http://schemas.microsoft.com/office/powerpoint/2010/main" val="19604750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auto">
          <a:xfrm>
            <a:off x="250825" y="33337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4000" dirty="0" smtClean="0"/>
              <a:t>男子正社員の処遇と女子・非正規従業員の処遇（</a:t>
            </a:r>
            <a:r>
              <a:rPr lang="en-US" altLang="ja-JP" sz="4000" dirty="0" smtClean="0"/>
              <a:t>1980</a:t>
            </a:r>
            <a:r>
              <a:rPr lang="ja-JP" altLang="en-US" sz="4000" dirty="0" smtClean="0"/>
              <a:t>年代まで）</a:t>
            </a:r>
          </a:p>
        </p:txBody>
      </p:sp>
      <p:sp>
        <p:nvSpPr>
          <p:cNvPr id="73731" name="スライド番号プレースホルダ 1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0A1E1A3F-FEB6-4462-9BCE-0D2ABB6B7566}" type="slidenum">
              <a:rPr kumimoji="0" lang="en-US" altLang="ja-JP" smtClean="0"/>
              <a:pPr eaLnBrk="1" hangingPunct="1"/>
              <a:t>68</a:t>
            </a:fld>
            <a:endParaRPr kumimoji="0" lang="en-US" altLang="ja-JP" dirty="0" smtClean="0"/>
          </a:p>
        </p:txBody>
      </p:sp>
      <p:sp>
        <p:nvSpPr>
          <p:cNvPr id="73732" name="AutoShape 3"/>
          <p:cNvSpPr>
            <a:spLocks noChangeArrowheads="1"/>
          </p:cNvSpPr>
          <p:nvPr/>
        </p:nvSpPr>
        <p:spPr bwMode="auto">
          <a:xfrm>
            <a:off x="2771775" y="1773238"/>
            <a:ext cx="2233613" cy="1655762"/>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dirty="0"/>
          </a:p>
        </p:txBody>
      </p:sp>
      <p:sp>
        <p:nvSpPr>
          <p:cNvPr id="73733" name="Line 4"/>
          <p:cNvSpPr>
            <a:spLocks noChangeShapeType="1"/>
          </p:cNvSpPr>
          <p:nvPr/>
        </p:nvSpPr>
        <p:spPr bwMode="auto">
          <a:xfrm flipV="1">
            <a:off x="395288" y="2997200"/>
            <a:ext cx="0" cy="2160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sp>
        <p:nvSpPr>
          <p:cNvPr id="73734" name="Text Box 5"/>
          <p:cNvSpPr txBox="1">
            <a:spLocks noChangeArrowheads="1"/>
          </p:cNvSpPr>
          <p:nvPr/>
        </p:nvSpPr>
        <p:spPr bwMode="auto">
          <a:xfrm>
            <a:off x="611188" y="1916113"/>
            <a:ext cx="165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dirty="0"/>
              <a:t>賃金</a:t>
            </a:r>
          </a:p>
        </p:txBody>
      </p:sp>
      <p:sp>
        <p:nvSpPr>
          <p:cNvPr id="73735" name="Line 6"/>
          <p:cNvSpPr>
            <a:spLocks noChangeShapeType="1"/>
          </p:cNvSpPr>
          <p:nvPr/>
        </p:nvSpPr>
        <p:spPr bwMode="auto">
          <a:xfrm flipV="1">
            <a:off x="827088" y="5876925"/>
            <a:ext cx="29527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sp>
        <p:nvSpPr>
          <p:cNvPr id="73736" name="Text Box 7"/>
          <p:cNvSpPr txBox="1">
            <a:spLocks noChangeArrowheads="1"/>
          </p:cNvSpPr>
          <p:nvPr/>
        </p:nvSpPr>
        <p:spPr bwMode="auto">
          <a:xfrm>
            <a:off x="1331913" y="6092825"/>
            <a:ext cx="165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dirty="0"/>
              <a:t>人数</a:t>
            </a:r>
          </a:p>
        </p:txBody>
      </p:sp>
      <p:sp>
        <p:nvSpPr>
          <p:cNvPr id="73737" name="Text Box 8"/>
          <p:cNvSpPr txBox="1">
            <a:spLocks noChangeArrowheads="1"/>
          </p:cNvSpPr>
          <p:nvPr/>
        </p:nvSpPr>
        <p:spPr bwMode="auto">
          <a:xfrm>
            <a:off x="3059113" y="3141663"/>
            <a:ext cx="2447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endParaRPr lang="ja-JP" altLang="ja-JP" dirty="0"/>
          </a:p>
        </p:txBody>
      </p:sp>
      <p:sp>
        <p:nvSpPr>
          <p:cNvPr id="73738" name="AutoShape 9"/>
          <p:cNvSpPr>
            <a:spLocks noChangeArrowheads="1"/>
          </p:cNvSpPr>
          <p:nvPr/>
        </p:nvSpPr>
        <p:spPr bwMode="auto">
          <a:xfrm>
            <a:off x="5003800" y="3429000"/>
            <a:ext cx="1081088" cy="1512888"/>
          </a:xfrm>
          <a:prstGeom prst="rtTriangle">
            <a:avLst/>
          </a:prstGeom>
          <a:solidFill>
            <a:srgbClr val="666699"/>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dirty="0"/>
          </a:p>
        </p:txBody>
      </p:sp>
      <p:sp>
        <p:nvSpPr>
          <p:cNvPr id="73739" name="AutoShape 10"/>
          <p:cNvSpPr>
            <a:spLocks noChangeArrowheads="1"/>
          </p:cNvSpPr>
          <p:nvPr/>
        </p:nvSpPr>
        <p:spPr bwMode="auto">
          <a:xfrm flipH="1">
            <a:off x="1692275" y="3429000"/>
            <a:ext cx="1079500" cy="1512888"/>
          </a:xfrm>
          <a:prstGeom prst="rtTriangle">
            <a:avLst/>
          </a:prstGeom>
          <a:solidFill>
            <a:srgbClr val="666699"/>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dirty="0"/>
          </a:p>
        </p:txBody>
      </p:sp>
      <p:sp>
        <p:nvSpPr>
          <p:cNvPr id="73740" name="Rectangle 11"/>
          <p:cNvSpPr>
            <a:spLocks noChangeArrowheads="1"/>
          </p:cNvSpPr>
          <p:nvPr/>
        </p:nvSpPr>
        <p:spPr bwMode="auto">
          <a:xfrm>
            <a:off x="2771775" y="3429000"/>
            <a:ext cx="2232025" cy="1512888"/>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dirty="0"/>
          </a:p>
        </p:txBody>
      </p:sp>
      <p:sp>
        <p:nvSpPr>
          <p:cNvPr id="73741" name="Text Box 12"/>
          <p:cNvSpPr txBox="1">
            <a:spLocks noChangeArrowheads="1"/>
          </p:cNvSpPr>
          <p:nvPr/>
        </p:nvSpPr>
        <p:spPr bwMode="auto">
          <a:xfrm>
            <a:off x="3203575" y="3644900"/>
            <a:ext cx="1943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dirty="0"/>
              <a:t>男子正社員</a:t>
            </a:r>
          </a:p>
        </p:txBody>
      </p:sp>
      <p:sp>
        <p:nvSpPr>
          <p:cNvPr id="73742" name="Text Box 13"/>
          <p:cNvSpPr txBox="1">
            <a:spLocks noChangeArrowheads="1"/>
          </p:cNvSpPr>
          <p:nvPr/>
        </p:nvSpPr>
        <p:spPr bwMode="auto">
          <a:xfrm>
            <a:off x="3132138" y="2924175"/>
            <a:ext cx="1943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dirty="0"/>
              <a:t>男子正社員</a:t>
            </a:r>
          </a:p>
        </p:txBody>
      </p:sp>
      <p:sp>
        <p:nvSpPr>
          <p:cNvPr id="73743" name="AutoShape 14"/>
          <p:cNvSpPr>
            <a:spLocks/>
          </p:cNvSpPr>
          <p:nvPr/>
        </p:nvSpPr>
        <p:spPr bwMode="auto">
          <a:xfrm>
            <a:off x="5295900" y="5402263"/>
            <a:ext cx="1508125" cy="609600"/>
          </a:xfrm>
          <a:prstGeom prst="borderCallout2">
            <a:avLst>
              <a:gd name="adj1" fmla="val 18750"/>
              <a:gd name="adj2" fmla="val -5051"/>
              <a:gd name="adj3" fmla="val 18750"/>
              <a:gd name="adj4" fmla="val -98736"/>
              <a:gd name="adj5" fmla="val -75523"/>
              <a:gd name="adj6" fmla="val -196000"/>
            </a:avLst>
          </a:prstGeom>
          <a:solidFill>
            <a:schemeClr val="accent1"/>
          </a:solidFill>
          <a:ln w="9525">
            <a:solidFill>
              <a:schemeClr val="tx1"/>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dirty="0"/>
              <a:t>女子正規＋主婦パート</a:t>
            </a:r>
          </a:p>
        </p:txBody>
      </p:sp>
      <p:sp>
        <p:nvSpPr>
          <p:cNvPr id="73744" name="Line 15"/>
          <p:cNvSpPr>
            <a:spLocks noChangeShapeType="1"/>
          </p:cNvSpPr>
          <p:nvPr/>
        </p:nvSpPr>
        <p:spPr bwMode="auto">
          <a:xfrm>
            <a:off x="5651500" y="4868863"/>
            <a:ext cx="73025"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Tree>
    <p:extLst>
      <p:ext uri="{BB962C8B-B14F-4D97-AF65-F5344CB8AC3E}">
        <p14:creationId xmlns:p14="http://schemas.microsoft.com/office/powerpoint/2010/main" val="279693844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xfrm>
            <a:off x="457200" y="404813"/>
            <a:ext cx="8229600"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dirty="0" smtClean="0"/>
              <a:t>女性の相対的低賃金の理由</a:t>
            </a:r>
          </a:p>
        </p:txBody>
      </p:sp>
      <p:sp>
        <p:nvSpPr>
          <p:cNvPr id="69635" name="Rectangle 3"/>
          <p:cNvSpPr>
            <a:spLocks noGrp="1" noChangeArrowheads="1"/>
          </p:cNvSpPr>
          <p:nvPr>
            <p:ph idx="1"/>
          </p:nvPr>
        </p:nvSpPr>
        <p:spPr bwMode="auto">
          <a:xfrm>
            <a:off x="457200" y="1600200"/>
            <a:ext cx="8229600" cy="5068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pPr eaLnBrk="1" hangingPunct="1">
              <a:lnSpc>
                <a:spcPct val="80000"/>
              </a:lnSpc>
            </a:pPr>
            <a:r>
              <a:rPr lang="en-US" altLang="ja-JP" sz="2800" dirty="0" smtClean="0"/>
              <a:t>1989</a:t>
            </a:r>
            <a:r>
              <a:rPr lang="ja-JP" altLang="en-US" sz="2800" dirty="0" smtClean="0"/>
              <a:t>年，女性一般労働者の賃金は男性の</a:t>
            </a:r>
            <a:r>
              <a:rPr lang="en-US" altLang="ja-JP" sz="2800" dirty="0" smtClean="0"/>
              <a:t>60.2</a:t>
            </a:r>
            <a:r>
              <a:rPr lang="ja-JP" altLang="en-US" sz="2800" dirty="0" smtClean="0"/>
              <a:t>％だった（内閣府</a:t>
            </a:r>
            <a:r>
              <a:rPr lang="en-US" altLang="ja-JP" sz="2800" dirty="0" smtClean="0"/>
              <a:t>[2017])</a:t>
            </a:r>
          </a:p>
          <a:p>
            <a:pPr eaLnBrk="1" hangingPunct="1">
              <a:lnSpc>
                <a:spcPct val="80000"/>
              </a:lnSpc>
            </a:pPr>
            <a:r>
              <a:rPr lang="ja-JP" altLang="en-US" sz="2800" dirty="0" smtClean="0"/>
              <a:t>賃金格差要因の分析（中田</a:t>
            </a:r>
            <a:r>
              <a:rPr lang="en-US" altLang="ja-JP" sz="2800" dirty="0" smtClean="0"/>
              <a:t>[2002]</a:t>
            </a:r>
            <a:r>
              <a:rPr lang="ja-JP" altLang="en-US" sz="2800" dirty="0" smtClean="0"/>
              <a:t>）</a:t>
            </a:r>
          </a:p>
          <a:p>
            <a:pPr lvl="1" eaLnBrk="1" hangingPunct="1">
              <a:lnSpc>
                <a:spcPct val="80000"/>
              </a:lnSpc>
            </a:pPr>
            <a:r>
              <a:rPr lang="ja-JP" altLang="en-US" sz="2500" dirty="0" smtClean="0"/>
              <a:t>パート労働者の比重の高さ。ただしパートにおける男女格差は小さく，かつ</a:t>
            </a:r>
            <a:r>
              <a:rPr lang="en-US" altLang="ja-JP" sz="2500" dirty="0" smtClean="0"/>
              <a:t>1990</a:t>
            </a:r>
            <a:r>
              <a:rPr lang="ja-JP" altLang="en-US" sz="2500" dirty="0" smtClean="0"/>
              <a:t>年代に改善傾向にある。</a:t>
            </a:r>
          </a:p>
          <a:p>
            <a:pPr lvl="1" eaLnBrk="1" hangingPunct="1">
              <a:lnSpc>
                <a:spcPct val="80000"/>
              </a:lnSpc>
            </a:pPr>
            <a:r>
              <a:rPr lang="ja-JP" altLang="en-US" sz="2500" dirty="0" smtClean="0"/>
              <a:t>正社員における男女格差。大企業ほど大きく，</a:t>
            </a:r>
            <a:r>
              <a:rPr lang="en-US" altLang="ja-JP" sz="2400" dirty="0" smtClean="0"/>
              <a:t>90</a:t>
            </a:r>
            <a:r>
              <a:rPr lang="ja-JP" altLang="en-US" sz="2400" dirty="0" smtClean="0"/>
              <a:t>年代の</a:t>
            </a:r>
            <a:r>
              <a:rPr lang="ja-JP" altLang="en-US" sz="2500" dirty="0" smtClean="0"/>
              <a:t>改善も限定的。</a:t>
            </a:r>
          </a:p>
          <a:p>
            <a:pPr lvl="1" eaLnBrk="1" hangingPunct="1">
              <a:lnSpc>
                <a:spcPct val="80000"/>
              </a:lnSpc>
            </a:pPr>
            <a:r>
              <a:rPr lang="ja-JP" altLang="en-US" sz="2500" dirty="0" smtClean="0"/>
              <a:t>学歴は平均教育年数では</a:t>
            </a:r>
            <a:r>
              <a:rPr lang="ja-JP" altLang="en-US" sz="2500" b="1" dirty="0" smtClean="0"/>
              <a:t>＿＿＿＿＿＿＿＿＿</a:t>
            </a:r>
            <a:r>
              <a:rPr lang="ja-JP" altLang="en-US" sz="2500" dirty="0" smtClean="0"/>
              <a:t>，学問領域差が職種に反映→低賃金職種に女性が集中</a:t>
            </a:r>
          </a:p>
          <a:p>
            <a:pPr lvl="1" eaLnBrk="1" hangingPunct="1">
              <a:lnSpc>
                <a:spcPct val="80000"/>
              </a:lnSpc>
            </a:pPr>
            <a:r>
              <a:rPr lang="ja-JP" altLang="en-US" sz="2500" dirty="0" smtClean="0"/>
              <a:t>同一職種・同一年齢でも男女格差が年齢とともに広がる</a:t>
            </a:r>
          </a:p>
          <a:p>
            <a:pPr lvl="1" eaLnBrk="1" hangingPunct="1">
              <a:lnSpc>
                <a:spcPct val="80000"/>
              </a:lnSpc>
            </a:pPr>
            <a:r>
              <a:rPr lang="ja-JP" altLang="en-US" sz="2500" dirty="0" smtClean="0"/>
              <a:t>査定を通した年功的処遇が男性にのみ有利に働いている可能性</a:t>
            </a:r>
            <a:endParaRPr lang="en-US" altLang="ja-JP" sz="2500" dirty="0" smtClean="0"/>
          </a:p>
          <a:p>
            <a:pPr>
              <a:lnSpc>
                <a:spcPct val="80000"/>
              </a:lnSpc>
            </a:pPr>
            <a:r>
              <a:rPr lang="ja-JP" altLang="en-US" sz="2900" dirty="0"/>
              <a:t>男性正社員の</a:t>
            </a:r>
            <a:r>
              <a:rPr lang="ja-JP" altLang="en-US" sz="2900" dirty="0" smtClean="0"/>
              <a:t>メンバーシップ型</a:t>
            </a:r>
            <a:r>
              <a:rPr lang="ja-JP" altLang="en-US" sz="2900" dirty="0"/>
              <a:t>雇用の下では</a:t>
            </a:r>
            <a:r>
              <a:rPr lang="ja-JP" altLang="en-US" sz="2900" dirty="0" smtClean="0"/>
              <a:t>，女性は「家計補助労働力」とみなされ，低い賃金しか払われない（正社員でも。パートはなおさら）</a:t>
            </a:r>
          </a:p>
          <a:p>
            <a:pPr eaLnBrk="1" hangingPunct="1">
              <a:lnSpc>
                <a:spcPct val="80000"/>
              </a:lnSpc>
            </a:pPr>
            <a:endParaRPr lang="en-US" altLang="ja-JP" dirty="0" smtClean="0"/>
          </a:p>
        </p:txBody>
      </p:sp>
      <p:sp>
        <p:nvSpPr>
          <p:cNvPr id="69636"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D11BFBC7-9B58-4B42-9486-3B01ACA47E50}" type="slidenum">
              <a:rPr kumimoji="0" lang="en-US" altLang="ja-JP" smtClean="0"/>
              <a:pPr eaLnBrk="1" hangingPunct="1"/>
              <a:t>69</a:t>
            </a:fld>
            <a:endParaRPr kumimoji="0" lang="en-US" altLang="ja-JP" dirty="0" smtClean="0"/>
          </a:p>
        </p:txBody>
      </p:sp>
    </p:spTree>
    <p:extLst>
      <p:ext uri="{BB962C8B-B14F-4D97-AF65-F5344CB8AC3E}">
        <p14:creationId xmlns:p14="http://schemas.microsoft.com/office/powerpoint/2010/main" val="184323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67544" y="2780928"/>
            <a:ext cx="8496944" cy="1143000"/>
          </a:xfrm>
        </p:spPr>
        <p:txBody>
          <a:bodyPr/>
          <a:lstStyle/>
          <a:p>
            <a:r>
              <a:rPr kumimoji="1" lang="ja-JP" altLang="en-US" dirty="0" smtClean="0"/>
              <a:t>１　正社員のメンバーシップ型雇用　　</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7</a:t>
            </a:fld>
            <a:endParaRPr lang="en-US" altLang="ja-JP" dirty="0"/>
          </a:p>
        </p:txBody>
      </p:sp>
    </p:spTree>
    <p:extLst>
      <p:ext uri="{BB962C8B-B14F-4D97-AF65-F5344CB8AC3E}">
        <p14:creationId xmlns:p14="http://schemas.microsoft.com/office/powerpoint/2010/main" val="36422576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title"/>
          </p:nvPr>
        </p:nvSpPr>
        <p:spPr bwMode="auto">
          <a:xfrm>
            <a:off x="442913" y="333375"/>
            <a:ext cx="8377237" cy="1223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dirty="0" smtClean="0"/>
              <a:t>女性：弱いメンバーシップ（１）</a:t>
            </a:r>
          </a:p>
        </p:txBody>
      </p:sp>
      <p:sp>
        <p:nvSpPr>
          <p:cNvPr id="70659" name="Rectangle 6"/>
          <p:cNvSpPr>
            <a:spLocks noGrp="1" noChangeArrowheads="1"/>
          </p:cNvSpPr>
          <p:nvPr>
            <p:ph idx="1"/>
          </p:nvPr>
        </p:nvSpPr>
        <p:spPr bwMode="auto">
          <a:xfrm>
            <a:off x="457200" y="1628775"/>
            <a:ext cx="8229600" cy="4238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dirty="0" smtClean="0"/>
              <a:t>女性の年齢階級別労働力率（</a:t>
            </a:r>
            <a:r>
              <a:rPr lang="ja-JP" altLang="en-US" b="1" dirty="0" smtClean="0"/>
              <a:t>＿＿＿</a:t>
            </a:r>
            <a:r>
              <a:rPr lang="ja-JP" altLang="en-US" dirty="0" smtClean="0"/>
              <a:t>カーブ</a:t>
            </a:r>
            <a:r>
              <a:rPr lang="en-US" altLang="ja-JP" dirty="0" smtClean="0"/>
              <a:t>)</a:t>
            </a:r>
          </a:p>
          <a:p>
            <a:pPr eaLnBrk="1" hangingPunct="1"/>
            <a:r>
              <a:rPr lang="en-US" altLang="ja-JP" dirty="0" smtClean="0"/>
              <a:t>2010</a:t>
            </a:r>
            <a:r>
              <a:rPr lang="ja-JP" altLang="en-US" dirty="0" smtClean="0"/>
              <a:t>年代になって解消傾向に</a:t>
            </a:r>
            <a:endParaRPr lang="en-US" altLang="ja-JP" dirty="0" smtClean="0"/>
          </a:p>
        </p:txBody>
      </p:sp>
      <p:sp>
        <p:nvSpPr>
          <p:cNvPr id="70660" name="スライド番号プレースホルダ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713D4CF5-C73D-453F-BC2A-121F82DB9EE2}" type="slidenum">
              <a:rPr kumimoji="0" lang="en-US" altLang="ja-JP" smtClean="0"/>
              <a:pPr eaLnBrk="1" hangingPunct="1"/>
              <a:t>70</a:t>
            </a:fld>
            <a:endParaRPr kumimoji="0" lang="en-US" altLang="ja-JP" dirty="0" smtClean="0"/>
          </a:p>
        </p:txBody>
      </p:sp>
      <p:sp>
        <p:nvSpPr>
          <p:cNvPr id="70661" name="Text Box 7"/>
          <p:cNvSpPr txBox="1">
            <a:spLocks noChangeArrowheads="1"/>
          </p:cNvSpPr>
          <p:nvPr/>
        </p:nvSpPr>
        <p:spPr bwMode="auto">
          <a:xfrm>
            <a:off x="7235825" y="2708275"/>
            <a:ext cx="1584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dirty="0"/>
              <a:t>出所：内閣府［</a:t>
            </a:r>
            <a:r>
              <a:rPr lang="en-US" altLang="ja-JP" dirty="0" smtClean="0"/>
              <a:t>2018</a:t>
            </a:r>
            <a:r>
              <a:rPr lang="ja-JP" altLang="en-US" dirty="0" smtClean="0"/>
              <a:t>］</a:t>
            </a:r>
            <a:r>
              <a:rPr lang="ja-JP" altLang="en-US" dirty="0"/>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25" y="2852936"/>
            <a:ext cx="6858000"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93695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23528" y="476672"/>
            <a:ext cx="8496622" cy="936625"/>
          </a:xfrm>
        </p:spPr>
        <p:txBody>
          <a:bodyPr>
            <a:normAutofit/>
          </a:bodyPr>
          <a:lstStyle/>
          <a:p>
            <a:pPr eaLnBrk="1" hangingPunct="1">
              <a:defRPr/>
            </a:pPr>
            <a:r>
              <a:rPr lang="ja-JP" altLang="en-US" dirty="0" smtClean="0"/>
              <a:t>女性</a:t>
            </a:r>
            <a:r>
              <a:rPr lang="en-US" altLang="ja-JP" dirty="0" smtClean="0"/>
              <a:t>:</a:t>
            </a:r>
            <a:r>
              <a:rPr lang="ja-JP" altLang="en-US" dirty="0" smtClean="0"/>
              <a:t>弱いメンバーシップ（２）</a:t>
            </a:r>
          </a:p>
        </p:txBody>
      </p:sp>
      <p:sp>
        <p:nvSpPr>
          <p:cNvPr id="71683" name="Rectangle 3"/>
          <p:cNvSpPr>
            <a:spLocks noGrp="1" noChangeArrowheads="1"/>
          </p:cNvSpPr>
          <p:nvPr>
            <p:ph idx="1"/>
          </p:nvPr>
        </p:nvSpPr>
        <p:spPr bwMode="auto">
          <a:xfrm>
            <a:off x="323850" y="1340768"/>
            <a:ext cx="8496622" cy="54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ja-JP" altLang="en-US" sz="2800" dirty="0" smtClean="0"/>
              <a:t>女性は男女雇用機会均等法（</a:t>
            </a:r>
            <a:r>
              <a:rPr lang="en-US" altLang="ja-JP" sz="2800" dirty="0" smtClean="0"/>
              <a:t>1986</a:t>
            </a:r>
            <a:r>
              <a:rPr lang="ja-JP" altLang="en-US" sz="2800" dirty="0" smtClean="0"/>
              <a:t>年）ができるまで長期雇用対象者ではなかった</a:t>
            </a:r>
          </a:p>
          <a:p>
            <a:pPr lvl="1" eaLnBrk="1" hangingPunct="1">
              <a:lnSpc>
                <a:spcPct val="90000"/>
              </a:lnSpc>
            </a:pPr>
            <a:r>
              <a:rPr lang="ja-JP" altLang="en-US" dirty="0" smtClean="0"/>
              <a:t>男女別定年（</a:t>
            </a:r>
            <a:r>
              <a:rPr lang="en-US" altLang="ja-JP" dirty="0" smtClean="0"/>
              <a:t>1981</a:t>
            </a:r>
            <a:r>
              <a:rPr lang="ja-JP" altLang="en-US" dirty="0" smtClean="0"/>
              <a:t>年の最高裁判決で違法とされ，均等法により明文で禁止）</a:t>
            </a:r>
          </a:p>
          <a:p>
            <a:pPr lvl="1" eaLnBrk="1" hangingPunct="1">
              <a:lnSpc>
                <a:spcPct val="90000"/>
              </a:lnSpc>
            </a:pPr>
            <a:r>
              <a:rPr lang="ja-JP" altLang="en-US" dirty="0" smtClean="0"/>
              <a:t>＿＿＿＿＿＿退職の強要と慣行による継続</a:t>
            </a:r>
          </a:p>
          <a:p>
            <a:pPr lvl="1" eaLnBrk="1" hangingPunct="1">
              <a:lnSpc>
                <a:spcPct val="90000"/>
              </a:lnSpc>
            </a:pPr>
            <a:r>
              <a:rPr lang="ja-JP" altLang="en-US" dirty="0" smtClean="0"/>
              <a:t>子育てが一段落してからパートに出る行動の定着</a:t>
            </a:r>
          </a:p>
          <a:p>
            <a:pPr eaLnBrk="1" hangingPunct="1">
              <a:lnSpc>
                <a:spcPct val="90000"/>
              </a:lnSpc>
            </a:pPr>
            <a:r>
              <a:rPr lang="ja-JP" altLang="en-US" sz="3100" dirty="0" smtClean="0"/>
              <a:t>均等法以後も，コース別管理による格差の固定化</a:t>
            </a:r>
          </a:p>
          <a:p>
            <a:pPr lvl="1" eaLnBrk="1" hangingPunct="1">
              <a:lnSpc>
                <a:spcPct val="90000"/>
              </a:lnSpc>
            </a:pPr>
            <a:r>
              <a:rPr lang="ja-JP" altLang="en-US" dirty="0" smtClean="0"/>
              <a:t>「総合職」と「一般職」にわけて昇格・昇進管理</a:t>
            </a:r>
          </a:p>
          <a:p>
            <a:pPr lvl="1" eaLnBrk="1" hangingPunct="1">
              <a:lnSpc>
                <a:spcPct val="90000"/>
              </a:lnSpc>
            </a:pPr>
            <a:r>
              <a:rPr lang="ja-JP" altLang="en-US" dirty="0" smtClean="0"/>
              <a:t>踏み絵としての＿＿＿＿</a:t>
            </a:r>
            <a:endParaRPr lang="en-US" altLang="ja-JP" dirty="0" smtClean="0"/>
          </a:p>
          <a:p>
            <a:pPr lvl="2" eaLnBrk="1" hangingPunct="1">
              <a:lnSpc>
                <a:spcPct val="90000"/>
              </a:lnSpc>
            </a:pPr>
            <a:r>
              <a:rPr lang="ja-JP" altLang="en-US" dirty="0" smtClean="0"/>
              <a:t>メンバーシップ型では転勤に応じられることも「能力」</a:t>
            </a:r>
            <a:endParaRPr lang="en-US" altLang="ja-JP" dirty="0" smtClean="0"/>
          </a:p>
          <a:p>
            <a:pPr lvl="2" eaLnBrk="1" hangingPunct="1">
              <a:lnSpc>
                <a:spcPct val="90000"/>
              </a:lnSpc>
            </a:pPr>
            <a:r>
              <a:rPr lang="en-US" altLang="ja-JP" dirty="0" smtClean="0"/>
              <a:t>2006</a:t>
            </a:r>
            <a:r>
              <a:rPr lang="ja-JP" altLang="en-US" dirty="0" smtClean="0"/>
              <a:t>年均等法改正による間接差別禁止で一部是正</a:t>
            </a:r>
          </a:p>
        </p:txBody>
      </p:sp>
      <p:sp>
        <p:nvSpPr>
          <p:cNvPr id="71684"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014401CA-A02E-4E02-B791-5EEE082315B2}" type="slidenum">
              <a:rPr kumimoji="0" lang="en-US" altLang="ja-JP" smtClean="0"/>
              <a:pPr eaLnBrk="1" hangingPunct="1"/>
              <a:t>71</a:t>
            </a:fld>
            <a:endParaRPr kumimoji="0" lang="en-US" altLang="ja-JP" dirty="0" smtClean="0"/>
          </a:p>
        </p:txBody>
      </p:sp>
    </p:spTree>
    <p:extLst>
      <p:ext uri="{BB962C8B-B14F-4D97-AF65-F5344CB8AC3E}">
        <p14:creationId xmlns:p14="http://schemas.microsoft.com/office/powerpoint/2010/main" val="77637485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正社員の性別昇進格差</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管理的職業従事者に占める女性の割合は，現在でも国際的にみて極度に小さい</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72</a:t>
            </a:fld>
            <a:endParaRPr lang="en-US" altLang="ja-JP"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36912"/>
            <a:ext cx="5544616" cy="4082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5940152" y="4365104"/>
            <a:ext cx="2880320" cy="369332"/>
          </a:xfrm>
          <a:prstGeom prst="rect">
            <a:avLst/>
          </a:prstGeom>
          <a:noFill/>
        </p:spPr>
        <p:txBody>
          <a:bodyPr wrap="square" rtlCol="0">
            <a:spAutoFit/>
          </a:bodyPr>
          <a:lstStyle/>
          <a:p>
            <a:r>
              <a:rPr kumimoji="1" lang="ja-JP" altLang="en-US" dirty="0" smtClean="0"/>
              <a:t>出所：内閣府</a:t>
            </a:r>
            <a:r>
              <a:rPr kumimoji="1" lang="en-US" altLang="ja-JP" dirty="0" smtClean="0"/>
              <a:t>[2017]</a:t>
            </a:r>
            <a:r>
              <a:rPr kumimoji="1" lang="ja-JP" altLang="en-US" dirty="0" smtClean="0"/>
              <a:t>。</a:t>
            </a:r>
            <a:endParaRPr kumimoji="1" lang="ja-JP" altLang="en-US" dirty="0"/>
          </a:p>
        </p:txBody>
      </p:sp>
    </p:spTree>
    <p:extLst>
      <p:ext uri="{BB962C8B-B14F-4D97-AF65-F5344CB8AC3E}">
        <p14:creationId xmlns:p14="http://schemas.microsoft.com/office/powerpoint/2010/main" val="383681226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bwMode="auto">
          <a:xfrm>
            <a:off x="395288" y="476250"/>
            <a:ext cx="8450262" cy="877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dirty="0" smtClean="0"/>
              <a:t>男子正社員と女性の処遇の補完性</a:t>
            </a:r>
          </a:p>
        </p:txBody>
      </p:sp>
      <p:sp>
        <p:nvSpPr>
          <p:cNvPr id="72707" name="Rectangle 3"/>
          <p:cNvSpPr>
            <a:spLocks noGrp="1" noChangeArrowheads="1"/>
          </p:cNvSpPr>
          <p:nvPr>
            <p:ph idx="1"/>
          </p:nvPr>
        </p:nvSpPr>
        <p:spPr bwMode="auto">
          <a:xfrm>
            <a:off x="539750" y="1341438"/>
            <a:ext cx="7931150" cy="5516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ja-JP" altLang="en-US" sz="2500" dirty="0" smtClean="0"/>
              <a:t>長期雇用対象でないことの企業にとっての意味</a:t>
            </a:r>
          </a:p>
          <a:p>
            <a:pPr lvl="1" eaLnBrk="1" hangingPunct="1">
              <a:lnSpc>
                <a:spcPct val="90000"/>
              </a:lnSpc>
            </a:pPr>
            <a:r>
              <a:rPr lang="ja-JP" altLang="en-US" sz="2400" dirty="0" smtClean="0"/>
              <a:t>右肩上がり賃金を支払わなくてすむ</a:t>
            </a:r>
          </a:p>
          <a:p>
            <a:pPr lvl="1" eaLnBrk="1" hangingPunct="1">
              <a:lnSpc>
                <a:spcPct val="90000"/>
              </a:lnSpc>
            </a:pPr>
            <a:r>
              <a:rPr lang="ja-JP" altLang="en-US" sz="2400" dirty="0" smtClean="0"/>
              <a:t>技能形成を促進する必要がない</a:t>
            </a:r>
          </a:p>
          <a:p>
            <a:pPr lvl="2" eaLnBrk="1" hangingPunct="1">
              <a:lnSpc>
                <a:spcPct val="90000"/>
              </a:lnSpc>
            </a:pPr>
            <a:r>
              <a:rPr lang="ja-JP" altLang="en-US" dirty="0" smtClean="0"/>
              <a:t>難しい仕事に就かせる前に退職する（させる）から</a:t>
            </a:r>
          </a:p>
          <a:p>
            <a:pPr eaLnBrk="1" hangingPunct="1">
              <a:lnSpc>
                <a:spcPct val="90000"/>
              </a:lnSpc>
            </a:pPr>
            <a:r>
              <a:rPr lang="ja-JP" altLang="en-US" sz="2400" dirty="0" smtClean="0"/>
              <a:t>民間企業における男子労働者昇進との３つの補完性</a:t>
            </a:r>
          </a:p>
          <a:p>
            <a:pPr lvl="1" eaLnBrk="1" hangingPunct="1">
              <a:lnSpc>
                <a:spcPct val="90000"/>
              </a:lnSpc>
            </a:pPr>
            <a:r>
              <a:rPr lang="ja-JP" altLang="en-US" sz="2400" dirty="0" smtClean="0"/>
              <a:t>夫の長時間高密度労働と専業主婦の家事労働・育児負担の補完性</a:t>
            </a:r>
          </a:p>
          <a:p>
            <a:pPr lvl="1" eaLnBrk="1" hangingPunct="1">
              <a:lnSpc>
                <a:spcPct val="90000"/>
              </a:lnSpc>
            </a:pPr>
            <a:r>
              <a:rPr lang="ja-JP" altLang="en-US" sz="2400" dirty="0" smtClean="0"/>
              <a:t>生活給</a:t>
            </a:r>
            <a:r>
              <a:rPr lang="en-US" altLang="ja-JP" sz="2400" dirty="0" smtClean="0"/>
              <a:t>(</a:t>
            </a:r>
            <a:r>
              <a:rPr lang="ja-JP" altLang="en-US" sz="2400" dirty="0" smtClean="0"/>
              <a:t>規範</a:t>
            </a:r>
            <a:r>
              <a:rPr lang="en-US" altLang="ja-JP" sz="2400" dirty="0" smtClean="0"/>
              <a:t>)</a:t>
            </a:r>
            <a:r>
              <a:rPr lang="ja-JP" altLang="en-US" sz="2400" dirty="0" smtClean="0"/>
              <a:t>との補完性</a:t>
            </a:r>
            <a:r>
              <a:rPr lang="en-US" altLang="ja-JP" sz="2400" dirty="0" smtClean="0"/>
              <a:t>――</a:t>
            </a:r>
            <a:r>
              <a:rPr lang="ja-JP" altLang="en-US" sz="2400" dirty="0" smtClean="0"/>
              <a:t>女性には生計費補助分しか払わない</a:t>
            </a:r>
            <a:r>
              <a:rPr lang="en-US" altLang="ja-JP" sz="2400" dirty="0" smtClean="0"/>
              <a:t>(</a:t>
            </a:r>
            <a:r>
              <a:rPr lang="ja-JP" altLang="en-US" sz="2400" dirty="0" smtClean="0"/>
              <a:t>払わなくていいという規範</a:t>
            </a:r>
            <a:r>
              <a:rPr lang="en-US" altLang="ja-JP" sz="2400" dirty="0" smtClean="0"/>
              <a:t>)</a:t>
            </a:r>
            <a:endParaRPr lang="ja-JP" altLang="en-US" sz="2400" dirty="0" smtClean="0"/>
          </a:p>
          <a:p>
            <a:pPr lvl="1" eaLnBrk="1" hangingPunct="1">
              <a:lnSpc>
                <a:spcPct val="90000"/>
              </a:lnSpc>
            </a:pPr>
            <a:r>
              <a:rPr lang="ja-JP" altLang="en-US" sz="2400" dirty="0" smtClean="0"/>
              <a:t>選別を遅くすることとの補完性</a:t>
            </a:r>
          </a:p>
          <a:p>
            <a:pPr lvl="2" eaLnBrk="1" hangingPunct="1">
              <a:lnSpc>
                <a:spcPct val="90000"/>
              </a:lnSpc>
            </a:pPr>
            <a:r>
              <a:rPr lang="ja-JP" altLang="en-US" dirty="0" smtClean="0"/>
              <a:t>女性非正規がいる分だけ男子正社員の採用数を絞り，ある程度まで全員を昇格・昇進・昇給させられる</a:t>
            </a:r>
          </a:p>
        </p:txBody>
      </p:sp>
      <p:sp>
        <p:nvSpPr>
          <p:cNvPr id="72708"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908CA92C-13A6-439B-AEDE-3C1FC6D32C3C}" type="slidenum">
              <a:rPr kumimoji="0" lang="en-US" altLang="ja-JP" smtClean="0"/>
              <a:pPr eaLnBrk="1" hangingPunct="1"/>
              <a:t>73</a:t>
            </a:fld>
            <a:endParaRPr kumimoji="0" lang="en-US" altLang="ja-JP" dirty="0" smtClean="0"/>
          </a:p>
        </p:txBody>
      </p:sp>
    </p:spTree>
    <p:extLst>
      <p:ext uri="{BB962C8B-B14F-4D97-AF65-F5344CB8AC3E}">
        <p14:creationId xmlns:p14="http://schemas.microsoft.com/office/powerpoint/2010/main" val="28980818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全部雇用の衰退傾向</a:t>
            </a:r>
            <a:endParaRPr kumimoji="1" lang="ja-JP" altLang="en-US" dirty="0"/>
          </a:p>
        </p:txBody>
      </p:sp>
      <p:sp>
        <p:nvSpPr>
          <p:cNvPr id="3" name="コンテンツ プレースホルダー 2"/>
          <p:cNvSpPr>
            <a:spLocks noGrp="1"/>
          </p:cNvSpPr>
          <p:nvPr>
            <p:ph idx="1"/>
          </p:nvPr>
        </p:nvSpPr>
        <p:spPr>
          <a:xfrm>
            <a:off x="467544" y="1340769"/>
            <a:ext cx="8229600" cy="2088232"/>
          </a:xfrm>
        </p:spPr>
        <p:txBody>
          <a:bodyPr>
            <a:normAutofit/>
          </a:bodyPr>
          <a:lstStyle/>
          <a:p>
            <a:r>
              <a:rPr kumimoji="1" lang="ja-JP" altLang="en-US" dirty="0" smtClean="0"/>
              <a:t>企業による雇用スリム化</a:t>
            </a:r>
            <a:endParaRPr kumimoji="1" lang="en-US" altLang="ja-JP" dirty="0" smtClean="0"/>
          </a:p>
          <a:p>
            <a:r>
              <a:rPr lang="ja-JP" altLang="en-US" dirty="0" smtClean="0"/>
              <a:t>＿＿＿＿の衰退</a:t>
            </a:r>
            <a:endParaRPr lang="en-US" altLang="ja-JP" dirty="0" smtClean="0"/>
          </a:p>
          <a:p>
            <a:r>
              <a:rPr kumimoji="1" lang="ja-JP" altLang="en-US" dirty="0" smtClean="0"/>
              <a:t>女性の雇用労働者化</a:t>
            </a:r>
            <a:endParaRPr kumimoji="1" lang="en-US" altLang="ja-JP" dirty="0" smtClean="0"/>
          </a:p>
          <a:p>
            <a:pPr marL="0" indent="0">
              <a:buNone/>
            </a:pPr>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74</a:t>
            </a:fld>
            <a:endParaRPr lang="en-US" altLang="ja-JP" dirty="0"/>
          </a:p>
        </p:txBody>
      </p:sp>
      <p:sp>
        <p:nvSpPr>
          <p:cNvPr id="5" name="テキスト ボックス 4"/>
          <p:cNvSpPr txBox="1"/>
          <p:nvPr/>
        </p:nvSpPr>
        <p:spPr>
          <a:xfrm>
            <a:off x="7596336" y="4437112"/>
            <a:ext cx="1547664" cy="830997"/>
          </a:xfrm>
          <a:prstGeom prst="rect">
            <a:avLst/>
          </a:prstGeom>
          <a:noFill/>
        </p:spPr>
        <p:txBody>
          <a:bodyPr wrap="square" rtlCol="0">
            <a:spAutoFit/>
          </a:bodyPr>
          <a:lstStyle/>
          <a:p>
            <a:r>
              <a:rPr kumimoji="1" lang="ja-JP" altLang="en-US" sz="1600" dirty="0" smtClean="0"/>
              <a:t>単位は万人，年。</a:t>
            </a:r>
            <a:endParaRPr kumimoji="1" lang="en-US" altLang="ja-JP" sz="1600" dirty="0" smtClean="0"/>
          </a:p>
          <a:p>
            <a:r>
              <a:rPr lang="ja-JP" altLang="en-US" sz="1600" dirty="0" smtClean="0"/>
              <a:t>出所：総務省</a:t>
            </a:r>
            <a:r>
              <a:rPr lang="en-US" altLang="ja-JP" sz="1600" dirty="0" smtClean="0"/>
              <a:t>『</a:t>
            </a:r>
            <a:r>
              <a:rPr lang="ja-JP" altLang="en-US" sz="1600" dirty="0" smtClean="0"/>
              <a:t>労働力調査</a:t>
            </a:r>
            <a:r>
              <a:rPr lang="en-US" altLang="ja-JP" sz="1600" dirty="0" smtClean="0"/>
              <a:t>』</a:t>
            </a:r>
            <a:r>
              <a:rPr lang="ja-JP" altLang="en-US" sz="1600" dirty="0" smtClean="0"/>
              <a:t>。</a:t>
            </a:r>
            <a:endParaRPr kumimoji="1" lang="ja-JP" altLang="en-US" sz="1600"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63218"/>
            <a:ext cx="7261188" cy="3494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257500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２－（２）低成長期と「新・日本的経営」</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75</a:t>
            </a:fld>
            <a:endParaRPr lang="en-US" altLang="ja-JP" dirty="0"/>
          </a:p>
        </p:txBody>
      </p:sp>
    </p:spTree>
    <p:extLst>
      <p:ext uri="{BB962C8B-B14F-4D97-AF65-F5344CB8AC3E}">
        <p14:creationId xmlns:p14="http://schemas.microsoft.com/office/powerpoint/2010/main" val="258898406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bwMode="auto">
          <a:xfrm>
            <a:off x="214313" y="379413"/>
            <a:ext cx="8786812" cy="817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3200" dirty="0" smtClean="0"/>
              <a:t>能力主義管理の年功的運用の行き詰まり</a:t>
            </a:r>
          </a:p>
        </p:txBody>
      </p:sp>
      <p:sp>
        <p:nvSpPr>
          <p:cNvPr id="77827" name="スライド番号プレースホルダ 2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F71C04D4-B046-4C14-905E-CAC524577ACD}" type="slidenum">
              <a:rPr kumimoji="0" lang="en-US" altLang="ja-JP" smtClean="0"/>
              <a:pPr eaLnBrk="1" hangingPunct="1"/>
              <a:t>76</a:t>
            </a:fld>
            <a:endParaRPr kumimoji="0" lang="en-US" altLang="ja-JP" dirty="0" smtClean="0"/>
          </a:p>
        </p:txBody>
      </p:sp>
      <p:sp>
        <p:nvSpPr>
          <p:cNvPr id="77828" name="Text Box 3"/>
          <p:cNvSpPr txBox="1">
            <a:spLocks noChangeArrowheads="1"/>
          </p:cNvSpPr>
          <p:nvPr/>
        </p:nvSpPr>
        <p:spPr bwMode="auto">
          <a:xfrm>
            <a:off x="468313" y="1700213"/>
            <a:ext cx="468312" cy="3960812"/>
          </a:xfrm>
          <a:prstGeom prst="rect">
            <a:avLst/>
          </a:prstGeom>
          <a:solidFill>
            <a:schemeClr val="accent1"/>
          </a:solidFill>
          <a:ln w="9525">
            <a:solidFill>
              <a:schemeClr val="tx1"/>
            </a:solidFill>
            <a:miter lim="800000"/>
            <a:headEnd/>
            <a:tailEnd/>
          </a:ln>
        </p:spPr>
        <p:txBody>
          <a:bodyPr vert="eaVert">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dirty="0"/>
              <a:t>年功的な昇格・昇給によるコストの増大</a:t>
            </a:r>
          </a:p>
        </p:txBody>
      </p:sp>
      <p:sp>
        <p:nvSpPr>
          <p:cNvPr id="77829" name="Text Box 4"/>
          <p:cNvSpPr txBox="1">
            <a:spLocks noChangeArrowheads="1"/>
          </p:cNvSpPr>
          <p:nvPr/>
        </p:nvSpPr>
        <p:spPr bwMode="auto">
          <a:xfrm>
            <a:off x="8250238" y="1052513"/>
            <a:ext cx="461962" cy="4535487"/>
          </a:xfrm>
          <a:prstGeom prst="rect">
            <a:avLst/>
          </a:prstGeom>
          <a:solidFill>
            <a:schemeClr val="accent1"/>
          </a:solidFill>
          <a:ln w="9525">
            <a:solidFill>
              <a:schemeClr val="tx1"/>
            </a:solidFill>
            <a:miter lim="800000"/>
            <a:headEnd/>
            <a:tailEnd/>
          </a:ln>
        </p:spPr>
        <p:txBody>
          <a:bodyPr vert="eaVert">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dirty="0"/>
              <a:t>仕事の成果が，企業にとって十分でなくなる</a:t>
            </a:r>
          </a:p>
        </p:txBody>
      </p:sp>
      <p:grpSp>
        <p:nvGrpSpPr>
          <p:cNvPr id="77830" name="Group 5"/>
          <p:cNvGrpSpPr>
            <a:grpSpLocks/>
          </p:cNvGrpSpPr>
          <p:nvPr/>
        </p:nvGrpSpPr>
        <p:grpSpPr bwMode="auto">
          <a:xfrm>
            <a:off x="1042988" y="1196975"/>
            <a:ext cx="7632700" cy="4911725"/>
            <a:chOff x="703" y="1117"/>
            <a:chExt cx="4808" cy="3094"/>
          </a:xfrm>
        </p:grpSpPr>
        <p:sp>
          <p:nvSpPr>
            <p:cNvPr id="77833" name="Text Box 6"/>
            <p:cNvSpPr txBox="1">
              <a:spLocks noChangeArrowheads="1"/>
            </p:cNvSpPr>
            <p:nvPr/>
          </p:nvSpPr>
          <p:spPr bwMode="auto">
            <a:xfrm>
              <a:off x="2064" y="3657"/>
              <a:ext cx="1769"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ja-JP" altLang="en-US" dirty="0"/>
                <a:t>職能資格制度</a:t>
              </a:r>
            </a:p>
          </p:txBody>
        </p:sp>
        <p:sp>
          <p:nvSpPr>
            <p:cNvPr id="77834" name="Text Box 7"/>
            <p:cNvSpPr txBox="1">
              <a:spLocks noChangeArrowheads="1"/>
            </p:cNvSpPr>
            <p:nvPr/>
          </p:nvSpPr>
          <p:spPr bwMode="auto">
            <a:xfrm>
              <a:off x="839" y="2886"/>
              <a:ext cx="1769"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ja-JP" altLang="en-US" dirty="0"/>
                <a:t>昇格と昇進の分離</a:t>
              </a:r>
            </a:p>
          </p:txBody>
        </p:sp>
        <p:sp>
          <p:nvSpPr>
            <p:cNvPr id="77835" name="Text Box 8"/>
            <p:cNvSpPr txBox="1">
              <a:spLocks noChangeArrowheads="1"/>
            </p:cNvSpPr>
            <p:nvPr/>
          </p:nvSpPr>
          <p:spPr bwMode="auto">
            <a:xfrm>
              <a:off x="3152" y="2886"/>
              <a:ext cx="1769"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ja-JP" altLang="en-US" dirty="0"/>
                <a:t>賃金と職務の分離</a:t>
              </a:r>
            </a:p>
          </p:txBody>
        </p:sp>
        <p:sp>
          <p:nvSpPr>
            <p:cNvPr id="77836" name="Text Box 9"/>
            <p:cNvSpPr txBox="1">
              <a:spLocks noChangeArrowheads="1"/>
            </p:cNvSpPr>
            <p:nvPr/>
          </p:nvSpPr>
          <p:spPr bwMode="auto">
            <a:xfrm>
              <a:off x="3152" y="2069"/>
              <a:ext cx="1769"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ja-JP" altLang="en-US" dirty="0"/>
                <a:t>柔軟な職務編成</a:t>
              </a:r>
            </a:p>
          </p:txBody>
        </p:sp>
        <p:sp>
          <p:nvSpPr>
            <p:cNvPr id="77837" name="Text Box 10"/>
            <p:cNvSpPr txBox="1">
              <a:spLocks noChangeArrowheads="1"/>
            </p:cNvSpPr>
            <p:nvPr/>
          </p:nvSpPr>
          <p:spPr bwMode="auto">
            <a:xfrm>
              <a:off x="793" y="2069"/>
              <a:ext cx="1769"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ja-JP" altLang="en-US" dirty="0"/>
                <a:t>協力的労使・従業員関係</a:t>
              </a:r>
            </a:p>
          </p:txBody>
        </p:sp>
        <p:sp>
          <p:nvSpPr>
            <p:cNvPr id="77838" name="Line 11"/>
            <p:cNvSpPr>
              <a:spLocks noChangeShapeType="1"/>
            </p:cNvSpPr>
            <p:nvPr/>
          </p:nvSpPr>
          <p:spPr bwMode="auto">
            <a:xfrm flipV="1">
              <a:off x="3334" y="3158"/>
              <a:ext cx="589" cy="499"/>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sp>
          <p:nvSpPr>
            <p:cNvPr id="77839" name="Line 12"/>
            <p:cNvSpPr>
              <a:spLocks noChangeShapeType="1"/>
            </p:cNvSpPr>
            <p:nvPr/>
          </p:nvSpPr>
          <p:spPr bwMode="auto">
            <a:xfrm flipH="1" flipV="1">
              <a:off x="1791" y="3113"/>
              <a:ext cx="499" cy="544"/>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sp>
          <p:nvSpPr>
            <p:cNvPr id="77840" name="Line 13"/>
            <p:cNvSpPr>
              <a:spLocks noChangeShapeType="1"/>
            </p:cNvSpPr>
            <p:nvPr/>
          </p:nvSpPr>
          <p:spPr bwMode="auto">
            <a:xfrm flipV="1">
              <a:off x="3969" y="2341"/>
              <a:ext cx="0" cy="499"/>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sp>
          <p:nvSpPr>
            <p:cNvPr id="77841" name="Line 14"/>
            <p:cNvSpPr>
              <a:spLocks noChangeShapeType="1"/>
            </p:cNvSpPr>
            <p:nvPr/>
          </p:nvSpPr>
          <p:spPr bwMode="auto">
            <a:xfrm flipV="1">
              <a:off x="1746" y="2341"/>
              <a:ext cx="0" cy="499"/>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sp>
          <p:nvSpPr>
            <p:cNvPr id="77842" name="Line 15"/>
            <p:cNvSpPr>
              <a:spLocks noChangeShapeType="1"/>
            </p:cNvSpPr>
            <p:nvPr/>
          </p:nvSpPr>
          <p:spPr bwMode="auto">
            <a:xfrm flipV="1">
              <a:off x="1746" y="1389"/>
              <a:ext cx="680" cy="635"/>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sp>
          <p:nvSpPr>
            <p:cNvPr id="77843" name="Line 16"/>
            <p:cNvSpPr>
              <a:spLocks noChangeShapeType="1"/>
            </p:cNvSpPr>
            <p:nvPr/>
          </p:nvSpPr>
          <p:spPr bwMode="auto">
            <a:xfrm flipH="1" flipV="1">
              <a:off x="3424" y="1434"/>
              <a:ext cx="545" cy="635"/>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sp>
          <p:nvSpPr>
            <p:cNvPr id="77844" name="Text Box 17"/>
            <p:cNvSpPr txBox="1">
              <a:spLocks noChangeArrowheads="1"/>
            </p:cNvSpPr>
            <p:nvPr/>
          </p:nvSpPr>
          <p:spPr bwMode="auto">
            <a:xfrm>
              <a:off x="703" y="3974"/>
              <a:ext cx="4808"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ja-JP" altLang="en-US" dirty="0"/>
                <a:t>男性正社員に対する終身</a:t>
              </a:r>
              <a:r>
                <a:rPr lang="ja-JP" altLang="en-US" dirty="0" smtClean="0"/>
                <a:t>雇用</a:t>
              </a:r>
              <a:r>
                <a:rPr lang="ja-JP" altLang="en-US" dirty="0"/>
                <a:t>慣行</a:t>
              </a:r>
            </a:p>
          </p:txBody>
        </p:sp>
        <p:sp>
          <p:nvSpPr>
            <p:cNvPr id="77845" name="Text Box 18"/>
            <p:cNvSpPr txBox="1">
              <a:spLocks noChangeArrowheads="1"/>
            </p:cNvSpPr>
            <p:nvPr/>
          </p:nvSpPr>
          <p:spPr bwMode="auto">
            <a:xfrm>
              <a:off x="2064" y="1117"/>
              <a:ext cx="1769"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ja-JP" altLang="en-US" dirty="0"/>
                <a:t>？</a:t>
              </a:r>
            </a:p>
          </p:txBody>
        </p:sp>
      </p:grpSp>
      <p:sp>
        <p:nvSpPr>
          <p:cNvPr id="77831" name="Text Box 19"/>
          <p:cNvSpPr txBox="1">
            <a:spLocks noChangeArrowheads="1"/>
          </p:cNvSpPr>
          <p:nvPr/>
        </p:nvSpPr>
        <p:spPr bwMode="auto">
          <a:xfrm>
            <a:off x="2973226" y="3052796"/>
            <a:ext cx="3126110" cy="369332"/>
          </a:xfrm>
          <a:prstGeom prst="rect">
            <a:avLst/>
          </a:prstGeom>
          <a:solidFill>
            <a:schemeClr val="accent1"/>
          </a:solidFill>
          <a:ln w="9525">
            <a:solidFill>
              <a:schemeClr val="tx1"/>
            </a:solidFill>
            <a:miter lim="800000"/>
            <a:headEnd/>
            <a:tailEnd/>
          </a:ln>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dirty="0" smtClean="0"/>
              <a:t>人事査定の問題点が顕在化</a:t>
            </a:r>
            <a:endParaRPr lang="ja-JP" altLang="en-US" dirty="0"/>
          </a:p>
        </p:txBody>
      </p:sp>
      <p:sp>
        <p:nvSpPr>
          <p:cNvPr id="77832" name="Text Box 20"/>
          <p:cNvSpPr txBox="1">
            <a:spLocks noChangeArrowheads="1"/>
          </p:cNvSpPr>
          <p:nvPr/>
        </p:nvSpPr>
        <p:spPr bwMode="auto">
          <a:xfrm>
            <a:off x="3132138" y="3284538"/>
            <a:ext cx="28082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dirty="0"/>
              <a:t>（曖昧な基準の査定を通した同期入社間競争）</a:t>
            </a:r>
          </a:p>
        </p:txBody>
      </p:sp>
    </p:spTree>
    <p:extLst>
      <p:ext uri="{BB962C8B-B14F-4D97-AF65-F5344CB8AC3E}">
        <p14:creationId xmlns:p14="http://schemas.microsoft.com/office/powerpoint/2010/main" val="48173679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57200" y="404813"/>
            <a:ext cx="8229600" cy="11525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eaLnBrk="1" hangingPunct="1">
              <a:defRPr/>
            </a:pPr>
            <a:r>
              <a:rPr lang="en-US" altLang="ja-JP" sz="4000" dirty="0" smtClean="0"/>
              <a:t>1990</a:t>
            </a:r>
            <a:r>
              <a:rPr lang="ja-JP" altLang="en-US" sz="4000" dirty="0" smtClean="0"/>
              <a:t>年代の企業成長停滞による年功的運用の動揺：</a:t>
            </a:r>
          </a:p>
        </p:txBody>
      </p:sp>
      <p:sp>
        <p:nvSpPr>
          <p:cNvPr id="78851" name="Rectangle 3"/>
          <p:cNvSpPr>
            <a:spLocks noGrp="1" noChangeArrowheads="1"/>
          </p:cNvSpPr>
          <p:nvPr>
            <p:ph idx="1"/>
          </p:nvPr>
        </p:nvSpPr>
        <p:spPr bwMode="auto">
          <a:xfrm>
            <a:off x="395288" y="1557338"/>
            <a:ext cx="8291512" cy="5111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pPr>
            <a:r>
              <a:rPr lang="ja-JP" altLang="en-US" sz="2400" dirty="0" smtClean="0"/>
              <a:t>長期雇用と右肩上がり賃金のコストは，企業にとって高負担に</a:t>
            </a:r>
          </a:p>
          <a:p>
            <a:pPr lvl="1" eaLnBrk="1" hangingPunct="1">
              <a:lnSpc>
                <a:spcPct val="80000"/>
              </a:lnSpc>
            </a:pPr>
            <a:r>
              <a:rPr lang="ja-JP" altLang="en-US" sz="2000" dirty="0" smtClean="0"/>
              <a:t>当初は，中高年者が雇用調整（出向・子会社転籍）のターゲットに</a:t>
            </a:r>
          </a:p>
          <a:p>
            <a:pPr lvl="1" eaLnBrk="1" hangingPunct="1">
              <a:lnSpc>
                <a:spcPct val="80000"/>
              </a:lnSpc>
            </a:pPr>
            <a:r>
              <a:rPr lang="ja-JP" altLang="en-US" sz="2000" dirty="0" smtClean="0"/>
              <a:t>続いて，若年層の正社員採用を抑制</a:t>
            </a:r>
            <a:endParaRPr lang="en-US" altLang="ja-JP" sz="2000" dirty="0" smtClean="0"/>
          </a:p>
          <a:p>
            <a:pPr lvl="1" eaLnBrk="1" hangingPunct="1">
              <a:lnSpc>
                <a:spcPct val="80000"/>
              </a:lnSpc>
            </a:pPr>
            <a:r>
              <a:rPr lang="ja-JP" altLang="en-US" sz="2000" dirty="0" smtClean="0"/>
              <a:t>非正規に置き換え</a:t>
            </a:r>
          </a:p>
          <a:p>
            <a:pPr eaLnBrk="1" hangingPunct="1">
              <a:lnSpc>
                <a:spcPct val="80000"/>
              </a:lnSpc>
            </a:pPr>
            <a:r>
              <a:rPr lang="ja-JP" altLang="en-US" sz="2400" dirty="0" smtClean="0"/>
              <a:t>社内レベルでの柔軟な職務編成の利益が小さくなる（もっと高い流動性が必要になる）</a:t>
            </a:r>
          </a:p>
          <a:p>
            <a:pPr lvl="1" eaLnBrk="1" hangingPunct="1">
              <a:lnSpc>
                <a:spcPct val="80000"/>
              </a:lnSpc>
            </a:pPr>
            <a:r>
              <a:rPr lang="ja-JP" altLang="en-US" sz="2000" dirty="0" smtClean="0"/>
              <a:t>高度職務を担う人材の必要性</a:t>
            </a:r>
          </a:p>
          <a:p>
            <a:pPr lvl="2" eaLnBrk="1" hangingPunct="1">
              <a:lnSpc>
                <a:spcPct val="80000"/>
              </a:lnSpc>
            </a:pPr>
            <a:r>
              <a:rPr lang="ja-JP" altLang="en-US" sz="1800" dirty="0" smtClean="0"/>
              <a:t>専門的能力の必要性（</a:t>
            </a:r>
            <a:r>
              <a:rPr lang="en-US" altLang="ja-JP" sz="1800" dirty="0" smtClean="0"/>
              <a:t>IT</a:t>
            </a:r>
            <a:r>
              <a:rPr lang="ja-JP" altLang="en-US" sz="1800" dirty="0" smtClean="0"/>
              <a:t>人材，グローバル人材，マーケティング，人的資源管理，財務等々）</a:t>
            </a:r>
          </a:p>
          <a:p>
            <a:pPr lvl="2" eaLnBrk="1" hangingPunct="1">
              <a:lnSpc>
                <a:spcPct val="80000"/>
              </a:lnSpc>
            </a:pPr>
            <a:r>
              <a:rPr lang="ja-JP" altLang="en-US" sz="1800" dirty="0" smtClean="0"/>
              <a:t>ポストについてから学ぶのでは間に合わない</a:t>
            </a:r>
            <a:endParaRPr lang="en-US" altLang="ja-JP" sz="1800" dirty="0" smtClean="0"/>
          </a:p>
          <a:p>
            <a:pPr lvl="1">
              <a:lnSpc>
                <a:spcPct val="80000"/>
              </a:lnSpc>
            </a:pPr>
            <a:r>
              <a:rPr lang="ja-JP" altLang="en-US" sz="2000" dirty="0" smtClean="0"/>
              <a:t>その給源として中途採用と女性と外国人を加える必要</a:t>
            </a:r>
          </a:p>
          <a:p>
            <a:pPr eaLnBrk="1" hangingPunct="1">
              <a:lnSpc>
                <a:spcPct val="80000"/>
              </a:lnSpc>
            </a:pPr>
            <a:r>
              <a:rPr lang="ja-JP" altLang="en-US" sz="2400" dirty="0" smtClean="0"/>
              <a:t>あいまいな人事査定の問題が顕在化</a:t>
            </a:r>
          </a:p>
          <a:p>
            <a:pPr lvl="1" eaLnBrk="1" hangingPunct="1">
              <a:lnSpc>
                <a:spcPct val="80000"/>
              </a:lnSpc>
            </a:pPr>
            <a:r>
              <a:rPr lang="ja-JP" altLang="en-US" sz="2000" dirty="0" smtClean="0"/>
              <a:t>企業側：成果の上がる高度人材は勤続に関係なく獲得したいし，成果を上回ると思われる賃金を払いたくない</a:t>
            </a:r>
          </a:p>
          <a:p>
            <a:pPr lvl="1" eaLnBrk="1" hangingPunct="1">
              <a:lnSpc>
                <a:spcPct val="80000"/>
              </a:lnSpc>
            </a:pPr>
            <a:r>
              <a:rPr lang="ja-JP" altLang="en-US" sz="2000" dirty="0" smtClean="0"/>
              <a:t>女性差別への社会的批判：男女共同参画が政策目標に</a:t>
            </a:r>
          </a:p>
          <a:p>
            <a:pPr lvl="1" eaLnBrk="1" hangingPunct="1">
              <a:lnSpc>
                <a:spcPct val="80000"/>
              </a:lnSpc>
            </a:pPr>
            <a:endParaRPr lang="ja-JP" altLang="en-US" sz="2000" dirty="0" smtClean="0"/>
          </a:p>
          <a:p>
            <a:pPr lvl="1" eaLnBrk="1" hangingPunct="1">
              <a:lnSpc>
                <a:spcPct val="80000"/>
              </a:lnSpc>
            </a:pPr>
            <a:endParaRPr lang="ja-JP" altLang="en-US" sz="2000" dirty="0" smtClean="0"/>
          </a:p>
        </p:txBody>
      </p:sp>
      <p:sp>
        <p:nvSpPr>
          <p:cNvPr id="78852"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78798DF7-C029-456F-BD9A-9E6E2853A4C2}" type="slidenum">
              <a:rPr kumimoji="0" lang="en-US" altLang="ja-JP" smtClean="0"/>
              <a:pPr eaLnBrk="1" hangingPunct="1"/>
              <a:t>77</a:t>
            </a:fld>
            <a:endParaRPr kumimoji="0" lang="en-US" altLang="ja-JP" dirty="0" smtClean="0"/>
          </a:p>
        </p:txBody>
      </p:sp>
    </p:spTree>
    <p:extLst>
      <p:ext uri="{BB962C8B-B14F-4D97-AF65-F5344CB8AC3E}">
        <p14:creationId xmlns:p14="http://schemas.microsoft.com/office/powerpoint/2010/main" val="212374017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bwMode="auto">
          <a:xfrm>
            <a:off x="457200" y="457200"/>
            <a:ext cx="8435975" cy="955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eaLnBrk="1" hangingPunct="1">
              <a:defRPr/>
            </a:pPr>
            <a:r>
              <a:rPr lang="ja-JP" altLang="en-US" dirty="0" smtClean="0"/>
              <a:t>日経連「新・日本的経営」論</a:t>
            </a:r>
            <a:r>
              <a:rPr lang="en-US" altLang="ja-JP" dirty="0" smtClean="0"/>
              <a:t>(</a:t>
            </a:r>
            <a:r>
              <a:rPr lang="ja-JP" altLang="en-US" dirty="0" smtClean="0"/>
              <a:t>１９９５年</a:t>
            </a:r>
            <a:r>
              <a:rPr lang="en-US" altLang="ja-JP" dirty="0" smtClean="0"/>
              <a:t>)</a:t>
            </a:r>
          </a:p>
        </p:txBody>
      </p:sp>
      <p:sp>
        <p:nvSpPr>
          <p:cNvPr id="79875" name="Rectangle 3"/>
          <p:cNvSpPr>
            <a:spLocks noGrp="1" noChangeArrowheads="1"/>
          </p:cNvSpPr>
          <p:nvPr>
            <p:ph type="body" sz="half" idx="1"/>
          </p:nvPr>
        </p:nvSpPr>
        <p:spPr bwMode="auto">
          <a:xfrm>
            <a:off x="457200" y="1628775"/>
            <a:ext cx="8229600" cy="893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2800" dirty="0" smtClean="0"/>
              <a:t>従業員を三つにグループ化（日経連</a:t>
            </a:r>
            <a:r>
              <a:rPr lang="en-US" altLang="ja-JP" sz="2800" dirty="0" smtClean="0"/>
              <a:t>[1995]</a:t>
            </a:r>
            <a:r>
              <a:rPr lang="ja-JP" altLang="en-US" sz="2800" dirty="0" smtClean="0"/>
              <a:t>）</a:t>
            </a:r>
          </a:p>
          <a:p>
            <a:pPr eaLnBrk="1" hangingPunct="1"/>
            <a:endParaRPr lang="ja-JP" altLang="en-US" sz="2800" dirty="0" smtClean="0"/>
          </a:p>
        </p:txBody>
      </p:sp>
      <p:sp>
        <p:nvSpPr>
          <p:cNvPr id="79923" name="スライド番号プレースホルダ 4"/>
          <p:cNvSpPr>
            <a:spLocks noGrp="1"/>
          </p:cNvSpPr>
          <p:nvPr>
            <p:ph type="sldNum" sz="quarter" idx="12"/>
          </p:nvPr>
        </p:nvSpPr>
        <p:spPr bwMode="auto">
          <a:xfrm>
            <a:off x="8675688" y="6308725"/>
            <a:ext cx="468312"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9A3F988B-3A58-472E-9BF0-0C20608C27B3}" type="slidenum">
              <a:rPr kumimoji="0" lang="en-US" altLang="ja-JP" smtClean="0"/>
              <a:pPr eaLnBrk="1" hangingPunct="1"/>
              <a:t>78</a:t>
            </a:fld>
            <a:endParaRPr kumimoji="0" lang="en-US" altLang="ja-JP" dirty="0" smtClean="0"/>
          </a:p>
        </p:txBody>
      </p:sp>
      <p:sp>
        <p:nvSpPr>
          <p:cNvPr id="2" name="コンテンツ プレースホルダー 1"/>
          <p:cNvSpPr>
            <a:spLocks noGrp="1"/>
          </p:cNvSpPr>
          <p:nvPr>
            <p:ph sz="half" idx="2"/>
          </p:nvPr>
        </p:nvSpPr>
        <p:spPr/>
        <p:txBody>
          <a:bodyPr/>
          <a:lstStyle/>
          <a:p>
            <a:endParaRPr kumimoji="1" lang="ja-JP" altLang="en-US"/>
          </a:p>
        </p:txBody>
      </p:sp>
    </p:spTree>
    <p:extLst>
      <p:ext uri="{BB962C8B-B14F-4D97-AF65-F5344CB8AC3E}">
        <p14:creationId xmlns:p14="http://schemas.microsoft.com/office/powerpoint/2010/main" val="117745454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bwMode="auto">
          <a:xfrm>
            <a:off x="457200" y="404813"/>
            <a:ext cx="8229600"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dirty="0" smtClean="0"/>
              <a:t>企業の対応（１）成果主義導入</a:t>
            </a:r>
          </a:p>
        </p:txBody>
      </p:sp>
      <p:sp>
        <p:nvSpPr>
          <p:cNvPr id="80899" name="Rectangle 3"/>
          <p:cNvSpPr>
            <a:spLocks noGrp="1" noChangeArrowheads="1"/>
          </p:cNvSpPr>
          <p:nvPr>
            <p:ph idx="1"/>
          </p:nvPr>
        </p:nvSpPr>
        <p:spPr bwMode="auto">
          <a:xfrm>
            <a:off x="468313" y="1700213"/>
            <a:ext cx="8218487" cy="4897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eaLnBrk="1" hangingPunct="1"/>
            <a:r>
              <a:rPr lang="ja-JP" altLang="en-US" sz="2800" dirty="0" smtClean="0"/>
              <a:t>「新・日本的経営論」でも生ぬるいという意見の台頭（</a:t>
            </a:r>
            <a:r>
              <a:rPr lang="en-US" altLang="ja-JP" sz="2800" dirty="0" smtClean="0"/>
              <a:t>1990</a:t>
            </a:r>
            <a:r>
              <a:rPr lang="ja-JP" altLang="en-US" sz="2800" dirty="0" smtClean="0"/>
              <a:t>年代後半）</a:t>
            </a:r>
          </a:p>
          <a:p>
            <a:pPr lvl="1" eaLnBrk="1" hangingPunct="1"/>
            <a:r>
              <a:rPr lang="ja-JP" altLang="en-US" sz="2400" dirty="0" smtClean="0"/>
              <a:t>能力主義管理が年功化した経緯から見て，職能給では年功賃金カーブが克服できないとみなされた</a:t>
            </a:r>
          </a:p>
          <a:p>
            <a:pPr eaLnBrk="1" hangingPunct="1"/>
            <a:r>
              <a:rPr lang="ja-JP" altLang="en-US" sz="2800" dirty="0" smtClean="0"/>
              <a:t>「今度こそ克服する」という問題意識から成果主義が台頭。それは，広義の職務給でもある</a:t>
            </a:r>
          </a:p>
          <a:p>
            <a:pPr lvl="1" eaLnBrk="1" hangingPunct="1"/>
            <a:r>
              <a:rPr lang="ja-JP" altLang="en-US" sz="2400" dirty="0" smtClean="0"/>
              <a:t>昇格・昇進の「頭打ち」はむしろよいこととみなされる</a:t>
            </a:r>
          </a:p>
          <a:p>
            <a:pPr lvl="1" eaLnBrk="1" hangingPunct="1"/>
            <a:r>
              <a:rPr lang="ja-JP" altLang="en-US" sz="2400" dirty="0" smtClean="0"/>
              <a:t>潜在能力でなく成果のみで昇給させるべきとされる</a:t>
            </a:r>
          </a:p>
          <a:p>
            <a:pPr eaLnBrk="1" hangingPunct="1"/>
            <a:r>
              <a:rPr lang="ja-JP" altLang="en-US" sz="2800" dirty="0" smtClean="0"/>
              <a:t>しかし徹底させられずに，職能給の成績査定を拡大した程度で現在に至る</a:t>
            </a:r>
            <a:endParaRPr lang="en-US" altLang="ja-JP" sz="2800" dirty="0" smtClean="0"/>
          </a:p>
          <a:p>
            <a:pPr eaLnBrk="1" hangingPunct="1"/>
            <a:r>
              <a:rPr lang="ja-JP" altLang="en-US" sz="2800" dirty="0"/>
              <a:t>「働き方改革</a:t>
            </a:r>
            <a:r>
              <a:rPr lang="ja-JP" altLang="en-US" sz="2800" dirty="0" smtClean="0"/>
              <a:t>」で「</a:t>
            </a:r>
            <a:r>
              <a:rPr lang="ja-JP" altLang="en-US" sz="2800" dirty="0"/>
              <a:t>高度プロフェッショナル制度」</a:t>
            </a:r>
            <a:r>
              <a:rPr lang="ja-JP" altLang="en-US" sz="2800" dirty="0" smtClean="0"/>
              <a:t>や</a:t>
            </a:r>
            <a:r>
              <a:rPr lang="ja-JP" altLang="en-US" sz="2800" dirty="0"/>
              <a:t>「裁量労働制</a:t>
            </a:r>
            <a:r>
              <a:rPr lang="ja-JP" altLang="en-US" sz="2800" dirty="0" smtClean="0"/>
              <a:t>」が成果主義として提示される（後述）</a:t>
            </a:r>
            <a:endParaRPr lang="en-US" altLang="ja-JP" sz="2800" dirty="0" smtClean="0"/>
          </a:p>
        </p:txBody>
      </p:sp>
      <p:sp>
        <p:nvSpPr>
          <p:cNvPr id="80900"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3CF677A3-C777-4651-A4AF-A5A33D8D08B8}" type="slidenum">
              <a:rPr kumimoji="0" lang="en-US" altLang="ja-JP" smtClean="0"/>
              <a:pPr eaLnBrk="1" hangingPunct="1"/>
              <a:t>79</a:t>
            </a:fld>
            <a:endParaRPr kumimoji="0" lang="en-US" altLang="ja-JP" dirty="0" smtClean="0"/>
          </a:p>
        </p:txBody>
      </p:sp>
    </p:spTree>
    <p:extLst>
      <p:ext uri="{BB962C8B-B14F-4D97-AF65-F5344CB8AC3E}">
        <p14:creationId xmlns:p14="http://schemas.microsoft.com/office/powerpoint/2010/main" val="838138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１－（１）　雇用の原理</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E4077BB3-7DFE-49E4-AA61-91FE59E29089}" type="slidenum">
              <a:rPr lang="en-US" altLang="ja-JP" smtClean="0"/>
              <a:pPr>
                <a:defRPr/>
              </a:pPr>
              <a:t>8</a:t>
            </a:fld>
            <a:endParaRPr lang="en-US" altLang="ja-JP" dirty="0"/>
          </a:p>
        </p:txBody>
      </p:sp>
    </p:spTree>
    <p:extLst>
      <p:ext uri="{BB962C8B-B14F-4D97-AF65-F5344CB8AC3E}">
        <p14:creationId xmlns:p14="http://schemas.microsoft.com/office/powerpoint/2010/main" val="356583789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タイトル 1"/>
          <p:cNvSpPr>
            <a:spLocks noGrp="1"/>
          </p:cNvSpPr>
          <p:nvPr>
            <p:ph type="title"/>
          </p:nvPr>
        </p:nvSpPr>
        <p:spPr bwMode="auto">
          <a:xfrm>
            <a:off x="457200" y="404813"/>
            <a:ext cx="8435975" cy="1079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3600" dirty="0" smtClean="0"/>
              <a:t>正社員の領域での逸脱現象：ブラック企業</a:t>
            </a:r>
          </a:p>
        </p:txBody>
      </p:sp>
      <p:sp>
        <p:nvSpPr>
          <p:cNvPr id="3" name="コンテンツ プレースホルダー 2"/>
          <p:cNvSpPr>
            <a:spLocks noGrp="1"/>
          </p:cNvSpPr>
          <p:nvPr>
            <p:ph idx="1"/>
          </p:nvPr>
        </p:nvSpPr>
        <p:spPr>
          <a:xfrm>
            <a:off x="457200" y="1412875"/>
            <a:ext cx="8435975" cy="5445125"/>
          </a:xfrm>
        </p:spPr>
        <p:txBody>
          <a:bodyPr>
            <a:normAutofit fontScale="92500" lnSpcReduction="20000"/>
          </a:bodyPr>
          <a:lstStyle/>
          <a:p>
            <a:pPr eaLnBrk="1" hangingPunct="1">
              <a:buFont typeface="Arial" charset="0"/>
              <a:buChar char="•"/>
              <a:defRPr/>
            </a:pPr>
            <a:r>
              <a:rPr lang="ja-JP" altLang="en-US" u="sng" dirty="0" smtClean="0"/>
              <a:t>ブラック企業現象は主に正社員で起こる</a:t>
            </a:r>
            <a:endParaRPr lang="en-US" altLang="ja-JP" dirty="0" smtClean="0"/>
          </a:p>
          <a:p>
            <a:pPr lvl="1" eaLnBrk="1" hangingPunct="1">
              <a:buFont typeface="Arial" charset="0"/>
              <a:buChar char="–"/>
              <a:defRPr/>
            </a:pPr>
            <a:r>
              <a:rPr lang="ja-JP" altLang="en-US" dirty="0" smtClean="0"/>
              <a:t>従来の正社員と同様に組織コミットメントを求める</a:t>
            </a:r>
            <a:endParaRPr lang="en-US" altLang="ja-JP" dirty="0" smtClean="0"/>
          </a:p>
          <a:p>
            <a:pPr lvl="1" eaLnBrk="1" hangingPunct="1">
              <a:buFont typeface="Arial" charset="0"/>
              <a:buChar char="–"/>
              <a:defRPr/>
            </a:pPr>
            <a:r>
              <a:rPr lang="ja-JP" altLang="en-US" dirty="0" smtClean="0"/>
              <a:t>決められた</a:t>
            </a:r>
            <a:r>
              <a:rPr lang="ja-JP" altLang="en-US" dirty="0"/>
              <a:t>職務の遂行だけ</a:t>
            </a:r>
            <a:r>
              <a:rPr lang="ja-JP" altLang="en-US" dirty="0" smtClean="0"/>
              <a:t>求める非正規では相対的に起こりにくい</a:t>
            </a:r>
            <a:endParaRPr lang="en-US" altLang="ja-JP" dirty="0" smtClean="0"/>
          </a:p>
          <a:p>
            <a:pPr marL="342900" lvl="1" indent="-342900">
              <a:buFont typeface="Arial" charset="0"/>
              <a:buChar char="•"/>
              <a:defRPr/>
            </a:pPr>
            <a:r>
              <a:rPr lang="ja-JP" altLang="en-US" sz="3200" dirty="0"/>
              <a:t>メンバーシップの長期的対価もないのに，責任を求めることから来る（濱口</a:t>
            </a:r>
            <a:r>
              <a:rPr lang="en-US" altLang="ja-JP" sz="3200" dirty="0"/>
              <a:t>[2013])</a:t>
            </a:r>
          </a:p>
          <a:p>
            <a:pPr lvl="1" eaLnBrk="1" hangingPunct="1">
              <a:buFont typeface="Arial" charset="0"/>
              <a:buChar char="–"/>
              <a:defRPr/>
            </a:pPr>
            <a:r>
              <a:rPr lang="ja-JP" altLang="en-US" dirty="0" smtClean="0"/>
              <a:t>学卒一括採用の若者には本来無理な即戦力的成果を求める</a:t>
            </a:r>
            <a:endParaRPr lang="en-US" altLang="ja-JP" dirty="0" smtClean="0"/>
          </a:p>
          <a:p>
            <a:pPr lvl="1" eaLnBrk="1" hangingPunct="1">
              <a:buFont typeface="Arial" charset="0"/>
              <a:buChar char="–"/>
              <a:defRPr/>
            </a:pPr>
            <a:r>
              <a:rPr lang="ja-JP" altLang="en-US" dirty="0" smtClean="0"/>
              <a:t>企業内訓練はしない</a:t>
            </a:r>
            <a:endParaRPr lang="en-US" altLang="ja-JP" dirty="0" smtClean="0"/>
          </a:p>
          <a:p>
            <a:pPr lvl="1" eaLnBrk="1" hangingPunct="1">
              <a:buFont typeface="Arial" charset="0"/>
              <a:buChar char="–"/>
              <a:defRPr/>
            </a:pPr>
            <a:r>
              <a:rPr lang="ja-JP" altLang="en-US" dirty="0" smtClean="0"/>
              <a:t>年功序列的な昇給や昇進・昇格の見通しはない</a:t>
            </a:r>
            <a:endParaRPr lang="en-US" altLang="ja-JP" dirty="0" smtClean="0"/>
          </a:p>
          <a:p>
            <a:pPr lvl="1" eaLnBrk="1" hangingPunct="1">
              <a:buFont typeface="Arial" charset="0"/>
              <a:buChar char="–"/>
              <a:defRPr/>
            </a:pPr>
            <a:r>
              <a:rPr lang="ja-JP" altLang="en-US" dirty="0" smtClean="0"/>
              <a:t>非正規ならば，「やめた方がまし」になりやすいが正社員の地位を失いたくないために働き続けてしまう</a:t>
            </a:r>
            <a:endParaRPr lang="en-US" altLang="ja-JP" dirty="0" smtClean="0"/>
          </a:p>
          <a:p>
            <a:pPr marL="342900" lvl="1" indent="-342900" eaLnBrk="1" hangingPunct="1">
              <a:buFont typeface="Arial" charset="0"/>
              <a:buChar char="•"/>
              <a:defRPr/>
            </a:pPr>
            <a:r>
              <a:rPr lang="ja-JP" altLang="en-US" sz="3200" dirty="0"/>
              <a:t>「ブラックバイト</a:t>
            </a:r>
            <a:r>
              <a:rPr lang="ja-JP" altLang="en-US" sz="3200" dirty="0" smtClean="0"/>
              <a:t>」はやや性質が異なる</a:t>
            </a:r>
            <a:endParaRPr lang="en-US" altLang="ja-JP" sz="3200" dirty="0" smtClean="0"/>
          </a:p>
          <a:p>
            <a:pPr eaLnBrk="1" hangingPunct="1">
              <a:buFont typeface="Arial" charset="0"/>
              <a:buChar char="•"/>
              <a:defRPr/>
            </a:pPr>
            <a:endParaRPr lang="en-US" altLang="ja-JP" dirty="0" smtClean="0"/>
          </a:p>
          <a:p>
            <a:pPr eaLnBrk="1" hangingPunct="1">
              <a:buFont typeface="Arial" charset="0"/>
              <a:buChar char="•"/>
              <a:defRPr/>
            </a:pPr>
            <a:endParaRPr lang="ja-JP" altLang="en-US" dirty="0"/>
          </a:p>
        </p:txBody>
      </p:sp>
      <p:sp>
        <p:nvSpPr>
          <p:cNvPr id="87044"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B1106ECE-FFF2-4928-B6FD-EAC7EA3E43C3}" type="slidenum">
              <a:rPr lang="en-US" altLang="ja-JP" smtClean="0"/>
              <a:pPr eaLnBrk="1" hangingPunct="1"/>
              <a:t>80</a:t>
            </a:fld>
            <a:endParaRPr lang="en-US" altLang="ja-JP" dirty="0" smtClean="0"/>
          </a:p>
        </p:txBody>
      </p:sp>
    </p:spTree>
    <p:extLst>
      <p:ext uri="{BB962C8B-B14F-4D97-AF65-F5344CB8AC3E}">
        <p14:creationId xmlns:p14="http://schemas.microsoft.com/office/powerpoint/2010/main" val="181067325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タイトル 1"/>
          <p:cNvSpPr>
            <a:spLocks noGrp="1"/>
          </p:cNvSpPr>
          <p:nvPr>
            <p:ph type="title"/>
          </p:nvPr>
        </p:nvSpPr>
        <p:spPr bwMode="auto">
          <a:xfrm>
            <a:off x="457199" y="404813"/>
            <a:ext cx="8520385"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dirty="0" smtClean="0"/>
              <a:t>企業の対応（２）非正規雇用の増大</a:t>
            </a:r>
          </a:p>
        </p:txBody>
      </p:sp>
      <p:sp>
        <p:nvSpPr>
          <p:cNvPr id="3" name="コンテンツ プレースホルダー 2"/>
          <p:cNvSpPr>
            <a:spLocks noGrp="1"/>
          </p:cNvSpPr>
          <p:nvPr>
            <p:ph idx="1"/>
          </p:nvPr>
        </p:nvSpPr>
        <p:spPr>
          <a:xfrm>
            <a:off x="251520" y="1341438"/>
            <a:ext cx="3168352" cy="5260127"/>
          </a:xfrm>
        </p:spPr>
        <p:txBody>
          <a:bodyPr>
            <a:normAutofit fontScale="92500"/>
          </a:bodyPr>
          <a:lstStyle/>
          <a:p>
            <a:pPr eaLnBrk="1" hangingPunct="1">
              <a:buFont typeface="Arial" charset="0"/>
              <a:buChar char="•"/>
              <a:defRPr/>
            </a:pPr>
            <a:r>
              <a:rPr lang="ja-JP" altLang="en-US" dirty="0" smtClean="0"/>
              <a:t>雇用者に占める非正規雇用は</a:t>
            </a:r>
            <a:r>
              <a:rPr lang="en-US" altLang="ja-JP" dirty="0" smtClean="0"/>
              <a:t>2016</a:t>
            </a:r>
            <a:r>
              <a:rPr lang="ja-JP" altLang="en-US" dirty="0" smtClean="0"/>
              <a:t>年に</a:t>
            </a:r>
            <a:r>
              <a:rPr lang="en-US" altLang="ja-JP" dirty="0" smtClean="0"/>
              <a:t>37.5%</a:t>
            </a:r>
            <a:r>
              <a:rPr lang="ja-JP" altLang="en-US" dirty="0" smtClean="0"/>
              <a:t>に</a:t>
            </a:r>
            <a:endParaRPr lang="en-US" altLang="ja-JP" dirty="0" smtClean="0"/>
          </a:p>
          <a:p>
            <a:pPr lvl="1">
              <a:defRPr/>
            </a:pPr>
            <a:r>
              <a:rPr lang="en-US" altLang="ja-JP" dirty="0"/>
              <a:t>2005</a:t>
            </a:r>
            <a:r>
              <a:rPr lang="ja-JP" altLang="en-US" dirty="0"/>
              <a:t>年：</a:t>
            </a:r>
            <a:r>
              <a:rPr lang="en-US" altLang="ja-JP" dirty="0"/>
              <a:t>32.6</a:t>
            </a:r>
            <a:r>
              <a:rPr lang="ja-JP" altLang="en-US" dirty="0"/>
              <a:t>％</a:t>
            </a:r>
            <a:endParaRPr lang="en-US" altLang="ja-JP" dirty="0"/>
          </a:p>
          <a:p>
            <a:pPr lvl="1">
              <a:defRPr/>
            </a:pPr>
            <a:r>
              <a:rPr lang="en-US" altLang="ja-JP" dirty="0" smtClean="0"/>
              <a:t>1995</a:t>
            </a:r>
            <a:r>
              <a:rPr lang="ja-JP" altLang="en-US" dirty="0" smtClean="0"/>
              <a:t>年：</a:t>
            </a:r>
            <a:r>
              <a:rPr lang="en-US" altLang="ja-JP" dirty="0"/>
              <a:t>20.9</a:t>
            </a:r>
            <a:r>
              <a:rPr lang="en-US" altLang="ja-JP" dirty="0" smtClean="0"/>
              <a:t>%</a:t>
            </a:r>
          </a:p>
          <a:p>
            <a:pPr lvl="1">
              <a:defRPr/>
            </a:pPr>
            <a:r>
              <a:rPr lang="en-US" altLang="ja-JP" dirty="0" smtClean="0"/>
              <a:t>1985</a:t>
            </a:r>
            <a:r>
              <a:rPr lang="ja-JP" altLang="en-US" dirty="0"/>
              <a:t>年：</a:t>
            </a:r>
            <a:r>
              <a:rPr lang="en-US" altLang="ja-JP" dirty="0"/>
              <a:t>16.4</a:t>
            </a:r>
            <a:r>
              <a:rPr lang="en-US" altLang="ja-JP" dirty="0" smtClean="0"/>
              <a:t>%</a:t>
            </a:r>
          </a:p>
          <a:p>
            <a:pPr>
              <a:defRPr/>
            </a:pPr>
            <a:r>
              <a:rPr lang="ja-JP" altLang="en-US" dirty="0" smtClean="0"/>
              <a:t>非正規の主力はパート・バイト。派遣は多くない</a:t>
            </a:r>
            <a:endParaRPr lang="en-US" altLang="ja-JP" dirty="0"/>
          </a:p>
          <a:p>
            <a:pPr>
              <a:buFont typeface="Arial" charset="0"/>
              <a:buChar char="–"/>
              <a:defRPr/>
            </a:pPr>
            <a:endParaRPr lang="en-US" altLang="ja-JP" dirty="0" smtClean="0"/>
          </a:p>
        </p:txBody>
      </p:sp>
      <p:sp>
        <p:nvSpPr>
          <p:cNvPr id="81924"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170D46FE-3DF5-4B42-94B5-54E367B158FF}" type="slidenum">
              <a:rPr lang="en-US" altLang="ja-JP" smtClean="0"/>
              <a:pPr eaLnBrk="1" hangingPunct="1"/>
              <a:t>81</a:t>
            </a:fld>
            <a:endParaRPr lang="en-US" altLang="ja-JP" dirty="0" smtClean="0"/>
          </a:p>
        </p:txBody>
      </p:sp>
      <p:sp>
        <p:nvSpPr>
          <p:cNvPr id="81925" name="Text Box 7"/>
          <p:cNvSpPr txBox="1">
            <a:spLocks noChangeArrowheads="1"/>
          </p:cNvSpPr>
          <p:nvPr/>
        </p:nvSpPr>
        <p:spPr bwMode="auto">
          <a:xfrm>
            <a:off x="5076056" y="6416899"/>
            <a:ext cx="2963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dirty="0"/>
              <a:t>出所：厚生労働省</a:t>
            </a:r>
            <a:r>
              <a:rPr lang="en-US" altLang="ja-JP" dirty="0" smtClean="0"/>
              <a:t>[2017]</a:t>
            </a:r>
            <a:r>
              <a:rPr lang="ja-JP" altLang="en-US" dirty="0"/>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5268" y="1340768"/>
            <a:ext cx="5442317" cy="505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535976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非正規雇用の特徴</a:t>
            </a:r>
            <a:endParaRPr kumimoji="1" lang="ja-JP" altLang="en-US" dirty="0"/>
          </a:p>
        </p:txBody>
      </p:sp>
      <p:sp>
        <p:nvSpPr>
          <p:cNvPr id="3" name="コンテンツ プレースホルダー 2"/>
          <p:cNvSpPr>
            <a:spLocks noGrp="1"/>
          </p:cNvSpPr>
          <p:nvPr>
            <p:ph idx="1"/>
          </p:nvPr>
        </p:nvSpPr>
        <p:spPr>
          <a:xfrm>
            <a:off x="457200" y="1600201"/>
            <a:ext cx="8229600" cy="5257799"/>
          </a:xfrm>
        </p:spPr>
        <p:txBody>
          <a:bodyPr>
            <a:normAutofit fontScale="85000" lnSpcReduction="20000"/>
          </a:bodyPr>
          <a:lstStyle/>
          <a:p>
            <a:r>
              <a:rPr kumimoji="1" lang="ja-JP" altLang="en-US" dirty="0" smtClean="0"/>
              <a:t>「身分」としての「非正規」：定義はあいまい</a:t>
            </a:r>
            <a:endParaRPr kumimoji="1" lang="en-US" altLang="ja-JP" dirty="0" smtClean="0"/>
          </a:p>
          <a:p>
            <a:pPr lvl="1"/>
            <a:r>
              <a:rPr lang="ja-JP" altLang="en-US" dirty="0" smtClean="0"/>
              <a:t>期間の定めのない雇用（無期雇用）でフルタイムで，かつ正社員とみなされるのが正社員</a:t>
            </a:r>
            <a:endParaRPr lang="en-US" altLang="ja-JP" dirty="0" smtClean="0"/>
          </a:p>
          <a:p>
            <a:pPr lvl="1"/>
            <a:r>
              <a:rPr kumimoji="1" lang="ja-JP" altLang="en-US" dirty="0"/>
              <a:t>有期</a:t>
            </a:r>
            <a:r>
              <a:rPr kumimoji="1" lang="ja-JP" altLang="en-US" dirty="0" smtClean="0"/>
              <a:t>雇用</a:t>
            </a:r>
            <a:r>
              <a:rPr kumimoji="1" lang="ja-JP" altLang="en-US" dirty="0"/>
              <a:t>・</a:t>
            </a:r>
            <a:r>
              <a:rPr kumimoji="1" lang="ja-JP" altLang="en-US" dirty="0" smtClean="0"/>
              <a:t>フルタイムには正社員とみなされる人もいれば，非正規の</a:t>
            </a:r>
            <a:r>
              <a:rPr lang="ja-JP" altLang="en-US" dirty="0" smtClean="0"/>
              <a:t>「フルタイム化したパート」とみなされる人もいる</a:t>
            </a:r>
            <a:endParaRPr kumimoji="1" lang="en-US" altLang="ja-JP" dirty="0" smtClean="0"/>
          </a:p>
          <a:p>
            <a:pPr lvl="1"/>
            <a:r>
              <a:rPr kumimoji="1" lang="ja-JP" altLang="en-US" dirty="0" smtClean="0"/>
              <a:t>有期雇用・短時間や無期雇用・短時間は非正規の「パート」とみなされる</a:t>
            </a:r>
            <a:endParaRPr kumimoji="1" lang="en-US" altLang="ja-JP" dirty="0" smtClean="0"/>
          </a:p>
          <a:p>
            <a:pPr lvl="1"/>
            <a:r>
              <a:rPr lang="ja-JP" altLang="en-US" dirty="0" smtClean="0"/>
              <a:t>派遣：間接雇用。派遣会社の正社員である場合と，登録型派遣がある。前者は派遣先では「派遣」だがほんらいは正規雇用。後者は非正規の一種</a:t>
            </a:r>
            <a:endParaRPr kumimoji="1" lang="en-US" altLang="ja-JP" dirty="0" smtClean="0"/>
          </a:p>
          <a:p>
            <a:r>
              <a:rPr kumimoji="1" lang="ja-JP" altLang="en-US" dirty="0" smtClean="0"/>
              <a:t>ジョブ型雇用：職務や勤務地を指定して雇用される</a:t>
            </a:r>
            <a:endParaRPr kumimoji="1" lang="en-US" altLang="ja-JP" dirty="0" smtClean="0"/>
          </a:p>
          <a:p>
            <a:pPr lvl="1"/>
            <a:r>
              <a:rPr lang="ja-JP" altLang="en-US" dirty="0"/>
              <a:t>ほとんどの場合</a:t>
            </a:r>
            <a:r>
              <a:rPr lang="ja-JP" altLang="en-US" dirty="0" smtClean="0"/>
              <a:t>，</a:t>
            </a:r>
            <a:r>
              <a:rPr lang="ja-JP" altLang="en-US" dirty="0"/>
              <a:t>配置</a:t>
            </a:r>
            <a:r>
              <a:rPr lang="ja-JP" altLang="en-US" dirty="0" smtClean="0"/>
              <a:t>転換や</a:t>
            </a:r>
            <a:r>
              <a:rPr lang="ja-JP" altLang="en-US" dirty="0"/>
              <a:t>転勤は</a:t>
            </a:r>
            <a:r>
              <a:rPr lang="ja-JP" altLang="en-US" dirty="0" smtClean="0"/>
              <a:t>ない</a:t>
            </a:r>
            <a:endParaRPr lang="en-US" altLang="ja-JP" dirty="0" smtClean="0"/>
          </a:p>
          <a:p>
            <a:pPr lvl="1"/>
            <a:r>
              <a:rPr kumimoji="1" lang="ja-JP" altLang="en-US" dirty="0" smtClean="0"/>
              <a:t>職務分析は</a:t>
            </a:r>
            <a:r>
              <a:rPr kumimoji="1" lang="ja-JP" altLang="en-US" dirty="0"/>
              <a:t>行われていないが</a:t>
            </a:r>
            <a:r>
              <a:rPr kumimoji="1" lang="ja-JP" altLang="en-US" dirty="0" smtClean="0"/>
              <a:t>，おおざっぱに職務の価値に対応した職務給を支払われている（職務に応じた単純な時給など）。</a:t>
            </a:r>
            <a:r>
              <a:rPr lang="ja-JP" altLang="en-US" dirty="0" smtClean="0"/>
              <a:t>人</a:t>
            </a:r>
            <a:r>
              <a:rPr lang="ja-JP" altLang="en-US" dirty="0"/>
              <a:t>→</a:t>
            </a:r>
            <a:r>
              <a:rPr lang="ja-JP" altLang="en-US" u="sng" dirty="0"/>
              <a:t>仕事＝賃金</a:t>
            </a:r>
            <a:r>
              <a:rPr lang="ja-JP" altLang="en-US" dirty="0"/>
              <a:t>　</a:t>
            </a:r>
            <a:endParaRPr lang="en-US" altLang="ja-JP" dirty="0" smtClean="0"/>
          </a:p>
          <a:p>
            <a:pPr marL="914400" lvl="2"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82</a:t>
            </a:fld>
            <a:endParaRPr lang="en-US" altLang="ja-JP" dirty="0"/>
          </a:p>
        </p:txBody>
      </p:sp>
    </p:spTree>
    <p:extLst>
      <p:ext uri="{BB962C8B-B14F-4D97-AF65-F5344CB8AC3E}">
        <p14:creationId xmlns:p14="http://schemas.microsoft.com/office/powerpoint/2010/main" val="289479056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ja-JP" altLang="en-US" dirty="0" smtClean="0"/>
              <a:t>非正規の賃金</a:t>
            </a:r>
          </a:p>
        </p:txBody>
      </p:sp>
      <p:sp>
        <p:nvSpPr>
          <p:cNvPr id="2" name="コンテンツ プレースホルダー 1"/>
          <p:cNvSpPr>
            <a:spLocks noGrp="1"/>
          </p:cNvSpPr>
          <p:nvPr>
            <p:ph idx="1"/>
          </p:nvPr>
        </p:nvSpPr>
        <p:spPr>
          <a:xfrm>
            <a:off x="179512" y="1124744"/>
            <a:ext cx="2304255" cy="5657178"/>
          </a:xfrm>
        </p:spPr>
        <p:txBody>
          <a:bodyPr>
            <a:normAutofit fontScale="92500" lnSpcReduction="20000"/>
          </a:bodyPr>
          <a:lstStyle/>
          <a:p>
            <a:r>
              <a:rPr kumimoji="1" lang="ja-JP" altLang="en-US" dirty="0" smtClean="0"/>
              <a:t>非正規のままでは賃金は右肩上がりにならない</a:t>
            </a:r>
            <a:endParaRPr kumimoji="1" lang="en-US" altLang="ja-JP" dirty="0" smtClean="0"/>
          </a:p>
          <a:p>
            <a:r>
              <a:rPr lang="ja-JP" altLang="en-US" dirty="0" smtClean="0"/>
              <a:t>非正規の賃金は，全体として水準を抑圧された職務給</a:t>
            </a:r>
            <a:endParaRPr lang="en-US" altLang="ja-JP" dirty="0" smtClean="0"/>
          </a:p>
          <a:p>
            <a:pPr lvl="1"/>
            <a:r>
              <a:rPr lang="ja-JP" altLang="en-US" dirty="0" smtClean="0"/>
              <a:t>＿＿＿＿とみなされる</a:t>
            </a:r>
            <a:endParaRPr lang="en-US" altLang="ja-JP" dirty="0" smtClean="0"/>
          </a:p>
          <a:p>
            <a:endParaRPr kumimoji="1" lang="en-US" altLang="ja-JP" dirty="0" smtClean="0"/>
          </a:p>
        </p:txBody>
      </p:sp>
      <p:sp>
        <p:nvSpPr>
          <p:cNvPr id="82947"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6FE9B171-EF20-4CAB-AB55-0346343C16A1}" type="slidenum">
              <a:rPr lang="en-US" altLang="ja-JP" smtClean="0"/>
              <a:pPr eaLnBrk="1" hangingPunct="1"/>
              <a:t>83</a:t>
            </a:fld>
            <a:endParaRPr lang="en-US" altLang="ja-JP" dirty="0" smtClean="0"/>
          </a:p>
        </p:txBody>
      </p:sp>
      <p:sp>
        <p:nvSpPr>
          <p:cNvPr id="82949" name="Text Box 7"/>
          <p:cNvSpPr txBox="1">
            <a:spLocks noChangeArrowheads="1"/>
          </p:cNvSpPr>
          <p:nvPr/>
        </p:nvSpPr>
        <p:spPr bwMode="auto">
          <a:xfrm>
            <a:off x="2411760" y="6258702"/>
            <a:ext cx="67038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sz="1400" dirty="0"/>
              <a:t>出所：厚生</a:t>
            </a:r>
            <a:r>
              <a:rPr lang="ja-JP" altLang="en-US" sz="1400" dirty="0" smtClean="0"/>
              <a:t>労働省ウェブサイト（</a:t>
            </a:r>
            <a:r>
              <a:rPr lang="en-US" altLang="ja-JP" sz="1400" dirty="0">
                <a:hlinkClick r:id="rId2"/>
              </a:rPr>
              <a:t>http://</a:t>
            </a:r>
            <a:r>
              <a:rPr lang="en-US" altLang="ja-JP" sz="1400" dirty="0" smtClean="0">
                <a:hlinkClick r:id="rId2"/>
              </a:rPr>
              <a:t>www.mhlw.go.jp/file/06-Seisakujouhou-11650000-Shokugyouanteikyokuhakenyukiroudoutaisakubu/0000201281.pdf</a:t>
            </a:r>
            <a:r>
              <a:rPr lang="ja-JP" altLang="en-US" sz="1400" dirty="0" smtClean="0"/>
              <a:t>）。</a:t>
            </a:r>
            <a:endParaRPr lang="ja-JP" altLang="en-US" sz="1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4601" y="1987099"/>
            <a:ext cx="6557210" cy="422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4591889" y="1340768"/>
            <a:ext cx="4335001" cy="646331"/>
          </a:xfrm>
          <a:prstGeom prst="rect">
            <a:avLst/>
          </a:prstGeom>
          <a:noFill/>
        </p:spPr>
        <p:txBody>
          <a:bodyPr wrap="square" rtlCol="0">
            <a:spAutoFit/>
          </a:bodyPr>
          <a:lstStyle/>
          <a:p>
            <a:r>
              <a:rPr kumimoji="1" lang="ja-JP" altLang="en-US" dirty="0" smtClean="0"/>
              <a:t>雇用形態別・年齢階級別賃金（時給ベース）</a:t>
            </a:r>
            <a:endParaRPr kumimoji="1" lang="ja-JP" altLang="en-US" dirty="0"/>
          </a:p>
        </p:txBody>
      </p:sp>
    </p:spTree>
    <p:extLst>
      <p:ext uri="{BB962C8B-B14F-4D97-AF65-F5344CB8AC3E}">
        <p14:creationId xmlns:p14="http://schemas.microsoft.com/office/powerpoint/2010/main" val="374839961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誰が非正規になったのか</a:t>
            </a:r>
            <a:endParaRPr kumimoji="1" lang="ja-JP" altLang="en-US" dirty="0"/>
          </a:p>
        </p:txBody>
      </p:sp>
      <p:sp>
        <p:nvSpPr>
          <p:cNvPr id="3" name="コンテンツ プレースホルダー 2"/>
          <p:cNvSpPr>
            <a:spLocks noGrp="1"/>
          </p:cNvSpPr>
          <p:nvPr>
            <p:ph idx="1"/>
          </p:nvPr>
        </p:nvSpPr>
        <p:spPr>
          <a:xfrm>
            <a:off x="457200" y="1600201"/>
            <a:ext cx="3466728" cy="5213175"/>
          </a:xfrm>
        </p:spPr>
        <p:txBody>
          <a:bodyPr>
            <a:normAutofit lnSpcReduction="10000"/>
          </a:bodyPr>
          <a:lstStyle/>
          <a:p>
            <a:r>
              <a:rPr kumimoji="1" lang="ja-JP" altLang="en-US" dirty="0" smtClean="0"/>
              <a:t>人数では女性，倍率では男性が増えた</a:t>
            </a:r>
            <a:endParaRPr kumimoji="1" lang="en-US" altLang="ja-JP" dirty="0" smtClean="0"/>
          </a:p>
          <a:p>
            <a:pPr lvl="1"/>
            <a:r>
              <a:rPr kumimoji="1" lang="ja-JP" altLang="en-US" dirty="0" smtClean="0"/>
              <a:t>男</a:t>
            </a:r>
            <a:r>
              <a:rPr lang="ja-JP" altLang="en-US" dirty="0"/>
              <a:t>：</a:t>
            </a:r>
            <a:r>
              <a:rPr kumimoji="1" lang="en-US" altLang="ja-JP" dirty="0" smtClean="0"/>
              <a:t>+377</a:t>
            </a:r>
            <a:r>
              <a:rPr kumimoji="1" lang="ja-JP" altLang="en-US" dirty="0" smtClean="0"/>
              <a:t>万人（</a:t>
            </a:r>
            <a:r>
              <a:rPr kumimoji="1" lang="en-US" altLang="ja-JP" dirty="0" smtClean="0"/>
              <a:t>2.4</a:t>
            </a:r>
            <a:r>
              <a:rPr kumimoji="1" lang="ja-JP" altLang="en-US" dirty="0" smtClean="0"/>
              <a:t>倍）</a:t>
            </a:r>
            <a:endParaRPr kumimoji="1" lang="en-US" altLang="ja-JP" dirty="0" smtClean="0"/>
          </a:p>
          <a:p>
            <a:pPr lvl="1"/>
            <a:r>
              <a:rPr lang="ja-JP" altLang="en-US" dirty="0" smtClean="0"/>
              <a:t>女：</a:t>
            </a:r>
            <a:r>
              <a:rPr lang="en-US" altLang="ja-JP" dirty="0" smtClean="0"/>
              <a:t>+603</a:t>
            </a:r>
            <a:r>
              <a:rPr lang="ja-JP" altLang="en-US" dirty="0" smtClean="0"/>
              <a:t>万人（</a:t>
            </a:r>
            <a:r>
              <a:rPr lang="en-US" altLang="ja-JP" dirty="0" smtClean="0"/>
              <a:t>1.8</a:t>
            </a:r>
            <a:r>
              <a:rPr lang="ja-JP" altLang="en-US" dirty="0"/>
              <a:t>倍</a:t>
            </a:r>
            <a:r>
              <a:rPr lang="ja-JP" altLang="en-US" dirty="0" smtClean="0"/>
              <a:t>）</a:t>
            </a:r>
            <a:endParaRPr lang="en-US" altLang="ja-JP" dirty="0" smtClean="0"/>
          </a:p>
          <a:p>
            <a:r>
              <a:rPr kumimoji="1" lang="en-US" altLang="ja-JP" dirty="0" smtClean="0"/>
              <a:t>2006</a:t>
            </a:r>
            <a:r>
              <a:rPr kumimoji="1" lang="ja-JP" altLang="en-US" dirty="0" smtClean="0"/>
              <a:t>年までは</a:t>
            </a:r>
            <a:r>
              <a:rPr kumimoji="1" lang="en-US" altLang="ja-JP" dirty="0" smtClean="0"/>
              <a:t>34</a:t>
            </a:r>
            <a:r>
              <a:rPr kumimoji="1" lang="ja-JP" altLang="en-US" dirty="0" smtClean="0"/>
              <a:t>歳以下が増え，以後は</a:t>
            </a:r>
            <a:r>
              <a:rPr kumimoji="1" lang="en-US" altLang="ja-JP" dirty="0" smtClean="0"/>
              <a:t>65</a:t>
            </a:r>
            <a:r>
              <a:rPr kumimoji="1" lang="ja-JP" altLang="en-US" dirty="0" smtClean="0"/>
              <a:t>歳以上が増えている</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84</a:t>
            </a:fld>
            <a:endParaRPr lang="en-US" altLang="ja-JP"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268760"/>
            <a:ext cx="5019675"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7"/>
          <p:cNvSpPr txBox="1">
            <a:spLocks noChangeArrowheads="1"/>
          </p:cNvSpPr>
          <p:nvPr/>
        </p:nvSpPr>
        <p:spPr bwMode="auto">
          <a:xfrm>
            <a:off x="4792487" y="5877272"/>
            <a:ext cx="32512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dirty="0"/>
              <a:t>出所：厚生労働省</a:t>
            </a:r>
            <a:r>
              <a:rPr lang="en-US" altLang="ja-JP" dirty="0" smtClean="0"/>
              <a:t>[2017]64</a:t>
            </a:r>
            <a:r>
              <a:rPr lang="ja-JP" altLang="en-US" dirty="0" smtClean="0"/>
              <a:t>頁。</a:t>
            </a:r>
            <a:endParaRPr lang="ja-JP" altLang="en-US" dirty="0"/>
          </a:p>
        </p:txBody>
      </p:sp>
    </p:spTree>
    <p:extLst>
      <p:ext uri="{BB962C8B-B14F-4D97-AF65-F5344CB8AC3E}">
        <p14:creationId xmlns:p14="http://schemas.microsoft.com/office/powerpoint/2010/main" val="203885619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507288" cy="792088"/>
          </a:xfrm>
        </p:spPr>
        <p:txBody>
          <a:bodyPr>
            <a:normAutofit fontScale="90000"/>
          </a:bodyPr>
          <a:lstStyle/>
          <a:p>
            <a:r>
              <a:rPr kumimoji="1" lang="ja-JP" altLang="en-US" dirty="0" smtClean="0"/>
              <a:t>非正規の世帯主はどれくらいいるのか</a:t>
            </a:r>
            <a:endParaRPr kumimoji="1" lang="ja-JP" altLang="en-US" dirty="0"/>
          </a:p>
        </p:txBody>
      </p:sp>
      <p:sp>
        <p:nvSpPr>
          <p:cNvPr id="3" name="コンテンツ プレースホルダー 2"/>
          <p:cNvSpPr>
            <a:spLocks noGrp="1"/>
          </p:cNvSpPr>
          <p:nvPr>
            <p:ph idx="1"/>
          </p:nvPr>
        </p:nvSpPr>
        <p:spPr>
          <a:xfrm>
            <a:off x="457200" y="1268761"/>
            <a:ext cx="8435280" cy="1461527"/>
          </a:xfrm>
        </p:spPr>
        <p:txBody>
          <a:bodyPr>
            <a:normAutofit fontScale="77500" lnSpcReduction="20000"/>
          </a:bodyPr>
          <a:lstStyle/>
          <a:p>
            <a:r>
              <a:rPr kumimoji="1" lang="ja-JP" altLang="en-US" dirty="0" smtClean="0"/>
              <a:t>女性の家計補充パートがなお最大多数派だが</a:t>
            </a:r>
            <a:r>
              <a:rPr kumimoji="1" lang="en-US" altLang="ja-JP" dirty="0" smtClean="0"/>
              <a:t>……</a:t>
            </a:r>
          </a:p>
          <a:p>
            <a:r>
              <a:rPr lang="ja-JP" altLang="en-US" dirty="0"/>
              <a:t>世帯</a:t>
            </a:r>
            <a:r>
              <a:rPr lang="ja-JP" altLang="en-US" dirty="0" smtClean="0"/>
              <a:t>主（単身含む）が増加し，とくに</a:t>
            </a:r>
            <a:r>
              <a:rPr lang="en-US" altLang="ja-JP" dirty="0" smtClean="0"/>
              <a:t>55</a:t>
            </a:r>
            <a:r>
              <a:rPr lang="ja-JP" altLang="en-US" dirty="0" smtClean="0"/>
              <a:t>歳以上</a:t>
            </a:r>
            <a:r>
              <a:rPr kumimoji="1" lang="ja-JP" altLang="en-US" dirty="0" smtClean="0"/>
              <a:t>世帯主が急増</a:t>
            </a:r>
            <a:endParaRPr kumimoji="1" lang="en-US" altLang="ja-JP" dirty="0" smtClean="0"/>
          </a:p>
          <a:p>
            <a:pPr lvl="1"/>
            <a:r>
              <a:rPr lang="ja-JP" altLang="en-US" dirty="0" smtClean="0"/>
              <a:t>家計補助賃金の水準では暮らせない</a:t>
            </a:r>
            <a:endParaRPr lang="en-US" altLang="ja-JP" dirty="0" smtClean="0"/>
          </a:p>
          <a:p>
            <a:pPr lvl="1"/>
            <a:endParaRPr kumimoji="1" lang="en-US" altLang="ja-JP"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85</a:t>
            </a:fld>
            <a:endParaRPr lang="en-US" altLang="ja-JP"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730288"/>
            <a:ext cx="6696744" cy="3714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7"/>
          <p:cNvSpPr txBox="1">
            <a:spLocks noChangeArrowheads="1"/>
          </p:cNvSpPr>
          <p:nvPr/>
        </p:nvSpPr>
        <p:spPr bwMode="auto">
          <a:xfrm>
            <a:off x="4783765" y="6445131"/>
            <a:ext cx="32512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dirty="0"/>
              <a:t>出所：厚生労働省</a:t>
            </a:r>
            <a:r>
              <a:rPr lang="en-US" altLang="ja-JP" dirty="0" smtClean="0"/>
              <a:t>[2017]56</a:t>
            </a:r>
            <a:r>
              <a:rPr lang="ja-JP" altLang="en-US" dirty="0" smtClean="0"/>
              <a:t>頁。</a:t>
            </a:r>
            <a:endParaRPr lang="ja-JP" altLang="en-US" dirty="0"/>
          </a:p>
        </p:txBody>
      </p:sp>
    </p:spTree>
    <p:extLst>
      <p:ext uri="{BB962C8B-B14F-4D97-AF65-F5344CB8AC3E}">
        <p14:creationId xmlns:p14="http://schemas.microsoft.com/office/powerpoint/2010/main" val="289960011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タイトル 1"/>
          <p:cNvSpPr>
            <a:spLocks noGrp="1"/>
          </p:cNvSpPr>
          <p:nvPr>
            <p:ph type="title"/>
          </p:nvPr>
        </p:nvSpPr>
        <p:spPr bwMode="auto">
          <a:xfrm>
            <a:off x="457200" y="404813"/>
            <a:ext cx="8229600" cy="936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eaLnBrk="1" hangingPunct="1"/>
            <a:r>
              <a:rPr lang="ja-JP" altLang="en-US" dirty="0" smtClean="0"/>
              <a:t>低成長期における非正規雇用の特徴</a:t>
            </a:r>
          </a:p>
        </p:txBody>
      </p:sp>
      <p:sp>
        <p:nvSpPr>
          <p:cNvPr id="3" name="コンテンツ プレースホルダー 2"/>
          <p:cNvSpPr>
            <a:spLocks noGrp="1"/>
          </p:cNvSpPr>
          <p:nvPr>
            <p:ph idx="1"/>
          </p:nvPr>
        </p:nvSpPr>
        <p:spPr>
          <a:xfrm>
            <a:off x="457200" y="1412875"/>
            <a:ext cx="8229600" cy="5445125"/>
          </a:xfrm>
        </p:spPr>
        <p:txBody>
          <a:bodyPr>
            <a:normAutofit lnSpcReduction="10000"/>
          </a:bodyPr>
          <a:lstStyle/>
          <a:p>
            <a:pPr eaLnBrk="1" hangingPunct="1">
              <a:buFont typeface="Arial" charset="0"/>
              <a:buChar char="•"/>
              <a:defRPr/>
            </a:pPr>
            <a:r>
              <a:rPr lang="ja-JP" altLang="en-US" dirty="0"/>
              <a:t>非正規化の広がり</a:t>
            </a:r>
          </a:p>
          <a:p>
            <a:pPr lvl="1" eaLnBrk="1" hangingPunct="1">
              <a:buFont typeface="Arial" charset="0"/>
              <a:buChar char="–"/>
              <a:defRPr/>
            </a:pPr>
            <a:r>
              <a:rPr lang="ja-JP" altLang="en-US" dirty="0"/>
              <a:t>漠然とした「事務」を行う「一般職正社員」の激減</a:t>
            </a:r>
          </a:p>
          <a:p>
            <a:pPr lvl="1" eaLnBrk="1" hangingPunct="1">
              <a:buFont typeface="Arial" charset="0"/>
              <a:buChar char="–"/>
              <a:defRPr/>
            </a:pPr>
            <a:r>
              <a:rPr lang="ja-JP" altLang="en-US" dirty="0" smtClean="0"/>
              <a:t>女性の方が非正規率ははるかに高い</a:t>
            </a:r>
            <a:endParaRPr lang="ja-JP" altLang="en-US" dirty="0"/>
          </a:p>
          <a:p>
            <a:pPr lvl="1" eaLnBrk="1" hangingPunct="1">
              <a:buFont typeface="Arial" charset="0"/>
              <a:buChar char="–"/>
              <a:defRPr/>
            </a:pPr>
            <a:r>
              <a:rPr lang="ja-JP" altLang="en-US" dirty="0" smtClean="0"/>
              <a:t>加えて男性の非正規も拡大。社会問題として認知される。</a:t>
            </a:r>
            <a:endParaRPr lang="ja-JP" altLang="en-US" dirty="0"/>
          </a:p>
          <a:p>
            <a:pPr eaLnBrk="1" hangingPunct="1">
              <a:buFont typeface="Arial" charset="0"/>
              <a:buChar char="•"/>
              <a:defRPr/>
            </a:pPr>
            <a:r>
              <a:rPr lang="ja-JP" altLang="en-US" dirty="0"/>
              <a:t>安定成長期</a:t>
            </a:r>
            <a:r>
              <a:rPr lang="ja-JP" altLang="en-US" dirty="0" smtClean="0"/>
              <a:t>までとの違い：＿＿＿＿＿＿＿</a:t>
            </a:r>
            <a:r>
              <a:rPr lang="ja-JP" altLang="en-US" u="sng" dirty="0" smtClean="0"/>
              <a:t>　　　　　　　　　　　　　　　＿＿＿＿＿＿＿＿</a:t>
            </a:r>
            <a:r>
              <a:rPr lang="ja-JP" altLang="en-US" dirty="0" smtClean="0"/>
              <a:t>世帯の増加</a:t>
            </a:r>
            <a:endParaRPr lang="en-US" altLang="ja-JP" dirty="0" smtClean="0"/>
          </a:p>
          <a:p>
            <a:pPr lvl="1" eaLnBrk="1" hangingPunct="1">
              <a:buFont typeface="Arial" charset="0"/>
              <a:buChar char="–"/>
              <a:defRPr/>
            </a:pPr>
            <a:r>
              <a:rPr lang="ja-JP" altLang="en-US" dirty="0" smtClean="0"/>
              <a:t>「正社員の夫＋パートの妻」の家計</a:t>
            </a:r>
            <a:r>
              <a:rPr lang="en-US" altLang="ja-JP" dirty="0" smtClean="0"/>
              <a:t>(</a:t>
            </a:r>
            <a:r>
              <a:rPr lang="ja-JP" altLang="en-US" dirty="0" smtClean="0"/>
              <a:t>これは従来</a:t>
            </a:r>
            <a:r>
              <a:rPr lang="ja-JP" altLang="en-US" dirty="0"/>
              <a:t>からあった</a:t>
            </a:r>
            <a:r>
              <a:rPr lang="en-US" altLang="ja-JP" dirty="0" smtClean="0"/>
              <a:t>)</a:t>
            </a:r>
          </a:p>
          <a:p>
            <a:pPr lvl="1" eaLnBrk="1" hangingPunct="1">
              <a:buFont typeface="Arial" charset="0"/>
              <a:buChar char="–"/>
              <a:defRPr/>
            </a:pPr>
            <a:r>
              <a:rPr lang="ja-JP" altLang="en-US" dirty="0" smtClean="0"/>
              <a:t>非正規若年・中年単身者</a:t>
            </a:r>
            <a:endParaRPr lang="en-US" altLang="ja-JP" dirty="0" smtClean="0"/>
          </a:p>
          <a:p>
            <a:pPr lvl="1" eaLnBrk="1" hangingPunct="1">
              <a:buFont typeface="Arial" charset="0"/>
              <a:buChar char="–"/>
              <a:defRPr/>
            </a:pPr>
            <a:r>
              <a:rPr lang="ja-JP" altLang="en-US" dirty="0" smtClean="0"/>
              <a:t>非正規</a:t>
            </a:r>
            <a:r>
              <a:rPr lang="ja-JP" altLang="en-US" dirty="0"/>
              <a:t>高齢者</a:t>
            </a:r>
            <a:endParaRPr lang="en-US" altLang="ja-JP" dirty="0" smtClean="0"/>
          </a:p>
        </p:txBody>
      </p:sp>
      <p:sp>
        <p:nvSpPr>
          <p:cNvPr id="83972"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F1A96EDA-FBAC-49FE-AE97-442D649865B8}" type="slidenum">
              <a:rPr lang="en-US" altLang="ja-JP" smtClean="0"/>
              <a:pPr eaLnBrk="1" hangingPunct="1"/>
              <a:t>86</a:t>
            </a:fld>
            <a:endParaRPr lang="en-US" altLang="ja-JP" dirty="0" smtClean="0"/>
          </a:p>
        </p:txBody>
      </p:sp>
    </p:spTree>
    <p:extLst>
      <p:ext uri="{BB962C8B-B14F-4D97-AF65-F5344CB8AC3E}">
        <p14:creationId xmlns:p14="http://schemas.microsoft.com/office/powerpoint/2010/main" val="173608646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bwMode="auto">
          <a:xfrm>
            <a:off x="395288" y="47625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4000" dirty="0" smtClean="0"/>
              <a:t>男子正社員の処遇と女子・非正規従業員の処遇（</a:t>
            </a:r>
            <a:r>
              <a:rPr lang="en-US" altLang="ja-JP" sz="4000" dirty="0" smtClean="0"/>
              <a:t>1990</a:t>
            </a:r>
            <a:r>
              <a:rPr lang="ja-JP" altLang="en-US" sz="4000" dirty="0" smtClean="0"/>
              <a:t>年代後半以降）</a:t>
            </a:r>
            <a:r>
              <a:rPr lang="en-US" altLang="ja-JP" sz="4000" dirty="0" smtClean="0"/>
              <a:t/>
            </a:r>
            <a:br>
              <a:rPr lang="en-US" altLang="ja-JP" sz="4000" dirty="0" smtClean="0"/>
            </a:br>
            <a:endParaRPr lang="ja-JP" altLang="en-US" sz="4000" dirty="0" smtClean="0"/>
          </a:p>
        </p:txBody>
      </p:sp>
      <p:sp>
        <p:nvSpPr>
          <p:cNvPr id="88067" name="スライド番号プレースホルダ 1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C4DAB34F-B924-4B28-A713-423697E47E45}" type="slidenum">
              <a:rPr kumimoji="0" lang="en-US" altLang="ja-JP" smtClean="0"/>
              <a:pPr eaLnBrk="1" hangingPunct="1"/>
              <a:t>87</a:t>
            </a:fld>
            <a:endParaRPr kumimoji="0" lang="en-US" altLang="ja-JP" dirty="0" smtClean="0"/>
          </a:p>
        </p:txBody>
      </p:sp>
      <p:sp>
        <p:nvSpPr>
          <p:cNvPr id="88068" name="AutoShape 3"/>
          <p:cNvSpPr>
            <a:spLocks noChangeArrowheads="1"/>
          </p:cNvSpPr>
          <p:nvPr/>
        </p:nvSpPr>
        <p:spPr bwMode="auto">
          <a:xfrm>
            <a:off x="2771775" y="1773238"/>
            <a:ext cx="2233613" cy="1655762"/>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dirty="0"/>
          </a:p>
        </p:txBody>
      </p:sp>
      <p:sp>
        <p:nvSpPr>
          <p:cNvPr id="88069" name="Line 4"/>
          <p:cNvSpPr>
            <a:spLocks noChangeShapeType="1"/>
          </p:cNvSpPr>
          <p:nvPr/>
        </p:nvSpPr>
        <p:spPr bwMode="auto">
          <a:xfrm flipV="1">
            <a:off x="395288" y="2997200"/>
            <a:ext cx="0" cy="2160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sp>
        <p:nvSpPr>
          <p:cNvPr id="88070" name="Text Box 5"/>
          <p:cNvSpPr txBox="1">
            <a:spLocks noChangeArrowheads="1"/>
          </p:cNvSpPr>
          <p:nvPr/>
        </p:nvSpPr>
        <p:spPr bwMode="auto">
          <a:xfrm>
            <a:off x="250825" y="2276475"/>
            <a:ext cx="165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dirty="0" smtClean="0"/>
              <a:t>賃金</a:t>
            </a:r>
            <a:endParaRPr lang="ja-JP" altLang="en-US" dirty="0"/>
          </a:p>
        </p:txBody>
      </p:sp>
      <p:sp>
        <p:nvSpPr>
          <p:cNvPr id="88071" name="Line 6"/>
          <p:cNvSpPr>
            <a:spLocks noChangeShapeType="1"/>
          </p:cNvSpPr>
          <p:nvPr/>
        </p:nvSpPr>
        <p:spPr bwMode="auto">
          <a:xfrm flipV="1">
            <a:off x="827088" y="5876925"/>
            <a:ext cx="29527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sp>
        <p:nvSpPr>
          <p:cNvPr id="88072" name="Text Box 7"/>
          <p:cNvSpPr txBox="1">
            <a:spLocks noChangeArrowheads="1"/>
          </p:cNvSpPr>
          <p:nvPr/>
        </p:nvSpPr>
        <p:spPr bwMode="auto">
          <a:xfrm>
            <a:off x="1331913" y="6092825"/>
            <a:ext cx="165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dirty="0"/>
              <a:t>人数</a:t>
            </a:r>
          </a:p>
        </p:txBody>
      </p:sp>
      <p:sp>
        <p:nvSpPr>
          <p:cNvPr id="88073" name="Text Box 8"/>
          <p:cNvSpPr txBox="1">
            <a:spLocks noChangeArrowheads="1"/>
          </p:cNvSpPr>
          <p:nvPr/>
        </p:nvSpPr>
        <p:spPr bwMode="auto">
          <a:xfrm>
            <a:off x="3059113" y="3141663"/>
            <a:ext cx="2447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endParaRPr lang="ja-JP" altLang="en-US" dirty="0"/>
          </a:p>
        </p:txBody>
      </p:sp>
      <p:sp>
        <p:nvSpPr>
          <p:cNvPr id="88074" name="AutoShape 9"/>
          <p:cNvSpPr>
            <a:spLocks noChangeArrowheads="1"/>
          </p:cNvSpPr>
          <p:nvPr/>
        </p:nvSpPr>
        <p:spPr bwMode="auto">
          <a:xfrm>
            <a:off x="5003800" y="3429000"/>
            <a:ext cx="1081088" cy="1512888"/>
          </a:xfrm>
          <a:prstGeom prst="rtTriangle">
            <a:avLst/>
          </a:prstGeom>
          <a:solidFill>
            <a:srgbClr val="666699"/>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dirty="0"/>
          </a:p>
        </p:txBody>
      </p:sp>
      <p:sp>
        <p:nvSpPr>
          <p:cNvPr id="88075" name="AutoShape 10"/>
          <p:cNvSpPr>
            <a:spLocks noChangeArrowheads="1"/>
          </p:cNvSpPr>
          <p:nvPr/>
        </p:nvSpPr>
        <p:spPr bwMode="auto">
          <a:xfrm flipH="1">
            <a:off x="1692275" y="3429000"/>
            <a:ext cx="1079500" cy="1512888"/>
          </a:xfrm>
          <a:prstGeom prst="rtTriangle">
            <a:avLst/>
          </a:prstGeom>
          <a:solidFill>
            <a:srgbClr val="666699"/>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dirty="0"/>
          </a:p>
        </p:txBody>
      </p:sp>
      <p:sp>
        <p:nvSpPr>
          <p:cNvPr id="88076" name="Rectangle 11"/>
          <p:cNvSpPr>
            <a:spLocks noChangeArrowheads="1"/>
          </p:cNvSpPr>
          <p:nvPr/>
        </p:nvSpPr>
        <p:spPr bwMode="auto">
          <a:xfrm>
            <a:off x="2771775" y="3429000"/>
            <a:ext cx="2232025" cy="1512888"/>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dirty="0"/>
          </a:p>
        </p:txBody>
      </p:sp>
      <p:sp>
        <p:nvSpPr>
          <p:cNvPr id="88077" name="Text Box 12"/>
          <p:cNvSpPr txBox="1">
            <a:spLocks noChangeArrowheads="1"/>
          </p:cNvSpPr>
          <p:nvPr/>
        </p:nvSpPr>
        <p:spPr bwMode="auto">
          <a:xfrm>
            <a:off x="2843213" y="3644900"/>
            <a:ext cx="1943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dirty="0"/>
              <a:t>正社員</a:t>
            </a:r>
            <a:r>
              <a:rPr lang="en-US" altLang="ja-JP" dirty="0"/>
              <a:t>(</a:t>
            </a:r>
            <a:r>
              <a:rPr lang="ja-JP" altLang="en-US" dirty="0"/>
              <a:t>男子多数</a:t>
            </a:r>
            <a:r>
              <a:rPr lang="en-US" altLang="ja-JP" dirty="0"/>
              <a:t>)</a:t>
            </a:r>
            <a:endParaRPr lang="ja-JP" altLang="en-US" dirty="0"/>
          </a:p>
        </p:txBody>
      </p:sp>
      <p:sp>
        <p:nvSpPr>
          <p:cNvPr id="88078" name="Text Box 13"/>
          <p:cNvSpPr txBox="1">
            <a:spLocks noChangeArrowheads="1"/>
          </p:cNvSpPr>
          <p:nvPr/>
        </p:nvSpPr>
        <p:spPr bwMode="auto">
          <a:xfrm>
            <a:off x="2916238" y="3068638"/>
            <a:ext cx="1943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dirty="0"/>
              <a:t>正社員</a:t>
            </a:r>
            <a:r>
              <a:rPr lang="en-US" altLang="ja-JP" dirty="0"/>
              <a:t>(</a:t>
            </a:r>
            <a:r>
              <a:rPr lang="ja-JP" altLang="en-US" dirty="0"/>
              <a:t>男子多数</a:t>
            </a:r>
            <a:r>
              <a:rPr lang="en-US" altLang="ja-JP" dirty="0"/>
              <a:t>)</a:t>
            </a:r>
            <a:endParaRPr lang="ja-JP" altLang="en-US" dirty="0"/>
          </a:p>
        </p:txBody>
      </p:sp>
      <p:sp>
        <p:nvSpPr>
          <p:cNvPr id="88079" name="AutoShape 14"/>
          <p:cNvSpPr>
            <a:spLocks/>
          </p:cNvSpPr>
          <p:nvPr/>
        </p:nvSpPr>
        <p:spPr bwMode="auto">
          <a:xfrm>
            <a:off x="5295900" y="5402263"/>
            <a:ext cx="2300288" cy="609600"/>
          </a:xfrm>
          <a:prstGeom prst="borderCallout2">
            <a:avLst>
              <a:gd name="adj1" fmla="val 18750"/>
              <a:gd name="adj2" fmla="val -3315"/>
              <a:gd name="adj3" fmla="val 18750"/>
              <a:gd name="adj4" fmla="val -64736"/>
              <a:gd name="adj5" fmla="val -75523"/>
              <a:gd name="adj6" fmla="val -128505"/>
            </a:avLst>
          </a:prstGeom>
          <a:solidFill>
            <a:schemeClr val="accent1"/>
          </a:solidFill>
          <a:ln w="9525">
            <a:solidFill>
              <a:schemeClr val="tx1"/>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dirty="0"/>
              <a:t>女子正規</a:t>
            </a:r>
            <a:r>
              <a:rPr lang="en-US" altLang="ja-JP" dirty="0"/>
              <a:t>(</a:t>
            </a:r>
            <a:r>
              <a:rPr lang="ja-JP" altLang="en-US" dirty="0"/>
              <a:t>縮小</a:t>
            </a:r>
            <a:r>
              <a:rPr lang="en-US" altLang="ja-JP" dirty="0"/>
              <a:t>)</a:t>
            </a:r>
            <a:r>
              <a:rPr lang="ja-JP" altLang="en-US" dirty="0"/>
              <a:t>＋非正規</a:t>
            </a:r>
            <a:r>
              <a:rPr lang="en-US" altLang="ja-JP" dirty="0"/>
              <a:t>(</a:t>
            </a:r>
            <a:r>
              <a:rPr lang="ja-JP" altLang="en-US" dirty="0"/>
              <a:t>女子多数</a:t>
            </a:r>
            <a:r>
              <a:rPr lang="en-US" altLang="ja-JP" dirty="0"/>
              <a:t>)</a:t>
            </a:r>
            <a:endParaRPr lang="ja-JP" altLang="en-US" dirty="0"/>
          </a:p>
        </p:txBody>
      </p:sp>
      <p:sp>
        <p:nvSpPr>
          <p:cNvPr id="88080" name="Line 15"/>
          <p:cNvSpPr>
            <a:spLocks noChangeShapeType="1"/>
          </p:cNvSpPr>
          <p:nvPr/>
        </p:nvSpPr>
        <p:spPr bwMode="auto">
          <a:xfrm>
            <a:off x="5651500" y="4868863"/>
            <a:ext cx="73025"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Tree>
    <p:extLst>
      <p:ext uri="{BB962C8B-B14F-4D97-AF65-F5344CB8AC3E}">
        <p14:creationId xmlns:p14="http://schemas.microsoft.com/office/powerpoint/2010/main" val="339713411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３　「働き方改革」の模索と混迷</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88</a:t>
            </a:fld>
            <a:endParaRPr lang="en-US" altLang="ja-JP" dirty="0"/>
          </a:p>
        </p:txBody>
      </p:sp>
    </p:spTree>
    <p:extLst>
      <p:ext uri="{BB962C8B-B14F-4D97-AF65-F5344CB8AC3E}">
        <p14:creationId xmlns:p14="http://schemas.microsoft.com/office/powerpoint/2010/main" val="10590681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安倍政権の「働き方改革」</a:t>
            </a:r>
            <a:endParaRPr kumimoji="1" lang="ja-JP" altLang="en-US" dirty="0"/>
          </a:p>
        </p:txBody>
      </p:sp>
      <p:sp>
        <p:nvSpPr>
          <p:cNvPr id="3" name="コンテンツ プレースホルダー 2"/>
          <p:cNvSpPr>
            <a:spLocks noGrp="1"/>
          </p:cNvSpPr>
          <p:nvPr>
            <p:ph idx="1"/>
          </p:nvPr>
        </p:nvSpPr>
        <p:spPr/>
        <p:txBody>
          <a:bodyPr>
            <a:normAutofit fontScale="92500"/>
          </a:bodyPr>
          <a:lstStyle/>
          <a:p>
            <a:r>
              <a:rPr lang="ja-JP" altLang="en-US" dirty="0"/>
              <a:t>「働き方改革実現会議」に</a:t>
            </a:r>
            <a:r>
              <a:rPr lang="ja-JP" altLang="en-US" dirty="0" smtClean="0"/>
              <a:t>おいて，「</a:t>
            </a:r>
            <a:r>
              <a:rPr lang="ja-JP" altLang="en-US" dirty="0"/>
              <a:t>非正規雇用の処遇改善」「賃金引上げと労働生産性向上」「長時間労働の是正」「柔軟な働き方がしやすい環境整備」など９つの分野に</a:t>
            </a:r>
            <a:r>
              <a:rPr lang="ja-JP" altLang="en-US" dirty="0" smtClean="0"/>
              <a:t>ついて議論</a:t>
            </a:r>
            <a:endParaRPr lang="en-US" altLang="ja-JP" dirty="0" smtClean="0"/>
          </a:p>
          <a:p>
            <a:r>
              <a:rPr lang="ja-JP" altLang="en-US" dirty="0"/>
              <a:t>「同一労働同一</a:t>
            </a:r>
            <a:r>
              <a:rPr lang="ja-JP" altLang="en-US" dirty="0" smtClean="0"/>
              <a:t>賃金ガイドライン」（</a:t>
            </a:r>
            <a:r>
              <a:rPr lang="en-US" altLang="ja-JP" dirty="0" smtClean="0"/>
              <a:t>2016</a:t>
            </a:r>
            <a:r>
              <a:rPr lang="ja-JP" altLang="en-US" dirty="0" smtClean="0"/>
              <a:t>年</a:t>
            </a:r>
            <a:r>
              <a:rPr lang="en-US" altLang="ja-JP" dirty="0" smtClean="0"/>
              <a:t>12</a:t>
            </a:r>
            <a:r>
              <a:rPr lang="ja-JP" altLang="en-US" dirty="0" smtClean="0"/>
              <a:t>月）</a:t>
            </a:r>
            <a:endParaRPr lang="en-US" altLang="ja-JP" dirty="0" smtClean="0"/>
          </a:p>
          <a:p>
            <a:r>
              <a:rPr lang="ja-JP" altLang="en-US" dirty="0" smtClean="0"/>
              <a:t>「働き方</a:t>
            </a:r>
            <a:r>
              <a:rPr lang="ja-JP" altLang="en-US" dirty="0"/>
              <a:t>改革実行</a:t>
            </a:r>
            <a:r>
              <a:rPr lang="ja-JP" altLang="en-US" dirty="0" smtClean="0"/>
              <a:t>計画」（</a:t>
            </a:r>
            <a:r>
              <a:rPr lang="en-US" altLang="ja-JP" dirty="0" smtClean="0"/>
              <a:t>2017</a:t>
            </a:r>
            <a:r>
              <a:rPr lang="ja-JP" altLang="en-US" dirty="0" smtClean="0"/>
              <a:t>年</a:t>
            </a:r>
            <a:r>
              <a:rPr lang="en-US" altLang="ja-JP" dirty="0" smtClean="0"/>
              <a:t>3</a:t>
            </a:r>
            <a:r>
              <a:rPr lang="ja-JP" altLang="en-US" dirty="0" smtClean="0"/>
              <a:t>月）→労働政策審議会審議→「働き方改革」法案（</a:t>
            </a:r>
            <a:r>
              <a:rPr lang="en-US" altLang="ja-JP" dirty="0" smtClean="0"/>
              <a:t>2020</a:t>
            </a:r>
            <a:r>
              <a:rPr lang="ja-JP" altLang="en-US" dirty="0" smtClean="0"/>
              <a:t>年</a:t>
            </a:r>
            <a:r>
              <a:rPr lang="en-US" altLang="ja-JP" dirty="0" smtClean="0"/>
              <a:t>4</a:t>
            </a:r>
            <a:r>
              <a:rPr lang="ja-JP" altLang="en-US" dirty="0" smtClean="0"/>
              <a:t>月）</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89</a:t>
            </a:fld>
            <a:endParaRPr lang="en-US" altLang="ja-JP" dirty="0"/>
          </a:p>
        </p:txBody>
      </p:sp>
    </p:spTree>
    <p:extLst>
      <p:ext uri="{BB962C8B-B14F-4D97-AF65-F5344CB8AC3E}">
        <p14:creationId xmlns:p14="http://schemas.microsoft.com/office/powerpoint/2010/main" val="3217415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雇用の経済学</a:t>
            </a:r>
            <a:endParaRPr kumimoji="1" lang="ja-JP" altLang="en-US" dirty="0"/>
          </a:p>
        </p:txBody>
      </p:sp>
      <p:sp>
        <p:nvSpPr>
          <p:cNvPr id="5" name="コンテンツ プレースホルダー 4"/>
          <p:cNvSpPr>
            <a:spLocks noGrp="1"/>
          </p:cNvSpPr>
          <p:nvPr>
            <p:ph idx="1"/>
          </p:nvPr>
        </p:nvSpPr>
        <p:spPr>
          <a:xfrm>
            <a:off x="467544" y="1556792"/>
            <a:ext cx="8496944" cy="5301208"/>
          </a:xfrm>
        </p:spPr>
        <p:txBody>
          <a:bodyPr>
            <a:normAutofit fontScale="92500" lnSpcReduction="20000"/>
          </a:bodyPr>
          <a:lstStyle/>
          <a:p>
            <a:r>
              <a:rPr kumimoji="1" lang="ja-JP" altLang="en-US" dirty="0" smtClean="0"/>
              <a:t>雇用とは何と何を交換しているのか：経済学的理解</a:t>
            </a:r>
            <a:endParaRPr kumimoji="1" lang="en-US" altLang="ja-JP" dirty="0" smtClean="0"/>
          </a:p>
          <a:p>
            <a:pPr lvl="1"/>
            <a:r>
              <a:rPr lang="ja-JP" altLang="en-US" dirty="0" smtClean="0"/>
              <a:t>労働（力）とその対価としての賃金</a:t>
            </a:r>
            <a:endParaRPr lang="en-US" altLang="ja-JP" dirty="0" smtClean="0"/>
          </a:p>
          <a:p>
            <a:pPr lvl="2"/>
            <a:r>
              <a:rPr lang="ja-JP" altLang="en-US" dirty="0" smtClean="0"/>
              <a:t>賃金は労働の限界生産性に等しい</a:t>
            </a:r>
            <a:r>
              <a:rPr lang="en-US" altLang="ja-JP" dirty="0" smtClean="0"/>
              <a:t>(</a:t>
            </a:r>
            <a:r>
              <a:rPr lang="ja-JP" altLang="en-US" dirty="0" smtClean="0"/>
              <a:t>近代経済学</a:t>
            </a:r>
            <a:r>
              <a:rPr lang="en-US" altLang="ja-JP" dirty="0" smtClean="0"/>
              <a:t>)</a:t>
            </a:r>
          </a:p>
          <a:p>
            <a:pPr lvl="2"/>
            <a:r>
              <a:rPr lang="ja-JP" altLang="en-US" dirty="0"/>
              <a:t>賃金</a:t>
            </a:r>
            <a:r>
              <a:rPr lang="ja-JP" altLang="en-US" dirty="0" smtClean="0"/>
              <a:t>は</a:t>
            </a:r>
            <a:r>
              <a:rPr lang="ja-JP" altLang="en-US" dirty="0"/>
              <a:t>労働力</a:t>
            </a:r>
            <a:r>
              <a:rPr lang="ja-JP" altLang="en-US" dirty="0" smtClean="0"/>
              <a:t>の</a:t>
            </a:r>
            <a:r>
              <a:rPr lang="ja-JP" altLang="en-US" dirty="0"/>
              <a:t>価値に</a:t>
            </a:r>
            <a:r>
              <a:rPr lang="ja-JP" altLang="en-US" dirty="0" smtClean="0"/>
              <a:t>等しい（マルクス経済学）</a:t>
            </a:r>
            <a:endParaRPr lang="en-US" altLang="ja-JP" dirty="0" smtClean="0"/>
          </a:p>
          <a:p>
            <a:pPr lvl="1"/>
            <a:r>
              <a:rPr lang="ja-JP" altLang="en-US" dirty="0" smtClean="0"/>
              <a:t>しかし，こうした抽象的規定と具体的な賃金形態は</a:t>
            </a:r>
            <a:r>
              <a:rPr lang="ja-JP" altLang="en-US" dirty="0"/>
              <a:t>直結</a:t>
            </a:r>
            <a:r>
              <a:rPr lang="ja-JP" altLang="en-US" dirty="0" smtClean="0"/>
              <a:t>しない</a:t>
            </a:r>
            <a:endParaRPr lang="en-US" altLang="ja-JP" dirty="0" smtClean="0"/>
          </a:p>
          <a:p>
            <a:pPr lvl="2"/>
            <a:r>
              <a:rPr lang="ja-JP" altLang="en-US" dirty="0" smtClean="0"/>
              <a:t>「</a:t>
            </a:r>
            <a:r>
              <a:rPr lang="ja-JP" altLang="en-US" dirty="0"/>
              <a:t>労働」とは</a:t>
            </a:r>
            <a:r>
              <a:rPr lang="ja-JP" altLang="en-US" dirty="0" smtClean="0"/>
              <a:t>？労働量</a:t>
            </a:r>
            <a:r>
              <a:rPr lang="ja-JP" altLang="en-US" dirty="0"/>
              <a:t>？その成果</a:t>
            </a:r>
            <a:r>
              <a:rPr lang="ja-JP" altLang="en-US" dirty="0" smtClean="0"/>
              <a:t>？潜在能力？再生産コスト？どう</a:t>
            </a:r>
            <a:r>
              <a:rPr lang="ja-JP" altLang="en-US" dirty="0"/>
              <a:t>やって</a:t>
            </a:r>
            <a:r>
              <a:rPr lang="ja-JP" altLang="en-US" dirty="0" smtClean="0"/>
              <a:t>測定？時間の単位は？</a:t>
            </a:r>
            <a:endParaRPr lang="en-US" altLang="ja-JP" dirty="0"/>
          </a:p>
          <a:p>
            <a:pPr lvl="2"/>
            <a:r>
              <a:rPr kumimoji="1" lang="ja-JP" altLang="en-US" dirty="0" smtClean="0"/>
              <a:t>時間給？職務級？能力給？個人成果給？集団成果給？</a:t>
            </a:r>
            <a:endParaRPr kumimoji="1" lang="en-US" altLang="ja-JP" dirty="0" smtClean="0"/>
          </a:p>
          <a:p>
            <a:r>
              <a:rPr lang="ja-JP" altLang="en-US" dirty="0" smtClean="0"/>
              <a:t>人－仕事－賃金の連関についての理論が必要</a:t>
            </a:r>
            <a:endParaRPr lang="en-US" altLang="ja-JP" dirty="0"/>
          </a:p>
          <a:p>
            <a:pPr lvl="1"/>
            <a:r>
              <a:rPr lang="ja-JP" altLang="en-US" dirty="0" smtClean="0"/>
              <a:t>労働市場に即して（採用→賃金・配置・査定・昇進→退職）の理論</a:t>
            </a:r>
            <a:endParaRPr lang="en-US" altLang="ja-JP" dirty="0" smtClean="0"/>
          </a:p>
          <a:p>
            <a:pPr lvl="1"/>
            <a:r>
              <a:rPr lang="ja-JP" altLang="en-US" dirty="0"/>
              <a:t>賃金</a:t>
            </a:r>
            <a:r>
              <a:rPr lang="ja-JP" altLang="en-US" dirty="0" smtClean="0"/>
              <a:t>形態（何に対して支払う形態か）の理論</a:t>
            </a:r>
            <a:endParaRPr lang="en-US" altLang="ja-JP" dirty="0" smtClean="0"/>
          </a:p>
          <a:p>
            <a:endParaRPr lang="en-US" altLang="ja-JP" dirty="0" smtClean="0"/>
          </a:p>
        </p:txBody>
      </p:sp>
      <p:sp>
        <p:nvSpPr>
          <p:cNvPr id="3" name="スライド番号プレースホルダー 2"/>
          <p:cNvSpPr>
            <a:spLocks noGrp="1"/>
          </p:cNvSpPr>
          <p:nvPr>
            <p:ph type="sldNum" sz="quarter" idx="12"/>
          </p:nvPr>
        </p:nvSpPr>
        <p:spPr/>
        <p:txBody>
          <a:bodyPr/>
          <a:lstStyle/>
          <a:p>
            <a:pPr>
              <a:defRPr/>
            </a:pPr>
            <a:fld id="{E4077BB3-7DFE-49E4-AA61-91FE59E29089}" type="slidenum">
              <a:rPr lang="en-US" altLang="ja-JP" smtClean="0"/>
              <a:pPr>
                <a:defRPr/>
              </a:pPr>
              <a:t>9</a:t>
            </a:fld>
            <a:endParaRPr lang="en-US" altLang="ja-JP" dirty="0"/>
          </a:p>
        </p:txBody>
      </p:sp>
    </p:spTree>
    <p:extLst>
      <p:ext uri="{BB962C8B-B14F-4D97-AF65-F5344CB8AC3E}">
        <p14:creationId xmlns:p14="http://schemas.microsoft.com/office/powerpoint/2010/main" val="112328086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29600" cy="864096"/>
          </a:xfrm>
        </p:spPr>
        <p:txBody>
          <a:bodyPr/>
          <a:lstStyle/>
          <a:p>
            <a:r>
              <a:rPr kumimoji="1" lang="ja-JP" altLang="en-US" dirty="0" smtClean="0"/>
              <a:t>「働き方改革」法案の内容（１）</a:t>
            </a:r>
            <a:endParaRPr kumimoji="1" lang="ja-JP" altLang="en-US" dirty="0"/>
          </a:p>
        </p:txBody>
      </p:sp>
      <p:sp>
        <p:nvSpPr>
          <p:cNvPr id="3" name="コンテンツ プレースホルダー 2"/>
          <p:cNvSpPr>
            <a:spLocks noGrp="1"/>
          </p:cNvSpPr>
          <p:nvPr>
            <p:ph idx="1"/>
          </p:nvPr>
        </p:nvSpPr>
        <p:spPr>
          <a:xfrm>
            <a:off x="457200" y="1124745"/>
            <a:ext cx="8229600" cy="5001420"/>
          </a:xfrm>
        </p:spPr>
        <p:txBody>
          <a:bodyPr>
            <a:normAutofit fontScale="85000" lnSpcReduction="20000"/>
          </a:bodyPr>
          <a:lstStyle/>
          <a:p>
            <a:r>
              <a:rPr kumimoji="1" lang="ja-JP" altLang="en-US" dirty="0" smtClean="0"/>
              <a:t>長時間労働の是正</a:t>
            </a:r>
            <a:endParaRPr kumimoji="1" lang="en-US" altLang="ja-JP" dirty="0" smtClean="0"/>
          </a:p>
          <a:p>
            <a:pPr lvl="1"/>
            <a:r>
              <a:rPr kumimoji="1" lang="ja-JP" altLang="en-US" dirty="0" smtClean="0"/>
              <a:t>時間外労働の上限を設定（月</a:t>
            </a:r>
            <a:r>
              <a:rPr kumimoji="1" lang="en-US" altLang="ja-JP" dirty="0" smtClean="0"/>
              <a:t>45</a:t>
            </a:r>
            <a:r>
              <a:rPr kumimoji="1" lang="ja-JP" altLang="en-US" dirty="0" smtClean="0"/>
              <a:t>時間，年</a:t>
            </a:r>
            <a:r>
              <a:rPr kumimoji="1" lang="en-US" altLang="ja-JP" dirty="0" smtClean="0"/>
              <a:t>360</a:t>
            </a:r>
            <a:r>
              <a:rPr kumimoji="1" lang="ja-JP" altLang="en-US" dirty="0" smtClean="0"/>
              <a:t>時間。臨時的に特別な事情あるとき年</a:t>
            </a:r>
            <a:r>
              <a:rPr kumimoji="1" lang="en-US" altLang="ja-JP" dirty="0" smtClean="0"/>
              <a:t>720</a:t>
            </a:r>
            <a:r>
              <a:rPr kumimoji="1" lang="ja-JP" altLang="en-US" dirty="0" smtClean="0"/>
              <a:t>時間，単月</a:t>
            </a:r>
            <a:r>
              <a:rPr kumimoji="1" lang="en-US" altLang="ja-JP" dirty="0" smtClean="0"/>
              <a:t>100</a:t>
            </a:r>
            <a:r>
              <a:rPr kumimoji="1" lang="ja-JP" altLang="en-US" dirty="0" smtClean="0"/>
              <a:t>時間未満）</a:t>
            </a:r>
            <a:endParaRPr kumimoji="1" lang="en-US" altLang="ja-JP" dirty="0" smtClean="0"/>
          </a:p>
          <a:p>
            <a:r>
              <a:rPr kumimoji="1" lang="ja-JP" altLang="en-US" dirty="0" smtClean="0"/>
              <a:t>高度プロフェッショナル制度の創設</a:t>
            </a:r>
            <a:endParaRPr kumimoji="1" lang="en-US" altLang="ja-JP" dirty="0" smtClean="0"/>
          </a:p>
          <a:p>
            <a:pPr lvl="1"/>
            <a:r>
              <a:rPr lang="ja-JP" altLang="en-US" dirty="0"/>
              <a:t>労働時間管理を行わない（超過勤務しても割増賃金が払われない）</a:t>
            </a:r>
            <a:endParaRPr lang="en-US" altLang="ja-JP" dirty="0"/>
          </a:p>
          <a:p>
            <a:pPr lvl="1"/>
            <a:r>
              <a:rPr lang="ja-JP" altLang="en-US" dirty="0" smtClean="0"/>
              <a:t>職務の範囲が明確で一定の年収（基準年間給与額の</a:t>
            </a:r>
            <a:r>
              <a:rPr lang="en-US" altLang="ja-JP" dirty="0" smtClean="0"/>
              <a:t>3</a:t>
            </a:r>
            <a:r>
              <a:rPr lang="ja-JP" altLang="en-US" dirty="0" smtClean="0"/>
              <a:t>倍以上）の労働者が，高度</a:t>
            </a:r>
            <a:r>
              <a:rPr lang="ja-JP" altLang="en-US" dirty="0"/>
              <a:t>の専門的知識等を必要とし、その性質上従事した時間と従事して得た成果との関連性が通常高くないと認められるものとして厚生労働省令で定める業務に従事</a:t>
            </a:r>
            <a:r>
              <a:rPr lang="ja-JP" altLang="en-US" dirty="0" smtClean="0"/>
              <a:t>する場合を</a:t>
            </a:r>
            <a:endParaRPr lang="en-US" altLang="ja-JP" dirty="0" smtClean="0"/>
          </a:p>
          <a:p>
            <a:pPr lvl="1"/>
            <a:r>
              <a:rPr lang="ja-JP" altLang="en-US" dirty="0" smtClean="0"/>
              <a:t>年間</a:t>
            </a:r>
            <a:r>
              <a:rPr lang="en-US" altLang="ja-JP" dirty="0" smtClean="0"/>
              <a:t>104</a:t>
            </a:r>
            <a:r>
              <a:rPr lang="ja-JP" altLang="en-US" dirty="0" smtClean="0"/>
              <a:t>日の休日を取得させ，本人の同意や委員会の決議等を要件とする</a:t>
            </a:r>
            <a:endParaRPr lang="en-US" altLang="ja-JP" dirty="0"/>
          </a:p>
          <a:p>
            <a:r>
              <a:rPr lang="ja-JP" altLang="en-US" dirty="0" smtClean="0"/>
              <a:t>勤務間</a:t>
            </a:r>
            <a:r>
              <a:rPr lang="ja-JP" altLang="en-US" dirty="0"/>
              <a:t>インターバル制度の普及促進</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90</a:t>
            </a:fld>
            <a:endParaRPr lang="en-US" altLang="ja-JP" dirty="0"/>
          </a:p>
        </p:txBody>
      </p:sp>
    </p:spTree>
    <p:extLst>
      <p:ext uri="{BB962C8B-B14F-4D97-AF65-F5344CB8AC3E}">
        <p14:creationId xmlns:p14="http://schemas.microsoft.com/office/powerpoint/2010/main" val="321283211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働き方改革方案の内容（２）</a:t>
            </a:r>
            <a:endParaRPr kumimoji="1" lang="ja-JP" altLang="en-US" dirty="0"/>
          </a:p>
        </p:txBody>
      </p:sp>
      <p:sp>
        <p:nvSpPr>
          <p:cNvPr id="3" name="コンテンツ プレースホルダー 2"/>
          <p:cNvSpPr>
            <a:spLocks noGrp="1"/>
          </p:cNvSpPr>
          <p:nvPr>
            <p:ph idx="1"/>
          </p:nvPr>
        </p:nvSpPr>
        <p:spPr>
          <a:xfrm>
            <a:off x="457200" y="1600201"/>
            <a:ext cx="8229600" cy="4853135"/>
          </a:xfrm>
        </p:spPr>
        <p:txBody>
          <a:bodyPr>
            <a:normAutofit fontScale="77500" lnSpcReduction="20000"/>
          </a:bodyPr>
          <a:lstStyle/>
          <a:p>
            <a:r>
              <a:rPr kumimoji="1" lang="ja-JP" altLang="en-US" dirty="0" smtClean="0"/>
              <a:t>非正規（短期間・有期雇用・派遣労働者）に関する正規雇用労働者との不合理な待遇の禁止</a:t>
            </a:r>
            <a:endParaRPr kumimoji="1" lang="en-US" altLang="ja-JP" dirty="0" smtClean="0"/>
          </a:p>
          <a:p>
            <a:pPr lvl="1"/>
            <a:r>
              <a:rPr lang="en-US" altLang="ja-JP" dirty="0" smtClean="0"/>
              <a:t>※</a:t>
            </a:r>
            <a:r>
              <a:rPr lang="ja-JP" altLang="en-US" dirty="0" smtClean="0"/>
              <a:t>厚労省の「働き方改革」文書では有期雇用は一律非正規とみなされている</a:t>
            </a:r>
            <a:endParaRPr lang="en-US" altLang="ja-JP" dirty="0" smtClean="0"/>
          </a:p>
          <a:p>
            <a:pPr lvl="1"/>
            <a:r>
              <a:rPr lang="ja-JP" altLang="en-US" dirty="0" smtClean="0"/>
              <a:t>個々</a:t>
            </a:r>
            <a:r>
              <a:rPr lang="ja-JP" altLang="en-US" dirty="0"/>
              <a:t>の待遇ごとに</a:t>
            </a:r>
            <a:r>
              <a:rPr lang="ja-JP" altLang="en-US" dirty="0" smtClean="0"/>
              <a:t>，当該待遇の性質・網的に照らして適切と認められる事情を考慮して判断されるべき旨を明確化</a:t>
            </a:r>
            <a:endParaRPr lang="en-US" altLang="ja-JP" dirty="0" smtClean="0"/>
          </a:p>
          <a:p>
            <a:pPr lvl="1"/>
            <a:r>
              <a:rPr kumimoji="1" lang="ja-JP" altLang="en-US" dirty="0"/>
              <a:t>有期雇用</a:t>
            </a:r>
            <a:r>
              <a:rPr kumimoji="1" lang="ja-JP" altLang="en-US" dirty="0" smtClean="0"/>
              <a:t>労働者</a:t>
            </a:r>
            <a:r>
              <a:rPr kumimoji="1" lang="ja-JP" altLang="en-US" dirty="0"/>
              <a:t>について</a:t>
            </a:r>
            <a:r>
              <a:rPr kumimoji="1" lang="ja-JP" altLang="en-US" dirty="0" smtClean="0"/>
              <a:t>，正規労働者と①職務内容，</a:t>
            </a:r>
            <a:r>
              <a:rPr kumimoji="1" lang="en-US" altLang="ja-JP" dirty="0" smtClean="0"/>
              <a:t/>
            </a:r>
            <a:br>
              <a:rPr kumimoji="1" lang="en-US" altLang="ja-JP" dirty="0" smtClean="0"/>
            </a:br>
            <a:r>
              <a:rPr kumimoji="1" lang="ja-JP" altLang="en-US" dirty="0" smtClean="0"/>
              <a:t>②＿＿＿＿＿＿＿＿＿＿＿＿＿＿が同一である場合の均等待遇の確保を義務化</a:t>
            </a:r>
            <a:endParaRPr kumimoji="1" lang="en-US" altLang="ja-JP" dirty="0" smtClean="0"/>
          </a:p>
          <a:p>
            <a:pPr lvl="1"/>
            <a:r>
              <a:rPr lang="ja-JP" altLang="en-US" dirty="0"/>
              <a:t>派遣労働者について</a:t>
            </a:r>
            <a:r>
              <a:rPr lang="ja-JP" altLang="en-US" dirty="0" smtClean="0"/>
              <a:t>，①派遣先労働者との均等・均衡待遇，②一定の要件（同種業務の一般の労働者の平均的な賃金と同等であること等）を満たす労使協定による待遇，のいずれかを確保することを義務化</a:t>
            </a:r>
            <a:endParaRPr lang="en-US" altLang="ja-JP" dirty="0" smtClean="0"/>
          </a:p>
          <a:p>
            <a:r>
              <a:rPr lang="ja-JP" altLang="en-US" dirty="0"/>
              <a:t>短期間・有期雇用・派遣労働者</a:t>
            </a:r>
            <a:r>
              <a:rPr kumimoji="1" lang="ja-JP" altLang="en-US" dirty="0" smtClean="0"/>
              <a:t>について正規雇用労働者との待遇差に関する説明を義務化</a:t>
            </a:r>
            <a:endParaRPr kumimoji="1" lang="en-US" altLang="ja-JP"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91</a:t>
            </a:fld>
            <a:endParaRPr lang="en-US" altLang="ja-JP" dirty="0"/>
          </a:p>
        </p:txBody>
      </p:sp>
    </p:spTree>
    <p:extLst>
      <p:ext uri="{BB962C8B-B14F-4D97-AF65-F5344CB8AC3E}">
        <p14:creationId xmlns:p14="http://schemas.microsoft.com/office/powerpoint/2010/main" val="233568249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「高プロ」や裁量労働制は成果主義か（１）</a:t>
            </a:r>
            <a:endParaRPr kumimoji="1" lang="ja-JP" altLang="en-US" sz="3600" dirty="0"/>
          </a:p>
        </p:txBody>
      </p:sp>
      <p:sp>
        <p:nvSpPr>
          <p:cNvPr id="3" name="コンテンツ プレースホルダー 2"/>
          <p:cNvSpPr>
            <a:spLocks noGrp="1"/>
          </p:cNvSpPr>
          <p:nvPr>
            <p:ph idx="1"/>
          </p:nvPr>
        </p:nvSpPr>
        <p:spPr>
          <a:xfrm>
            <a:off x="467544" y="1412776"/>
            <a:ext cx="8229600" cy="5445224"/>
          </a:xfrm>
        </p:spPr>
        <p:txBody>
          <a:bodyPr>
            <a:normAutofit fontScale="92500" lnSpcReduction="10000"/>
          </a:bodyPr>
          <a:lstStyle/>
          <a:p>
            <a:r>
              <a:rPr kumimoji="1" lang="ja-JP" altLang="en-US" dirty="0" smtClean="0"/>
              <a:t>「働き方改革」法案で「脱労働時間給」「成果主義促進」をうたって企画業務型裁量労働制の適用範囲拡大と「高プロ」（高プロ）が，当初盛り込まれた</a:t>
            </a:r>
            <a:endParaRPr kumimoji="1" lang="en-US" altLang="ja-JP" dirty="0" smtClean="0"/>
          </a:p>
          <a:p>
            <a:pPr lvl="1"/>
            <a:r>
              <a:rPr kumimoji="1" lang="ja-JP" altLang="en-US" dirty="0" smtClean="0"/>
              <a:t>裁量労働制は，不適切データ提示をめぐる野党の追求で法案から外された</a:t>
            </a:r>
            <a:endParaRPr kumimoji="1" lang="en-US" altLang="ja-JP" dirty="0" smtClean="0"/>
          </a:p>
          <a:p>
            <a:r>
              <a:rPr lang="ja-JP" altLang="en-US" dirty="0"/>
              <a:t>裁量</a:t>
            </a:r>
            <a:r>
              <a:rPr lang="ja-JP" altLang="en-US" dirty="0" smtClean="0"/>
              <a:t>労働制とは</a:t>
            </a:r>
            <a:endParaRPr lang="en-US" altLang="ja-JP" dirty="0"/>
          </a:p>
          <a:p>
            <a:pPr lvl="1"/>
            <a:r>
              <a:rPr lang="ja-JP" altLang="en-US" dirty="0"/>
              <a:t>仕事の進め方が，労働者の裁量に任せられる（指示・命令を受けない）</a:t>
            </a:r>
            <a:endParaRPr lang="en-US" altLang="ja-JP" dirty="0"/>
          </a:p>
          <a:p>
            <a:pPr lvl="1"/>
            <a:r>
              <a:rPr lang="ja-JP" altLang="en-US" dirty="0"/>
              <a:t>実際の労働時間に関わらず，みなし労働時間だけ労働したものと</a:t>
            </a:r>
            <a:r>
              <a:rPr lang="ja-JP" altLang="en-US" dirty="0" smtClean="0"/>
              <a:t>みなされる</a:t>
            </a:r>
            <a:endParaRPr lang="en-US" altLang="ja-JP" dirty="0"/>
          </a:p>
          <a:p>
            <a:r>
              <a:rPr kumimoji="1" lang="ja-JP" altLang="en-US" dirty="0" smtClean="0"/>
              <a:t>高プロ（前スライド）</a:t>
            </a:r>
            <a:endParaRPr kumimoji="1" lang="en-US" altLang="ja-JP" dirty="0" smtClean="0"/>
          </a:p>
          <a:p>
            <a:pPr lvl="1"/>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92</a:t>
            </a:fld>
            <a:endParaRPr lang="en-US" altLang="ja-JP" dirty="0"/>
          </a:p>
        </p:txBody>
      </p:sp>
    </p:spTree>
    <p:extLst>
      <p:ext uri="{BB962C8B-B14F-4D97-AF65-F5344CB8AC3E}">
        <p14:creationId xmlns:p14="http://schemas.microsoft.com/office/powerpoint/2010/main" val="342765190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t>「高プロ」や裁量労働制は成果主義</a:t>
            </a:r>
            <a:r>
              <a:rPr lang="ja-JP" altLang="en-US" sz="3600" dirty="0" smtClean="0"/>
              <a:t>か（２）</a:t>
            </a:r>
            <a:endParaRPr kumimoji="1" lang="ja-JP" altLang="en-US" sz="3600" dirty="0"/>
          </a:p>
        </p:txBody>
      </p:sp>
      <p:sp>
        <p:nvSpPr>
          <p:cNvPr id="3" name="コンテンツ プレースホルダー 2"/>
          <p:cNvSpPr>
            <a:spLocks noGrp="1"/>
          </p:cNvSpPr>
          <p:nvPr>
            <p:ph idx="1"/>
          </p:nvPr>
        </p:nvSpPr>
        <p:spPr>
          <a:xfrm>
            <a:off x="457200" y="1124744"/>
            <a:ext cx="8435280" cy="5616624"/>
          </a:xfrm>
        </p:spPr>
        <p:txBody>
          <a:bodyPr>
            <a:normAutofit fontScale="85000" lnSpcReduction="20000"/>
          </a:bodyPr>
          <a:lstStyle/>
          <a:p>
            <a:r>
              <a:rPr lang="ja-JP" altLang="en-US" dirty="0" smtClean="0"/>
              <a:t>裁量労働制も「高プロ」も＿＿＿＿＿と関係</a:t>
            </a:r>
            <a:r>
              <a:rPr lang="ja-JP" altLang="en-US" dirty="0"/>
              <a:t>ない</a:t>
            </a:r>
            <a:endParaRPr lang="en-US" altLang="ja-JP" dirty="0"/>
          </a:p>
          <a:p>
            <a:pPr lvl="1"/>
            <a:r>
              <a:rPr lang="ja-JP" altLang="en-US" dirty="0"/>
              <a:t>通常の労働時間制度でも成果主義はいくらでも可能。</a:t>
            </a:r>
            <a:endParaRPr lang="en-US" altLang="ja-JP" dirty="0"/>
          </a:p>
          <a:p>
            <a:pPr lvl="1"/>
            <a:r>
              <a:rPr lang="ja-JP" altLang="en-US" dirty="0" smtClean="0"/>
              <a:t>裁量</a:t>
            </a:r>
            <a:r>
              <a:rPr lang="ja-JP" altLang="en-US" dirty="0"/>
              <a:t>労働制の本質は，その名の通り，指示・命令をしない方がよい業務（</a:t>
            </a:r>
            <a:r>
              <a:rPr lang="ja-JP" altLang="en-US" dirty="0" smtClean="0"/>
              <a:t>たとえば大学教員を含む研究者）</a:t>
            </a:r>
            <a:r>
              <a:rPr lang="ja-JP" altLang="en-US" dirty="0"/>
              <a:t>について労働者の裁量に任せること。賃金の問題ではない</a:t>
            </a:r>
            <a:endParaRPr lang="en-US" altLang="ja-JP" dirty="0"/>
          </a:p>
          <a:p>
            <a:pPr lvl="1"/>
            <a:r>
              <a:rPr lang="ja-JP" altLang="en-US" dirty="0"/>
              <a:t>適切でない仕事に適用すると，単なる残業代逃れになりやすい</a:t>
            </a:r>
            <a:endParaRPr lang="en-US" altLang="ja-JP" dirty="0"/>
          </a:p>
          <a:p>
            <a:pPr lvl="1"/>
            <a:r>
              <a:rPr lang="ja-JP" altLang="en-US" dirty="0" smtClean="0"/>
              <a:t>高プロ</a:t>
            </a:r>
            <a:r>
              <a:rPr lang="ja-JP" altLang="en-US" dirty="0"/>
              <a:t>は</a:t>
            </a:r>
            <a:r>
              <a:rPr lang="ja-JP" altLang="en-US" dirty="0" smtClean="0"/>
              <a:t>残業代支払逃れに過ぎない上にプロフェッショナルの働き方でも何でもない</a:t>
            </a:r>
            <a:endParaRPr lang="en-US" altLang="ja-JP" dirty="0"/>
          </a:p>
          <a:p>
            <a:pPr lvl="2"/>
            <a:r>
              <a:rPr lang="ja-JP" altLang="en-US" dirty="0"/>
              <a:t>時間管理をしないと長時間労働で年あたり生産性は上がっても，時間当たり生産性はかえって下がる危険</a:t>
            </a:r>
            <a:endParaRPr lang="en-US" altLang="ja-JP" dirty="0"/>
          </a:p>
          <a:p>
            <a:pPr lvl="2"/>
            <a:r>
              <a:rPr lang="ja-JP" altLang="en-US" dirty="0" smtClean="0"/>
              <a:t>高プロは裁量労働の規定がないので，上司は</a:t>
            </a:r>
            <a:r>
              <a:rPr lang="en-US" altLang="ja-JP" dirty="0" smtClean="0"/>
              <a:t>24</a:t>
            </a:r>
            <a:r>
              <a:rPr lang="ja-JP" altLang="en-US" dirty="0" smtClean="0"/>
              <a:t>時間</a:t>
            </a:r>
            <a:r>
              <a:rPr lang="en-US" altLang="ja-JP" dirty="0" smtClean="0"/>
              <a:t>365</a:t>
            </a:r>
            <a:r>
              <a:rPr lang="ja-JP" altLang="en-US" dirty="0" smtClean="0"/>
              <a:t>日指示・命令することができる</a:t>
            </a:r>
            <a:endParaRPr lang="en-US" altLang="ja-JP" dirty="0"/>
          </a:p>
          <a:p>
            <a:r>
              <a:rPr lang="ja-JP" altLang="en-US" dirty="0" smtClean="0"/>
              <a:t>成果主義を普及させるには，職務分析を促進し，「</a:t>
            </a:r>
            <a:r>
              <a:rPr lang="ja-JP" altLang="en-US" dirty="0"/>
              <a:t>職務の価値」に対して支払う「職務給」を普及させ，そこに成果評価を上乗せすることが</a:t>
            </a:r>
            <a:r>
              <a:rPr lang="ja-JP" altLang="en-US" dirty="0" smtClean="0"/>
              <a:t>必要（ジョブ型へのシフト）。それを抜きに成果主義を夢想するからおかしくなる</a:t>
            </a:r>
            <a:endParaRPr lang="en-US" altLang="ja-JP"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93</a:t>
            </a:fld>
            <a:endParaRPr lang="en-US" altLang="ja-JP" dirty="0"/>
          </a:p>
        </p:txBody>
      </p:sp>
    </p:spTree>
    <p:extLst>
      <p:ext uri="{BB962C8B-B14F-4D97-AF65-F5344CB8AC3E}">
        <p14:creationId xmlns:p14="http://schemas.microsoft.com/office/powerpoint/2010/main" val="173017918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均等・均衡処遇に</a:t>
            </a:r>
            <a:r>
              <a:rPr lang="ja-JP" altLang="en-US" dirty="0" smtClean="0"/>
              <a:t>関する「ガイドライン」の規定（１）</a:t>
            </a:r>
            <a:endParaRPr kumimoji="1" lang="ja-JP" altLang="en-US" dirty="0"/>
          </a:p>
        </p:txBody>
      </p:sp>
      <p:sp>
        <p:nvSpPr>
          <p:cNvPr id="3" name="コンテンツ プレースホルダー 2"/>
          <p:cNvSpPr>
            <a:spLocks noGrp="1"/>
          </p:cNvSpPr>
          <p:nvPr>
            <p:ph idx="1"/>
          </p:nvPr>
        </p:nvSpPr>
        <p:spPr>
          <a:xfrm>
            <a:off x="467544" y="1628800"/>
            <a:ext cx="8229600" cy="4641380"/>
          </a:xfrm>
        </p:spPr>
        <p:txBody>
          <a:bodyPr>
            <a:normAutofit fontScale="85000" lnSpcReduction="20000"/>
          </a:bodyPr>
          <a:lstStyle/>
          <a:p>
            <a:r>
              <a:rPr kumimoji="1" lang="ja-JP" altLang="en-US" dirty="0" smtClean="0"/>
              <a:t>正規雇用はメンバーシップ型で漠然とした基準の年功，「能力」，一部は成果に応じて支給されており，非正規雇用はジョブ型で，おおまかに査定された職務の価値に応じて支給されている。もともと基準が違う。</a:t>
            </a:r>
            <a:endParaRPr kumimoji="1" lang="en-US" altLang="ja-JP" dirty="0" smtClean="0"/>
          </a:p>
          <a:p>
            <a:r>
              <a:rPr kumimoji="1" lang="ja-JP" altLang="en-US" dirty="0" smtClean="0"/>
              <a:t>「同一労働同一賃金」は</a:t>
            </a:r>
            <a:r>
              <a:rPr lang="ja-JP" altLang="en-US" dirty="0"/>
              <a:t>国際的に</a:t>
            </a:r>
            <a:r>
              <a:rPr lang="ja-JP" altLang="en-US" dirty="0" smtClean="0"/>
              <a:t>は</a:t>
            </a:r>
            <a:r>
              <a:rPr lang="ja-JP" altLang="en-US" dirty="0"/>
              <a:t>「同一価値労働同一賃金</a:t>
            </a:r>
            <a:r>
              <a:rPr lang="ja-JP" altLang="en-US" dirty="0" smtClean="0"/>
              <a:t>」であって職務給を想定しているから，日本に適用するには困難が大きい</a:t>
            </a:r>
            <a:endParaRPr kumimoji="1" lang="en-US" altLang="ja-JP" dirty="0" smtClean="0"/>
          </a:p>
          <a:p>
            <a:r>
              <a:rPr lang="ja-JP" altLang="en-US" dirty="0" smtClean="0"/>
              <a:t>そこで政府は</a:t>
            </a:r>
            <a:r>
              <a:rPr kumimoji="1" lang="ja-JP" altLang="en-US" dirty="0" smtClean="0"/>
              <a:t>「均等待遇」（等しい待遇）に加えて</a:t>
            </a:r>
            <a:r>
              <a:rPr kumimoji="1" lang="en-US" altLang="ja-JP" dirty="0" smtClean="0"/>
              <a:t/>
            </a:r>
            <a:br>
              <a:rPr kumimoji="1" lang="en-US" altLang="ja-JP" dirty="0" smtClean="0"/>
            </a:br>
            <a:r>
              <a:rPr kumimoji="1" lang="ja-JP" altLang="en-US" dirty="0" smtClean="0"/>
              <a:t>「＿＿＿＿＿」（基準を同じくする待遇）の基準を加えて対策を打とうとしている</a:t>
            </a:r>
            <a:endParaRPr kumimoji="1" lang="en-US" altLang="ja-JP" dirty="0" smtClean="0"/>
          </a:p>
          <a:p>
            <a:r>
              <a:rPr kumimoji="1" lang="ja-JP" altLang="en-US" dirty="0" smtClean="0"/>
              <a:t>では，「働き方改革」と「同一労働同一賃金ガイドライン」で何が変化し得るか</a:t>
            </a:r>
            <a:endParaRPr kumimoji="1" lang="en-US" altLang="ja-JP"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94</a:t>
            </a:fld>
            <a:endParaRPr lang="en-US" altLang="ja-JP" dirty="0"/>
          </a:p>
        </p:txBody>
      </p:sp>
    </p:spTree>
    <p:extLst>
      <p:ext uri="{BB962C8B-B14F-4D97-AF65-F5344CB8AC3E}">
        <p14:creationId xmlns:p14="http://schemas.microsoft.com/office/powerpoint/2010/main" val="232583537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均等・均衡処遇に</a:t>
            </a:r>
            <a:r>
              <a:rPr lang="ja-JP" altLang="en-US" dirty="0" smtClean="0"/>
              <a:t>関する「ガイドライン」の規定（２）</a:t>
            </a:r>
            <a:endParaRPr kumimoji="1" lang="ja-JP" altLang="en-US" dirty="0"/>
          </a:p>
        </p:txBody>
      </p:sp>
      <p:sp>
        <p:nvSpPr>
          <p:cNvPr id="3" name="コンテンツ プレースホルダー 2"/>
          <p:cNvSpPr>
            <a:spLocks noGrp="1"/>
          </p:cNvSpPr>
          <p:nvPr>
            <p:ph idx="1"/>
          </p:nvPr>
        </p:nvSpPr>
        <p:spPr>
          <a:xfrm>
            <a:off x="467544" y="1700808"/>
            <a:ext cx="8229600" cy="4525963"/>
          </a:xfrm>
        </p:spPr>
        <p:txBody>
          <a:bodyPr>
            <a:normAutofit fontScale="85000" lnSpcReduction="20000"/>
          </a:bodyPr>
          <a:lstStyle/>
          <a:p>
            <a:r>
              <a:rPr lang="ja-JP" altLang="en-US" dirty="0"/>
              <a:t>非正規と正規の間</a:t>
            </a:r>
            <a:r>
              <a:rPr lang="ja-JP" altLang="en-US" dirty="0" smtClean="0"/>
              <a:t>で「①</a:t>
            </a:r>
            <a:r>
              <a:rPr lang="ja-JP" altLang="en-US" dirty="0"/>
              <a:t>職務内容，②職務内容・配置の変更</a:t>
            </a:r>
            <a:r>
              <a:rPr lang="ja-JP" altLang="en-US" dirty="0" smtClean="0"/>
              <a:t>範囲」が同じまたは異なることをどのように判断するか：法案では記されておらず，「ガイドライン」に委ねられている。以下，「ガイドライン」からいくつか例を挙げる</a:t>
            </a:r>
            <a:endParaRPr lang="en-US" altLang="ja-JP" dirty="0" smtClean="0"/>
          </a:p>
          <a:p>
            <a:r>
              <a:rPr lang="ja-JP" altLang="en-US" dirty="0"/>
              <a:t>基</a:t>
            </a:r>
            <a:r>
              <a:rPr lang="ja-JP" altLang="en-US" dirty="0" smtClean="0"/>
              <a:t>本給（職業経験・能力に応じた支給の場合）：同一の職業経験・能力を蓄積していれば同一の支給を義務付け</a:t>
            </a:r>
            <a:endParaRPr lang="en-US" altLang="ja-JP" dirty="0" smtClean="0"/>
          </a:p>
          <a:p>
            <a:pPr lvl="1"/>
            <a:r>
              <a:rPr lang="en-US" altLang="ja-JP" dirty="0" smtClean="0"/>
              <a:t>a)</a:t>
            </a:r>
            <a:r>
              <a:rPr lang="ja-JP" altLang="en-US" dirty="0" smtClean="0"/>
              <a:t>同一職務でも，キャリアコース</a:t>
            </a:r>
            <a:r>
              <a:rPr lang="ja-JP" altLang="en-US" dirty="0"/>
              <a:t>に入って</a:t>
            </a:r>
            <a:r>
              <a:rPr lang="ja-JP" altLang="en-US" dirty="0" smtClean="0"/>
              <a:t>いる正規がその一貫として行うなら，非正規と差があってよい</a:t>
            </a:r>
            <a:endParaRPr lang="en-US" altLang="ja-JP" dirty="0" smtClean="0"/>
          </a:p>
          <a:p>
            <a:pPr lvl="1"/>
            <a:r>
              <a:rPr lang="en-US" altLang="ja-JP" dirty="0" smtClean="0"/>
              <a:t>b)</a:t>
            </a:r>
            <a:r>
              <a:rPr lang="ja-JP" altLang="en-US" dirty="0" smtClean="0"/>
              <a:t>同一職務で，正規の過去の職業経験が現在の業務に関連性を持たないのに，非正規と差があるのは問題</a:t>
            </a:r>
            <a:endParaRPr lang="en-US" altLang="ja-JP" dirty="0" smtClean="0"/>
          </a:p>
          <a:p>
            <a:pPr lvl="1"/>
            <a:endParaRPr lang="en-US" altLang="ja-JP" dirty="0" smtClean="0"/>
          </a:p>
          <a:p>
            <a:pPr lvl="1"/>
            <a:endParaRPr lang="en-US" altLang="ja-JP"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95</a:t>
            </a:fld>
            <a:endParaRPr lang="en-US" altLang="ja-JP" dirty="0"/>
          </a:p>
        </p:txBody>
      </p:sp>
    </p:spTree>
    <p:extLst>
      <p:ext uri="{BB962C8B-B14F-4D97-AF65-F5344CB8AC3E}">
        <p14:creationId xmlns:p14="http://schemas.microsoft.com/office/powerpoint/2010/main" val="298884016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404664"/>
            <a:ext cx="8229600" cy="1152128"/>
          </a:xfrm>
        </p:spPr>
        <p:txBody>
          <a:bodyPr>
            <a:normAutofit fontScale="90000"/>
          </a:bodyPr>
          <a:lstStyle/>
          <a:p>
            <a:r>
              <a:rPr lang="ja-JP" altLang="en-US" dirty="0"/>
              <a:t>均等・均衡処遇に</a:t>
            </a:r>
            <a:r>
              <a:rPr lang="ja-JP" altLang="en-US" dirty="0" smtClean="0"/>
              <a:t>関する「ガイドライン」の規定（３）</a:t>
            </a:r>
            <a:endParaRPr kumimoji="1" lang="ja-JP" altLang="en-US" dirty="0"/>
          </a:p>
        </p:txBody>
      </p:sp>
      <p:sp>
        <p:nvSpPr>
          <p:cNvPr id="3" name="コンテンツ プレースホルダー 2"/>
          <p:cNvSpPr>
            <a:spLocks noGrp="1"/>
          </p:cNvSpPr>
          <p:nvPr>
            <p:ph idx="1"/>
          </p:nvPr>
        </p:nvSpPr>
        <p:spPr>
          <a:xfrm>
            <a:off x="457200" y="1700808"/>
            <a:ext cx="8229600" cy="4896543"/>
          </a:xfrm>
        </p:spPr>
        <p:txBody>
          <a:bodyPr>
            <a:normAutofit fontScale="77500" lnSpcReduction="20000"/>
          </a:bodyPr>
          <a:lstStyle/>
          <a:p>
            <a:r>
              <a:rPr kumimoji="1" lang="ja-JP" altLang="en-US" dirty="0" smtClean="0"/>
              <a:t>基本給（成果に応じた支給の場合）：成果に応じて同一の支給を義務付け</a:t>
            </a:r>
            <a:endParaRPr kumimoji="1" lang="en-US" altLang="ja-JP" dirty="0" smtClean="0"/>
          </a:p>
          <a:p>
            <a:pPr lvl="1"/>
            <a:r>
              <a:rPr kumimoji="1" lang="en-US" altLang="ja-JP" dirty="0" smtClean="0"/>
              <a:t>c)</a:t>
            </a:r>
            <a:r>
              <a:rPr kumimoji="1" lang="ja-JP" altLang="en-US" dirty="0" smtClean="0"/>
              <a:t>正規のみが目標未達の場合のペナルティを負っている場合は，非正規との間に差があってもよい</a:t>
            </a:r>
            <a:endParaRPr kumimoji="1" lang="en-US" altLang="ja-JP" dirty="0" smtClean="0"/>
          </a:p>
          <a:p>
            <a:r>
              <a:rPr kumimoji="1" lang="ja-JP" altLang="en-US" dirty="0" smtClean="0"/>
              <a:t>基本給（勤続年数に応じた支給の場合）</a:t>
            </a:r>
            <a:r>
              <a:rPr lang="ja-JP" altLang="en-US" dirty="0"/>
              <a:t>：勤続年数に応じて同一の</a:t>
            </a:r>
            <a:r>
              <a:rPr lang="ja-JP" altLang="en-US" dirty="0" smtClean="0"/>
              <a:t>支給を義務付け</a:t>
            </a:r>
            <a:endParaRPr kumimoji="1" lang="en-US" altLang="ja-JP" dirty="0" smtClean="0"/>
          </a:p>
          <a:p>
            <a:pPr lvl="1"/>
            <a:r>
              <a:rPr lang="en-US" altLang="ja-JP" dirty="0"/>
              <a:t>d</a:t>
            </a:r>
            <a:r>
              <a:rPr lang="en-US" altLang="ja-JP" dirty="0" smtClean="0"/>
              <a:t>)</a:t>
            </a:r>
            <a:r>
              <a:rPr lang="ja-JP" altLang="en-US" dirty="0" smtClean="0"/>
              <a:t>有期雇用労働者について，勤続年数を当初の雇用契約開始時から通算せず，その時点の雇用契約期間のみの評価で支給</a:t>
            </a:r>
            <a:r>
              <a:rPr lang="ja-JP" altLang="en-US" dirty="0"/>
              <a:t>するの</a:t>
            </a:r>
            <a:r>
              <a:rPr lang="ja-JP" altLang="en-US" dirty="0" smtClean="0"/>
              <a:t>は問題</a:t>
            </a:r>
            <a:endParaRPr lang="en-US" altLang="ja-JP" dirty="0" smtClean="0"/>
          </a:p>
          <a:p>
            <a:r>
              <a:rPr kumimoji="1" lang="ja-JP" altLang="en-US" dirty="0" smtClean="0"/>
              <a:t>昇給</a:t>
            </a:r>
            <a:r>
              <a:rPr lang="ja-JP" altLang="en-US" dirty="0"/>
              <a:t>（勤続による職業能力</a:t>
            </a:r>
            <a:r>
              <a:rPr lang="ja-JP" altLang="en-US" dirty="0" smtClean="0"/>
              <a:t>の</a:t>
            </a:r>
            <a:r>
              <a:rPr lang="ja-JP" altLang="en-US" dirty="0"/>
              <a:t>向上に</a:t>
            </a:r>
            <a:r>
              <a:rPr lang="ja-JP" altLang="en-US" dirty="0" smtClean="0"/>
              <a:t>応じて</a:t>
            </a:r>
            <a:r>
              <a:rPr lang="ja-JP" altLang="en-US" dirty="0"/>
              <a:t>行う場合</a:t>
            </a:r>
            <a:r>
              <a:rPr lang="ja-JP" altLang="en-US" dirty="0" smtClean="0"/>
              <a:t>）</a:t>
            </a:r>
            <a:r>
              <a:rPr lang="en-US" altLang="ja-JP" dirty="0" smtClean="0"/>
              <a:t>:</a:t>
            </a:r>
            <a:r>
              <a:rPr lang="ja-JP" altLang="en-US" dirty="0" smtClean="0"/>
              <a:t>能力</a:t>
            </a:r>
            <a:r>
              <a:rPr lang="ja-JP" altLang="en-US" dirty="0"/>
              <a:t>向上について，同一の昇給を行わねば</a:t>
            </a:r>
            <a:r>
              <a:rPr lang="ja-JP" altLang="en-US" dirty="0" smtClean="0"/>
              <a:t>ならない</a:t>
            </a:r>
            <a:endParaRPr lang="en-US" altLang="ja-JP" dirty="0" smtClean="0"/>
          </a:p>
          <a:p>
            <a:pPr lvl="1"/>
            <a:r>
              <a:rPr lang="en-US" altLang="ja-JP" dirty="0"/>
              <a:t>e</a:t>
            </a:r>
            <a:r>
              <a:rPr kumimoji="1" lang="en-US" altLang="ja-JP" dirty="0" smtClean="0"/>
              <a:t>)</a:t>
            </a:r>
            <a:r>
              <a:rPr kumimoji="1" lang="ja-JP" altLang="en-US" dirty="0" smtClean="0"/>
              <a:t> 正規と非正規で将来の役割期待が異なるため，賃金の決定基準ルールが異なるという主観的抽象的説明で差をつけるのはだめ。職組む内容，職務内容・配置の変更範囲の実態に照らして不合理な差をつけないようにすべき</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96</a:t>
            </a:fld>
            <a:endParaRPr lang="en-US" altLang="ja-JP" dirty="0"/>
          </a:p>
        </p:txBody>
      </p:sp>
    </p:spTree>
    <p:extLst>
      <p:ext uri="{BB962C8B-B14F-4D97-AF65-F5344CB8AC3E}">
        <p14:creationId xmlns:p14="http://schemas.microsoft.com/office/powerpoint/2010/main" val="380730898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29600" cy="1080120"/>
          </a:xfrm>
        </p:spPr>
        <p:txBody>
          <a:bodyPr>
            <a:normAutofit fontScale="90000"/>
          </a:bodyPr>
          <a:lstStyle/>
          <a:p>
            <a:r>
              <a:rPr kumimoji="1" lang="ja-JP" altLang="en-US" dirty="0" smtClean="0"/>
              <a:t>均等・均衡処遇に関する「ガイドライン」の規定（４）</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kumimoji="1" lang="ja-JP" altLang="en-US" dirty="0" smtClean="0"/>
              <a:t>賞与・手当について問題とされる行為</a:t>
            </a:r>
            <a:endParaRPr kumimoji="1" lang="en-US" altLang="ja-JP" dirty="0" smtClean="0"/>
          </a:p>
          <a:p>
            <a:pPr lvl="1"/>
            <a:r>
              <a:rPr lang="en-US" altLang="ja-JP" dirty="0" smtClean="0"/>
              <a:t>f)</a:t>
            </a:r>
            <a:r>
              <a:rPr lang="ja-JP" altLang="en-US" dirty="0" smtClean="0"/>
              <a:t>正規には</a:t>
            </a:r>
            <a:r>
              <a:rPr lang="ja-JP" altLang="en-US" dirty="0"/>
              <a:t>職務内容</a:t>
            </a:r>
            <a:r>
              <a:rPr lang="ja-JP" altLang="en-US" dirty="0" smtClean="0"/>
              <a:t>や</a:t>
            </a:r>
            <a:r>
              <a:rPr lang="ja-JP" altLang="en-US" dirty="0"/>
              <a:t>貢献</a:t>
            </a:r>
            <a:r>
              <a:rPr lang="ja-JP" altLang="en-US" dirty="0" smtClean="0"/>
              <a:t>に</a:t>
            </a:r>
            <a:r>
              <a:rPr lang="ja-JP" altLang="en-US" dirty="0"/>
              <a:t>関わらず賞与</a:t>
            </a:r>
            <a:r>
              <a:rPr lang="ja-JP" altLang="en-US" dirty="0" smtClean="0"/>
              <a:t>を</a:t>
            </a:r>
            <a:r>
              <a:rPr lang="ja-JP" altLang="en-US" dirty="0"/>
              <a:t>支給し</a:t>
            </a:r>
            <a:r>
              <a:rPr lang="ja-JP" altLang="en-US" dirty="0" smtClean="0"/>
              <a:t>，</a:t>
            </a:r>
            <a:r>
              <a:rPr lang="ja-JP" altLang="en-US" dirty="0"/>
              <a:t>非正規に</a:t>
            </a:r>
            <a:r>
              <a:rPr lang="ja-JP" altLang="en-US" dirty="0" smtClean="0"/>
              <a:t>は支給しない</a:t>
            </a:r>
            <a:endParaRPr lang="en-US" altLang="ja-JP" dirty="0" smtClean="0"/>
          </a:p>
          <a:p>
            <a:pPr lvl="1"/>
            <a:r>
              <a:rPr kumimoji="1" lang="en-US" altLang="ja-JP" dirty="0" smtClean="0"/>
              <a:t>g)</a:t>
            </a:r>
            <a:r>
              <a:rPr kumimoji="1" lang="ja-JP" altLang="en-US" dirty="0" smtClean="0"/>
              <a:t>役職の内容・責任が同一であるのに，正規と非正規で役職手当に差をつける</a:t>
            </a:r>
            <a:endParaRPr kumimoji="1" lang="en-US" altLang="ja-JP" dirty="0" smtClean="0"/>
          </a:p>
          <a:p>
            <a:pPr lvl="1"/>
            <a:r>
              <a:rPr lang="en-US" altLang="ja-JP" dirty="0" smtClean="0"/>
              <a:t>h)</a:t>
            </a:r>
            <a:r>
              <a:rPr lang="ja-JP" altLang="en-US" dirty="0" smtClean="0"/>
              <a:t>時間外</a:t>
            </a:r>
            <a:r>
              <a:rPr lang="ja-JP" altLang="en-US" dirty="0"/>
              <a:t>労働</a:t>
            </a:r>
            <a:r>
              <a:rPr lang="ja-JP" altLang="en-US" dirty="0" smtClean="0"/>
              <a:t>手当の，深夜・休日労働手当の割増率について正規・非正規に差をつける</a:t>
            </a:r>
            <a:endParaRPr lang="en-US" altLang="ja-JP" dirty="0" smtClean="0"/>
          </a:p>
          <a:p>
            <a:pPr lvl="1"/>
            <a:r>
              <a:rPr kumimoji="1" lang="en-US" altLang="ja-JP" dirty="0" smtClean="0"/>
              <a:t>i)</a:t>
            </a:r>
            <a:r>
              <a:rPr kumimoji="1" lang="ja-JP" altLang="en-US" dirty="0" smtClean="0"/>
              <a:t>通勤</a:t>
            </a:r>
            <a:r>
              <a:rPr kumimoji="1" lang="ja-JP" altLang="en-US" dirty="0"/>
              <a:t>手当</a:t>
            </a:r>
            <a:r>
              <a:rPr kumimoji="1" lang="ja-JP" altLang="en-US" dirty="0" smtClean="0"/>
              <a:t>を正規に支給し，非正規</a:t>
            </a:r>
            <a:r>
              <a:rPr kumimoji="1" lang="ja-JP" altLang="en-US" dirty="0"/>
              <a:t>に支給</a:t>
            </a:r>
            <a:r>
              <a:rPr kumimoji="1" lang="ja-JP" altLang="en-US" dirty="0" smtClean="0"/>
              <a:t>しない</a:t>
            </a:r>
            <a:endParaRPr kumimoji="1" lang="en-US" altLang="ja-JP" dirty="0" smtClean="0"/>
          </a:p>
          <a:p>
            <a:r>
              <a:rPr lang="ja-JP" altLang="en-US" dirty="0"/>
              <a:t>福利厚生に</a:t>
            </a:r>
            <a:r>
              <a:rPr lang="ja-JP" altLang="en-US" dirty="0" smtClean="0"/>
              <a:t>ついて問題とされる行為</a:t>
            </a:r>
            <a:endParaRPr lang="en-US" altLang="ja-JP" dirty="0" smtClean="0"/>
          </a:p>
          <a:p>
            <a:pPr lvl="1"/>
            <a:r>
              <a:rPr kumimoji="1" lang="en-US" altLang="ja-JP" dirty="0" smtClean="0"/>
              <a:t>j)</a:t>
            </a:r>
            <a:r>
              <a:rPr kumimoji="1" lang="ja-JP" altLang="en-US" dirty="0" smtClean="0"/>
              <a:t>福利</a:t>
            </a:r>
            <a:r>
              <a:rPr kumimoji="1" lang="ja-JP" altLang="en-US" dirty="0"/>
              <a:t>厚生施設に</a:t>
            </a:r>
            <a:r>
              <a:rPr kumimoji="1" lang="ja-JP" altLang="en-US" dirty="0" smtClean="0"/>
              <a:t>ついて</a:t>
            </a:r>
            <a:r>
              <a:rPr kumimoji="1" lang="ja-JP" altLang="en-US" dirty="0"/>
              <a:t>正規</a:t>
            </a:r>
            <a:r>
              <a:rPr kumimoji="1" lang="ja-JP" altLang="en-US" dirty="0" smtClean="0"/>
              <a:t>のみ利用</a:t>
            </a:r>
            <a:r>
              <a:rPr kumimoji="1" lang="ja-JP" altLang="en-US" dirty="0"/>
              <a:t>させ</a:t>
            </a:r>
            <a:r>
              <a:rPr kumimoji="1" lang="ja-JP" altLang="en-US" dirty="0" smtClean="0"/>
              <a:t>，</a:t>
            </a:r>
            <a:r>
              <a:rPr kumimoji="1" lang="ja-JP" altLang="en-US" dirty="0"/>
              <a:t>非正規</a:t>
            </a:r>
            <a:r>
              <a:rPr kumimoji="1" lang="ja-JP" altLang="en-US" dirty="0" smtClean="0"/>
              <a:t>に</a:t>
            </a:r>
            <a:r>
              <a:rPr kumimoji="1" lang="ja-JP" altLang="en-US" dirty="0"/>
              <a:t>利用</a:t>
            </a:r>
            <a:r>
              <a:rPr kumimoji="1" lang="ja-JP" altLang="en-US" dirty="0" smtClean="0"/>
              <a:t>させない</a:t>
            </a:r>
            <a:endParaRPr kumimoji="1" lang="en-US" altLang="ja-JP" dirty="0" smtClean="0"/>
          </a:p>
          <a:p>
            <a:pPr lvl="1"/>
            <a:r>
              <a:rPr lang="en-US" altLang="ja-JP" dirty="0" smtClean="0"/>
              <a:t>k)</a:t>
            </a:r>
            <a:r>
              <a:rPr lang="ja-JP" altLang="en-US" dirty="0" smtClean="0"/>
              <a:t>慶弔</a:t>
            </a:r>
            <a:r>
              <a:rPr lang="ja-JP" altLang="en-US" dirty="0"/>
              <a:t>休暇</a:t>
            </a:r>
            <a:r>
              <a:rPr lang="ja-JP" altLang="en-US" dirty="0" smtClean="0"/>
              <a:t>，健康診断に伴う勤務免除・有休補償を正規のみに与え，非正規に与えない</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97</a:t>
            </a:fld>
            <a:endParaRPr lang="en-US" altLang="ja-JP" dirty="0"/>
          </a:p>
        </p:txBody>
      </p:sp>
    </p:spTree>
    <p:extLst>
      <p:ext uri="{BB962C8B-B14F-4D97-AF65-F5344CB8AC3E}">
        <p14:creationId xmlns:p14="http://schemas.microsoft.com/office/powerpoint/2010/main" val="1818188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非正規の処遇は改善するか</a:t>
            </a:r>
            <a:endParaRPr kumimoji="1" lang="ja-JP" altLang="en-US" dirty="0"/>
          </a:p>
        </p:txBody>
      </p:sp>
      <p:sp>
        <p:nvSpPr>
          <p:cNvPr id="3" name="コンテンツ プレースホルダー 2"/>
          <p:cNvSpPr>
            <a:spLocks noGrp="1"/>
          </p:cNvSpPr>
          <p:nvPr>
            <p:ph idx="1"/>
          </p:nvPr>
        </p:nvSpPr>
        <p:spPr>
          <a:xfrm>
            <a:off x="457200" y="1268760"/>
            <a:ext cx="8229600" cy="5400599"/>
          </a:xfrm>
        </p:spPr>
        <p:txBody>
          <a:bodyPr>
            <a:normAutofit fontScale="92500" lnSpcReduction="10000"/>
          </a:bodyPr>
          <a:lstStyle/>
          <a:p>
            <a:r>
              <a:rPr kumimoji="1" lang="en-US" altLang="ja-JP" dirty="0" smtClean="0"/>
              <a:t>f)</a:t>
            </a:r>
            <a:r>
              <a:rPr kumimoji="1" lang="ja-JP" altLang="en-US" dirty="0" smtClean="0"/>
              <a:t>～</a:t>
            </a:r>
            <a:r>
              <a:rPr kumimoji="1" lang="en-US" altLang="ja-JP" dirty="0" smtClean="0"/>
              <a:t>k)</a:t>
            </a:r>
            <a:r>
              <a:rPr kumimoji="1" lang="ja-JP" altLang="en-US" dirty="0" smtClean="0"/>
              <a:t>の賞与・手当，福利厚生に関する事項は改善しやすいし，法的に強制するのも無理はない</a:t>
            </a:r>
            <a:endParaRPr kumimoji="1" lang="en-US" altLang="ja-JP" dirty="0" smtClean="0"/>
          </a:p>
          <a:p>
            <a:r>
              <a:rPr lang="ja-JP" altLang="en-US" dirty="0" smtClean="0"/>
              <a:t>他方，基本給と昇給については，雇用</a:t>
            </a:r>
            <a:r>
              <a:rPr lang="ja-JP" altLang="en-US" dirty="0"/>
              <a:t>の形式の違い</a:t>
            </a:r>
            <a:r>
              <a:rPr lang="ja-JP" altLang="en-US" dirty="0" smtClean="0"/>
              <a:t>から</a:t>
            </a:r>
            <a:r>
              <a:rPr lang="ja-JP" altLang="en-US" dirty="0"/>
              <a:t>実施が難しい</a:t>
            </a:r>
            <a:r>
              <a:rPr lang="ja-JP" altLang="en-US" dirty="0" smtClean="0"/>
              <a:t>ものが多い</a:t>
            </a:r>
            <a:endParaRPr lang="en-US" altLang="ja-JP" dirty="0" smtClean="0"/>
          </a:p>
          <a:p>
            <a:pPr lvl="2"/>
            <a:r>
              <a:rPr kumimoji="1" lang="en-US" altLang="ja-JP" dirty="0" smtClean="0"/>
              <a:t>a),b),e)</a:t>
            </a:r>
            <a:r>
              <a:rPr kumimoji="1" lang="ja-JP" altLang="en-US" dirty="0" smtClean="0"/>
              <a:t>：「能力」の基準がもともとあいまい</a:t>
            </a:r>
            <a:endParaRPr kumimoji="1" lang="en-US" altLang="ja-JP" dirty="0" smtClean="0"/>
          </a:p>
          <a:p>
            <a:pPr lvl="2"/>
            <a:r>
              <a:rPr lang="en-US" altLang="ja-JP" dirty="0" smtClean="0"/>
              <a:t>c)</a:t>
            </a:r>
            <a:r>
              <a:rPr lang="ja-JP" altLang="en-US" dirty="0" smtClean="0"/>
              <a:t>：「ペナルティ」の内容が曖昧（将来の昇進に響く等）</a:t>
            </a:r>
            <a:endParaRPr lang="en-US" altLang="ja-JP" dirty="0" smtClean="0"/>
          </a:p>
          <a:p>
            <a:pPr lvl="2"/>
            <a:r>
              <a:rPr kumimoji="1" lang="en-US" altLang="ja-JP" dirty="0" smtClean="0"/>
              <a:t>d)</a:t>
            </a:r>
            <a:r>
              <a:rPr kumimoji="1" lang="ja-JP" altLang="en-US" dirty="0" smtClean="0"/>
              <a:t>：</a:t>
            </a:r>
            <a:r>
              <a:rPr lang="ja-JP" altLang="en-US" dirty="0" smtClean="0"/>
              <a:t>正規</a:t>
            </a:r>
            <a:r>
              <a:rPr lang="ja-JP" altLang="en-US" dirty="0"/>
              <a:t>のみ</a:t>
            </a:r>
            <a:r>
              <a:rPr lang="ja-JP" altLang="en-US" dirty="0" smtClean="0"/>
              <a:t>に「定期昇給制度」がある場合，これを規制できるか？</a:t>
            </a:r>
            <a:endParaRPr lang="en-US" altLang="ja-JP" dirty="0" smtClean="0"/>
          </a:p>
          <a:p>
            <a:r>
              <a:rPr kumimoji="1" lang="ja-JP" altLang="en-US" dirty="0" smtClean="0"/>
              <a:t>改革には意味があるが，正規と非正規ではメンバーシップ型と</a:t>
            </a:r>
            <a:r>
              <a:rPr kumimoji="1" lang="ja-JP" altLang="en-US" dirty="0"/>
              <a:t>ジョブ型</a:t>
            </a:r>
            <a:r>
              <a:rPr kumimoji="1" lang="ja-JP" altLang="en-US" dirty="0" smtClean="0"/>
              <a:t>の原理が違いすぎて，格差是正にも限度がある</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98</a:t>
            </a:fld>
            <a:endParaRPr lang="en-US" altLang="ja-JP" dirty="0"/>
          </a:p>
        </p:txBody>
      </p:sp>
    </p:spTree>
    <p:extLst>
      <p:ext uri="{BB962C8B-B14F-4D97-AF65-F5344CB8AC3E}">
        <p14:creationId xmlns:p14="http://schemas.microsoft.com/office/powerpoint/2010/main" val="22509521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人口減少・高齢社会における大きな問題は何か</a:t>
            </a:r>
            <a:endParaRPr kumimoji="1" lang="ja-JP" altLang="en-US" dirty="0"/>
          </a:p>
        </p:txBody>
      </p:sp>
      <p:sp>
        <p:nvSpPr>
          <p:cNvPr id="3" name="コンテンツ プレースホルダー 2"/>
          <p:cNvSpPr>
            <a:spLocks noGrp="1"/>
          </p:cNvSpPr>
          <p:nvPr>
            <p:ph idx="1"/>
          </p:nvPr>
        </p:nvSpPr>
        <p:spPr>
          <a:xfrm>
            <a:off x="395536" y="1916832"/>
            <a:ext cx="8229600" cy="4853135"/>
          </a:xfrm>
        </p:spPr>
        <p:txBody>
          <a:bodyPr>
            <a:normAutofit fontScale="77500" lnSpcReduction="20000"/>
          </a:bodyPr>
          <a:lstStyle/>
          <a:p>
            <a:r>
              <a:rPr kumimoji="1" lang="ja-JP" altLang="en-US" dirty="0" smtClean="0"/>
              <a:t>女性と高齢者が，差別や著しい格差なく働けるようにすること</a:t>
            </a:r>
            <a:endParaRPr kumimoji="1" lang="en-US" altLang="ja-JP" dirty="0" smtClean="0"/>
          </a:p>
          <a:p>
            <a:r>
              <a:rPr lang="ja-JP" altLang="en-US" dirty="0" smtClean="0"/>
              <a:t>子育て，介護，医療の</a:t>
            </a:r>
            <a:r>
              <a:rPr lang="ja-JP" altLang="en-US" dirty="0"/>
              <a:t>負担</a:t>
            </a:r>
            <a:r>
              <a:rPr lang="ja-JP" altLang="en-US" dirty="0" smtClean="0"/>
              <a:t>を家庭だけに負わせない</a:t>
            </a:r>
            <a:r>
              <a:rPr lang="ja-JP" altLang="en-US" dirty="0"/>
              <a:t>こと</a:t>
            </a:r>
            <a:endParaRPr kumimoji="1" lang="en-US" altLang="ja-JP" dirty="0" smtClean="0"/>
          </a:p>
          <a:p>
            <a:r>
              <a:rPr lang="ja-JP" altLang="en-US" dirty="0" smtClean="0"/>
              <a:t>労働分野で法</a:t>
            </a:r>
            <a:r>
              <a:rPr lang="ja-JP" altLang="en-US" dirty="0"/>
              <a:t>制度的に規制することの</a:t>
            </a:r>
            <a:r>
              <a:rPr lang="ja-JP" altLang="en-US" dirty="0" smtClean="0"/>
              <a:t>難しさ</a:t>
            </a:r>
            <a:endParaRPr lang="en-US" altLang="ja-JP" dirty="0" smtClean="0"/>
          </a:p>
          <a:p>
            <a:pPr lvl="1"/>
            <a:r>
              <a:rPr kumimoji="1" lang="ja-JP" altLang="en-US" dirty="0" smtClean="0"/>
              <a:t>正社員が職務給なら性・年齢差別は解消しやすいが，法的義務づけは難しい</a:t>
            </a:r>
            <a:endParaRPr kumimoji="1" lang="en-US" altLang="ja-JP" dirty="0" smtClean="0"/>
          </a:p>
          <a:p>
            <a:pPr lvl="1"/>
            <a:r>
              <a:rPr lang="ja-JP" altLang="en-US" dirty="0" smtClean="0"/>
              <a:t>採用における年齢</a:t>
            </a:r>
            <a:r>
              <a:rPr lang="ja-JP" altLang="en-US" dirty="0"/>
              <a:t>差別</a:t>
            </a:r>
            <a:r>
              <a:rPr lang="ja-JP" altLang="en-US" dirty="0" smtClean="0"/>
              <a:t>禁止はすでにあるが，＿＿＿＿＿＿は例外</a:t>
            </a:r>
            <a:endParaRPr lang="en-US" altLang="ja-JP" dirty="0" smtClean="0"/>
          </a:p>
          <a:p>
            <a:pPr lvl="1"/>
            <a:r>
              <a:rPr lang="ja-JP" altLang="en-US" dirty="0"/>
              <a:t>処遇に</a:t>
            </a:r>
            <a:r>
              <a:rPr lang="ja-JP" altLang="en-US" dirty="0" smtClean="0"/>
              <a:t>おける</a:t>
            </a:r>
            <a:r>
              <a:rPr lang="ja-JP" altLang="en-US" dirty="0"/>
              <a:t>年齢差別禁止</a:t>
            </a:r>
            <a:r>
              <a:rPr lang="ja-JP" altLang="en-US" dirty="0" smtClean="0"/>
              <a:t>は</a:t>
            </a:r>
            <a:r>
              <a:rPr lang="ja-JP" altLang="en-US" dirty="0"/>
              <a:t>年功</a:t>
            </a:r>
            <a:r>
              <a:rPr lang="ja-JP" altLang="en-US" dirty="0" smtClean="0"/>
              <a:t>序列の慣行と</a:t>
            </a:r>
            <a:r>
              <a:rPr lang="ja-JP" altLang="en-US" dirty="0"/>
              <a:t>正面衝突</a:t>
            </a:r>
            <a:r>
              <a:rPr lang="ja-JP" altLang="en-US" dirty="0" smtClean="0"/>
              <a:t>する</a:t>
            </a:r>
            <a:endParaRPr lang="en-US" altLang="ja-JP" dirty="0" smtClean="0"/>
          </a:p>
          <a:p>
            <a:pPr lvl="1"/>
            <a:r>
              <a:rPr kumimoji="1" lang="ja-JP" altLang="en-US" dirty="0" smtClean="0"/>
              <a:t>家事，介護の女性への集中を改善するように関連する制度を改正しないと実効性がない</a:t>
            </a:r>
            <a:endParaRPr kumimoji="1" lang="en-US" altLang="ja-JP" dirty="0" smtClean="0"/>
          </a:p>
          <a:p>
            <a:pPr lvl="2"/>
            <a:r>
              <a:rPr lang="ja-JP" altLang="en-US" dirty="0"/>
              <a:t>実行可能な</a:t>
            </a:r>
            <a:r>
              <a:rPr lang="ja-JP" altLang="en-US" dirty="0" smtClean="0"/>
              <a:t>例：男女かかわりなく育児休暇を取らないと，当人に</a:t>
            </a:r>
            <a:r>
              <a:rPr lang="ja-JP" altLang="en-US" dirty="0"/>
              <a:t>も</a:t>
            </a:r>
            <a:r>
              <a:rPr lang="ja-JP" altLang="en-US" dirty="0" smtClean="0"/>
              <a:t>雇用主にも重くペナルティが課せられる制度</a:t>
            </a:r>
            <a:endParaRPr kumimoji="1" lang="en-US" altLang="ja-JP"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99</a:t>
            </a:fld>
            <a:endParaRPr lang="en-US" altLang="ja-JP" dirty="0"/>
          </a:p>
        </p:txBody>
      </p:sp>
    </p:spTree>
    <p:extLst>
      <p:ext uri="{BB962C8B-B14F-4D97-AF65-F5344CB8AC3E}">
        <p14:creationId xmlns:p14="http://schemas.microsoft.com/office/powerpoint/2010/main" val="3480360551"/>
      </p:ext>
    </p:extLst>
  </p:cSld>
  <p:clrMapOvr>
    <a:masterClrMapping/>
  </p:clrMapOvr>
  <p:timing>
    <p:tnLst>
      <p:par>
        <p:cTn id="1" dur="indefinite" restart="never" nodeType="tmRoot"/>
      </p:par>
    </p:tnLst>
  </p:timing>
</p:sld>
</file>

<file path=ppt/theme/theme1.xml><?xml version="1.0" encoding="utf-8"?>
<a:theme xmlns:a="http://schemas.openxmlformats.org/drawingml/2006/main" name="日本経済２">
  <a:themeElements>
    <a:clrScheme name="青緑">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日本経済テーマ1" id="{51632FA8-D42D-4C65-998C-B0D28B09122C}" vid="{DCB1BB0D-71EF-4E0B-BA2F-7D4A958EABD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青緑">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docProps/app.xml><?xml version="1.0" encoding="utf-8"?>
<Properties xmlns="http://schemas.openxmlformats.org/officeDocument/2006/extended-properties" xmlns:vt="http://schemas.openxmlformats.org/officeDocument/2006/docPropsVTypes">
  <Template/>
  <TotalTime>1446</TotalTime>
  <Words>10982</Words>
  <Application>Microsoft Office PowerPoint</Application>
  <PresentationFormat>画面に合わせる (4:3)</PresentationFormat>
  <Paragraphs>1135</Paragraphs>
  <Slides>113</Slides>
  <Notes>2</Notes>
  <HiddenSlides>0</HiddenSlides>
  <MMClips>0</MMClips>
  <ScaleCrop>false</ScaleCrop>
  <HeadingPairs>
    <vt:vector size="4" baseType="variant">
      <vt:variant>
        <vt:lpstr>テーマ</vt:lpstr>
      </vt:variant>
      <vt:variant>
        <vt:i4>1</vt:i4>
      </vt:variant>
      <vt:variant>
        <vt:lpstr>スライド タイトル</vt:lpstr>
      </vt:variant>
      <vt:variant>
        <vt:i4>113</vt:i4>
      </vt:variant>
    </vt:vector>
  </HeadingPairs>
  <TitlesOfParts>
    <vt:vector size="114" baseType="lpstr">
      <vt:lpstr>日本経済２</vt:lpstr>
      <vt:lpstr>Ⅵ　雇用システムの変容</vt:lpstr>
      <vt:lpstr>本章の課題</vt:lpstr>
      <vt:lpstr>日本的経営「３種の神器」論</vt:lpstr>
      <vt:lpstr>移り変わる日本的雇用への評価</vt:lpstr>
      <vt:lpstr>注目すべき点</vt:lpstr>
      <vt:lpstr>構成</vt:lpstr>
      <vt:lpstr>１　正社員のメンバーシップ型雇用　　</vt:lpstr>
      <vt:lpstr>１－（１）　雇用の原理</vt:lpstr>
      <vt:lpstr>雇用の経済学</vt:lpstr>
      <vt:lpstr>労働市場の類型</vt:lpstr>
      <vt:lpstr>日本の正社員雇用の場合</vt:lpstr>
      <vt:lpstr>新卒者でないと入りにくい大企業はいまなお存在する</vt:lpstr>
      <vt:lpstr>雇用の類型</vt:lpstr>
      <vt:lpstr>ジョブ型雇用の原理（１）</vt:lpstr>
      <vt:lpstr>ジョブ型雇用の原理（2）</vt:lpstr>
      <vt:lpstr>メンバーシップ型雇用の原理（１）</vt:lpstr>
      <vt:lpstr>メンバーシップ型雇用の原理（２）</vt:lpstr>
      <vt:lpstr>メンバーシップ型雇用の原理（３）</vt:lpstr>
      <vt:lpstr>メンバーシップ型雇用の働き方は幹部候補のそれ</vt:lpstr>
      <vt:lpstr>１－（２）正社員の「入社」</vt:lpstr>
      <vt:lpstr>正社員の新規学卒者定期採用方式（１）</vt:lpstr>
      <vt:lpstr>正社員の新規学卒者定期採用方式（１）</vt:lpstr>
      <vt:lpstr>正社員の新規学卒者定期採用方式（２）</vt:lpstr>
      <vt:lpstr>１－（３）賃金と昇進・昇格における能力主義管理の年功的運用</vt:lpstr>
      <vt:lpstr>賃金形態の分類（１）</vt:lpstr>
      <vt:lpstr>賃金形態の分類（２）</vt:lpstr>
      <vt:lpstr>賃金形態の分類（３）</vt:lpstr>
      <vt:lpstr>賃金形態の分類（４）</vt:lpstr>
      <vt:lpstr>日本の賃金形態：何に支払っているのか（１）</vt:lpstr>
      <vt:lpstr>日本の賃金形態：何に支払っているのか（２）</vt:lpstr>
      <vt:lpstr>賃金表の例</vt:lpstr>
      <vt:lpstr>賃金形態と賃金体系</vt:lpstr>
      <vt:lpstr>日本の右肩上がり賃金カーブ（１）</vt:lpstr>
      <vt:lpstr>日本の右肩上がり賃金カーブ（２）</vt:lpstr>
      <vt:lpstr>賃金カーブの国際比較（１）</vt:lpstr>
      <vt:lpstr>賃金カーブの国際比較（２）</vt:lpstr>
      <vt:lpstr>日本の右肩上がり賃金カーブ</vt:lpstr>
      <vt:lpstr>メンバーシップ型雇用における賃金の本質：「査定とジェンダー・バイアスを伴った生活給」（１）</vt:lpstr>
      <vt:lpstr>メンバーシップ型雇用における賃金の本質：「査定とジェンダー・バイアスを伴った生活給」（２）</vt:lpstr>
      <vt:lpstr>建前としての能力主義管理</vt:lpstr>
      <vt:lpstr>職能資格等級表の例（全社一律型）</vt:lpstr>
      <vt:lpstr>職能資格制度における昇給・昇格・昇進（１）</vt:lpstr>
      <vt:lpstr>職能資格制度における昇給・昇格・昇進（２）</vt:lpstr>
      <vt:lpstr>職能資格制度の実際</vt:lpstr>
      <vt:lpstr>能力主義管理における査定の特徴（遠藤[1999]）</vt:lpstr>
      <vt:lpstr>能力主義管理のもとでの「能力」とは？（１）</vt:lpstr>
      <vt:lpstr>能力主義管理のもとでの「能力」とは？（２）</vt:lpstr>
      <vt:lpstr>年功＋能力評価によるホワイトカラーの昇進競争</vt:lpstr>
      <vt:lpstr>職能資格制度の年功的運用（１）</vt:lpstr>
      <vt:lpstr>職能資格制度の年功的運用（２）</vt:lpstr>
      <vt:lpstr>職能資格制度の年功的運用における労働と賃金のバランス（１）</vt:lpstr>
      <vt:lpstr>職能資格制度の年功的運用における労働と賃金のバランス（２）</vt:lpstr>
      <vt:lpstr>能力主義管理の年功的運用の効果＝組織コミットメントの引き出し（１）</vt:lpstr>
      <vt:lpstr>能力主義管理の年功的運用における効果＝組織コミットメントの引き出し（２）</vt:lpstr>
      <vt:lpstr>高成長に現れた能力主義管理の年功的運用の効果</vt:lpstr>
      <vt:lpstr>能力主義管理の年功的運用の成果</vt:lpstr>
      <vt:lpstr>安定成長期における能力主義管理の機能的柔軟性への海外からの評価</vt:lpstr>
      <vt:lpstr>１－（４）正社員の退職・解雇</vt:lpstr>
      <vt:lpstr>定年退職制度</vt:lpstr>
      <vt:lpstr>現在：65歳までの継続雇用</vt:lpstr>
      <vt:lpstr>継続雇用政策の論理</vt:lpstr>
      <vt:lpstr>正社員の雇用調整：整理解雇回避の企業行動と法的規制（１）</vt:lpstr>
      <vt:lpstr>正社員の雇用調整：整理解雇回避の企業行動と法的規制（１）</vt:lpstr>
      <vt:lpstr>２　雇用構造の変動</vt:lpstr>
      <vt:lpstr>２－（１）　高度成長・安定成長の期の全部雇用と女性労働</vt:lpstr>
      <vt:lpstr>雇用と家族の三つのモデル</vt:lpstr>
      <vt:lpstr>なぜ全部雇用が成立したか（野村[2007]）</vt:lpstr>
      <vt:lpstr>男子正社員の処遇と女子・非正規従業員の処遇（1980年代まで）</vt:lpstr>
      <vt:lpstr>女性の相対的低賃金の理由</vt:lpstr>
      <vt:lpstr>女性：弱いメンバーシップ（１）</vt:lpstr>
      <vt:lpstr>女性:弱いメンバーシップ（２）</vt:lpstr>
      <vt:lpstr>正社員の性別昇進格差</vt:lpstr>
      <vt:lpstr>男子正社員と女性の処遇の補完性</vt:lpstr>
      <vt:lpstr>全部雇用の衰退傾向</vt:lpstr>
      <vt:lpstr>２－（２）低成長期と「新・日本的経営」</vt:lpstr>
      <vt:lpstr>能力主義管理の年功的運用の行き詰まり</vt:lpstr>
      <vt:lpstr>1990年代の企業成長停滞による年功的運用の動揺：</vt:lpstr>
      <vt:lpstr>日経連「新・日本的経営」論(１９９５年)</vt:lpstr>
      <vt:lpstr>企業の対応（１）成果主義導入</vt:lpstr>
      <vt:lpstr>正社員の領域での逸脱現象：ブラック企業</vt:lpstr>
      <vt:lpstr>企業の対応（２）非正規雇用の増大</vt:lpstr>
      <vt:lpstr>非正規雇用の特徴</vt:lpstr>
      <vt:lpstr>非正規の賃金</vt:lpstr>
      <vt:lpstr>誰が非正規になったのか</vt:lpstr>
      <vt:lpstr>非正規の世帯主はどれくらいいるのか</vt:lpstr>
      <vt:lpstr>低成長期における非正規雇用の特徴</vt:lpstr>
      <vt:lpstr>男子正社員の処遇と女子・非正規従業員の処遇（1990年代後半以降） </vt:lpstr>
      <vt:lpstr>３　「働き方改革」の模索と混迷</vt:lpstr>
      <vt:lpstr>安倍政権の「働き方改革」</vt:lpstr>
      <vt:lpstr>「働き方改革」法案の内容（１）</vt:lpstr>
      <vt:lpstr>働き方改革方案の内容（２）</vt:lpstr>
      <vt:lpstr>「高プロ」や裁量労働制は成果主義か（１）</vt:lpstr>
      <vt:lpstr>「高プロ」や裁量労働制は成果主義か（２）</vt:lpstr>
      <vt:lpstr>均等・均衡処遇に関する「ガイドライン」の規定（１）</vt:lpstr>
      <vt:lpstr>均等・均衡処遇に関する「ガイドライン」の規定（２）</vt:lpstr>
      <vt:lpstr>均等・均衡処遇に関する「ガイドライン」の規定（３）</vt:lpstr>
      <vt:lpstr>均等・均衡処遇に関する「ガイドライン」の規定（４）</vt:lpstr>
      <vt:lpstr>非正規の処遇は改善するか</vt:lpstr>
      <vt:lpstr>人口減少・高齢社会における大きな問題は何か</vt:lpstr>
      <vt:lpstr>最近の例（１）：定年後再雇用の際の処遇</vt:lpstr>
      <vt:lpstr>長沢運輸事件から見える真の問題は何か</vt:lpstr>
      <vt:lpstr>最近の例（２）：有期雇用労働者の無期転換</vt:lpstr>
      <vt:lpstr>無期転換逃れの雇止めから見える真の問題は何か</vt:lpstr>
      <vt:lpstr>実行可能な改革の方向性：ジョブ型正社員の拡大（濱口[2013])</vt:lpstr>
      <vt:lpstr>更なる課題：新規学卒定期採用の改革</vt:lpstr>
      <vt:lpstr>補完的な政策・制度の必要性</vt:lpstr>
      <vt:lpstr>４　小括</vt:lpstr>
      <vt:lpstr>正規雇用と非正規雇用・まとめ（１）</vt:lpstr>
      <vt:lpstr>正規雇用と非正規雇用・まとめ（２）</vt:lpstr>
      <vt:lpstr>日本的雇用システムの限界と改革（１）</vt:lpstr>
      <vt:lpstr>日本的雇用システムの限界と改革（２）</vt:lpstr>
      <vt:lpstr>参考文献（１）</vt:lpstr>
      <vt:lpstr>参考文献（２）・使用データベース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Nozomu</dc:creator>
  <cp:lastModifiedBy>Nozomu</cp:lastModifiedBy>
  <cp:revision>145</cp:revision>
  <dcterms:created xsi:type="dcterms:W3CDTF">2018-05-31T03:53:58Z</dcterms:created>
  <dcterms:modified xsi:type="dcterms:W3CDTF">2018-06-19T09:34:06Z</dcterms:modified>
</cp:coreProperties>
</file>