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notesMasterIdLst>
    <p:notesMasterId r:id="rId66"/>
  </p:notesMasterIdLst>
  <p:sldIdLst>
    <p:sldId id="256" r:id="rId2"/>
    <p:sldId id="257" r:id="rId3"/>
    <p:sldId id="258" r:id="rId4"/>
    <p:sldId id="259" r:id="rId5"/>
    <p:sldId id="277" r:id="rId6"/>
    <p:sldId id="276" r:id="rId7"/>
    <p:sldId id="260" r:id="rId8"/>
    <p:sldId id="261" r:id="rId9"/>
    <p:sldId id="262" r:id="rId10"/>
    <p:sldId id="263" r:id="rId11"/>
    <p:sldId id="265" r:id="rId12"/>
    <p:sldId id="264" r:id="rId13"/>
    <p:sldId id="266" r:id="rId14"/>
    <p:sldId id="268" r:id="rId15"/>
    <p:sldId id="267" r:id="rId16"/>
    <p:sldId id="275" r:id="rId17"/>
    <p:sldId id="273" r:id="rId18"/>
    <p:sldId id="274" r:id="rId19"/>
    <p:sldId id="278" r:id="rId20"/>
    <p:sldId id="279" r:id="rId21"/>
    <p:sldId id="280" r:id="rId22"/>
    <p:sldId id="281" r:id="rId23"/>
    <p:sldId id="282" r:id="rId24"/>
    <p:sldId id="270" r:id="rId25"/>
    <p:sldId id="283" r:id="rId26"/>
    <p:sldId id="320" r:id="rId27"/>
    <p:sldId id="321" r:id="rId28"/>
    <p:sldId id="322" r:id="rId29"/>
    <p:sldId id="284" r:id="rId30"/>
    <p:sldId id="286" r:id="rId31"/>
    <p:sldId id="291" r:id="rId32"/>
    <p:sldId id="285" r:id="rId33"/>
    <p:sldId id="287" r:id="rId34"/>
    <p:sldId id="289" r:id="rId35"/>
    <p:sldId id="290" r:id="rId36"/>
    <p:sldId id="292" r:id="rId37"/>
    <p:sldId id="293" r:id="rId38"/>
    <p:sldId id="295" r:id="rId39"/>
    <p:sldId id="296" r:id="rId40"/>
    <p:sldId id="300" r:id="rId41"/>
    <p:sldId id="297" r:id="rId42"/>
    <p:sldId id="301" r:id="rId43"/>
    <p:sldId id="298" r:id="rId44"/>
    <p:sldId id="299" r:id="rId45"/>
    <p:sldId id="294" r:id="rId46"/>
    <p:sldId id="302" r:id="rId47"/>
    <p:sldId id="306" r:id="rId48"/>
    <p:sldId id="307" r:id="rId49"/>
    <p:sldId id="308" r:id="rId50"/>
    <p:sldId id="309" r:id="rId51"/>
    <p:sldId id="312" r:id="rId52"/>
    <p:sldId id="310" r:id="rId53"/>
    <p:sldId id="311" r:id="rId54"/>
    <p:sldId id="305" r:id="rId55"/>
    <p:sldId id="315" r:id="rId56"/>
    <p:sldId id="314" r:id="rId57"/>
    <p:sldId id="316" r:id="rId58"/>
    <p:sldId id="304" r:id="rId59"/>
    <p:sldId id="317" r:id="rId60"/>
    <p:sldId id="318" r:id="rId61"/>
    <p:sldId id="319" r:id="rId62"/>
    <p:sldId id="271" r:id="rId63"/>
    <p:sldId id="288" r:id="rId64"/>
    <p:sldId id="272" r:id="rId6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p:cViewPr varScale="1">
        <p:scale>
          <a:sx n="105" d="100"/>
          <a:sy n="105" d="100"/>
        </p:scale>
        <p:origin x="-17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288E7A-0FDA-4181-8702-014E8689BE8C}" type="doc">
      <dgm:prSet loTypeId="urn:microsoft.com/office/officeart/2005/8/layout/chevron1" loCatId="process" qsTypeId="urn:microsoft.com/office/officeart/2005/8/quickstyle/simple1" qsCatId="simple" csTypeId="urn:microsoft.com/office/officeart/2005/8/colors/accent1_2" csCatId="accent1" phldr="1"/>
      <dgm:spPr/>
    </dgm:pt>
    <dgm:pt modelId="{182CC43E-20B9-4D62-A52E-F9DE5FED0747}">
      <dgm:prSet phldrT="[テキスト]"/>
      <dgm:spPr/>
      <dgm:t>
        <a:bodyPr/>
        <a:lstStyle/>
        <a:p>
          <a:r>
            <a:rPr kumimoji="1" lang="ja-JP" altLang="en-US" dirty="0"/>
            <a:t>コンセプト創出</a:t>
          </a:r>
        </a:p>
      </dgm:t>
    </dgm:pt>
    <dgm:pt modelId="{E9175318-FFE7-41D2-A88E-3979DFB0DC82}" type="parTrans" cxnId="{D18AC215-5A36-45B1-93E6-A15AB437ABED}">
      <dgm:prSet/>
      <dgm:spPr/>
      <dgm:t>
        <a:bodyPr/>
        <a:lstStyle/>
        <a:p>
          <a:endParaRPr kumimoji="1" lang="ja-JP" altLang="en-US"/>
        </a:p>
      </dgm:t>
    </dgm:pt>
    <dgm:pt modelId="{22163132-FC9F-47C4-9DB2-5D8E69AC5B82}" type="sibTrans" cxnId="{D18AC215-5A36-45B1-93E6-A15AB437ABED}">
      <dgm:prSet/>
      <dgm:spPr/>
      <dgm:t>
        <a:bodyPr/>
        <a:lstStyle/>
        <a:p>
          <a:endParaRPr kumimoji="1" lang="ja-JP" altLang="en-US"/>
        </a:p>
      </dgm:t>
    </dgm:pt>
    <dgm:pt modelId="{0A360B15-D074-41D8-BD89-A09E254CCEF1}">
      <dgm:prSet phldrT="[テキスト]"/>
      <dgm:spPr/>
      <dgm:t>
        <a:bodyPr/>
        <a:lstStyle/>
        <a:p>
          <a:r>
            <a:rPr kumimoji="1" lang="ja-JP" altLang="en-US" dirty="0"/>
            <a:t>製品・工程エンジニアリング</a:t>
          </a:r>
        </a:p>
      </dgm:t>
    </dgm:pt>
    <dgm:pt modelId="{B1C0781A-475C-429E-AA26-AC4CCF3E4E50}" type="parTrans" cxnId="{8F77C1E1-3491-4FD8-B9F2-B14BA486C50B}">
      <dgm:prSet/>
      <dgm:spPr/>
      <dgm:t>
        <a:bodyPr/>
        <a:lstStyle/>
        <a:p>
          <a:endParaRPr kumimoji="1" lang="ja-JP" altLang="en-US"/>
        </a:p>
      </dgm:t>
    </dgm:pt>
    <dgm:pt modelId="{255671FB-C303-4D07-AFED-D43B1AD48B21}" type="sibTrans" cxnId="{8F77C1E1-3491-4FD8-B9F2-B14BA486C50B}">
      <dgm:prSet/>
      <dgm:spPr/>
      <dgm:t>
        <a:bodyPr/>
        <a:lstStyle/>
        <a:p>
          <a:endParaRPr kumimoji="1" lang="ja-JP" altLang="en-US"/>
        </a:p>
      </dgm:t>
    </dgm:pt>
    <dgm:pt modelId="{301CD7FF-6A9A-445D-9322-035A37869301}">
      <dgm:prSet phldrT="[テキスト]"/>
      <dgm:spPr/>
      <dgm:t>
        <a:bodyPr/>
        <a:lstStyle/>
        <a:p>
          <a:r>
            <a:rPr kumimoji="1" lang="ja-JP" altLang="en-US" dirty="0"/>
            <a:t>量産試作</a:t>
          </a:r>
        </a:p>
      </dgm:t>
    </dgm:pt>
    <dgm:pt modelId="{CBCD349E-F10B-46C7-8A99-FAB7B0B91A2F}" type="parTrans" cxnId="{08767C21-965D-4DBD-BC95-EA4F79E922B1}">
      <dgm:prSet/>
      <dgm:spPr/>
      <dgm:t>
        <a:bodyPr/>
        <a:lstStyle/>
        <a:p>
          <a:endParaRPr kumimoji="1" lang="ja-JP" altLang="en-US"/>
        </a:p>
      </dgm:t>
    </dgm:pt>
    <dgm:pt modelId="{BB2F7DA1-BA9B-47D3-8773-77206B6FF718}" type="sibTrans" cxnId="{08767C21-965D-4DBD-BC95-EA4F79E922B1}">
      <dgm:prSet/>
      <dgm:spPr/>
      <dgm:t>
        <a:bodyPr/>
        <a:lstStyle/>
        <a:p>
          <a:endParaRPr kumimoji="1" lang="ja-JP" altLang="en-US"/>
        </a:p>
      </dgm:t>
    </dgm:pt>
    <dgm:pt modelId="{3BECD2A6-C055-4049-A6CE-06503C14B444}">
      <dgm:prSet phldrT="[テキスト]"/>
      <dgm:spPr/>
      <dgm:t>
        <a:bodyPr/>
        <a:lstStyle/>
        <a:p>
          <a:r>
            <a:rPr kumimoji="1" lang="ja-JP" altLang="en-US" dirty="0"/>
            <a:t>製品計画・先行開発</a:t>
          </a:r>
        </a:p>
      </dgm:t>
    </dgm:pt>
    <dgm:pt modelId="{7BA4CEB6-B006-4D3A-B8B5-DC6927E79111}" type="parTrans" cxnId="{544484E6-4587-49D8-8EAC-CFB3E7862A4B}">
      <dgm:prSet/>
      <dgm:spPr/>
      <dgm:t>
        <a:bodyPr/>
        <a:lstStyle/>
        <a:p>
          <a:endParaRPr kumimoji="1" lang="ja-JP" altLang="en-US"/>
        </a:p>
      </dgm:t>
    </dgm:pt>
    <dgm:pt modelId="{833280DC-8EEC-40D0-B935-44BDF32DB4E6}" type="sibTrans" cxnId="{544484E6-4587-49D8-8EAC-CFB3E7862A4B}">
      <dgm:prSet/>
      <dgm:spPr/>
      <dgm:t>
        <a:bodyPr/>
        <a:lstStyle/>
        <a:p>
          <a:endParaRPr kumimoji="1" lang="ja-JP" altLang="en-US"/>
        </a:p>
      </dgm:t>
    </dgm:pt>
    <dgm:pt modelId="{1691925C-27F8-4667-B5C2-EA041FCA5F09}">
      <dgm:prSet phldrT="[テキスト]"/>
      <dgm:spPr/>
      <dgm:t>
        <a:bodyPr/>
        <a:lstStyle/>
        <a:p>
          <a:r>
            <a:rPr kumimoji="1" lang="ja-JP" altLang="en-US" dirty="0"/>
            <a:t>量産</a:t>
          </a:r>
        </a:p>
      </dgm:t>
    </dgm:pt>
    <dgm:pt modelId="{78826D70-E961-48A6-8B17-12C7329EE51C}" type="parTrans" cxnId="{0AEC74D5-90D6-4DAF-9448-F0A94A2A8B5A}">
      <dgm:prSet/>
      <dgm:spPr/>
      <dgm:t>
        <a:bodyPr/>
        <a:lstStyle/>
        <a:p>
          <a:endParaRPr kumimoji="1" lang="ja-JP" altLang="en-US"/>
        </a:p>
      </dgm:t>
    </dgm:pt>
    <dgm:pt modelId="{CC21E68D-3A60-4DEE-8C34-8DA995D21E62}" type="sibTrans" cxnId="{0AEC74D5-90D6-4DAF-9448-F0A94A2A8B5A}">
      <dgm:prSet/>
      <dgm:spPr/>
      <dgm:t>
        <a:bodyPr/>
        <a:lstStyle/>
        <a:p>
          <a:endParaRPr kumimoji="1" lang="ja-JP" altLang="en-US"/>
        </a:p>
      </dgm:t>
    </dgm:pt>
    <dgm:pt modelId="{D7B43C50-39C5-48AD-ADDD-896BE4FA5950}" type="pres">
      <dgm:prSet presAssocID="{E1288E7A-0FDA-4181-8702-014E8689BE8C}" presName="Name0" presStyleCnt="0">
        <dgm:presLayoutVars>
          <dgm:dir/>
          <dgm:animLvl val="lvl"/>
          <dgm:resizeHandles val="exact"/>
        </dgm:presLayoutVars>
      </dgm:prSet>
      <dgm:spPr/>
    </dgm:pt>
    <dgm:pt modelId="{A5F33D82-CE8E-4664-8511-2E71770CEDB4}" type="pres">
      <dgm:prSet presAssocID="{182CC43E-20B9-4D62-A52E-F9DE5FED0747}" presName="parTxOnly" presStyleLbl="node1" presStyleIdx="0" presStyleCnt="5">
        <dgm:presLayoutVars>
          <dgm:chMax val="0"/>
          <dgm:chPref val="0"/>
          <dgm:bulletEnabled val="1"/>
        </dgm:presLayoutVars>
      </dgm:prSet>
      <dgm:spPr/>
      <dgm:t>
        <a:bodyPr/>
        <a:lstStyle/>
        <a:p>
          <a:endParaRPr kumimoji="1" lang="ja-JP" altLang="en-US"/>
        </a:p>
      </dgm:t>
    </dgm:pt>
    <dgm:pt modelId="{D199891A-EC9B-4E62-8286-68FB873497AB}" type="pres">
      <dgm:prSet presAssocID="{22163132-FC9F-47C4-9DB2-5D8E69AC5B82}" presName="parTxOnlySpace" presStyleCnt="0"/>
      <dgm:spPr/>
    </dgm:pt>
    <dgm:pt modelId="{F53B4D2A-7AB5-4B4F-A07D-A80CCDA87069}" type="pres">
      <dgm:prSet presAssocID="{3BECD2A6-C055-4049-A6CE-06503C14B444}" presName="parTxOnly" presStyleLbl="node1" presStyleIdx="1" presStyleCnt="5">
        <dgm:presLayoutVars>
          <dgm:chMax val="0"/>
          <dgm:chPref val="0"/>
          <dgm:bulletEnabled val="1"/>
        </dgm:presLayoutVars>
      </dgm:prSet>
      <dgm:spPr/>
      <dgm:t>
        <a:bodyPr/>
        <a:lstStyle/>
        <a:p>
          <a:endParaRPr kumimoji="1" lang="ja-JP" altLang="en-US"/>
        </a:p>
      </dgm:t>
    </dgm:pt>
    <dgm:pt modelId="{C5300216-AB23-46CD-AC81-C82008B3B47E}" type="pres">
      <dgm:prSet presAssocID="{833280DC-8EEC-40D0-B935-44BDF32DB4E6}" presName="parTxOnlySpace" presStyleCnt="0"/>
      <dgm:spPr/>
    </dgm:pt>
    <dgm:pt modelId="{D82F22E8-1444-4F5E-A890-085F9646206D}" type="pres">
      <dgm:prSet presAssocID="{0A360B15-D074-41D8-BD89-A09E254CCEF1}" presName="parTxOnly" presStyleLbl="node1" presStyleIdx="2" presStyleCnt="5">
        <dgm:presLayoutVars>
          <dgm:chMax val="0"/>
          <dgm:chPref val="0"/>
          <dgm:bulletEnabled val="1"/>
        </dgm:presLayoutVars>
      </dgm:prSet>
      <dgm:spPr/>
      <dgm:t>
        <a:bodyPr/>
        <a:lstStyle/>
        <a:p>
          <a:endParaRPr kumimoji="1" lang="ja-JP" altLang="en-US"/>
        </a:p>
      </dgm:t>
    </dgm:pt>
    <dgm:pt modelId="{83507FB5-C901-448C-ABCE-F5E9EBD30A35}" type="pres">
      <dgm:prSet presAssocID="{255671FB-C303-4D07-AFED-D43B1AD48B21}" presName="parTxOnlySpace" presStyleCnt="0"/>
      <dgm:spPr/>
    </dgm:pt>
    <dgm:pt modelId="{A906C1EF-732F-43FD-B369-ACE1400EC6A0}" type="pres">
      <dgm:prSet presAssocID="{301CD7FF-6A9A-445D-9322-035A37869301}" presName="parTxOnly" presStyleLbl="node1" presStyleIdx="3" presStyleCnt="5">
        <dgm:presLayoutVars>
          <dgm:chMax val="0"/>
          <dgm:chPref val="0"/>
          <dgm:bulletEnabled val="1"/>
        </dgm:presLayoutVars>
      </dgm:prSet>
      <dgm:spPr/>
      <dgm:t>
        <a:bodyPr/>
        <a:lstStyle/>
        <a:p>
          <a:endParaRPr kumimoji="1" lang="ja-JP" altLang="en-US"/>
        </a:p>
      </dgm:t>
    </dgm:pt>
    <dgm:pt modelId="{35614478-90AF-4027-8A76-A215E557FA7B}" type="pres">
      <dgm:prSet presAssocID="{BB2F7DA1-BA9B-47D3-8773-77206B6FF718}" presName="parTxOnlySpace" presStyleCnt="0"/>
      <dgm:spPr/>
    </dgm:pt>
    <dgm:pt modelId="{910C0813-78DF-4357-A11F-15390986BEDD}" type="pres">
      <dgm:prSet presAssocID="{1691925C-27F8-4667-B5C2-EA041FCA5F09}" presName="parTxOnly" presStyleLbl="node1" presStyleIdx="4" presStyleCnt="5">
        <dgm:presLayoutVars>
          <dgm:chMax val="0"/>
          <dgm:chPref val="0"/>
          <dgm:bulletEnabled val="1"/>
        </dgm:presLayoutVars>
      </dgm:prSet>
      <dgm:spPr/>
      <dgm:t>
        <a:bodyPr/>
        <a:lstStyle/>
        <a:p>
          <a:endParaRPr kumimoji="1" lang="ja-JP" altLang="en-US"/>
        </a:p>
      </dgm:t>
    </dgm:pt>
  </dgm:ptLst>
  <dgm:cxnLst>
    <dgm:cxn modelId="{5A61F63F-84F1-4C8C-943C-62FBD49D53E2}" type="presOf" srcId="{0A360B15-D074-41D8-BD89-A09E254CCEF1}" destId="{D82F22E8-1444-4F5E-A890-085F9646206D}" srcOrd="0" destOrd="0" presId="urn:microsoft.com/office/officeart/2005/8/layout/chevron1"/>
    <dgm:cxn modelId="{D18AC215-5A36-45B1-93E6-A15AB437ABED}" srcId="{E1288E7A-0FDA-4181-8702-014E8689BE8C}" destId="{182CC43E-20B9-4D62-A52E-F9DE5FED0747}" srcOrd="0" destOrd="0" parTransId="{E9175318-FFE7-41D2-A88E-3979DFB0DC82}" sibTransId="{22163132-FC9F-47C4-9DB2-5D8E69AC5B82}"/>
    <dgm:cxn modelId="{08767C21-965D-4DBD-BC95-EA4F79E922B1}" srcId="{E1288E7A-0FDA-4181-8702-014E8689BE8C}" destId="{301CD7FF-6A9A-445D-9322-035A37869301}" srcOrd="3" destOrd="0" parTransId="{CBCD349E-F10B-46C7-8A99-FAB7B0B91A2F}" sibTransId="{BB2F7DA1-BA9B-47D3-8773-77206B6FF718}"/>
    <dgm:cxn modelId="{238BC1B3-262D-4147-B760-87E47E53E70E}" type="presOf" srcId="{E1288E7A-0FDA-4181-8702-014E8689BE8C}" destId="{D7B43C50-39C5-48AD-ADDD-896BE4FA5950}" srcOrd="0" destOrd="0" presId="urn:microsoft.com/office/officeart/2005/8/layout/chevron1"/>
    <dgm:cxn modelId="{2C0E9F7D-A869-4D8C-B640-4A1ECA879602}" type="presOf" srcId="{3BECD2A6-C055-4049-A6CE-06503C14B444}" destId="{F53B4D2A-7AB5-4B4F-A07D-A80CCDA87069}" srcOrd="0" destOrd="0" presId="urn:microsoft.com/office/officeart/2005/8/layout/chevron1"/>
    <dgm:cxn modelId="{0AEC74D5-90D6-4DAF-9448-F0A94A2A8B5A}" srcId="{E1288E7A-0FDA-4181-8702-014E8689BE8C}" destId="{1691925C-27F8-4667-B5C2-EA041FCA5F09}" srcOrd="4" destOrd="0" parTransId="{78826D70-E961-48A6-8B17-12C7329EE51C}" sibTransId="{CC21E68D-3A60-4DEE-8C34-8DA995D21E62}"/>
    <dgm:cxn modelId="{671283B7-19ED-47C5-9731-DECFB4233559}" type="presOf" srcId="{1691925C-27F8-4667-B5C2-EA041FCA5F09}" destId="{910C0813-78DF-4357-A11F-15390986BEDD}" srcOrd="0" destOrd="0" presId="urn:microsoft.com/office/officeart/2005/8/layout/chevron1"/>
    <dgm:cxn modelId="{44155335-5078-43B4-909B-CB81C6B7A585}" type="presOf" srcId="{182CC43E-20B9-4D62-A52E-F9DE5FED0747}" destId="{A5F33D82-CE8E-4664-8511-2E71770CEDB4}" srcOrd="0" destOrd="0" presId="urn:microsoft.com/office/officeart/2005/8/layout/chevron1"/>
    <dgm:cxn modelId="{8F77C1E1-3491-4FD8-B9F2-B14BA486C50B}" srcId="{E1288E7A-0FDA-4181-8702-014E8689BE8C}" destId="{0A360B15-D074-41D8-BD89-A09E254CCEF1}" srcOrd="2" destOrd="0" parTransId="{B1C0781A-475C-429E-AA26-AC4CCF3E4E50}" sibTransId="{255671FB-C303-4D07-AFED-D43B1AD48B21}"/>
    <dgm:cxn modelId="{EC8D317C-B565-40E5-BAF0-0506499A4049}" type="presOf" srcId="{301CD7FF-6A9A-445D-9322-035A37869301}" destId="{A906C1EF-732F-43FD-B369-ACE1400EC6A0}" srcOrd="0" destOrd="0" presId="urn:microsoft.com/office/officeart/2005/8/layout/chevron1"/>
    <dgm:cxn modelId="{544484E6-4587-49D8-8EAC-CFB3E7862A4B}" srcId="{E1288E7A-0FDA-4181-8702-014E8689BE8C}" destId="{3BECD2A6-C055-4049-A6CE-06503C14B444}" srcOrd="1" destOrd="0" parTransId="{7BA4CEB6-B006-4D3A-B8B5-DC6927E79111}" sibTransId="{833280DC-8EEC-40D0-B935-44BDF32DB4E6}"/>
    <dgm:cxn modelId="{E13CFC91-D62B-4AB3-A807-D82DEA7447E3}" type="presParOf" srcId="{D7B43C50-39C5-48AD-ADDD-896BE4FA5950}" destId="{A5F33D82-CE8E-4664-8511-2E71770CEDB4}" srcOrd="0" destOrd="0" presId="urn:microsoft.com/office/officeart/2005/8/layout/chevron1"/>
    <dgm:cxn modelId="{1D164F2D-8921-4D99-996F-EE92AC617365}" type="presParOf" srcId="{D7B43C50-39C5-48AD-ADDD-896BE4FA5950}" destId="{D199891A-EC9B-4E62-8286-68FB873497AB}" srcOrd="1" destOrd="0" presId="urn:microsoft.com/office/officeart/2005/8/layout/chevron1"/>
    <dgm:cxn modelId="{A44247FE-EF4E-4C80-8919-D4A82A1AFFA5}" type="presParOf" srcId="{D7B43C50-39C5-48AD-ADDD-896BE4FA5950}" destId="{F53B4D2A-7AB5-4B4F-A07D-A80CCDA87069}" srcOrd="2" destOrd="0" presId="urn:microsoft.com/office/officeart/2005/8/layout/chevron1"/>
    <dgm:cxn modelId="{2D2ACB0B-6DC0-47A6-9199-7DE7B3DE36B6}" type="presParOf" srcId="{D7B43C50-39C5-48AD-ADDD-896BE4FA5950}" destId="{C5300216-AB23-46CD-AC81-C82008B3B47E}" srcOrd="3" destOrd="0" presId="urn:microsoft.com/office/officeart/2005/8/layout/chevron1"/>
    <dgm:cxn modelId="{D5030F4D-2EF1-4754-A24F-CDF874445DDF}" type="presParOf" srcId="{D7B43C50-39C5-48AD-ADDD-896BE4FA5950}" destId="{D82F22E8-1444-4F5E-A890-085F9646206D}" srcOrd="4" destOrd="0" presId="urn:microsoft.com/office/officeart/2005/8/layout/chevron1"/>
    <dgm:cxn modelId="{7A2A43E5-A9BC-4D9B-8C41-48399A33C067}" type="presParOf" srcId="{D7B43C50-39C5-48AD-ADDD-896BE4FA5950}" destId="{83507FB5-C901-448C-ABCE-F5E9EBD30A35}" srcOrd="5" destOrd="0" presId="urn:microsoft.com/office/officeart/2005/8/layout/chevron1"/>
    <dgm:cxn modelId="{4E4A7887-DF17-4C3D-AEAA-73C784768891}" type="presParOf" srcId="{D7B43C50-39C5-48AD-ADDD-896BE4FA5950}" destId="{A906C1EF-732F-43FD-B369-ACE1400EC6A0}" srcOrd="6" destOrd="0" presId="urn:microsoft.com/office/officeart/2005/8/layout/chevron1"/>
    <dgm:cxn modelId="{3146A41F-DABE-41F2-A091-20DA613B0770}" type="presParOf" srcId="{D7B43C50-39C5-48AD-ADDD-896BE4FA5950}" destId="{35614478-90AF-4027-8A76-A215E557FA7B}" srcOrd="7" destOrd="0" presId="urn:microsoft.com/office/officeart/2005/8/layout/chevron1"/>
    <dgm:cxn modelId="{9BC0E91D-6D43-4CEB-9B94-41A1EDFA80C2}" type="presParOf" srcId="{D7B43C50-39C5-48AD-ADDD-896BE4FA5950}" destId="{910C0813-78DF-4357-A11F-15390986BED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288E7A-0FDA-4181-8702-014E8689BE8C}" type="doc">
      <dgm:prSet loTypeId="urn:microsoft.com/office/officeart/2005/8/layout/chevron1" loCatId="process" qsTypeId="urn:microsoft.com/office/officeart/2005/8/quickstyle/simple1" qsCatId="simple" csTypeId="urn:microsoft.com/office/officeart/2005/8/colors/accent1_2" csCatId="accent1" phldr="1"/>
      <dgm:spPr/>
    </dgm:pt>
    <dgm:pt modelId="{182CC43E-20B9-4D62-A52E-F9DE5FED0747}">
      <dgm:prSet phldrT="[テキスト]"/>
      <dgm:spPr/>
      <dgm:t>
        <a:bodyPr/>
        <a:lstStyle/>
        <a:p>
          <a:r>
            <a:rPr kumimoji="1" lang="ja-JP" altLang="en-US" dirty="0"/>
            <a:t>コンセプト創出</a:t>
          </a:r>
        </a:p>
      </dgm:t>
    </dgm:pt>
    <dgm:pt modelId="{E9175318-FFE7-41D2-A88E-3979DFB0DC82}" type="parTrans" cxnId="{D18AC215-5A36-45B1-93E6-A15AB437ABED}">
      <dgm:prSet/>
      <dgm:spPr/>
      <dgm:t>
        <a:bodyPr/>
        <a:lstStyle/>
        <a:p>
          <a:endParaRPr kumimoji="1" lang="ja-JP" altLang="en-US"/>
        </a:p>
      </dgm:t>
    </dgm:pt>
    <dgm:pt modelId="{22163132-FC9F-47C4-9DB2-5D8E69AC5B82}" type="sibTrans" cxnId="{D18AC215-5A36-45B1-93E6-A15AB437ABED}">
      <dgm:prSet/>
      <dgm:spPr/>
      <dgm:t>
        <a:bodyPr/>
        <a:lstStyle/>
        <a:p>
          <a:endParaRPr kumimoji="1" lang="ja-JP" altLang="en-US"/>
        </a:p>
      </dgm:t>
    </dgm:pt>
    <dgm:pt modelId="{0A360B15-D074-41D8-BD89-A09E254CCEF1}">
      <dgm:prSet phldrT="[テキスト]"/>
      <dgm:spPr/>
      <dgm:t>
        <a:bodyPr/>
        <a:lstStyle/>
        <a:p>
          <a:r>
            <a:rPr kumimoji="1" lang="ja-JP" altLang="en-US" dirty="0"/>
            <a:t>製品・工程エンジニアリング</a:t>
          </a:r>
        </a:p>
      </dgm:t>
    </dgm:pt>
    <dgm:pt modelId="{B1C0781A-475C-429E-AA26-AC4CCF3E4E50}" type="parTrans" cxnId="{8F77C1E1-3491-4FD8-B9F2-B14BA486C50B}">
      <dgm:prSet/>
      <dgm:spPr/>
      <dgm:t>
        <a:bodyPr/>
        <a:lstStyle/>
        <a:p>
          <a:endParaRPr kumimoji="1" lang="ja-JP" altLang="en-US"/>
        </a:p>
      </dgm:t>
    </dgm:pt>
    <dgm:pt modelId="{255671FB-C303-4D07-AFED-D43B1AD48B21}" type="sibTrans" cxnId="{8F77C1E1-3491-4FD8-B9F2-B14BA486C50B}">
      <dgm:prSet/>
      <dgm:spPr/>
      <dgm:t>
        <a:bodyPr/>
        <a:lstStyle/>
        <a:p>
          <a:endParaRPr kumimoji="1" lang="ja-JP" altLang="en-US"/>
        </a:p>
      </dgm:t>
    </dgm:pt>
    <dgm:pt modelId="{301CD7FF-6A9A-445D-9322-035A37869301}">
      <dgm:prSet phldrT="[テキスト]"/>
      <dgm:spPr/>
      <dgm:t>
        <a:bodyPr/>
        <a:lstStyle/>
        <a:p>
          <a:r>
            <a:rPr kumimoji="1" lang="ja-JP" altLang="en-US" dirty="0"/>
            <a:t>量産試作</a:t>
          </a:r>
        </a:p>
      </dgm:t>
    </dgm:pt>
    <dgm:pt modelId="{CBCD349E-F10B-46C7-8A99-FAB7B0B91A2F}" type="parTrans" cxnId="{08767C21-965D-4DBD-BC95-EA4F79E922B1}">
      <dgm:prSet/>
      <dgm:spPr/>
      <dgm:t>
        <a:bodyPr/>
        <a:lstStyle/>
        <a:p>
          <a:endParaRPr kumimoji="1" lang="ja-JP" altLang="en-US"/>
        </a:p>
      </dgm:t>
    </dgm:pt>
    <dgm:pt modelId="{BB2F7DA1-BA9B-47D3-8773-77206B6FF718}" type="sibTrans" cxnId="{08767C21-965D-4DBD-BC95-EA4F79E922B1}">
      <dgm:prSet/>
      <dgm:spPr/>
      <dgm:t>
        <a:bodyPr/>
        <a:lstStyle/>
        <a:p>
          <a:endParaRPr kumimoji="1" lang="ja-JP" altLang="en-US"/>
        </a:p>
      </dgm:t>
    </dgm:pt>
    <dgm:pt modelId="{3BECD2A6-C055-4049-A6CE-06503C14B444}">
      <dgm:prSet phldrT="[テキスト]"/>
      <dgm:spPr/>
      <dgm:t>
        <a:bodyPr/>
        <a:lstStyle/>
        <a:p>
          <a:r>
            <a:rPr kumimoji="1" lang="ja-JP" altLang="en-US" dirty="0"/>
            <a:t>製品計画・先行開発</a:t>
          </a:r>
        </a:p>
      </dgm:t>
    </dgm:pt>
    <dgm:pt modelId="{7BA4CEB6-B006-4D3A-B8B5-DC6927E79111}" type="parTrans" cxnId="{544484E6-4587-49D8-8EAC-CFB3E7862A4B}">
      <dgm:prSet/>
      <dgm:spPr/>
      <dgm:t>
        <a:bodyPr/>
        <a:lstStyle/>
        <a:p>
          <a:endParaRPr kumimoji="1" lang="ja-JP" altLang="en-US"/>
        </a:p>
      </dgm:t>
    </dgm:pt>
    <dgm:pt modelId="{833280DC-8EEC-40D0-B935-44BDF32DB4E6}" type="sibTrans" cxnId="{544484E6-4587-49D8-8EAC-CFB3E7862A4B}">
      <dgm:prSet/>
      <dgm:spPr/>
      <dgm:t>
        <a:bodyPr/>
        <a:lstStyle/>
        <a:p>
          <a:endParaRPr kumimoji="1" lang="ja-JP" altLang="en-US"/>
        </a:p>
      </dgm:t>
    </dgm:pt>
    <dgm:pt modelId="{1691925C-27F8-4667-B5C2-EA041FCA5F09}">
      <dgm:prSet phldrT="[テキスト]"/>
      <dgm:spPr/>
      <dgm:t>
        <a:bodyPr/>
        <a:lstStyle/>
        <a:p>
          <a:r>
            <a:rPr kumimoji="1" lang="ja-JP" altLang="en-US" dirty="0"/>
            <a:t>量産</a:t>
          </a:r>
        </a:p>
      </dgm:t>
    </dgm:pt>
    <dgm:pt modelId="{78826D70-E961-48A6-8B17-12C7329EE51C}" type="parTrans" cxnId="{0AEC74D5-90D6-4DAF-9448-F0A94A2A8B5A}">
      <dgm:prSet/>
      <dgm:spPr/>
      <dgm:t>
        <a:bodyPr/>
        <a:lstStyle/>
        <a:p>
          <a:endParaRPr kumimoji="1" lang="ja-JP" altLang="en-US"/>
        </a:p>
      </dgm:t>
    </dgm:pt>
    <dgm:pt modelId="{CC21E68D-3A60-4DEE-8C34-8DA995D21E62}" type="sibTrans" cxnId="{0AEC74D5-90D6-4DAF-9448-F0A94A2A8B5A}">
      <dgm:prSet/>
      <dgm:spPr/>
      <dgm:t>
        <a:bodyPr/>
        <a:lstStyle/>
        <a:p>
          <a:endParaRPr kumimoji="1" lang="ja-JP" altLang="en-US"/>
        </a:p>
      </dgm:t>
    </dgm:pt>
    <dgm:pt modelId="{D7B43C50-39C5-48AD-ADDD-896BE4FA5950}" type="pres">
      <dgm:prSet presAssocID="{E1288E7A-0FDA-4181-8702-014E8689BE8C}" presName="Name0" presStyleCnt="0">
        <dgm:presLayoutVars>
          <dgm:dir/>
          <dgm:animLvl val="lvl"/>
          <dgm:resizeHandles val="exact"/>
        </dgm:presLayoutVars>
      </dgm:prSet>
      <dgm:spPr/>
    </dgm:pt>
    <dgm:pt modelId="{A5F33D82-CE8E-4664-8511-2E71770CEDB4}" type="pres">
      <dgm:prSet presAssocID="{182CC43E-20B9-4D62-A52E-F9DE5FED0747}" presName="parTxOnly" presStyleLbl="node1" presStyleIdx="0" presStyleCnt="5">
        <dgm:presLayoutVars>
          <dgm:chMax val="0"/>
          <dgm:chPref val="0"/>
          <dgm:bulletEnabled val="1"/>
        </dgm:presLayoutVars>
      </dgm:prSet>
      <dgm:spPr/>
      <dgm:t>
        <a:bodyPr/>
        <a:lstStyle/>
        <a:p>
          <a:endParaRPr kumimoji="1" lang="ja-JP" altLang="en-US"/>
        </a:p>
      </dgm:t>
    </dgm:pt>
    <dgm:pt modelId="{D199891A-EC9B-4E62-8286-68FB873497AB}" type="pres">
      <dgm:prSet presAssocID="{22163132-FC9F-47C4-9DB2-5D8E69AC5B82}" presName="parTxOnlySpace" presStyleCnt="0"/>
      <dgm:spPr/>
    </dgm:pt>
    <dgm:pt modelId="{F53B4D2A-7AB5-4B4F-A07D-A80CCDA87069}" type="pres">
      <dgm:prSet presAssocID="{3BECD2A6-C055-4049-A6CE-06503C14B444}" presName="parTxOnly" presStyleLbl="node1" presStyleIdx="1" presStyleCnt="5">
        <dgm:presLayoutVars>
          <dgm:chMax val="0"/>
          <dgm:chPref val="0"/>
          <dgm:bulletEnabled val="1"/>
        </dgm:presLayoutVars>
      </dgm:prSet>
      <dgm:spPr/>
      <dgm:t>
        <a:bodyPr/>
        <a:lstStyle/>
        <a:p>
          <a:endParaRPr kumimoji="1" lang="ja-JP" altLang="en-US"/>
        </a:p>
      </dgm:t>
    </dgm:pt>
    <dgm:pt modelId="{C5300216-AB23-46CD-AC81-C82008B3B47E}" type="pres">
      <dgm:prSet presAssocID="{833280DC-8EEC-40D0-B935-44BDF32DB4E6}" presName="parTxOnlySpace" presStyleCnt="0"/>
      <dgm:spPr/>
    </dgm:pt>
    <dgm:pt modelId="{D82F22E8-1444-4F5E-A890-085F9646206D}" type="pres">
      <dgm:prSet presAssocID="{0A360B15-D074-41D8-BD89-A09E254CCEF1}" presName="parTxOnly" presStyleLbl="node1" presStyleIdx="2" presStyleCnt="5">
        <dgm:presLayoutVars>
          <dgm:chMax val="0"/>
          <dgm:chPref val="0"/>
          <dgm:bulletEnabled val="1"/>
        </dgm:presLayoutVars>
      </dgm:prSet>
      <dgm:spPr/>
      <dgm:t>
        <a:bodyPr/>
        <a:lstStyle/>
        <a:p>
          <a:endParaRPr kumimoji="1" lang="ja-JP" altLang="en-US"/>
        </a:p>
      </dgm:t>
    </dgm:pt>
    <dgm:pt modelId="{83507FB5-C901-448C-ABCE-F5E9EBD30A35}" type="pres">
      <dgm:prSet presAssocID="{255671FB-C303-4D07-AFED-D43B1AD48B21}" presName="parTxOnlySpace" presStyleCnt="0"/>
      <dgm:spPr/>
    </dgm:pt>
    <dgm:pt modelId="{A906C1EF-732F-43FD-B369-ACE1400EC6A0}" type="pres">
      <dgm:prSet presAssocID="{301CD7FF-6A9A-445D-9322-035A37869301}" presName="parTxOnly" presStyleLbl="node1" presStyleIdx="3" presStyleCnt="5">
        <dgm:presLayoutVars>
          <dgm:chMax val="0"/>
          <dgm:chPref val="0"/>
          <dgm:bulletEnabled val="1"/>
        </dgm:presLayoutVars>
      </dgm:prSet>
      <dgm:spPr/>
      <dgm:t>
        <a:bodyPr/>
        <a:lstStyle/>
        <a:p>
          <a:endParaRPr kumimoji="1" lang="ja-JP" altLang="en-US"/>
        </a:p>
      </dgm:t>
    </dgm:pt>
    <dgm:pt modelId="{35614478-90AF-4027-8A76-A215E557FA7B}" type="pres">
      <dgm:prSet presAssocID="{BB2F7DA1-BA9B-47D3-8773-77206B6FF718}" presName="parTxOnlySpace" presStyleCnt="0"/>
      <dgm:spPr/>
    </dgm:pt>
    <dgm:pt modelId="{910C0813-78DF-4357-A11F-15390986BEDD}" type="pres">
      <dgm:prSet presAssocID="{1691925C-27F8-4667-B5C2-EA041FCA5F09}" presName="parTxOnly" presStyleLbl="node1" presStyleIdx="4" presStyleCnt="5">
        <dgm:presLayoutVars>
          <dgm:chMax val="0"/>
          <dgm:chPref val="0"/>
          <dgm:bulletEnabled val="1"/>
        </dgm:presLayoutVars>
      </dgm:prSet>
      <dgm:spPr/>
      <dgm:t>
        <a:bodyPr/>
        <a:lstStyle/>
        <a:p>
          <a:endParaRPr kumimoji="1" lang="ja-JP" altLang="en-US"/>
        </a:p>
      </dgm:t>
    </dgm:pt>
  </dgm:ptLst>
  <dgm:cxnLst>
    <dgm:cxn modelId="{188D147E-A863-4B55-957A-C011EA8414AA}" type="presOf" srcId="{0A360B15-D074-41D8-BD89-A09E254CCEF1}" destId="{D82F22E8-1444-4F5E-A890-085F9646206D}" srcOrd="0" destOrd="0" presId="urn:microsoft.com/office/officeart/2005/8/layout/chevron1"/>
    <dgm:cxn modelId="{08767C21-965D-4DBD-BC95-EA4F79E922B1}" srcId="{E1288E7A-0FDA-4181-8702-014E8689BE8C}" destId="{301CD7FF-6A9A-445D-9322-035A37869301}" srcOrd="3" destOrd="0" parTransId="{CBCD349E-F10B-46C7-8A99-FAB7B0B91A2F}" sibTransId="{BB2F7DA1-BA9B-47D3-8773-77206B6FF718}"/>
    <dgm:cxn modelId="{0373B1BF-1360-49D5-9DB7-35C83CE8EE19}" type="presOf" srcId="{3BECD2A6-C055-4049-A6CE-06503C14B444}" destId="{F53B4D2A-7AB5-4B4F-A07D-A80CCDA87069}" srcOrd="0" destOrd="0" presId="urn:microsoft.com/office/officeart/2005/8/layout/chevron1"/>
    <dgm:cxn modelId="{2869FB65-E55A-4A2D-940A-26C0C0C61125}" type="presOf" srcId="{182CC43E-20B9-4D62-A52E-F9DE5FED0747}" destId="{A5F33D82-CE8E-4664-8511-2E71770CEDB4}" srcOrd="0" destOrd="0" presId="urn:microsoft.com/office/officeart/2005/8/layout/chevron1"/>
    <dgm:cxn modelId="{B3F278AC-7547-4D37-B9F6-F673D06B049D}" type="presOf" srcId="{E1288E7A-0FDA-4181-8702-014E8689BE8C}" destId="{D7B43C50-39C5-48AD-ADDD-896BE4FA5950}" srcOrd="0" destOrd="0" presId="urn:microsoft.com/office/officeart/2005/8/layout/chevron1"/>
    <dgm:cxn modelId="{05E5457F-17FE-430D-94C3-769BE571FB5F}" type="presOf" srcId="{1691925C-27F8-4667-B5C2-EA041FCA5F09}" destId="{910C0813-78DF-4357-A11F-15390986BEDD}" srcOrd="0" destOrd="0" presId="urn:microsoft.com/office/officeart/2005/8/layout/chevron1"/>
    <dgm:cxn modelId="{D18AC215-5A36-45B1-93E6-A15AB437ABED}" srcId="{E1288E7A-0FDA-4181-8702-014E8689BE8C}" destId="{182CC43E-20B9-4D62-A52E-F9DE5FED0747}" srcOrd="0" destOrd="0" parTransId="{E9175318-FFE7-41D2-A88E-3979DFB0DC82}" sibTransId="{22163132-FC9F-47C4-9DB2-5D8E69AC5B82}"/>
    <dgm:cxn modelId="{449198E4-F1B0-4667-A476-58CAAEF52B22}" type="presOf" srcId="{301CD7FF-6A9A-445D-9322-035A37869301}" destId="{A906C1EF-732F-43FD-B369-ACE1400EC6A0}" srcOrd="0" destOrd="0" presId="urn:microsoft.com/office/officeart/2005/8/layout/chevron1"/>
    <dgm:cxn modelId="{0AEC74D5-90D6-4DAF-9448-F0A94A2A8B5A}" srcId="{E1288E7A-0FDA-4181-8702-014E8689BE8C}" destId="{1691925C-27F8-4667-B5C2-EA041FCA5F09}" srcOrd="4" destOrd="0" parTransId="{78826D70-E961-48A6-8B17-12C7329EE51C}" sibTransId="{CC21E68D-3A60-4DEE-8C34-8DA995D21E62}"/>
    <dgm:cxn modelId="{8F77C1E1-3491-4FD8-B9F2-B14BA486C50B}" srcId="{E1288E7A-0FDA-4181-8702-014E8689BE8C}" destId="{0A360B15-D074-41D8-BD89-A09E254CCEF1}" srcOrd="2" destOrd="0" parTransId="{B1C0781A-475C-429E-AA26-AC4CCF3E4E50}" sibTransId="{255671FB-C303-4D07-AFED-D43B1AD48B21}"/>
    <dgm:cxn modelId="{544484E6-4587-49D8-8EAC-CFB3E7862A4B}" srcId="{E1288E7A-0FDA-4181-8702-014E8689BE8C}" destId="{3BECD2A6-C055-4049-A6CE-06503C14B444}" srcOrd="1" destOrd="0" parTransId="{7BA4CEB6-B006-4D3A-B8B5-DC6927E79111}" sibTransId="{833280DC-8EEC-40D0-B935-44BDF32DB4E6}"/>
    <dgm:cxn modelId="{6D5A45F6-CE2F-4F54-95D8-1C79D8F1CB50}" type="presParOf" srcId="{D7B43C50-39C5-48AD-ADDD-896BE4FA5950}" destId="{A5F33D82-CE8E-4664-8511-2E71770CEDB4}" srcOrd="0" destOrd="0" presId="urn:microsoft.com/office/officeart/2005/8/layout/chevron1"/>
    <dgm:cxn modelId="{E1DD08A9-494F-4CB6-B493-6645E6252640}" type="presParOf" srcId="{D7B43C50-39C5-48AD-ADDD-896BE4FA5950}" destId="{D199891A-EC9B-4E62-8286-68FB873497AB}" srcOrd="1" destOrd="0" presId="urn:microsoft.com/office/officeart/2005/8/layout/chevron1"/>
    <dgm:cxn modelId="{A47DD1EA-BFDB-437A-941D-A9F9BE4CD84F}" type="presParOf" srcId="{D7B43C50-39C5-48AD-ADDD-896BE4FA5950}" destId="{F53B4D2A-7AB5-4B4F-A07D-A80CCDA87069}" srcOrd="2" destOrd="0" presId="urn:microsoft.com/office/officeart/2005/8/layout/chevron1"/>
    <dgm:cxn modelId="{28E12A63-46A6-408C-BBE8-5C19AB0E4028}" type="presParOf" srcId="{D7B43C50-39C5-48AD-ADDD-896BE4FA5950}" destId="{C5300216-AB23-46CD-AC81-C82008B3B47E}" srcOrd="3" destOrd="0" presId="urn:microsoft.com/office/officeart/2005/8/layout/chevron1"/>
    <dgm:cxn modelId="{360FB134-E794-4175-A072-B97FBAE306A8}" type="presParOf" srcId="{D7B43C50-39C5-48AD-ADDD-896BE4FA5950}" destId="{D82F22E8-1444-4F5E-A890-085F9646206D}" srcOrd="4" destOrd="0" presId="urn:microsoft.com/office/officeart/2005/8/layout/chevron1"/>
    <dgm:cxn modelId="{0BE5E5A5-3603-4C82-B2D7-338478D8D037}" type="presParOf" srcId="{D7B43C50-39C5-48AD-ADDD-896BE4FA5950}" destId="{83507FB5-C901-448C-ABCE-F5E9EBD30A35}" srcOrd="5" destOrd="0" presId="urn:microsoft.com/office/officeart/2005/8/layout/chevron1"/>
    <dgm:cxn modelId="{2F4A7443-BD93-44E2-B973-B0FF0E61278A}" type="presParOf" srcId="{D7B43C50-39C5-48AD-ADDD-896BE4FA5950}" destId="{A906C1EF-732F-43FD-B369-ACE1400EC6A0}" srcOrd="6" destOrd="0" presId="urn:microsoft.com/office/officeart/2005/8/layout/chevron1"/>
    <dgm:cxn modelId="{2357D756-03F6-4D45-8781-8DE8DAC59B7E}" type="presParOf" srcId="{D7B43C50-39C5-48AD-ADDD-896BE4FA5950}" destId="{35614478-90AF-4027-8A76-A215E557FA7B}" srcOrd="7" destOrd="0" presId="urn:microsoft.com/office/officeart/2005/8/layout/chevron1"/>
    <dgm:cxn modelId="{85AC3DD4-56A7-4A37-A34D-96C43ABC22B9}" type="presParOf" srcId="{D7B43C50-39C5-48AD-ADDD-896BE4FA5950}" destId="{910C0813-78DF-4357-A11F-15390986BED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33D82-CE8E-4664-8511-2E71770CEDB4}">
      <dsp:nvSpPr>
        <dsp:cNvPr id="0" name=""/>
        <dsp:cNvSpPr/>
      </dsp:nvSpPr>
      <dsp:spPr>
        <a:xfrm>
          <a:off x="1825"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コンセプト創出</a:t>
          </a:r>
        </a:p>
      </dsp:txBody>
      <dsp:txXfrm>
        <a:off x="326818" y="1331191"/>
        <a:ext cx="974979" cy="649985"/>
      </dsp:txXfrm>
    </dsp:sp>
    <dsp:sp modelId="{F53B4D2A-7AB5-4B4F-A07D-A80CCDA87069}">
      <dsp:nvSpPr>
        <dsp:cNvPr id="0" name=""/>
        <dsp:cNvSpPr/>
      </dsp:nvSpPr>
      <dsp:spPr>
        <a:xfrm>
          <a:off x="1464293"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製品計画・先行開発</a:t>
          </a:r>
        </a:p>
      </dsp:txBody>
      <dsp:txXfrm>
        <a:off x="1789286" y="1331191"/>
        <a:ext cx="974979" cy="649985"/>
      </dsp:txXfrm>
    </dsp:sp>
    <dsp:sp modelId="{D82F22E8-1444-4F5E-A890-085F9646206D}">
      <dsp:nvSpPr>
        <dsp:cNvPr id="0" name=""/>
        <dsp:cNvSpPr/>
      </dsp:nvSpPr>
      <dsp:spPr>
        <a:xfrm>
          <a:off x="2926761"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製品・工程エンジニアリング</a:t>
          </a:r>
        </a:p>
      </dsp:txBody>
      <dsp:txXfrm>
        <a:off x="3251754" y="1331191"/>
        <a:ext cx="974979" cy="649985"/>
      </dsp:txXfrm>
    </dsp:sp>
    <dsp:sp modelId="{A906C1EF-732F-43FD-B369-ACE1400EC6A0}">
      <dsp:nvSpPr>
        <dsp:cNvPr id="0" name=""/>
        <dsp:cNvSpPr/>
      </dsp:nvSpPr>
      <dsp:spPr>
        <a:xfrm>
          <a:off x="4389229"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量産試作</a:t>
          </a:r>
        </a:p>
      </dsp:txBody>
      <dsp:txXfrm>
        <a:off x="4714222" y="1331191"/>
        <a:ext cx="974979" cy="649985"/>
      </dsp:txXfrm>
    </dsp:sp>
    <dsp:sp modelId="{910C0813-78DF-4357-A11F-15390986BEDD}">
      <dsp:nvSpPr>
        <dsp:cNvPr id="0" name=""/>
        <dsp:cNvSpPr/>
      </dsp:nvSpPr>
      <dsp:spPr>
        <a:xfrm>
          <a:off x="5851697"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量産</a:t>
          </a:r>
        </a:p>
      </dsp:txBody>
      <dsp:txXfrm>
        <a:off x="6176690" y="1331191"/>
        <a:ext cx="974979" cy="649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33D82-CE8E-4664-8511-2E71770CEDB4}">
      <dsp:nvSpPr>
        <dsp:cNvPr id="0" name=""/>
        <dsp:cNvSpPr/>
      </dsp:nvSpPr>
      <dsp:spPr>
        <a:xfrm>
          <a:off x="1825"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コンセプト創出</a:t>
          </a:r>
        </a:p>
      </dsp:txBody>
      <dsp:txXfrm>
        <a:off x="326818" y="1331191"/>
        <a:ext cx="974979" cy="649985"/>
      </dsp:txXfrm>
    </dsp:sp>
    <dsp:sp modelId="{F53B4D2A-7AB5-4B4F-A07D-A80CCDA87069}">
      <dsp:nvSpPr>
        <dsp:cNvPr id="0" name=""/>
        <dsp:cNvSpPr/>
      </dsp:nvSpPr>
      <dsp:spPr>
        <a:xfrm>
          <a:off x="1464293"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製品計画・先行開発</a:t>
          </a:r>
        </a:p>
      </dsp:txBody>
      <dsp:txXfrm>
        <a:off x="1789286" y="1331191"/>
        <a:ext cx="974979" cy="649985"/>
      </dsp:txXfrm>
    </dsp:sp>
    <dsp:sp modelId="{D82F22E8-1444-4F5E-A890-085F9646206D}">
      <dsp:nvSpPr>
        <dsp:cNvPr id="0" name=""/>
        <dsp:cNvSpPr/>
      </dsp:nvSpPr>
      <dsp:spPr>
        <a:xfrm>
          <a:off x="2926761"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製品・工程エンジニアリング</a:t>
          </a:r>
        </a:p>
      </dsp:txBody>
      <dsp:txXfrm>
        <a:off x="3251754" y="1331191"/>
        <a:ext cx="974979" cy="649985"/>
      </dsp:txXfrm>
    </dsp:sp>
    <dsp:sp modelId="{A906C1EF-732F-43FD-B369-ACE1400EC6A0}">
      <dsp:nvSpPr>
        <dsp:cNvPr id="0" name=""/>
        <dsp:cNvSpPr/>
      </dsp:nvSpPr>
      <dsp:spPr>
        <a:xfrm>
          <a:off x="4389229"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量産試作</a:t>
          </a:r>
        </a:p>
      </dsp:txBody>
      <dsp:txXfrm>
        <a:off x="4714222" y="1331191"/>
        <a:ext cx="974979" cy="649985"/>
      </dsp:txXfrm>
    </dsp:sp>
    <dsp:sp modelId="{910C0813-78DF-4357-A11F-15390986BEDD}">
      <dsp:nvSpPr>
        <dsp:cNvPr id="0" name=""/>
        <dsp:cNvSpPr/>
      </dsp:nvSpPr>
      <dsp:spPr>
        <a:xfrm>
          <a:off x="5851697" y="1331191"/>
          <a:ext cx="1624964" cy="64998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kumimoji="1" lang="ja-JP" altLang="en-US" sz="1300" kern="1200" dirty="0"/>
            <a:t>量産</a:t>
          </a:r>
        </a:p>
      </dsp:txBody>
      <dsp:txXfrm>
        <a:off x="6176690" y="1331191"/>
        <a:ext cx="974979" cy="6499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63574BB-8E7E-4E34-BB7C-B4F480967EA5}" type="datetimeFigureOut">
              <a:rPr kumimoji="1" lang="ja-JP" altLang="en-US" smtClean="0"/>
              <a:t>2018/5/28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FB795B89-3AD2-474E-984C-82C976E2B224}" type="slidenum">
              <a:rPr kumimoji="1" lang="ja-JP" altLang="en-US" smtClean="0"/>
              <a:t>‹#›</a:t>
            </a:fld>
            <a:endParaRPr kumimoji="1" lang="ja-JP" altLang="en-US"/>
          </a:p>
        </p:txBody>
      </p:sp>
    </p:spTree>
    <p:extLst>
      <p:ext uri="{BB962C8B-B14F-4D97-AF65-F5344CB8AC3E}">
        <p14:creationId xmlns:p14="http://schemas.microsoft.com/office/powerpoint/2010/main" val="3880241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28F4EE8-6896-43CB-ABDE-078C0F00DB84}" type="datetime1">
              <a:rPr lang="ja-JP" altLang="en-US"/>
              <a:pPr>
                <a:defRPr/>
              </a:pPr>
              <a:t>2018/5/28</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A4C94890-C4E6-4AB5-BD55-4CD805F317D2}" type="slidenum">
              <a:rPr lang="en-US" altLang="ja-JP"/>
              <a:pPr>
                <a:defRPr/>
              </a:pPr>
              <a:t>‹#›</a:t>
            </a:fld>
            <a:endParaRPr lang="en-US" altLang="ja-JP" dirty="0"/>
          </a:p>
        </p:txBody>
      </p:sp>
    </p:spTree>
    <p:extLst>
      <p:ext uri="{BB962C8B-B14F-4D97-AF65-F5344CB8AC3E}">
        <p14:creationId xmlns:p14="http://schemas.microsoft.com/office/powerpoint/2010/main" val="138790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600201"/>
            <a:ext cx="8229600" cy="452596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8104B4BC-B095-4B2F-8DC1-6BEAD9F0BAA9}" type="datetime1">
              <a:rPr lang="ja-JP" altLang="en-US"/>
              <a:pPr>
                <a:defRPr/>
              </a:pPr>
              <a:t>2018/5/28</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59C41D4-B59E-44F9-A003-E742D60666E5}" type="slidenum">
              <a:rPr lang="en-US" altLang="ja-JP"/>
              <a:pPr>
                <a:defRPr/>
              </a:pPr>
              <a:t>‹#›</a:t>
            </a:fld>
            <a:endParaRPr lang="en-US" altLang="ja-JP" dirty="0"/>
          </a:p>
        </p:txBody>
      </p:sp>
    </p:spTree>
    <p:extLst>
      <p:ext uri="{BB962C8B-B14F-4D97-AF65-F5344CB8AC3E}">
        <p14:creationId xmlns:p14="http://schemas.microsoft.com/office/powerpoint/2010/main" val="284484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326D20F1-5452-4FBF-9D99-35F201649D3E}" type="datetime1">
              <a:rPr lang="ja-JP" altLang="en-US"/>
              <a:pPr>
                <a:defRPr/>
              </a:pPr>
              <a:t>2018/5/28</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56FF03A0-2CE1-44EE-AA66-9E32251C93BA}" type="slidenum">
              <a:rPr lang="en-US" altLang="ja-JP"/>
              <a:pPr>
                <a:defRPr/>
              </a:pPr>
              <a:t>‹#›</a:t>
            </a:fld>
            <a:endParaRPr lang="en-US" altLang="ja-JP" dirty="0"/>
          </a:p>
        </p:txBody>
      </p:sp>
    </p:spTree>
    <p:extLst>
      <p:ext uri="{BB962C8B-B14F-4D97-AF65-F5344CB8AC3E}">
        <p14:creationId xmlns:p14="http://schemas.microsoft.com/office/powerpoint/2010/main" val="119376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5" y="332656"/>
            <a:ext cx="8243887" cy="1008112"/>
          </a:xfrm>
          <a:prstGeom prst="rect">
            <a:avLst/>
          </a:prstGeom>
        </p:spPr>
        <p:txBody>
          <a:bodyPr/>
          <a:lstStyle/>
          <a:p>
            <a:r>
              <a:rPr lang="ja-JP" altLang="en-US"/>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1"/>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412877"/>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829051"/>
            <a:ext cx="4038600" cy="2263775"/>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E15DC44F-02FE-4618-97FB-26E3DB8B1671}" type="datetime1">
              <a:rPr lang="ja-JP" altLang="en-US"/>
              <a:pPr>
                <a:defRPr/>
              </a:pPr>
              <a:t>2018/5/28</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dirty="0"/>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93E94A38-85A7-4825-8375-9F557DBF633B}" type="slidenum">
              <a:rPr lang="en-US" altLang="ja-JP"/>
              <a:pPr>
                <a:defRPr/>
              </a:pPr>
              <a:t>‹#›</a:t>
            </a:fld>
            <a:endParaRPr lang="en-US" altLang="ja-JP" dirty="0"/>
          </a:p>
        </p:txBody>
      </p:sp>
    </p:spTree>
    <p:extLst>
      <p:ext uri="{BB962C8B-B14F-4D97-AF65-F5344CB8AC3E}">
        <p14:creationId xmlns:p14="http://schemas.microsoft.com/office/powerpoint/2010/main" val="364646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57200" y="1600201"/>
            <a:ext cx="8229600" cy="452596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C312AC7C-E47E-4772-AFAB-E9D7ECC7CCDD}" type="datetime1">
              <a:rPr lang="ja-JP" altLang="en-US"/>
              <a:pPr>
                <a:defRPr/>
              </a:pPr>
              <a:t>2018/5/28</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7924800" y="6356351"/>
            <a:ext cx="762000" cy="365125"/>
          </a:xfrm>
          <a:prstGeom prst="rect">
            <a:avLst/>
          </a:prstGeom>
        </p:spPr>
        <p:txBody>
          <a:bodyPr/>
          <a:lstStyle>
            <a:lvl1pPr algn="r">
              <a:defRPr/>
            </a:lvl1pPr>
          </a:lstStyle>
          <a:p>
            <a:pPr>
              <a:defRPr/>
            </a:pPr>
            <a:fld id="{F7182273-542A-4D76-9A12-21A75F9967A5}" type="slidenum">
              <a:rPr lang="en-US" altLang="ja-JP"/>
              <a:pPr>
                <a:defRPr/>
              </a:pPr>
              <a:t>‹#›</a:t>
            </a:fld>
            <a:endParaRPr lang="en-US" altLang="ja-JP" dirty="0"/>
          </a:p>
        </p:txBody>
      </p:sp>
    </p:spTree>
    <p:extLst>
      <p:ext uri="{BB962C8B-B14F-4D97-AF65-F5344CB8AC3E}">
        <p14:creationId xmlns:p14="http://schemas.microsoft.com/office/powerpoint/2010/main" val="18938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457200" y="6356351"/>
            <a:ext cx="2133600" cy="365125"/>
          </a:xfrm>
          <a:prstGeom prst="rect">
            <a:avLst/>
          </a:prstGeom>
        </p:spPr>
        <p:txBody>
          <a:bodyPr/>
          <a:lstStyle>
            <a:lvl1pPr>
              <a:defRPr/>
            </a:lvl1pPr>
          </a:lstStyle>
          <a:p>
            <a:pPr>
              <a:defRPr/>
            </a:pPr>
            <a:fld id="{B6D5198D-0B16-4414-8772-112CB837EFBD}" type="datetime1">
              <a:rPr lang="ja-JP" altLang="en-US"/>
              <a:pPr>
                <a:defRPr/>
              </a:pPr>
              <a:t>2018/5/28</a:t>
            </a:fld>
            <a:endParaRPr lang="en-US" altLang="ja-JP" dirty="0"/>
          </a:p>
        </p:txBody>
      </p:sp>
      <p:sp>
        <p:nvSpPr>
          <p:cNvPr id="5" name="フッター プレースホルダー 4"/>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94727E45-A1F4-41A5-940F-FE06EC856ACE}" type="slidenum">
              <a:rPr lang="en-US" altLang="ja-JP"/>
              <a:pPr>
                <a:defRPr/>
              </a:pPr>
              <a:t>‹#›</a:t>
            </a:fld>
            <a:endParaRPr lang="en-US" altLang="ja-JP" dirty="0"/>
          </a:p>
        </p:txBody>
      </p:sp>
    </p:spTree>
    <p:extLst>
      <p:ext uri="{BB962C8B-B14F-4D97-AF65-F5344CB8AC3E}">
        <p14:creationId xmlns:p14="http://schemas.microsoft.com/office/powerpoint/2010/main" val="233421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AEB93B22-DA16-4F80-81BA-93BC3AF6227D}" type="datetime1">
              <a:rPr lang="ja-JP" altLang="en-US"/>
              <a:pPr>
                <a:defRPr/>
              </a:pPr>
              <a:t>2018/5/28</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7956550" y="6356351"/>
            <a:ext cx="730250" cy="365125"/>
          </a:xfrm>
          <a:prstGeom prst="rect">
            <a:avLst/>
          </a:prstGeom>
        </p:spPr>
        <p:txBody>
          <a:bodyPr/>
          <a:lstStyle>
            <a:lvl1pPr>
              <a:defRPr/>
            </a:lvl1pPr>
          </a:lstStyle>
          <a:p>
            <a:pPr>
              <a:defRPr/>
            </a:pPr>
            <a:fld id="{42038DC2-DD65-41D8-A6C0-B2488156339C}" type="slidenum">
              <a:rPr lang="en-US" altLang="ja-JP"/>
              <a:pPr>
                <a:defRPr/>
              </a:pPr>
              <a:t>‹#›</a:t>
            </a:fld>
            <a:endParaRPr lang="en-US" altLang="ja-JP" dirty="0"/>
          </a:p>
        </p:txBody>
      </p:sp>
    </p:spTree>
    <p:extLst>
      <p:ext uri="{BB962C8B-B14F-4D97-AF65-F5344CB8AC3E}">
        <p14:creationId xmlns:p14="http://schemas.microsoft.com/office/powerpoint/2010/main" val="40176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7"/>
            <a:ext cx="8229600" cy="1084983"/>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457200" y="6356351"/>
            <a:ext cx="2133600" cy="365125"/>
          </a:xfrm>
          <a:prstGeom prst="rect">
            <a:avLst/>
          </a:prstGeom>
        </p:spPr>
        <p:txBody>
          <a:bodyPr/>
          <a:lstStyle>
            <a:lvl1pPr>
              <a:defRPr/>
            </a:lvl1pPr>
          </a:lstStyle>
          <a:p>
            <a:pPr>
              <a:defRPr/>
            </a:pPr>
            <a:fld id="{380A30F4-D551-4AA2-B376-E56FDC53701E}" type="datetime1">
              <a:rPr lang="ja-JP" altLang="en-US"/>
              <a:pPr>
                <a:defRPr/>
              </a:pPr>
              <a:t>2018/5/28</a:t>
            </a:fld>
            <a:endParaRPr lang="en-US" altLang="ja-JP" dirty="0"/>
          </a:p>
        </p:txBody>
      </p:sp>
      <p:sp>
        <p:nvSpPr>
          <p:cNvPr id="8" name="フッター プレースホルダー 7"/>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9" name="スライド番号プレースホルダー 8"/>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82CCF9AD-6870-405C-A7D7-6EC34246075C}" type="slidenum">
              <a:rPr lang="en-US" altLang="ja-JP"/>
              <a:pPr>
                <a:defRPr/>
              </a:pPr>
              <a:t>‹#›</a:t>
            </a:fld>
            <a:endParaRPr lang="en-US" altLang="ja-JP" dirty="0"/>
          </a:p>
        </p:txBody>
      </p:sp>
    </p:spTree>
    <p:extLst>
      <p:ext uri="{BB962C8B-B14F-4D97-AF65-F5344CB8AC3E}">
        <p14:creationId xmlns:p14="http://schemas.microsoft.com/office/powerpoint/2010/main" val="281947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a:prstGeom prst="rect">
            <a:avLst/>
          </a:prstGeom>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457200" y="6356351"/>
            <a:ext cx="2133600" cy="365125"/>
          </a:xfrm>
          <a:prstGeom prst="rect">
            <a:avLst/>
          </a:prstGeom>
        </p:spPr>
        <p:txBody>
          <a:bodyPr/>
          <a:lstStyle>
            <a:lvl1pPr>
              <a:defRPr/>
            </a:lvl1pPr>
          </a:lstStyle>
          <a:p>
            <a:pPr>
              <a:defRPr/>
            </a:pPr>
            <a:fld id="{59A13B30-41A7-4125-96E6-1ED38FC5F986}" type="datetime1">
              <a:rPr lang="ja-JP" altLang="en-US"/>
              <a:pPr>
                <a:defRPr/>
              </a:pPr>
              <a:t>2018/5/28</a:t>
            </a:fld>
            <a:endParaRPr lang="en-US" altLang="ja-JP" dirty="0"/>
          </a:p>
        </p:txBody>
      </p:sp>
      <p:sp>
        <p:nvSpPr>
          <p:cNvPr id="4" name="フッター プレースホルダー 3"/>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5" name="スライド番号プレースホルダー 4"/>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4077BB3-7DFE-49E4-AA61-91FE59E29089}" type="slidenum">
              <a:rPr lang="en-US" altLang="ja-JP"/>
              <a:pPr>
                <a:defRPr/>
              </a:pPr>
              <a:t>‹#›</a:t>
            </a:fld>
            <a:endParaRPr lang="en-US" altLang="ja-JP" dirty="0"/>
          </a:p>
        </p:txBody>
      </p:sp>
    </p:spTree>
    <p:extLst>
      <p:ext uri="{BB962C8B-B14F-4D97-AF65-F5344CB8AC3E}">
        <p14:creationId xmlns:p14="http://schemas.microsoft.com/office/powerpoint/2010/main" val="367424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1"/>
            <a:ext cx="2133600" cy="365125"/>
          </a:xfrm>
          <a:prstGeom prst="rect">
            <a:avLst/>
          </a:prstGeom>
        </p:spPr>
        <p:txBody>
          <a:bodyPr/>
          <a:lstStyle>
            <a:lvl1pPr>
              <a:defRPr/>
            </a:lvl1pPr>
          </a:lstStyle>
          <a:p>
            <a:pPr>
              <a:defRPr/>
            </a:pPr>
            <a:fld id="{B4568F6A-C93A-4446-B947-C4CE3D4B867C}" type="datetime1">
              <a:rPr lang="ja-JP" altLang="en-US"/>
              <a:pPr>
                <a:defRPr/>
              </a:pPr>
              <a:t>2018/5/28</a:t>
            </a:fld>
            <a:endParaRPr lang="en-US" altLang="ja-JP" dirty="0"/>
          </a:p>
        </p:txBody>
      </p:sp>
      <p:sp>
        <p:nvSpPr>
          <p:cNvPr id="3" name="フッター プレースホルダー 2"/>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4" name="スライド番号プレースホルダー 3"/>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A3B6CABC-D24C-4073-8025-0639182B8B7F}" type="slidenum">
              <a:rPr lang="en-US" altLang="ja-JP"/>
              <a:pPr>
                <a:defRPr/>
              </a:pPr>
              <a:t>‹#›</a:t>
            </a:fld>
            <a:endParaRPr lang="en-US" altLang="ja-JP" dirty="0"/>
          </a:p>
        </p:txBody>
      </p:sp>
    </p:spTree>
    <p:extLst>
      <p:ext uri="{BB962C8B-B14F-4D97-AF65-F5344CB8AC3E}">
        <p14:creationId xmlns:p14="http://schemas.microsoft.com/office/powerpoint/2010/main" val="297353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6" y="332656"/>
            <a:ext cx="3008313" cy="108012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332657"/>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ー 3"/>
          <p:cNvSpPr>
            <a:spLocks noGrp="1"/>
          </p:cNvSpPr>
          <p:nvPr>
            <p:ph type="body" sz="half" idx="2"/>
          </p:nvPr>
        </p:nvSpPr>
        <p:spPr>
          <a:xfrm>
            <a:off x="457202" y="1435102"/>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BC36C24F-B6B4-4AA5-98C7-348CDFEB55C1}" type="datetime1">
              <a:rPr lang="ja-JP" altLang="en-US"/>
              <a:pPr>
                <a:defRPr/>
              </a:pPr>
              <a:t>2018/5/28</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7D0D58F1-441C-4C0F-AD33-156B79E94784}" type="slidenum">
              <a:rPr lang="en-US" altLang="ja-JP"/>
              <a:pPr>
                <a:defRPr/>
              </a:pPr>
              <a:t>‹#›</a:t>
            </a:fld>
            <a:endParaRPr lang="en-US" altLang="ja-JP" dirty="0"/>
          </a:p>
        </p:txBody>
      </p:sp>
    </p:spTree>
    <p:extLst>
      <p:ext uri="{BB962C8B-B14F-4D97-AF65-F5344CB8AC3E}">
        <p14:creationId xmlns:p14="http://schemas.microsoft.com/office/powerpoint/2010/main" val="77808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9"/>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dirty="0"/>
              <a:t>アイコンをクリックして図を追加</a:t>
            </a:r>
          </a:p>
        </p:txBody>
      </p:sp>
      <p:sp>
        <p:nvSpPr>
          <p:cNvPr id="4" name="テキスト プレースホルダー 3"/>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457200" y="6356351"/>
            <a:ext cx="2133600" cy="365125"/>
          </a:xfrm>
          <a:prstGeom prst="rect">
            <a:avLst/>
          </a:prstGeom>
        </p:spPr>
        <p:txBody>
          <a:bodyPr/>
          <a:lstStyle>
            <a:lvl1pPr>
              <a:defRPr/>
            </a:lvl1pPr>
          </a:lstStyle>
          <a:p>
            <a:pPr>
              <a:defRPr/>
            </a:pPr>
            <a:fld id="{064C3039-F2A0-4E49-8075-2ABFCAF48A6A}" type="datetime1">
              <a:rPr lang="ja-JP" altLang="en-US"/>
              <a:pPr>
                <a:defRPr/>
              </a:pPr>
              <a:t>2018/5/28</a:t>
            </a:fld>
            <a:endParaRPr lang="en-US" altLang="ja-JP" dirty="0"/>
          </a:p>
        </p:txBody>
      </p:sp>
      <p:sp>
        <p:nvSpPr>
          <p:cNvPr id="6" name="フッター プレースホルダー 5"/>
          <p:cNvSpPr>
            <a:spLocks noGrp="1"/>
          </p:cNvSpPr>
          <p:nvPr>
            <p:ph type="ftr" sz="quarter" idx="11"/>
          </p:nvPr>
        </p:nvSpPr>
        <p:spPr>
          <a:xfrm>
            <a:off x="3124200" y="6356351"/>
            <a:ext cx="2895600" cy="365125"/>
          </a:xfrm>
          <a:prstGeom prst="rect">
            <a:avLst/>
          </a:prstGeom>
        </p:spPr>
        <p:txBody>
          <a:bodyPr/>
          <a:lstStyle>
            <a:lvl1pPr>
              <a:defRPr/>
            </a:lvl1pPr>
          </a:lstStyle>
          <a:p>
            <a:pPr>
              <a:defRPr/>
            </a:pPr>
            <a:endParaRPr lang="en-US" altLang="ja-JP" dirty="0"/>
          </a:p>
        </p:txBody>
      </p:sp>
      <p:sp>
        <p:nvSpPr>
          <p:cNvPr id="7" name="スライド番号プレースホルダー 6"/>
          <p:cNvSpPr>
            <a:spLocks noGrp="1"/>
          </p:cNvSpPr>
          <p:nvPr>
            <p:ph type="sldNum" sz="quarter" idx="12"/>
          </p:nvPr>
        </p:nvSpPr>
        <p:spPr>
          <a:xfrm>
            <a:off x="6553200" y="6356351"/>
            <a:ext cx="2133600" cy="365125"/>
          </a:xfrm>
          <a:prstGeom prst="rect">
            <a:avLst/>
          </a:prstGeom>
        </p:spPr>
        <p:txBody>
          <a:bodyPr/>
          <a:lstStyle>
            <a:lvl1pPr>
              <a:defRPr/>
            </a:lvl1pPr>
          </a:lstStyle>
          <a:p>
            <a:pPr>
              <a:defRPr/>
            </a:pPr>
            <a:fld id="{EC77D8D0-317A-426E-B84D-17A18EB14617}" type="slidenum">
              <a:rPr lang="en-US" altLang="ja-JP"/>
              <a:pPr>
                <a:defRPr/>
              </a:pPr>
              <a:t>‹#›</a:t>
            </a:fld>
            <a:endParaRPr lang="en-US" altLang="ja-JP" dirty="0"/>
          </a:p>
        </p:txBody>
      </p:sp>
    </p:spTree>
    <p:extLst>
      <p:ext uri="{BB962C8B-B14F-4D97-AF65-F5344CB8AC3E}">
        <p14:creationId xmlns:p14="http://schemas.microsoft.com/office/powerpoint/2010/main" val="214523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179512" y="46040"/>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a:solidFill>
                  <a:schemeClr val="bg1"/>
                </a:solidFill>
              </a:rPr>
              <a:t>日本経済　</a:t>
            </a:r>
            <a:r>
              <a:rPr lang="en-US" altLang="ja-JP" sz="1200" dirty="0">
                <a:solidFill>
                  <a:schemeClr val="bg1"/>
                </a:solidFill>
              </a:rPr>
              <a:t>2018</a:t>
            </a:r>
            <a:r>
              <a:rPr lang="ja-JP" altLang="en-US" dirty="0"/>
              <a:t>　　　　　　　　　　　　　　　　　　　　　　　　　　　　　　　　　　　　　　　　　　　　　　　　　　　　　　　　　　　　　　　　　　　　</a:t>
            </a:r>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4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2018chapter5-1teacher.pptx#-1,13,&#12450;&#12540;&#12461;&#12486;&#12463;&#12481;&#12515;&#12398;&#20998;&#39006;&#3660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onda.co.jp/kengaku/auto/engine/" TargetMode="External"/><Relationship Id="rId2" Type="http://schemas.openxmlformats.org/officeDocument/2006/relationships/hyperlink" Target="http://www2.nhk.or.jp/school/movie/clip.cgi?das_id=D0005310986_00000"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doi.org/10.20784/jamsjsaam.22.0_103" TargetMode="External"/><Relationship Id="rId2" Type="http://schemas.openxmlformats.org/officeDocument/2006/relationships/hyperlink" Target="http://dlisv03.media.osaka-cu.ac.jp/il/meta_pub/G0000438repository_KJ00000287282" TargetMode="External"/><Relationship Id="rId1" Type="http://schemas.openxmlformats.org/officeDocument/2006/relationships/slideLayout" Target="../slideLayouts/slideLayout2.xml"/><Relationship Id="rId5" Type="http://schemas.openxmlformats.org/officeDocument/2006/relationships/hyperlink" Target="http://jacem.org/pdf/ecomana/em01_26_32_kawabata.pdf" TargetMode="External"/><Relationship Id="rId4" Type="http://schemas.openxmlformats.org/officeDocument/2006/relationships/hyperlink" Target="https://doi.org/10.20784/jamsjsaam.23.0_17"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sietmanagement.fr/wp-content/uploads/2017/06/Williamson.pdf" TargetMode="External"/><Relationship Id="rId2" Type="http://schemas.openxmlformats.org/officeDocument/2006/relationships/hyperlink" Target="https://doi.org/10.14955/amr.121001" TargetMode="External"/><Relationship Id="rId1" Type="http://schemas.openxmlformats.org/officeDocument/2006/relationships/slideLayout" Target="../slideLayouts/slideLayout2.xml"/><Relationship Id="rId4" Type="http://schemas.openxmlformats.org/officeDocument/2006/relationships/hyperlink" Target="http://www.meti.go.jp/statistics/tyo/census/index.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a:t>
            </a:r>
            <a:r>
              <a:rPr kumimoji="1" lang="en-US" altLang="ja-JP" dirty="0"/>
              <a:t>Ⅴ</a:t>
            </a:r>
            <a:r>
              <a:rPr kumimoji="1" lang="ja-JP" altLang="en-US" dirty="0"/>
              <a:t>続き）３　自動車部品：サプライヤー・システムの変容</a:t>
            </a:r>
          </a:p>
        </p:txBody>
      </p:sp>
      <p:sp>
        <p:nvSpPr>
          <p:cNvPr id="4" name="スライド番号プレースホルダー 3"/>
          <p:cNvSpPr>
            <a:spLocks noGrp="1"/>
          </p:cNvSpPr>
          <p:nvPr>
            <p:ph type="sldNum" sz="quarter" idx="12"/>
          </p:nvPr>
        </p:nvSpPr>
        <p:spPr/>
        <p:txBody>
          <a:bodyPr/>
          <a:lstStyle/>
          <a:p>
            <a:pPr>
              <a:defRPr/>
            </a:pPr>
            <a:fld id="{A4C94890-C4E6-4AB5-BD55-4CD805F317D2}" type="slidenum">
              <a:rPr lang="en-US" altLang="ja-JP" smtClean="0"/>
              <a:pPr>
                <a:defRPr/>
              </a:pPr>
              <a:t>1</a:t>
            </a:fld>
            <a:endParaRPr lang="en-US" altLang="ja-JP" dirty="0"/>
          </a:p>
        </p:txBody>
      </p:sp>
    </p:spTree>
    <p:extLst>
      <p:ext uri="{BB962C8B-B14F-4D97-AF65-F5344CB8AC3E}">
        <p14:creationId xmlns:p14="http://schemas.microsoft.com/office/powerpoint/2010/main" val="2612305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国内自動車販売は横ばい</a:t>
            </a:r>
          </a:p>
        </p:txBody>
      </p:sp>
      <p:sp>
        <p:nvSpPr>
          <p:cNvPr id="3" name="コンテンツ プレースホルダー 2"/>
          <p:cNvSpPr>
            <a:spLocks noGrp="1"/>
          </p:cNvSpPr>
          <p:nvPr>
            <p:ph idx="1"/>
          </p:nvPr>
        </p:nvSpPr>
        <p:spPr>
          <a:xfrm>
            <a:off x="457200" y="1124745"/>
            <a:ext cx="8229600" cy="936104"/>
          </a:xfrm>
        </p:spPr>
        <p:txBody>
          <a:bodyPr>
            <a:normAutofit fontScale="92500" lnSpcReduction="10000"/>
          </a:bodyPr>
          <a:lstStyle/>
          <a:p>
            <a:r>
              <a:rPr kumimoji="1" lang="ja-JP" altLang="en-US" dirty="0"/>
              <a:t>生産</a:t>
            </a:r>
            <a:r>
              <a:rPr kumimoji="1" lang="en-US" altLang="ja-JP" dirty="0"/>
              <a:t>928</a:t>
            </a:r>
            <a:r>
              <a:rPr kumimoji="1" lang="ja-JP" altLang="en-US" dirty="0"/>
              <a:t>万台に対して販売</a:t>
            </a:r>
            <a:r>
              <a:rPr kumimoji="1" lang="en-US" altLang="ja-JP" dirty="0"/>
              <a:t>497</a:t>
            </a:r>
            <a:r>
              <a:rPr kumimoji="1" lang="ja-JP" altLang="en-US" dirty="0"/>
              <a:t>万台（うち輸入は</a:t>
            </a:r>
            <a:r>
              <a:rPr kumimoji="1" lang="en-US" altLang="ja-JP" dirty="0"/>
              <a:t>35</a:t>
            </a:r>
            <a:r>
              <a:rPr kumimoji="1" lang="ja-JP" altLang="en-US" dirty="0"/>
              <a:t>万台程度）。</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10</a:t>
            </a:fld>
            <a:endParaRPr lang="en-US" altLang="ja-JP" dirty="0"/>
          </a:p>
        </p:txBody>
      </p:sp>
      <p:sp>
        <p:nvSpPr>
          <p:cNvPr id="6" name="テキスト ボックス 5"/>
          <p:cNvSpPr txBox="1"/>
          <p:nvPr/>
        </p:nvSpPr>
        <p:spPr>
          <a:xfrm>
            <a:off x="107504" y="6353237"/>
            <a:ext cx="5400600" cy="369332"/>
          </a:xfrm>
          <a:prstGeom prst="rect">
            <a:avLst/>
          </a:prstGeom>
          <a:noFill/>
        </p:spPr>
        <p:txBody>
          <a:bodyPr wrap="square" rtlCol="0">
            <a:spAutoFit/>
          </a:bodyPr>
          <a:lstStyle/>
          <a:p>
            <a:r>
              <a:rPr kumimoji="1" lang="ja-JP" altLang="en-US" dirty="0"/>
              <a:t>出所：自動車部品出版</a:t>
            </a:r>
            <a:r>
              <a:rPr lang="en-US" altLang="ja-JP" dirty="0"/>
              <a:t>[2017]27</a:t>
            </a:r>
            <a:r>
              <a:rPr lang="ja-JP" altLang="en-US" dirty="0"/>
              <a:t>頁。</a:t>
            </a:r>
            <a:endParaRPr kumimoji="1" lang="ja-JP" altLang="en-US" dirty="0"/>
          </a:p>
        </p:txBody>
      </p:sp>
    </p:spTree>
    <p:extLst>
      <p:ext uri="{BB962C8B-B14F-4D97-AF65-F5344CB8AC3E}">
        <p14:creationId xmlns:p14="http://schemas.microsoft.com/office/powerpoint/2010/main" val="4021107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92088"/>
          </a:xfrm>
        </p:spPr>
        <p:txBody>
          <a:bodyPr/>
          <a:lstStyle/>
          <a:p>
            <a:r>
              <a:rPr lang="ja-JP" altLang="en-US" dirty="0"/>
              <a:t>自動車</a:t>
            </a:r>
            <a:r>
              <a:rPr kumimoji="1" lang="ja-JP" altLang="en-US" dirty="0" smtClean="0"/>
              <a:t>輸出</a:t>
            </a:r>
            <a:r>
              <a:rPr kumimoji="1" lang="ja-JP" altLang="en-US" dirty="0"/>
              <a:t>の推移</a:t>
            </a:r>
          </a:p>
        </p:txBody>
      </p:sp>
      <p:sp>
        <p:nvSpPr>
          <p:cNvPr id="3" name="コンテンツ プレースホルダー 2"/>
          <p:cNvSpPr>
            <a:spLocks noGrp="1"/>
          </p:cNvSpPr>
          <p:nvPr>
            <p:ph idx="1"/>
          </p:nvPr>
        </p:nvSpPr>
        <p:spPr>
          <a:xfrm>
            <a:off x="457200" y="1196753"/>
            <a:ext cx="8579296" cy="1656183"/>
          </a:xfrm>
        </p:spPr>
        <p:txBody>
          <a:bodyPr>
            <a:normAutofit fontScale="92500" lnSpcReduction="20000"/>
          </a:bodyPr>
          <a:lstStyle/>
          <a:p>
            <a:r>
              <a:rPr kumimoji="1" lang="ja-JP" altLang="en-US" dirty="0"/>
              <a:t>輸出比率が高く（</a:t>
            </a:r>
            <a:r>
              <a:rPr kumimoji="1" lang="en-US" altLang="ja-JP" dirty="0"/>
              <a:t>2016</a:t>
            </a:r>
            <a:r>
              <a:rPr kumimoji="1" lang="ja-JP" altLang="en-US" dirty="0"/>
              <a:t>年は</a:t>
            </a:r>
            <a:r>
              <a:rPr kumimoji="1" lang="en-US" altLang="ja-JP" dirty="0"/>
              <a:t>463/928</a:t>
            </a:r>
            <a:r>
              <a:rPr kumimoji="1" lang="ja-JP" altLang="en-US" dirty="0"/>
              <a:t>），</a:t>
            </a:r>
            <a:r>
              <a:rPr kumimoji="1" lang="en-US" altLang="ja-JP" dirty="0"/>
              <a:t>5</a:t>
            </a:r>
            <a:r>
              <a:rPr kumimoji="1" lang="ja-JP" altLang="en-US" dirty="0"/>
              <a:t>割前後で推移。</a:t>
            </a:r>
            <a:endParaRPr kumimoji="1" lang="en-US" altLang="ja-JP" dirty="0"/>
          </a:p>
          <a:p>
            <a:r>
              <a:rPr lang="en-US" altLang="ja-JP" dirty="0"/>
              <a:t>2013</a:t>
            </a:r>
            <a:r>
              <a:rPr lang="ja-JP" altLang="en-US" dirty="0"/>
              <a:t>年以後の円安でも，世界金融危機以前の水準には戻っていない</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11</a:t>
            </a:fld>
            <a:endParaRPr lang="en-US" altLang="ja-JP" dirty="0"/>
          </a:p>
        </p:txBody>
      </p:sp>
      <p:sp>
        <p:nvSpPr>
          <p:cNvPr id="6" name="テキスト ボックス 5"/>
          <p:cNvSpPr txBox="1"/>
          <p:nvPr/>
        </p:nvSpPr>
        <p:spPr>
          <a:xfrm>
            <a:off x="5892909" y="5373216"/>
            <a:ext cx="3143587" cy="646331"/>
          </a:xfrm>
          <a:prstGeom prst="rect">
            <a:avLst/>
          </a:prstGeom>
          <a:noFill/>
        </p:spPr>
        <p:txBody>
          <a:bodyPr wrap="square" rtlCol="0">
            <a:spAutoFit/>
          </a:bodyPr>
          <a:lstStyle/>
          <a:p>
            <a:r>
              <a:rPr kumimoji="1" lang="ja-JP" altLang="en-US" dirty="0"/>
              <a:t>出所：自動車部品出版</a:t>
            </a:r>
            <a:r>
              <a:rPr lang="en-US" altLang="ja-JP" dirty="0"/>
              <a:t>[2017]29</a:t>
            </a:r>
            <a:r>
              <a:rPr lang="ja-JP" altLang="en-US" dirty="0"/>
              <a:t>頁。</a:t>
            </a:r>
            <a:endParaRPr kumimoji="1" lang="ja-JP" altLang="en-US" dirty="0"/>
          </a:p>
        </p:txBody>
      </p:sp>
    </p:spTree>
    <p:extLst>
      <p:ext uri="{BB962C8B-B14F-4D97-AF65-F5344CB8AC3E}">
        <p14:creationId xmlns:p14="http://schemas.microsoft.com/office/powerpoint/2010/main" val="2702270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p:spPr>
        <p:txBody>
          <a:bodyPr/>
          <a:lstStyle/>
          <a:p>
            <a:r>
              <a:rPr kumimoji="1" lang="ja-JP" altLang="en-US" dirty="0"/>
              <a:t>日本の主要自動車メーカー</a:t>
            </a:r>
          </a:p>
        </p:txBody>
      </p:sp>
      <p:sp>
        <p:nvSpPr>
          <p:cNvPr id="3" name="コンテンツ プレースホルダー 2"/>
          <p:cNvSpPr>
            <a:spLocks noGrp="1"/>
          </p:cNvSpPr>
          <p:nvPr>
            <p:ph idx="1"/>
          </p:nvPr>
        </p:nvSpPr>
        <p:spPr>
          <a:xfrm>
            <a:off x="457200" y="1268761"/>
            <a:ext cx="8229600" cy="4857404"/>
          </a:xfrm>
        </p:spPr>
        <p:txBody>
          <a:bodyPr/>
          <a:lstStyle/>
          <a:p>
            <a:r>
              <a:rPr kumimoji="1" lang="ja-JP" altLang="en-US" dirty="0"/>
              <a:t>トヨタの生産規模は国内で抜きんでている。</a:t>
            </a:r>
            <a:r>
              <a:rPr kumimoji="1" lang="ja-JP" altLang="en-US" sz="1400" dirty="0" smtClean="0">
                <a:hlinkClick r:id="rId2" action="ppaction://hlinksldjump"/>
              </a:rPr>
              <a:t>スライドジャンプ用</a:t>
            </a:r>
            <a:r>
              <a:rPr kumimoji="1" lang="en-US" altLang="ja-JP" sz="1400" dirty="0" smtClean="0">
                <a:hlinkClick r:id="rId2" action="ppaction://hlinksldjump"/>
              </a:rPr>
              <a:t>1</a:t>
            </a:r>
            <a:r>
              <a:rPr kumimoji="1" lang="ja-JP" altLang="en-US" sz="1400" dirty="0" smtClean="0"/>
              <a:t>　</a:t>
            </a:r>
            <a:r>
              <a:rPr kumimoji="1" lang="ja-JP" altLang="en-US" sz="1400" dirty="0" smtClean="0">
                <a:hlinkClick r:id="rId3" action="ppaction://hlinksldjump"/>
              </a:rPr>
              <a:t>スライドジャンプ用</a:t>
            </a:r>
            <a:r>
              <a:rPr kumimoji="1" lang="en-US" altLang="ja-JP" sz="1400" dirty="0" smtClean="0">
                <a:hlinkClick r:id="rId3" action="ppaction://hlinksldjump"/>
              </a:rPr>
              <a:t>2</a:t>
            </a:r>
            <a:endParaRPr kumimoji="1" lang="ja-JP" altLang="en-US" sz="1400"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12</a:t>
            </a:fld>
            <a:endParaRPr lang="en-US" altLang="ja-JP" dirty="0"/>
          </a:p>
        </p:txBody>
      </p:sp>
      <p:sp>
        <p:nvSpPr>
          <p:cNvPr id="6" name="テキスト ボックス 5"/>
          <p:cNvSpPr txBox="1"/>
          <p:nvPr/>
        </p:nvSpPr>
        <p:spPr>
          <a:xfrm>
            <a:off x="107504" y="6353237"/>
            <a:ext cx="5400600" cy="369332"/>
          </a:xfrm>
          <a:prstGeom prst="rect">
            <a:avLst/>
          </a:prstGeom>
          <a:noFill/>
        </p:spPr>
        <p:txBody>
          <a:bodyPr wrap="square" rtlCol="0">
            <a:spAutoFit/>
          </a:bodyPr>
          <a:lstStyle/>
          <a:p>
            <a:r>
              <a:rPr kumimoji="1" lang="ja-JP" altLang="en-US" dirty="0"/>
              <a:t>出所：自動車部品出版</a:t>
            </a:r>
            <a:r>
              <a:rPr lang="en-US" altLang="ja-JP" dirty="0"/>
              <a:t>[2017]21</a:t>
            </a:r>
            <a:r>
              <a:rPr lang="ja-JP" altLang="en-US" dirty="0"/>
              <a:t>頁。</a:t>
            </a:r>
            <a:endParaRPr kumimoji="1" lang="ja-JP" altLang="en-US" dirty="0"/>
          </a:p>
        </p:txBody>
      </p:sp>
    </p:spTree>
    <p:extLst>
      <p:ext uri="{BB962C8B-B14F-4D97-AF65-F5344CB8AC3E}">
        <p14:creationId xmlns:p14="http://schemas.microsoft.com/office/powerpoint/2010/main" val="1819424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日本国内の出荷額は部品の方が完成車より多い</a:t>
            </a:r>
            <a:endParaRPr kumimoji="1" lang="ja-JP" altLang="en-US" dirty="0"/>
          </a:p>
        </p:txBody>
      </p:sp>
      <p:sp>
        <p:nvSpPr>
          <p:cNvPr id="3" name="コンテンツ プレースホルダー 2"/>
          <p:cNvSpPr>
            <a:spLocks noGrp="1"/>
          </p:cNvSpPr>
          <p:nvPr>
            <p:ph idx="1"/>
          </p:nvPr>
        </p:nvSpPr>
        <p:spPr>
          <a:xfrm>
            <a:off x="457200" y="1600201"/>
            <a:ext cx="8229600" cy="988995"/>
          </a:xfrm>
        </p:spPr>
        <p:txBody>
          <a:bodyPr>
            <a:normAutofit fontScale="92500" lnSpcReduction="20000"/>
          </a:bodyPr>
          <a:lstStyle/>
          <a:p>
            <a:r>
              <a:rPr kumimoji="1" lang="ja-JP" altLang="en-US" dirty="0" smtClean="0"/>
              <a:t>二重計算もある</a:t>
            </a:r>
            <a:endParaRPr kumimoji="1" lang="en-US" altLang="ja-JP" dirty="0" smtClean="0"/>
          </a:p>
          <a:p>
            <a:r>
              <a:rPr kumimoji="1" lang="ja-JP" altLang="en-US" dirty="0" smtClean="0"/>
              <a:t>部品も部品のままで輸出されている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13</a:t>
            </a:fld>
            <a:endParaRPr lang="en-US" altLang="ja-JP" dirty="0"/>
          </a:p>
        </p:txBody>
      </p:sp>
      <p:sp>
        <p:nvSpPr>
          <p:cNvPr id="6" name="テキスト ボックス 5"/>
          <p:cNvSpPr txBox="1"/>
          <p:nvPr/>
        </p:nvSpPr>
        <p:spPr>
          <a:xfrm>
            <a:off x="6034189" y="5373216"/>
            <a:ext cx="3002307" cy="646331"/>
          </a:xfrm>
          <a:prstGeom prst="rect">
            <a:avLst/>
          </a:prstGeom>
          <a:noFill/>
        </p:spPr>
        <p:txBody>
          <a:bodyPr wrap="square" rtlCol="0">
            <a:spAutoFit/>
          </a:bodyPr>
          <a:lstStyle/>
          <a:p>
            <a:r>
              <a:rPr kumimoji="1" lang="ja-JP" altLang="en-US" dirty="0"/>
              <a:t>出所：自動車部品出版</a:t>
            </a:r>
            <a:r>
              <a:rPr lang="en-US" altLang="ja-JP" dirty="0"/>
              <a:t>[2017]29</a:t>
            </a:r>
            <a:r>
              <a:rPr lang="ja-JP" altLang="en-US" dirty="0"/>
              <a:t>頁。</a:t>
            </a:r>
            <a:endParaRPr kumimoji="1" lang="ja-JP" altLang="en-US" dirty="0"/>
          </a:p>
        </p:txBody>
      </p:sp>
    </p:spTree>
    <p:extLst>
      <p:ext uri="{BB962C8B-B14F-4D97-AF65-F5344CB8AC3E}">
        <p14:creationId xmlns:p14="http://schemas.microsoft.com/office/powerpoint/2010/main" val="3517267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自動車部品の国内外出荷額</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金額で見て四輪用部品の</a:t>
            </a:r>
            <a:r>
              <a:rPr kumimoji="1" lang="en-US" altLang="ja-JP" dirty="0"/>
              <a:t>20.2%</a:t>
            </a:r>
            <a:r>
              <a:rPr kumimoji="1" lang="ja-JP" altLang="en-US" dirty="0"/>
              <a:t>，二輪用部品の</a:t>
            </a:r>
            <a:r>
              <a:rPr kumimoji="1" lang="en-US" altLang="ja-JP" dirty="0"/>
              <a:t>48.0%</a:t>
            </a:r>
            <a:r>
              <a:rPr kumimoji="1" lang="ja-JP" altLang="en-US" dirty="0"/>
              <a:t>は輸出されている</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14</a:t>
            </a:fld>
            <a:endParaRPr lang="en-US" altLang="ja-JP" dirty="0"/>
          </a:p>
        </p:txBody>
      </p:sp>
      <p:sp>
        <p:nvSpPr>
          <p:cNvPr id="6" name="テキスト ボックス 5"/>
          <p:cNvSpPr txBox="1"/>
          <p:nvPr/>
        </p:nvSpPr>
        <p:spPr>
          <a:xfrm>
            <a:off x="470085" y="5754492"/>
            <a:ext cx="4029907" cy="369332"/>
          </a:xfrm>
          <a:prstGeom prst="rect">
            <a:avLst/>
          </a:prstGeom>
          <a:noFill/>
        </p:spPr>
        <p:txBody>
          <a:bodyPr wrap="square" rtlCol="0">
            <a:spAutoFit/>
          </a:bodyPr>
          <a:lstStyle/>
          <a:p>
            <a:r>
              <a:rPr kumimoji="1" lang="ja-JP" altLang="en-US" dirty="0"/>
              <a:t>出所：自動車部品出版</a:t>
            </a:r>
            <a:r>
              <a:rPr lang="en-US" altLang="ja-JP" dirty="0"/>
              <a:t>[2017]29</a:t>
            </a:r>
            <a:r>
              <a:rPr lang="ja-JP" altLang="en-US" dirty="0"/>
              <a:t>頁。</a:t>
            </a:r>
            <a:endParaRPr kumimoji="1" lang="ja-JP" altLang="en-US" dirty="0"/>
          </a:p>
        </p:txBody>
      </p:sp>
    </p:spTree>
    <p:extLst>
      <p:ext uri="{BB962C8B-B14F-4D97-AF65-F5344CB8AC3E}">
        <p14:creationId xmlns:p14="http://schemas.microsoft.com/office/powerpoint/2010/main" val="3503766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576064"/>
          </a:xfrm>
        </p:spPr>
        <p:txBody>
          <a:bodyPr>
            <a:normAutofit fontScale="90000"/>
          </a:bodyPr>
          <a:lstStyle/>
          <a:p>
            <a:r>
              <a:rPr kumimoji="1" lang="ja-JP" altLang="en-US" dirty="0"/>
              <a:t>自動車部品産業の企業規模分布</a:t>
            </a:r>
          </a:p>
        </p:txBody>
      </p:sp>
      <p:sp>
        <p:nvSpPr>
          <p:cNvPr id="3" name="コンテンツ プレースホルダー 2"/>
          <p:cNvSpPr>
            <a:spLocks noGrp="1"/>
          </p:cNvSpPr>
          <p:nvPr>
            <p:ph idx="1"/>
          </p:nvPr>
        </p:nvSpPr>
        <p:spPr>
          <a:xfrm>
            <a:off x="457200" y="1196754"/>
            <a:ext cx="8363272" cy="1656182"/>
          </a:xfrm>
        </p:spPr>
        <p:txBody>
          <a:bodyPr>
            <a:normAutofit fontScale="92500" lnSpcReduction="20000"/>
          </a:bodyPr>
          <a:lstStyle/>
          <a:p>
            <a:r>
              <a:rPr kumimoji="1" lang="ja-JP" altLang="en-US" dirty="0"/>
              <a:t>中小企業（</a:t>
            </a:r>
            <a:r>
              <a:rPr kumimoji="1" lang="en-US" altLang="ja-JP" dirty="0"/>
              <a:t>300</a:t>
            </a:r>
            <a:r>
              <a:rPr kumimoji="1" lang="ja-JP" altLang="en-US" dirty="0"/>
              <a:t>人以下）に属するのは企業数の</a:t>
            </a:r>
            <a:r>
              <a:rPr kumimoji="1" lang="en-US" altLang="ja-JP" dirty="0"/>
              <a:t>95.6%</a:t>
            </a:r>
            <a:r>
              <a:rPr kumimoji="1" lang="ja-JP" altLang="en-US" dirty="0"/>
              <a:t>（全製造業</a:t>
            </a:r>
            <a:r>
              <a:rPr kumimoji="1" lang="en-US" altLang="ja-JP" dirty="0"/>
              <a:t>98.5%</a:t>
            </a:r>
            <a:r>
              <a:rPr kumimoji="1" lang="ja-JP" altLang="en-US" dirty="0"/>
              <a:t>），従業員の</a:t>
            </a:r>
            <a:r>
              <a:rPr kumimoji="1" lang="en-US" altLang="ja-JP" dirty="0"/>
              <a:t>24.6%</a:t>
            </a:r>
            <a:r>
              <a:rPr kumimoji="1" lang="ja-JP" altLang="en-US" dirty="0"/>
              <a:t>（</a:t>
            </a:r>
            <a:r>
              <a:rPr kumimoji="1" lang="en-US" altLang="ja-JP" dirty="0"/>
              <a:t>98.2%</a:t>
            </a:r>
            <a:r>
              <a:rPr kumimoji="1" lang="ja-JP" altLang="en-US" dirty="0"/>
              <a:t>），出荷額の</a:t>
            </a:r>
            <a:r>
              <a:rPr kumimoji="1" lang="en-US" altLang="ja-JP" dirty="0"/>
              <a:t>8.5%</a:t>
            </a:r>
            <a:r>
              <a:rPr kumimoji="1" lang="ja-JP" altLang="en-US" dirty="0"/>
              <a:t>（</a:t>
            </a:r>
            <a:r>
              <a:rPr kumimoji="1" lang="en-US" altLang="ja-JP" dirty="0"/>
              <a:t>38.0%</a:t>
            </a:r>
            <a:r>
              <a:rPr kumimoji="1" lang="ja-JP" altLang="en-US" dirty="0"/>
              <a:t>）</a:t>
            </a:r>
            <a:endParaRPr kumimoji="1" lang="en-US" altLang="ja-JP" dirty="0"/>
          </a:p>
          <a:p>
            <a:r>
              <a:rPr lang="ja-JP" altLang="en-US" dirty="0"/>
              <a:t>製造業全体よりは大企業への集中が進んでいる</a:t>
            </a:r>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15</a:t>
            </a:fld>
            <a:endParaRPr lang="en-US" altLang="ja-JP" dirty="0"/>
          </a:p>
        </p:txBody>
      </p:sp>
      <p:sp>
        <p:nvSpPr>
          <p:cNvPr id="6" name="テキスト ボックス 5"/>
          <p:cNvSpPr txBox="1"/>
          <p:nvPr/>
        </p:nvSpPr>
        <p:spPr>
          <a:xfrm>
            <a:off x="6034189" y="5373216"/>
            <a:ext cx="3002307" cy="646331"/>
          </a:xfrm>
          <a:prstGeom prst="rect">
            <a:avLst/>
          </a:prstGeom>
          <a:noFill/>
        </p:spPr>
        <p:txBody>
          <a:bodyPr wrap="square" rtlCol="0">
            <a:spAutoFit/>
          </a:bodyPr>
          <a:lstStyle/>
          <a:p>
            <a:r>
              <a:rPr kumimoji="1" lang="ja-JP" altLang="en-US" dirty="0"/>
              <a:t>出所：自動車部品出版</a:t>
            </a:r>
            <a:r>
              <a:rPr lang="en-US" altLang="ja-JP" dirty="0"/>
              <a:t>[2017]74</a:t>
            </a:r>
            <a:r>
              <a:rPr lang="ja-JP" altLang="en-US" dirty="0"/>
              <a:t>頁。</a:t>
            </a:r>
            <a:endParaRPr kumimoji="1" lang="ja-JP" altLang="en-US" dirty="0"/>
          </a:p>
        </p:txBody>
      </p:sp>
    </p:spTree>
    <p:extLst>
      <p:ext uri="{BB962C8B-B14F-4D97-AF65-F5344CB8AC3E}">
        <p14:creationId xmlns:p14="http://schemas.microsoft.com/office/powerpoint/2010/main" val="3304151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上場している主要自動車部品メーカー</a:t>
            </a:r>
          </a:p>
        </p:txBody>
      </p:sp>
      <p:sp>
        <p:nvSpPr>
          <p:cNvPr id="3" name="コンテンツ プレースホルダー 2"/>
          <p:cNvSpPr>
            <a:spLocks noGrp="1"/>
          </p:cNvSpPr>
          <p:nvPr>
            <p:ph idx="1"/>
          </p:nvPr>
        </p:nvSpPr>
        <p:spPr/>
        <p:txBody>
          <a:bodyPr/>
          <a:lstStyle/>
          <a:p>
            <a:r>
              <a:rPr kumimoji="1" lang="en-US" altLang="ja-JP" dirty="0"/>
              <a:t>2015</a:t>
            </a:r>
            <a:r>
              <a:rPr kumimoji="1" lang="ja-JP" altLang="en-US" dirty="0"/>
              <a:t>年売上高上位</a:t>
            </a:r>
            <a:r>
              <a:rPr kumimoji="1" lang="en-US" altLang="ja-JP" dirty="0"/>
              <a:t>10</a:t>
            </a:r>
            <a:r>
              <a:rPr kumimoji="1" lang="ja-JP" altLang="en-US" dirty="0"/>
              <a:t>社</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16</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334695157"/>
              </p:ext>
            </p:extLst>
          </p:nvPr>
        </p:nvGraphicFramePr>
        <p:xfrm>
          <a:off x="1043607" y="2420888"/>
          <a:ext cx="5791449" cy="3253740"/>
        </p:xfrm>
        <a:graphic>
          <a:graphicData uri="http://schemas.openxmlformats.org/drawingml/2006/table">
            <a:tbl>
              <a:tblPr firstRow="1">
                <a:tableStyleId>{912C8C85-51F0-491E-9774-3900AFEF0FD7}</a:tableStyleId>
              </a:tblPr>
              <a:tblGrid>
                <a:gridCol w="1872209">
                  <a:extLst>
                    <a:ext uri="{9D8B030D-6E8A-4147-A177-3AD203B41FA5}">
                      <a16:colId xmlns:a16="http://schemas.microsoft.com/office/drawing/2014/main" xmlns="" val="20000"/>
                    </a:ext>
                  </a:extLst>
                </a:gridCol>
                <a:gridCol w="1080120">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966912">
                  <a:extLst>
                    <a:ext uri="{9D8B030D-6E8A-4147-A177-3AD203B41FA5}">
                      <a16:colId xmlns:a16="http://schemas.microsoft.com/office/drawing/2014/main" xmlns="" val="20004"/>
                    </a:ext>
                  </a:extLst>
                </a:gridCol>
              </a:tblGrid>
              <a:tr h="335280">
                <a:tc>
                  <a:txBody>
                    <a:bodyPr/>
                    <a:lstStyle/>
                    <a:p>
                      <a:pPr algn="l" fontAlgn="ctr"/>
                      <a:r>
                        <a:rPr lang="ja-JP" altLang="en-US" sz="1600" u="none" strike="noStrike" dirty="0">
                          <a:effectLst/>
                        </a:rPr>
                        <a:t>企業名</a:t>
                      </a:r>
                      <a:endParaRPr lang="ja-JP" altLang="en-US"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売上高（連結・</a:t>
                      </a:r>
                      <a:r>
                        <a:rPr lang="en-US" altLang="ja-JP" sz="1600" u="none" strike="noStrike" dirty="0">
                          <a:effectLst/>
                        </a:rPr>
                        <a:t>100</a:t>
                      </a:r>
                      <a:r>
                        <a:rPr lang="ja-JP" altLang="en-US" sz="1600" u="none" strike="noStrike" dirty="0">
                          <a:effectLst/>
                        </a:rPr>
                        <a:t>万円）</a:t>
                      </a:r>
                      <a:endParaRPr lang="ja-JP" altLang="en-US" sz="1600" b="0" i="0" u="none" strike="noStrike" dirty="0">
                        <a:solidFill>
                          <a:srgbClr val="000000"/>
                        </a:solidFill>
                        <a:effectLst/>
                        <a:latin typeface="ＭＳ ゴシック"/>
                      </a:endParaRPr>
                    </a:p>
                  </a:txBody>
                  <a:tcPr marL="7620" marR="7620" marT="7620" marB="0" anchor="ctr"/>
                </a:tc>
                <a:tc>
                  <a:txBody>
                    <a:bodyPr/>
                    <a:lstStyle/>
                    <a:p>
                      <a:pPr algn="l" fontAlgn="ctr"/>
                      <a:r>
                        <a:rPr lang="zh-TW" altLang="en-US" sz="1600" u="none" strike="noStrike" dirty="0">
                          <a:effectLst/>
                        </a:rPr>
                        <a:t>経常利益（連結。</a:t>
                      </a:r>
                      <a:r>
                        <a:rPr lang="en-US" altLang="zh-TW" sz="1600" u="none" strike="noStrike" dirty="0">
                          <a:effectLst/>
                        </a:rPr>
                        <a:t>100</a:t>
                      </a:r>
                      <a:r>
                        <a:rPr lang="zh-TW" altLang="en-US" sz="1600" u="none" strike="noStrike" dirty="0">
                          <a:effectLst/>
                        </a:rPr>
                        <a:t>万円）</a:t>
                      </a:r>
                      <a:endParaRPr lang="zh-TW" altLang="en-US"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売上高経常利益率（％）</a:t>
                      </a:r>
                      <a:endParaRPr lang="ja-JP" altLang="en-US"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系列</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0"/>
                  </a:ext>
                </a:extLst>
              </a:tr>
              <a:tr h="167640">
                <a:tc>
                  <a:txBody>
                    <a:bodyPr/>
                    <a:lstStyle/>
                    <a:p>
                      <a:pPr algn="l" fontAlgn="ctr"/>
                      <a:r>
                        <a:rPr lang="ja-JP" altLang="en-US" sz="1600" u="none" strike="noStrike" dirty="0">
                          <a:effectLst/>
                          <a:latin typeface="+mn-ea"/>
                          <a:ea typeface="+mn-ea"/>
                        </a:rPr>
                        <a:t>デンソー</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4,524,522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315,728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7.0%</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1"/>
                  </a:ext>
                </a:extLst>
              </a:tr>
              <a:tr h="167640">
                <a:tc>
                  <a:txBody>
                    <a:bodyPr/>
                    <a:lstStyle/>
                    <a:p>
                      <a:pPr algn="l" fontAlgn="ctr"/>
                      <a:r>
                        <a:rPr lang="ja-JP" altLang="en-US" sz="1600" u="none" strike="noStrike" dirty="0">
                          <a:effectLst/>
                          <a:latin typeface="+mn-ea"/>
                          <a:ea typeface="+mn-ea"/>
                        </a:rPr>
                        <a:t>ブリヂストン</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3,790,251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507,303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13.4%</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2"/>
                  </a:ext>
                </a:extLst>
              </a:tr>
              <a:tr h="167640">
                <a:tc>
                  <a:txBody>
                    <a:bodyPr/>
                    <a:lstStyle/>
                    <a:p>
                      <a:pPr algn="l" fontAlgn="ctr"/>
                      <a:r>
                        <a:rPr lang="ja-JP" altLang="en-US" sz="1600" u="none" strike="noStrike" dirty="0">
                          <a:effectLst/>
                          <a:latin typeface="+mn-ea"/>
                          <a:ea typeface="+mn-ea"/>
                        </a:rPr>
                        <a:t>アイシン精機</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3,243,178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186,887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5.8%</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3"/>
                  </a:ext>
                </a:extLst>
              </a:tr>
              <a:tr h="167640">
                <a:tc>
                  <a:txBody>
                    <a:bodyPr/>
                    <a:lstStyle/>
                    <a:p>
                      <a:pPr algn="l" fontAlgn="ctr"/>
                      <a:r>
                        <a:rPr lang="zh-TW" altLang="en-US" sz="1600" u="none" strike="noStrike" dirty="0">
                          <a:effectLst/>
                          <a:latin typeface="ＭＳ Ｐゴシック" panose="020B0600070205080204" pitchFamily="50" charset="-128"/>
                          <a:ea typeface="ＭＳ Ｐゴシック" panose="020B0600070205080204" pitchFamily="50" charset="-128"/>
                        </a:rPr>
                        <a:t>住友電気工業</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600" u="none" strike="noStrike" dirty="0">
                          <a:effectLst/>
                        </a:rPr>
                        <a:t>2,933,089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165,658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5.6%</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4"/>
                  </a:ext>
                </a:extLst>
              </a:tr>
              <a:tr h="167640">
                <a:tc>
                  <a:txBody>
                    <a:bodyPr/>
                    <a:lstStyle/>
                    <a:p>
                      <a:pPr algn="l" fontAlgn="ctr"/>
                      <a:r>
                        <a:rPr lang="zh-TW" altLang="en-US" sz="1600" u="none" strike="noStrike" dirty="0">
                          <a:effectLst/>
                          <a:latin typeface="ＭＳ Ｐゴシック" panose="020B0600070205080204" pitchFamily="50" charset="-128"/>
                          <a:ea typeface="ＭＳ Ｐゴシック" panose="020B0600070205080204" pitchFamily="50" charset="-128"/>
                        </a:rPr>
                        <a:t>豊田自動織機</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tc>
                <a:tc>
                  <a:txBody>
                    <a:bodyPr/>
                    <a:lstStyle/>
                    <a:p>
                      <a:pPr algn="r" fontAlgn="ctr"/>
                      <a:r>
                        <a:rPr lang="en-US" altLang="ja-JP" sz="1600" u="none" strike="noStrike" dirty="0">
                          <a:effectLst/>
                        </a:rPr>
                        <a:t>2,228,944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185,398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8.3%</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5"/>
                  </a:ext>
                </a:extLst>
              </a:tr>
              <a:tr h="167640">
                <a:tc>
                  <a:txBody>
                    <a:bodyPr/>
                    <a:lstStyle/>
                    <a:p>
                      <a:pPr algn="l" fontAlgn="ctr"/>
                      <a:r>
                        <a:rPr lang="ja-JP" altLang="en-US" sz="1600" u="none" strike="noStrike" dirty="0">
                          <a:effectLst/>
                          <a:latin typeface="+mn-ea"/>
                          <a:ea typeface="+mn-ea"/>
                        </a:rPr>
                        <a:t>トヨタ紡織</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1,415,772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56,123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4.0%</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6"/>
                  </a:ext>
                </a:extLst>
              </a:tr>
              <a:tr h="167640">
                <a:tc>
                  <a:txBody>
                    <a:bodyPr/>
                    <a:lstStyle/>
                    <a:p>
                      <a:pPr algn="l" fontAlgn="ctr"/>
                      <a:r>
                        <a:rPr lang="ja-JP" altLang="en-US" sz="1600" u="none" strike="noStrike" dirty="0">
                          <a:effectLst/>
                          <a:latin typeface="+mn-ea"/>
                          <a:ea typeface="+mn-ea"/>
                        </a:rPr>
                        <a:t>ジェイテクト</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1,399,987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81,260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5.8%</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トヨタ</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7"/>
                  </a:ext>
                </a:extLst>
              </a:tr>
              <a:tr h="167640">
                <a:tc>
                  <a:txBody>
                    <a:bodyPr/>
                    <a:lstStyle/>
                    <a:p>
                      <a:pPr algn="l" fontAlgn="ctr"/>
                      <a:r>
                        <a:rPr lang="ja-JP" altLang="en-US" sz="1600" u="none" strike="noStrike" dirty="0">
                          <a:effectLst/>
                          <a:latin typeface="+mn-ea"/>
                          <a:ea typeface="+mn-ea"/>
                        </a:rPr>
                        <a:t>旭硝子</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1,326,293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84,522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6.4%</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8"/>
                  </a:ext>
                </a:extLst>
              </a:tr>
              <a:tr h="167640">
                <a:tc>
                  <a:txBody>
                    <a:bodyPr/>
                    <a:lstStyle/>
                    <a:p>
                      <a:pPr algn="l" fontAlgn="ctr"/>
                      <a:r>
                        <a:rPr lang="ja-JP" altLang="en-US" sz="1600" u="none" strike="noStrike" dirty="0">
                          <a:effectLst/>
                          <a:latin typeface="+mn-ea"/>
                          <a:ea typeface="+mn-ea"/>
                        </a:rPr>
                        <a:t>日本電産</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1,178,290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119,328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10.1%</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　</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09"/>
                  </a:ext>
                </a:extLst>
              </a:tr>
              <a:tr h="167640">
                <a:tc>
                  <a:txBody>
                    <a:bodyPr/>
                    <a:lstStyle/>
                    <a:p>
                      <a:pPr algn="l" fontAlgn="ctr"/>
                      <a:r>
                        <a:rPr lang="ja-JP" altLang="en-US" sz="1600" u="none" strike="noStrike" dirty="0">
                          <a:effectLst/>
                          <a:latin typeface="+mn-ea"/>
                          <a:ea typeface="+mn-ea"/>
                        </a:rPr>
                        <a:t>カルソニックカンセイ</a:t>
                      </a:r>
                      <a:endParaRPr lang="ja-JP" altLang="en-US" sz="1600" b="0" i="0" u="none" strike="noStrike" dirty="0">
                        <a:solidFill>
                          <a:srgbClr val="000000"/>
                        </a:solidFill>
                        <a:effectLst/>
                        <a:latin typeface="+mn-ea"/>
                        <a:ea typeface="+mn-ea"/>
                      </a:endParaRPr>
                    </a:p>
                  </a:txBody>
                  <a:tcPr marL="7620" marR="7620" marT="7620" marB="0" anchor="ctr"/>
                </a:tc>
                <a:tc>
                  <a:txBody>
                    <a:bodyPr/>
                    <a:lstStyle/>
                    <a:p>
                      <a:pPr algn="r" fontAlgn="ctr"/>
                      <a:r>
                        <a:rPr lang="en-US" altLang="ja-JP" sz="1600" u="none" strike="noStrike" dirty="0">
                          <a:effectLst/>
                        </a:rPr>
                        <a:t>1,053,318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34,387 </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r" fontAlgn="ctr"/>
                      <a:r>
                        <a:rPr lang="en-US" altLang="ja-JP" sz="1600" u="none" strike="noStrike" dirty="0">
                          <a:effectLst/>
                        </a:rPr>
                        <a:t>3.3%</a:t>
                      </a:r>
                      <a:endParaRPr lang="en-US" altLang="ja-JP" sz="1600" b="0" i="0" u="none" strike="noStrike" dirty="0">
                        <a:solidFill>
                          <a:srgbClr val="000000"/>
                        </a:solidFill>
                        <a:effectLst/>
                        <a:latin typeface="ＭＳ ゴシック"/>
                      </a:endParaRPr>
                    </a:p>
                  </a:txBody>
                  <a:tcPr marL="7620" marR="7620" marT="7620" marB="0" anchor="ctr"/>
                </a:tc>
                <a:tc>
                  <a:txBody>
                    <a:bodyPr/>
                    <a:lstStyle/>
                    <a:p>
                      <a:pPr algn="l" fontAlgn="ctr"/>
                      <a:r>
                        <a:rPr lang="ja-JP" altLang="en-US" sz="1600" u="none" strike="noStrike" dirty="0">
                          <a:effectLst/>
                        </a:rPr>
                        <a:t>日産</a:t>
                      </a:r>
                      <a:endParaRPr lang="ja-JP" altLang="en-US" sz="1600" b="0" i="0" u="none" strike="noStrike" dirty="0">
                        <a:solidFill>
                          <a:srgbClr val="000000"/>
                        </a:solidFill>
                        <a:effectLst/>
                        <a:latin typeface="ＭＳ ゴシック"/>
                      </a:endParaRPr>
                    </a:p>
                  </a:txBody>
                  <a:tcPr marL="7620" marR="7620" marT="7620" marB="0" anchor="ctr"/>
                </a:tc>
                <a:extLst>
                  <a:ext uri="{0D108BD9-81ED-4DB2-BD59-A6C34878D82A}">
                    <a16:rowId xmlns:a16="http://schemas.microsoft.com/office/drawing/2014/main" xmlns="" val="10010"/>
                  </a:ext>
                </a:extLst>
              </a:tr>
            </a:tbl>
          </a:graphicData>
        </a:graphic>
      </p:graphicFrame>
      <p:sp>
        <p:nvSpPr>
          <p:cNvPr id="7" name="テキスト ボックス 6"/>
          <p:cNvSpPr txBox="1"/>
          <p:nvPr/>
        </p:nvSpPr>
        <p:spPr>
          <a:xfrm>
            <a:off x="1475656" y="5979271"/>
            <a:ext cx="5184576" cy="369332"/>
          </a:xfrm>
          <a:prstGeom prst="rect">
            <a:avLst/>
          </a:prstGeom>
          <a:noFill/>
        </p:spPr>
        <p:txBody>
          <a:bodyPr wrap="square" rtlCol="0">
            <a:spAutoFit/>
          </a:bodyPr>
          <a:lstStyle/>
          <a:p>
            <a:r>
              <a:rPr kumimoji="1" lang="ja-JP" altLang="en-US" dirty="0"/>
              <a:t>出所：自動車部品出版</a:t>
            </a:r>
            <a:r>
              <a:rPr lang="en-US" altLang="ja-JP" dirty="0"/>
              <a:t>[2017]92</a:t>
            </a:r>
            <a:r>
              <a:rPr lang="ja-JP" altLang="en-US" dirty="0"/>
              <a:t>頁などから作成。</a:t>
            </a:r>
            <a:endParaRPr kumimoji="1" lang="ja-JP" altLang="en-US" dirty="0"/>
          </a:p>
        </p:txBody>
      </p:sp>
    </p:spTree>
    <p:extLst>
      <p:ext uri="{BB962C8B-B14F-4D97-AF65-F5344CB8AC3E}">
        <p14:creationId xmlns:p14="http://schemas.microsoft.com/office/powerpoint/2010/main" val="934194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79512" y="2780928"/>
            <a:ext cx="8517632" cy="1143000"/>
          </a:xfrm>
        </p:spPr>
        <p:txBody>
          <a:bodyPr/>
          <a:lstStyle/>
          <a:p>
            <a:r>
              <a:rPr kumimoji="1" lang="ja-JP" altLang="en-US" dirty="0"/>
              <a:t>３－（２）　サプライヤー・システムの概要</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17</a:t>
            </a:fld>
            <a:endParaRPr lang="en-US" altLang="ja-JP" dirty="0"/>
          </a:p>
        </p:txBody>
      </p:sp>
    </p:spTree>
    <p:extLst>
      <p:ext uri="{BB962C8B-B14F-4D97-AF65-F5344CB8AC3E}">
        <p14:creationId xmlns:p14="http://schemas.microsoft.com/office/powerpoint/2010/main" val="3497176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サプライヤー・システムとは何か</a:t>
            </a:r>
          </a:p>
        </p:txBody>
      </p:sp>
      <p:sp>
        <p:nvSpPr>
          <p:cNvPr id="5" name="コンテンツ プレースホルダー 4"/>
          <p:cNvSpPr>
            <a:spLocks noGrp="1"/>
          </p:cNvSpPr>
          <p:nvPr>
            <p:ph idx="1"/>
          </p:nvPr>
        </p:nvSpPr>
        <p:spPr/>
        <p:txBody>
          <a:bodyPr>
            <a:normAutofit fontScale="85000" lnSpcReduction="20000"/>
          </a:bodyPr>
          <a:lstStyle/>
          <a:p>
            <a:r>
              <a:rPr lang="ja-JP" altLang="en-US" dirty="0"/>
              <a:t>確定した定義はないが，さしあたり「完成品メーカーに供給される部品取引をめぐって結ばれる，完成品メーカーと部品メーカーを含む企業間関係のこと」のこと</a:t>
            </a:r>
            <a:endParaRPr lang="en-US" altLang="ja-JP" dirty="0"/>
          </a:p>
          <a:p>
            <a:pPr lvl="1"/>
            <a:r>
              <a:rPr lang="ja-JP" altLang="en-US" dirty="0"/>
              <a:t>部品メーカー同士の関係を含む</a:t>
            </a:r>
            <a:endParaRPr lang="en-US" altLang="ja-JP" dirty="0"/>
          </a:p>
          <a:p>
            <a:r>
              <a:rPr lang="en-US" altLang="ja-JP" dirty="0"/>
              <a:t>1970</a:t>
            </a:r>
            <a:r>
              <a:rPr lang="ja-JP" altLang="en-US" dirty="0"/>
              <a:t>年代までは「系列・下請け」関係という言葉でとらえられることが多かった。この定義も確定的なものはない</a:t>
            </a:r>
            <a:endParaRPr lang="en-US" altLang="ja-JP" dirty="0"/>
          </a:p>
          <a:p>
            <a:pPr lvl="1"/>
            <a:r>
              <a:rPr lang="ja-JP" altLang="en-US" dirty="0"/>
              <a:t>系列：原材料の購入から製品の販売に至る製造工程の垂直的流れにおいて，長期の安定的な取引が行われる企業間関係</a:t>
            </a:r>
            <a:endParaRPr lang="en-US" altLang="ja-JP" dirty="0"/>
          </a:p>
          <a:p>
            <a:pPr lvl="1"/>
            <a:r>
              <a:rPr kumimoji="1" lang="ja-JP" altLang="en-US" dirty="0"/>
              <a:t>下請け：企業が，より規模の小さい企業に製造や情報成果物作成や役務提供を委託し，より規模の小さい企業がこれを請け負うこと</a:t>
            </a:r>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18</a:t>
            </a:fld>
            <a:endParaRPr lang="en-US" altLang="ja-JP" dirty="0"/>
          </a:p>
        </p:txBody>
      </p:sp>
    </p:spTree>
    <p:extLst>
      <p:ext uri="{BB962C8B-B14F-4D97-AF65-F5344CB8AC3E}">
        <p14:creationId xmlns:p14="http://schemas.microsoft.com/office/powerpoint/2010/main" val="3750946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サプライヤー・システムにおける企業間関係の基本イメージ</a:t>
            </a:r>
          </a:p>
        </p:txBody>
      </p:sp>
      <p:sp>
        <p:nvSpPr>
          <p:cNvPr id="3" name="コンテンツ プレースホルダー 2"/>
          <p:cNvSpPr>
            <a:spLocks noGrp="1"/>
          </p:cNvSpPr>
          <p:nvPr>
            <p:ph idx="1"/>
          </p:nvPr>
        </p:nvSpPr>
        <p:spPr/>
        <p:txBody>
          <a:bodyPr/>
          <a:lstStyle/>
          <a:p>
            <a:r>
              <a:rPr kumimoji="1" lang="ja-JP" altLang="en-US" dirty="0"/>
              <a:t>誤った常識的理解</a:t>
            </a:r>
            <a:r>
              <a:rPr kumimoji="1" lang="ja-JP" altLang="en-US" dirty="0" smtClean="0"/>
              <a:t>：＿＿＿＿＿＿＿＿＿＿</a:t>
            </a:r>
            <a:endParaRPr kumimoji="1" lang="en-US" altLang="ja-JP" dirty="0" smtClean="0"/>
          </a:p>
          <a:p>
            <a:r>
              <a:rPr lang="ja-JP" altLang="en-US" dirty="0" smtClean="0"/>
              <a:t>より</a:t>
            </a:r>
            <a:r>
              <a:rPr lang="ja-JP" altLang="en-US" dirty="0"/>
              <a:t>正しい理解</a:t>
            </a:r>
            <a:r>
              <a:rPr lang="ja-JP" altLang="en-US" dirty="0" smtClean="0"/>
              <a:t>：＿＿＿＿＿＿＿＿＿＿＿</a:t>
            </a:r>
            <a:endParaRPr lang="en-US" altLang="ja-JP" dirty="0"/>
          </a:p>
          <a:p>
            <a:r>
              <a:rPr lang="ja-JP" altLang="en-US" dirty="0"/>
              <a:t>近年の一面的な理解：対等な二者</a:t>
            </a:r>
            <a:endParaRPr lang="en-US" altLang="ja-JP" dirty="0"/>
          </a:p>
          <a:p>
            <a:pPr marL="45720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19</a:t>
            </a:fld>
            <a:endParaRPr lang="en-US" altLang="ja-JP" dirty="0"/>
          </a:p>
        </p:txBody>
      </p:sp>
      <p:sp>
        <p:nvSpPr>
          <p:cNvPr id="5" name="二等辺三角形 4"/>
          <p:cNvSpPr/>
          <p:nvPr/>
        </p:nvSpPr>
        <p:spPr>
          <a:xfrm>
            <a:off x="0" y="3282672"/>
            <a:ext cx="1187624"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二等辺三角形 5"/>
          <p:cNvSpPr/>
          <p:nvPr/>
        </p:nvSpPr>
        <p:spPr>
          <a:xfrm>
            <a:off x="1331640" y="3284984"/>
            <a:ext cx="1187624"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二等辺三角形 6"/>
          <p:cNvSpPr/>
          <p:nvPr/>
        </p:nvSpPr>
        <p:spPr>
          <a:xfrm>
            <a:off x="2645307" y="3284984"/>
            <a:ext cx="1187624"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12"/>
          <p:cNvGrpSpPr/>
          <p:nvPr/>
        </p:nvGrpSpPr>
        <p:grpSpPr>
          <a:xfrm>
            <a:off x="4217288" y="3356992"/>
            <a:ext cx="4242382" cy="2597282"/>
            <a:chOff x="4217288" y="3805616"/>
            <a:chExt cx="4242382" cy="2597282"/>
          </a:xfrm>
        </p:grpSpPr>
        <p:sp>
          <p:nvSpPr>
            <p:cNvPr id="8" name="二等辺三角形 7"/>
            <p:cNvSpPr/>
            <p:nvPr/>
          </p:nvSpPr>
          <p:spPr>
            <a:xfrm>
              <a:off x="5796136" y="4365104"/>
              <a:ext cx="1296144" cy="20377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二等辺三角形 8"/>
            <p:cNvSpPr/>
            <p:nvPr/>
          </p:nvSpPr>
          <p:spPr>
            <a:xfrm>
              <a:off x="5256076" y="3805616"/>
              <a:ext cx="1187624"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二等辺三角形 9"/>
            <p:cNvSpPr/>
            <p:nvPr/>
          </p:nvSpPr>
          <p:spPr>
            <a:xfrm>
              <a:off x="4217288" y="3810610"/>
              <a:ext cx="1871700"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二等辺三角形 10"/>
            <p:cNvSpPr/>
            <p:nvPr/>
          </p:nvSpPr>
          <p:spPr>
            <a:xfrm>
              <a:off x="6336196" y="3810610"/>
              <a:ext cx="1871700"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二等辺三角形 11"/>
            <p:cNvSpPr/>
            <p:nvPr/>
          </p:nvSpPr>
          <p:spPr>
            <a:xfrm>
              <a:off x="7272046" y="3810610"/>
              <a:ext cx="1187624" cy="25922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4" name="円/楕円 13"/>
          <p:cNvSpPr/>
          <p:nvPr/>
        </p:nvSpPr>
        <p:spPr>
          <a:xfrm>
            <a:off x="683568" y="6309320"/>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3712317" y="6309320"/>
            <a:ext cx="50405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 name="直線矢印コネクタ 16"/>
          <p:cNvCxnSpPr/>
          <p:nvPr/>
        </p:nvCxnSpPr>
        <p:spPr>
          <a:xfrm>
            <a:off x="1331640" y="6453336"/>
            <a:ext cx="23042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1331640" y="6669360"/>
            <a:ext cx="222411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43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課題</a:t>
            </a:r>
          </a:p>
        </p:txBody>
      </p:sp>
      <p:sp>
        <p:nvSpPr>
          <p:cNvPr id="5" name="コンテンツ プレースホルダー 4"/>
          <p:cNvSpPr>
            <a:spLocks noGrp="1"/>
          </p:cNvSpPr>
          <p:nvPr>
            <p:ph idx="1"/>
          </p:nvPr>
        </p:nvSpPr>
        <p:spPr>
          <a:xfrm>
            <a:off x="457200" y="1268760"/>
            <a:ext cx="8229600" cy="5184575"/>
          </a:xfrm>
        </p:spPr>
        <p:txBody>
          <a:bodyPr>
            <a:normAutofit fontScale="85000" lnSpcReduction="10000"/>
          </a:bodyPr>
          <a:lstStyle/>
          <a:p>
            <a:r>
              <a:rPr kumimoji="1" lang="ja-JP" altLang="en-US" dirty="0"/>
              <a:t>日本の自動車部品サプライヤー・</a:t>
            </a:r>
            <a:r>
              <a:rPr kumimoji="1" lang="ja-JP" altLang="en-US" dirty="0" smtClean="0"/>
              <a:t>システムが自動車産業の発展にどのように貢献しているのかを示す。</a:t>
            </a:r>
            <a:endParaRPr kumimoji="1" lang="en-US" altLang="ja-JP" dirty="0" smtClean="0"/>
          </a:p>
          <a:p>
            <a:r>
              <a:rPr kumimoji="1" lang="ja-JP" altLang="en-US" dirty="0" smtClean="0"/>
              <a:t>日本における自動車部品の長期</a:t>
            </a:r>
            <a:r>
              <a:rPr kumimoji="1" lang="ja-JP" altLang="en-US" dirty="0"/>
              <a:t>相対取引の特徴</a:t>
            </a:r>
            <a:r>
              <a:rPr kumimoji="1" lang="ja-JP" altLang="en-US" dirty="0" smtClean="0"/>
              <a:t>を経済学・社会科学的に明らか</a:t>
            </a:r>
            <a:r>
              <a:rPr kumimoji="1" lang="ja-JP" altLang="en-US" dirty="0"/>
              <a:t>にする</a:t>
            </a:r>
            <a:endParaRPr kumimoji="1" lang="en-US" altLang="ja-JP" dirty="0"/>
          </a:p>
          <a:p>
            <a:r>
              <a:rPr kumimoji="1" lang="ja-JP" altLang="en-US" dirty="0"/>
              <a:t>サプライヤー・システムが</a:t>
            </a:r>
            <a:r>
              <a:rPr kumimoji="1" lang="ja-JP" altLang="en-US" dirty="0" smtClean="0"/>
              <a:t>，グローバル競争</a:t>
            </a:r>
            <a:r>
              <a:rPr lang="ja-JP" altLang="en-US" dirty="0" smtClean="0"/>
              <a:t>の下でどの</a:t>
            </a:r>
            <a:r>
              <a:rPr lang="ja-JP" altLang="en-US" dirty="0"/>
              <a:t>ように変容しているかを論じる。</a:t>
            </a:r>
            <a:endParaRPr lang="en-US" altLang="ja-JP" dirty="0"/>
          </a:p>
          <a:p>
            <a:r>
              <a:rPr lang="ja-JP" altLang="en-US" dirty="0"/>
              <a:t>その変容を通して，以下</a:t>
            </a:r>
            <a:r>
              <a:rPr lang="ja-JP" altLang="en-US" dirty="0" smtClean="0"/>
              <a:t>の解明を目指す</a:t>
            </a:r>
            <a:endParaRPr lang="en-US" altLang="ja-JP" dirty="0"/>
          </a:p>
          <a:p>
            <a:pPr lvl="1"/>
            <a:r>
              <a:rPr lang="ja-JP" altLang="en-US" dirty="0"/>
              <a:t>グローバル競争におけるサプライヤー・システム成長の展望</a:t>
            </a:r>
            <a:endParaRPr lang="en-US" altLang="ja-JP" dirty="0"/>
          </a:p>
          <a:p>
            <a:pPr lvl="1"/>
            <a:r>
              <a:rPr lang="ja-JP" altLang="en-US" dirty="0"/>
              <a:t>サプライヤー・システムの普遍的に合理的な側面と，日本社会の特徴に埋め込まれた独自な側面の抽出</a:t>
            </a:r>
            <a:endParaRPr lang="en-US" altLang="ja-JP" dirty="0"/>
          </a:p>
          <a:p>
            <a:pPr lvl="1"/>
            <a:r>
              <a:rPr lang="ja-JP" altLang="en-US" dirty="0"/>
              <a:t>日本経済の持続的成長にとっての自動車部品サプライヤー・システムの役割</a:t>
            </a:r>
            <a:endParaRPr lang="en-US" altLang="ja-JP" dirty="0"/>
          </a:p>
          <a:p>
            <a:pPr lvl="1"/>
            <a:endParaRPr lang="en-US" altLang="ja-JP" dirty="0"/>
          </a:p>
          <a:p>
            <a:pPr lvl="1"/>
            <a:endParaRPr lang="en-US" altLang="ja-JP" dirty="0"/>
          </a:p>
          <a:p>
            <a:endParaRPr kumimoji="1"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2</a:t>
            </a:fld>
            <a:endParaRPr lang="en-US" altLang="ja-JP" dirty="0"/>
          </a:p>
        </p:txBody>
      </p:sp>
    </p:spTree>
    <p:extLst>
      <p:ext uri="{BB962C8B-B14F-4D97-AF65-F5344CB8AC3E}">
        <p14:creationId xmlns:p14="http://schemas.microsoft.com/office/powerpoint/2010/main" val="3652331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山脈型分業構造の意味</a:t>
            </a:r>
          </a:p>
        </p:txBody>
      </p:sp>
      <p:sp>
        <p:nvSpPr>
          <p:cNvPr id="3" name="コンテンツ プレースホルダー 2"/>
          <p:cNvSpPr>
            <a:spLocks noGrp="1"/>
          </p:cNvSpPr>
          <p:nvPr>
            <p:ph idx="1"/>
          </p:nvPr>
        </p:nvSpPr>
        <p:spPr>
          <a:xfrm>
            <a:off x="457200" y="1484785"/>
            <a:ext cx="8229600" cy="5373216"/>
          </a:xfrm>
        </p:spPr>
        <p:txBody>
          <a:bodyPr>
            <a:normAutofit fontScale="85000" lnSpcReduction="20000"/>
          </a:bodyPr>
          <a:lstStyle/>
          <a:p>
            <a:r>
              <a:rPr lang="ja-JP" altLang="en-US" dirty="0"/>
              <a:t>渡辺</a:t>
            </a:r>
            <a:r>
              <a:rPr lang="en-US" altLang="ja-JP" dirty="0"/>
              <a:t>[1994]</a:t>
            </a:r>
            <a:r>
              <a:rPr lang="ja-JP" altLang="en-US" dirty="0"/>
              <a:t>他で提案</a:t>
            </a:r>
            <a:r>
              <a:rPr lang="ja-JP" altLang="en-US" dirty="0" smtClean="0"/>
              <a:t>された認識モデル</a:t>
            </a:r>
            <a:endParaRPr lang="en-US" altLang="ja-JP" dirty="0"/>
          </a:p>
          <a:p>
            <a:r>
              <a:rPr lang="ja-JP" altLang="en-US" dirty="0"/>
              <a:t>自動車については，孤立したピラミッドでは表現できない以下の取引関係を示す</a:t>
            </a:r>
            <a:endParaRPr lang="en-US" altLang="ja-JP" dirty="0"/>
          </a:p>
          <a:p>
            <a:pPr lvl="1"/>
            <a:r>
              <a:rPr lang="en-US" altLang="ja-JP" dirty="0"/>
              <a:t>1</a:t>
            </a:r>
            <a:r>
              <a:rPr lang="ja-JP" altLang="en-US" dirty="0"/>
              <a:t>次，</a:t>
            </a:r>
            <a:r>
              <a:rPr lang="en-US" altLang="ja-JP" dirty="0"/>
              <a:t>2</a:t>
            </a:r>
            <a:r>
              <a:rPr lang="ja-JP" altLang="en-US" dirty="0"/>
              <a:t>次，</a:t>
            </a:r>
            <a:r>
              <a:rPr lang="en-US" altLang="ja-JP" dirty="0"/>
              <a:t>3</a:t>
            </a:r>
            <a:r>
              <a:rPr lang="ja-JP" altLang="en-US" dirty="0" smtClean="0"/>
              <a:t>次（</a:t>
            </a:r>
            <a:r>
              <a:rPr lang="en-US" altLang="ja-JP" dirty="0" smtClean="0"/>
              <a:t>Tier</a:t>
            </a:r>
            <a:r>
              <a:rPr lang="ja-JP" altLang="en-US" dirty="0" smtClean="0"/>
              <a:t> </a:t>
            </a:r>
            <a:r>
              <a:rPr lang="en-US" altLang="ja-JP" dirty="0" smtClean="0"/>
              <a:t>1,</a:t>
            </a:r>
            <a:r>
              <a:rPr lang="ja-JP" altLang="en-US" dirty="0" smtClean="0"/>
              <a:t> </a:t>
            </a:r>
            <a:r>
              <a:rPr lang="en-US" altLang="ja-JP" dirty="0" smtClean="0"/>
              <a:t>Tier2,</a:t>
            </a:r>
            <a:r>
              <a:rPr lang="ja-JP" altLang="en-US" dirty="0" smtClean="0"/>
              <a:t> </a:t>
            </a:r>
            <a:r>
              <a:rPr lang="en-US" altLang="ja-JP" dirty="0" smtClean="0"/>
              <a:t>Tier3</a:t>
            </a:r>
            <a:r>
              <a:rPr lang="ja-JP" altLang="en-US" dirty="0" smtClean="0"/>
              <a:t>）と</a:t>
            </a:r>
            <a:r>
              <a:rPr lang="ja-JP" altLang="en-US" dirty="0"/>
              <a:t>階層化されたサプライヤー</a:t>
            </a:r>
            <a:r>
              <a:rPr lang="en-US" altLang="ja-JP" dirty="0"/>
              <a:t>(</a:t>
            </a:r>
            <a:r>
              <a:rPr lang="ja-JP" altLang="en-US" dirty="0"/>
              <a:t>ここまではピラミッド論でもできる</a:t>
            </a:r>
            <a:r>
              <a:rPr lang="en-US" altLang="ja-JP" dirty="0"/>
              <a:t>)</a:t>
            </a:r>
          </a:p>
          <a:p>
            <a:pPr lvl="1"/>
            <a:r>
              <a:rPr lang="ja-JP" altLang="en-US" dirty="0"/>
              <a:t>階層間は１）流通過程での交渉力の強弱と，２</a:t>
            </a:r>
            <a:r>
              <a:rPr lang="ja-JP" altLang="en-US" dirty="0" smtClean="0"/>
              <a:t>）下層の企業の＿＿＿＿＿への管理により非対称な関係で</a:t>
            </a:r>
            <a:r>
              <a:rPr lang="ja-JP" altLang="en-US" dirty="0"/>
              <a:t>あることが多い</a:t>
            </a:r>
            <a:endParaRPr lang="en-US" altLang="ja-JP" dirty="0"/>
          </a:p>
          <a:p>
            <a:pPr lvl="1"/>
            <a:r>
              <a:rPr lang="ja-JP" altLang="en-US" dirty="0"/>
              <a:t>分業の広がり（左右方向）と分業の深さ（上下方向）は系列によって異なる</a:t>
            </a:r>
            <a:endParaRPr lang="en-US" altLang="ja-JP" dirty="0"/>
          </a:p>
          <a:p>
            <a:pPr lvl="1"/>
            <a:r>
              <a:rPr lang="ja-JP" altLang="en-US" dirty="0"/>
              <a:t>系列サプライヤーは主要取引先を持ちながら他の取引先，他系列の取引先にも納入している</a:t>
            </a:r>
            <a:endParaRPr lang="en-US" altLang="ja-JP" dirty="0"/>
          </a:p>
          <a:p>
            <a:pPr lvl="1"/>
            <a:r>
              <a:rPr lang="ja-JP" altLang="en-US" dirty="0"/>
              <a:t>系列に所属しない専門部品メーカーが存在</a:t>
            </a:r>
            <a:endParaRPr lang="en-US" altLang="ja-JP" dirty="0"/>
          </a:p>
          <a:p>
            <a:pPr lvl="1"/>
            <a:r>
              <a:rPr lang="ja-JP" altLang="en-US" dirty="0"/>
              <a:t>最下層には，系列</a:t>
            </a:r>
            <a:r>
              <a:rPr lang="en-US" altLang="ja-JP" dirty="0"/>
              <a:t>X</a:t>
            </a:r>
            <a:r>
              <a:rPr lang="ja-JP" altLang="en-US" dirty="0"/>
              <a:t>次中小零細メーカーが存在する一方，系列に所属しない中小零細専門加工メーカーが存在</a:t>
            </a:r>
            <a:endParaRPr lang="en-US" altLang="ja-JP" dirty="0"/>
          </a:p>
          <a:p>
            <a:pPr lvl="1"/>
            <a:endParaRPr lang="en-US" altLang="ja-JP" dirty="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20</a:t>
            </a:fld>
            <a:endParaRPr lang="en-US" altLang="ja-JP" dirty="0"/>
          </a:p>
        </p:txBody>
      </p:sp>
    </p:spTree>
    <p:extLst>
      <p:ext uri="{BB962C8B-B14F-4D97-AF65-F5344CB8AC3E}">
        <p14:creationId xmlns:p14="http://schemas.microsoft.com/office/powerpoint/2010/main" val="1332706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サプライヤーの階層別特徴（１）</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21</a:t>
            </a:fld>
            <a:endParaRPr lang="en-US" altLang="ja-JP" dirty="0"/>
          </a:p>
        </p:txBody>
      </p:sp>
      <p:sp>
        <p:nvSpPr>
          <p:cNvPr id="6" name="テキスト ボックス 5"/>
          <p:cNvSpPr txBox="1"/>
          <p:nvPr/>
        </p:nvSpPr>
        <p:spPr>
          <a:xfrm>
            <a:off x="107504" y="6526877"/>
            <a:ext cx="7639858" cy="369332"/>
          </a:xfrm>
          <a:prstGeom prst="rect">
            <a:avLst/>
          </a:prstGeom>
          <a:noFill/>
        </p:spPr>
        <p:txBody>
          <a:bodyPr wrap="square" rtlCol="0">
            <a:spAutoFit/>
          </a:bodyPr>
          <a:lstStyle/>
          <a:p>
            <a:r>
              <a:rPr kumimoji="1" lang="ja-JP" altLang="en-US" dirty="0"/>
              <a:t>出所：藤本・武石</a:t>
            </a:r>
            <a:r>
              <a:rPr kumimoji="1" lang="en-US" altLang="ja-JP" dirty="0"/>
              <a:t>[1994]</a:t>
            </a:r>
            <a:r>
              <a:rPr kumimoji="1" lang="ja-JP" altLang="en-US" dirty="0"/>
              <a:t>。</a:t>
            </a:r>
          </a:p>
        </p:txBody>
      </p:sp>
    </p:spTree>
    <p:extLst>
      <p:ext uri="{BB962C8B-B14F-4D97-AF65-F5344CB8AC3E}">
        <p14:creationId xmlns:p14="http://schemas.microsoft.com/office/powerpoint/2010/main" val="1567698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サプライヤーの階層別特徴（２）</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22</a:t>
            </a:fld>
            <a:endParaRPr lang="en-US" altLang="ja-JP" dirty="0"/>
          </a:p>
        </p:txBody>
      </p:sp>
      <p:sp>
        <p:nvSpPr>
          <p:cNvPr id="10" name="テキスト ボックス 9"/>
          <p:cNvSpPr txBox="1"/>
          <p:nvPr/>
        </p:nvSpPr>
        <p:spPr>
          <a:xfrm>
            <a:off x="107504" y="6526877"/>
            <a:ext cx="7639858" cy="369332"/>
          </a:xfrm>
          <a:prstGeom prst="rect">
            <a:avLst/>
          </a:prstGeom>
          <a:noFill/>
        </p:spPr>
        <p:txBody>
          <a:bodyPr wrap="square" rtlCol="0">
            <a:spAutoFit/>
          </a:bodyPr>
          <a:lstStyle/>
          <a:p>
            <a:r>
              <a:rPr kumimoji="1" lang="ja-JP" altLang="en-US" dirty="0"/>
              <a:t>出所：藤本・武石</a:t>
            </a:r>
            <a:r>
              <a:rPr kumimoji="1" lang="en-US" altLang="ja-JP" dirty="0"/>
              <a:t>[</a:t>
            </a:r>
            <a:r>
              <a:rPr kumimoji="1" lang="en-US" altLang="ja-JP" dirty="0" smtClean="0"/>
              <a:t>1994]246-247</a:t>
            </a:r>
            <a:r>
              <a:rPr kumimoji="1" lang="ja-JP" altLang="en-US" dirty="0" smtClean="0"/>
              <a:t>頁の表より一部を抜粋。</a:t>
            </a:r>
            <a:endParaRPr kumimoji="1" lang="ja-JP" altLang="en-US" dirty="0"/>
          </a:p>
        </p:txBody>
      </p:sp>
    </p:spTree>
    <p:extLst>
      <p:ext uri="{BB962C8B-B14F-4D97-AF65-F5344CB8AC3E}">
        <p14:creationId xmlns:p14="http://schemas.microsoft.com/office/powerpoint/2010/main" val="3918816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需要先構成に見られる階層性</a:t>
            </a:r>
            <a:endParaRPr kumimoji="1" lang="ja-JP" altLang="en-US" dirty="0"/>
          </a:p>
        </p:txBody>
      </p:sp>
      <p:sp>
        <p:nvSpPr>
          <p:cNvPr id="3" name="コンテンツ プレースホルダー 2"/>
          <p:cNvSpPr>
            <a:spLocks noGrp="1"/>
          </p:cNvSpPr>
          <p:nvPr>
            <p:ph idx="1"/>
          </p:nvPr>
        </p:nvSpPr>
        <p:spPr>
          <a:xfrm>
            <a:off x="467544" y="1124744"/>
            <a:ext cx="8229600" cy="864095"/>
          </a:xfrm>
        </p:spPr>
        <p:txBody>
          <a:bodyPr>
            <a:normAutofit fontScale="92500" lnSpcReduction="20000"/>
          </a:bodyPr>
          <a:lstStyle/>
          <a:p>
            <a:r>
              <a:rPr kumimoji="1" lang="ja-JP" altLang="en-US" dirty="0"/>
              <a:t>補修や直接市場向けよりも組付，部品メーカー向けの方が圧倒的に多い</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23</a:t>
            </a:fld>
            <a:endParaRPr lang="en-US" altLang="ja-JP" dirty="0"/>
          </a:p>
        </p:txBody>
      </p:sp>
      <p:sp>
        <p:nvSpPr>
          <p:cNvPr id="6" name="テキスト ボックス 5"/>
          <p:cNvSpPr txBox="1"/>
          <p:nvPr/>
        </p:nvSpPr>
        <p:spPr>
          <a:xfrm>
            <a:off x="6732240" y="4238754"/>
            <a:ext cx="2014953" cy="923330"/>
          </a:xfrm>
          <a:prstGeom prst="rect">
            <a:avLst/>
          </a:prstGeom>
          <a:noFill/>
        </p:spPr>
        <p:txBody>
          <a:bodyPr wrap="square" rtlCol="0">
            <a:spAutoFit/>
          </a:bodyPr>
          <a:lstStyle/>
          <a:p>
            <a:r>
              <a:rPr kumimoji="1" lang="ja-JP" altLang="en-US" dirty="0"/>
              <a:t>出所：自動車部品出版</a:t>
            </a:r>
            <a:r>
              <a:rPr lang="en-US" altLang="ja-JP" dirty="0"/>
              <a:t>[2017]249</a:t>
            </a:r>
            <a:r>
              <a:rPr lang="ja-JP" altLang="en-US" dirty="0"/>
              <a:t>頁。</a:t>
            </a:r>
            <a:endParaRPr kumimoji="1" lang="ja-JP" altLang="en-US" dirty="0"/>
          </a:p>
        </p:txBody>
      </p:sp>
    </p:spTree>
    <p:extLst>
      <p:ext uri="{BB962C8B-B14F-4D97-AF65-F5344CB8AC3E}">
        <p14:creationId xmlns:p14="http://schemas.microsoft.com/office/powerpoint/2010/main" val="4211441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メーカーとの取引状況に見られる山脈状の階層性</a:t>
            </a:r>
          </a:p>
        </p:txBody>
      </p:sp>
      <p:sp>
        <p:nvSpPr>
          <p:cNvPr id="3" name="コンテンツ プレースホルダー 2"/>
          <p:cNvSpPr>
            <a:spLocks noGrp="1"/>
          </p:cNvSpPr>
          <p:nvPr>
            <p:ph idx="1"/>
          </p:nvPr>
        </p:nvSpPr>
        <p:spPr>
          <a:xfrm>
            <a:off x="457200" y="1600201"/>
            <a:ext cx="8229600" cy="1684783"/>
          </a:xfrm>
        </p:spPr>
        <p:txBody>
          <a:bodyPr>
            <a:normAutofit fontScale="70000" lnSpcReduction="20000"/>
          </a:bodyPr>
          <a:lstStyle/>
          <a:p>
            <a:r>
              <a:rPr kumimoji="1" lang="ja-JP" altLang="en-US" dirty="0"/>
              <a:t>取引先四輪車・二輪車メーカーが複数の企業の方が</a:t>
            </a:r>
            <a:r>
              <a:rPr kumimoji="1" lang="en-US" altLang="ja-JP" dirty="0"/>
              <a:t>1</a:t>
            </a:r>
            <a:r>
              <a:rPr kumimoji="1" lang="ja-JP" altLang="en-US" dirty="0"/>
              <a:t>社だけよりはるかに多い</a:t>
            </a:r>
            <a:endParaRPr kumimoji="1" lang="en-US" altLang="ja-JP" dirty="0"/>
          </a:p>
          <a:p>
            <a:r>
              <a:rPr kumimoji="1" lang="ja-JP" altLang="en-US" dirty="0"/>
              <a:t>「なし」は</a:t>
            </a:r>
            <a:r>
              <a:rPr kumimoji="1" lang="en-US" altLang="ja-JP" dirty="0"/>
              <a:t>2</a:t>
            </a:r>
            <a:r>
              <a:rPr kumimoji="1" lang="ja-JP" altLang="en-US" dirty="0"/>
              <a:t>次以下の仕事だけを行っていることを示す</a:t>
            </a:r>
            <a:endParaRPr kumimoji="1" lang="en-US" altLang="ja-JP" dirty="0"/>
          </a:p>
          <a:p>
            <a:r>
              <a:rPr lang="ja-JP" altLang="en-US" dirty="0"/>
              <a:t>この調査は自動車部品工業会正会員対象なので，それ以外に多数の</a:t>
            </a:r>
            <a:r>
              <a:rPr lang="en-US" altLang="ja-JP" dirty="0"/>
              <a:t>Tier 2=2</a:t>
            </a:r>
            <a:r>
              <a:rPr lang="ja-JP" altLang="en-US" dirty="0"/>
              <a:t>次部品メーカー以下の企業がある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24</a:t>
            </a:fld>
            <a:endParaRPr lang="en-US" altLang="ja-JP" dirty="0"/>
          </a:p>
        </p:txBody>
      </p:sp>
    </p:spTree>
    <p:extLst>
      <p:ext uri="{BB962C8B-B14F-4D97-AF65-F5344CB8AC3E}">
        <p14:creationId xmlns:p14="http://schemas.microsoft.com/office/powerpoint/2010/main" val="1464243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３－（３）　長期相対取引による自動車開発・生産への関与</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25</a:t>
            </a:fld>
            <a:endParaRPr lang="en-US" altLang="ja-JP" dirty="0"/>
          </a:p>
        </p:txBody>
      </p:sp>
    </p:spTree>
    <p:extLst>
      <p:ext uri="{BB962C8B-B14F-4D97-AF65-F5344CB8AC3E}">
        <p14:creationId xmlns:p14="http://schemas.microsoft.com/office/powerpoint/2010/main" val="36141634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自動車部品取引の性質</a:t>
            </a:r>
            <a:endParaRPr kumimoji="1" lang="ja-JP" altLang="en-US" dirty="0"/>
          </a:p>
        </p:txBody>
      </p:sp>
      <p:sp>
        <p:nvSpPr>
          <p:cNvPr id="5" name="コンテンツ プレースホルダー 4"/>
          <p:cNvSpPr>
            <a:spLocks noGrp="1"/>
          </p:cNvSpPr>
          <p:nvPr>
            <p:ph idx="1"/>
          </p:nvPr>
        </p:nvSpPr>
        <p:spPr>
          <a:xfrm>
            <a:off x="457200" y="1268761"/>
            <a:ext cx="8229600" cy="5400600"/>
          </a:xfrm>
        </p:spPr>
        <p:txBody>
          <a:bodyPr>
            <a:normAutofit fontScale="92500"/>
          </a:bodyPr>
          <a:lstStyle/>
          <a:p>
            <a:r>
              <a:rPr kumimoji="1" lang="ja-JP" altLang="en-US" dirty="0" smtClean="0"/>
              <a:t>一定期間の繰り返し取引（モデルが</a:t>
            </a:r>
            <a:r>
              <a:rPr kumimoji="1" lang="en-US" altLang="ja-JP" dirty="0" smtClean="0"/>
              <a:t>3-6</a:t>
            </a:r>
            <a:r>
              <a:rPr kumimoji="1" lang="ja-JP" altLang="en-US" dirty="0" smtClean="0"/>
              <a:t>年存続）</a:t>
            </a:r>
            <a:endParaRPr kumimoji="1" lang="en-US" altLang="ja-JP" dirty="0" smtClean="0"/>
          </a:p>
          <a:p>
            <a:pPr lvl="1"/>
            <a:r>
              <a:rPr lang="ja-JP" altLang="en-US" dirty="0" smtClean="0"/>
              <a:t>完成車メーカーのみならず部品メーカーも必要投資</a:t>
            </a:r>
            <a:r>
              <a:rPr lang="ja-JP" altLang="en-US" dirty="0"/>
              <a:t>額が</a:t>
            </a:r>
            <a:r>
              <a:rPr lang="ja-JP" altLang="en-US" dirty="0" smtClean="0"/>
              <a:t>大きい</a:t>
            </a:r>
            <a:endParaRPr lang="en-US" altLang="ja-JP" dirty="0" smtClean="0"/>
          </a:p>
          <a:p>
            <a:pPr lvl="1"/>
            <a:r>
              <a:rPr lang="ja-JP" altLang="en-US" dirty="0"/>
              <a:t>取引環境の</a:t>
            </a:r>
            <a:r>
              <a:rPr lang="ja-JP" altLang="en-US" dirty="0" smtClean="0"/>
              <a:t>変化が起こりやすい</a:t>
            </a:r>
            <a:endParaRPr kumimoji="1" lang="en-US" altLang="ja-JP" dirty="0" smtClean="0"/>
          </a:p>
          <a:p>
            <a:r>
              <a:rPr lang="ja-JP" altLang="en-US" dirty="0" smtClean="0"/>
              <a:t>自動車のアーキテクチャが＿＿＿＿＿＿＿＿型（</a:t>
            </a:r>
            <a:r>
              <a:rPr lang="en-US" altLang="ja-JP" dirty="0" smtClean="0">
                <a:hlinkClick r:id="rId2" action="ppaction://hlinkpres?slideindex=13&amp;slidetitle=アーキテクチャの分類軸"/>
              </a:rPr>
              <a:t>Ⅴ-1</a:t>
            </a:r>
            <a:r>
              <a:rPr lang="ja-JP" altLang="en-US" dirty="0" smtClean="0">
                <a:hlinkClick r:id="rId2" action="ppaction://hlinkpres?slideindex=13&amp;slidetitle=アーキテクチャの分類軸"/>
              </a:rPr>
              <a:t>スライド</a:t>
            </a:r>
            <a:r>
              <a:rPr lang="en-US" altLang="ja-JP" dirty="0" smtClean="0">
                <a:hlinkClick r:id="rId2" action="ppaction://hlinkpres?slideindex=13&amp;slidetitle=アーキテクチャの分類軸"/>
              </a:rPr>
              <a:t>13-15</a:t>
            </a:r>
            <a:r>
              <a:rPr lang="ja-JP" altLang="en-US" dirty="0">
                <a:hlinkClick r:id="rId2" action="ppaction://hlinkpres?slideindex=13&amp;slidetitle=アーキテクチャの分類軸"/>
              </a:rPr>
              <a:t>参照</a:t>
            </a:r>
            <a:r>
              <a:rPr lang="ja-JP" altLang="en-US" dirty="0" smtClean="0"/>
              <a:t>）</a:t>
            </a:r>
            <a:endParaRPr lang="en-US" altLang="ja-JP" dirty="0" smtClean="0"/>
          </a:p>
          <a:p>
            <a:pPr lvl="1"/>
            <a:r>
              <a:rPr kumimoji="1" lang="ja-JP" altLang="en-US" dirty="0" smtClean="0"/>
              <a:t>多数の専用部品が必要</a:t>
            </a:r>
            <a:endParaRPr kumimoji="1" lang="en-US" altLang="ja-JP" dirty="0" smtClean="0"/>
          </a:p>
          <a:p>
            <a:pPr lvl="1"/>
            <a:r>
              <a:rPr lang="ja-JP" altLang="en-US" dirty="0"/>
              <a:t>全体最適化のため</a:t>
            </a:r>
            <a:r>
              <a:rPr lang="ja-JP" altLang="en-US" dirty="0" smtClean="0"/>
              <a:t>に製品開発における濃密な擦り合わせが必要。製造における品質管理が厳格</a:t>
            </a:r>
            <a:endParaRPr kumimoji="1" lang="en-US" altLang="ja-JP" dirty="0" smtClean="0"/>
          </a:p>
          <a:p>
            <a:r>
              <a:rPr lang="ja-JP" altLang="en-US" dirty="0"/>
              <a:t>取引</a:t>
            </a:r>
            <a:r>
              <a:rPr lang="ja-JP" altLang="en-US" dirty="0" smtClean="0"/>
              <a:t>特殊的資産とそれへの投資が必要</a:t>
            </a:r>
            <a:endParaRPr lang="en-US" altLang="ja-JP" dirty="0" smtClean="0"/>
          </a:p>
          <a:p>
            <a:pPr lvl="1"/>
            <a:r>
              <a:rPr lang="ja-JP" altLang="en-US" dirty="0" smtClean="0"/>
              <a:t>特定の部品取引において価値を持つ機械や技能</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26</a:t>
            </a:fld>
            <a:endParaRPr lang="en-US" altLang="ja-JP" dirty="0"/>
          </a:p>
        </p:txBody>
      </p:sp>
    </p:spTree>
    <p:extLst>
      <p:ext uri="{BB962C8B-B14F-4D97-AF65-F5344CB8AC3E}">
        <p14:creationId xmlns:p14="http://schemas.microsoft.com/office/powerpoint/2010/main" val="1267958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独自の統治構造の必要性</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「頻繁に繰り返す取引」か</a:t>
            </a:r>
            <a:r>
              <a:rPr lang="ja-JP" altLang="en-US" dirty="0" smtClean="0"/>
              <a:t>つ「</a:t>
            </a:r>
            <a:r>
              <a:rPr kumimoji="1" lang="ja-JP" altLang="en-US" dirty="0" smtClean="0"/>
              <a:t>取引特殊的投資を伴う取引」に必要な統治構造</a:t>
            </a:r>
            <a:endParaRPr kumimoji="1" lang="en-US" altLang="ja-JP" dirty="0" smtClean="0"/>
          </a:p>
          <a:p>
            <a:pPr lvl="1"/>
            <a:r>
              <a:rPr lang="ja-JP" altLang="en-US" dirty="0"/>
              <a:t>複雑性，不確実性をすべて織り込んだ契約（完備契約）は</a:t>
            </a:r>
            <a:r>
              <a:rPr lang="ja-JP" altLang="en-US" dirty="0" smtClean="0"/>
              <a:t>不可能なので，当事者</a:t>
            </a:r>
            <a:r>
              <a:rPr lang="ja-JP" altLang="en-US" dirty="0"/>
              <a:t>同士で、当該関係の一般的条項と目的を定め，また意思決定や紛争解決についてはその方法だけを定めるようにする（関係的契約</a:t>
            </a:r>
            <a:r>
              <a:rPr lang="ja-JP" altLang="en-US" dirty="0" smtClean="0"/>
              <a:t>）</a:t>
            </a:r>
            <a:endParaRPr lang="en-US" altLang="ja-JP" dirty="0" smtClean="0"/>
          </a:p>
          <a:p>
            <a:pPr lvl="1"/>
            <a:r>
              <a:rPr lang="ja-JP" altLang="en-US" dirty="0"/>
              <a:t>関係的契約の中で</a:t>
            </a:r>
            <a:r>
              <a:rPr lang="ja-JP" altLang="en-US" dirty="0" smtClean="0"/>
              <a:t>，効率向上を促し，機会主義を防止し，相互の利害を調整する枠組みをつくる</a:t>
            </a:r>
            <a:endParaRPr lang="en-US" altLang="ja-JP" dirty="0" smtClean="0"/>
          </a:p>
          <a:p>
            <a:pPr lvl="1"/>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27</a:t>
            </a:fld>
            <a:endParaRPr lang="en-US" altLang="ja-JP" dirty="0"/>
          </a:p>
        </p:txBody>
      </p:sp>
    </p:spTree>
    <p:extLst>
      <p:ext uri="{BB962C8B-B14F-4D97-AF65-F5344CB8AC3E}">
        <p14:creationId xmlns:p14="http://schemas.microsoft.com/office/powerpoint/2010/main" val="4126348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648072"/>
          </a:xfrm>
        </p:spPr>
        <p:txBody>
          <a:bodyPr>
            <a:normAutofit/>
          </a:bodyPr>
          <a:lstStyle/>
          <a:p>
            <a:r>
              <a:rPr kumimoji="1" lang="ja-JP" altLang="en-US" sz="3200" dirty="0" smtClean="0"/>
              <a:t>様々な取引に対応した契約と統治構造の類型</a:t>
            </a:r>
            <a:endParaRPr kumimoji="1" lang="ja-JP" altLang="en-US" sz="3200" dirty="0"/>
          </a:p>
        </p:txBody>
      </p:sp>
      <p:sp>
        <p:nvSpPr>
          <p:cNvPr id="3" name="コンテンツ プレースホルダー 2"/>
          <p:cNvSpPr>
            <a:spLocks noGrp="1"/>
          </p:cNvSpPr>
          <p:nvPr>
            <p:ph idx="1"/>
          </p:nvPr>
        </p:nvSpPr>
        <p:spPr>
          <a:xfrm>
            <a:off x="467544" y="980728"/>
            <a:ext cx="8229600" cy="576063"/>
          </a:xfrm>
        </p:spPr>
        <p:txBody>
          <a:bodyPr/>
          <a:lstStyle/>
          <a:p>
            <a:r>
              <a:rPr kumimoji="1" lang="en-US" altLang="ja-JP" sz="2400" dirty="0" smtClean="0"/>
              <a:t>Williamson[1979]</a:t>
            </a:r>
            <a:r>
              <a:rPr kumimoji="1" lang="ja-JP" altLang="en-US" sz="2400" dirty="0" smtClean="0"/>
              <a:t>による類型化</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28</a:t>
            </a:fld>
            <a:endParaRPr lang="en-US" altLang="ja-JP" dirty="0"/>
          </a:p>
        </p:txBody>
      </p:sp>
      <p:sp>
        <p:nvSpPr>
          <p:cNvPr id="7" name="テキスト ボックス 6"/>
          <p:cNvSpPr txBox="1"/>
          <p:nvPr/>
        </p:nvSpPr>
        <p:spPr>
          <a:xfrm>
            <a:off x="683568" y="6495097"/>
            <a:ext cx="6840760" cy="369332"/>
          </a:xfrm>
          <a:prstGeom prst="rect">
            <a:avLst/>
          </a:prstGeom>
          <a:noFill/>
        </p:spPr>
        <p:txBody>
          <a:bodyPr wrap="square" rtlCol="0">
            <a:spAutoFit/>
          </a:bodyPr>
          <a:lstStyle/>
          <a:p>
            <a:r>
              <a:rPr kumimoji="1" lang="ja-JP" altLang="en-US" dirty="0" smtClean="0"/>
              <a:t>出所：</a:t>
            </a:r>
            <a:r>
              <a:rPr kumimoji="1" lang="en-US" altLang="ja-JP" dirty="0" smtClean="0"/>
              <a:t>Williamson[1979]p.243,</a:t>
            </a:r>
            <a:r>
              <a:rPr kumimoji="1" lang="ja-JP" altLang="en-US" dirty="0" smtClean="0"/>
              <a:t> </a:t>
            </a:r>
            <a:r>
              <a:rPr kumimoji="1" lang="en-US" altLang="ja-JP" dirty="0" smtClean="0"/>
              <a:t>p257.</a:t>
            </a:r>
            <a:endParaRPr kumimoji="1" lang="ja-JP" altLang="en-US" dirty="0"/>
          </a:p>
        </p:txBody>
      </p:sp>
    </p:spTree>
    <p:extLst>
      <p:ext uri="{BB962C8B-B14F-4D97-AF65-F5344CB8AC3E}">
        <p14:creationId xmlns:p14="http://schemas.microsoft.com/office/powerpoint/2010/main" val="3866802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日本の特徴：部品</a:t>
            </a:r>
            <a:r>
              <a:rPr kumimoji="1" lang="ja-JP" altLang="en-US" dirty="0"/>
              <a:t>の長期取引で</a:t>
            </a:r>
            <a:r>
              <a:rPr kumimoji="1" lang="ja-JP" altLang="en-US" dirty="0" smtClean="0"/>
              <a:t>なく企業間の長期的関係</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通常の長期取引は，ある</a:t>
            </a:r>
            <a:r>
              <a:rPr kumimoji="1" lang="ja-JP" altLang="en-US" dirty="0"/>
              <a:t>部品</a:t>
            </a:r>
            <a:r>
              <a:rPr kumimoji="1" lang="ja-JP" altLang="en-US" dirty="0" smtClean="0"/>
              <a:t>を</a:t>
            </a:r>
            <a:r>
              <a:rPr lang="ja-JP" altLang="en-US" dirty="0"/>
              <a:t>繰り返し</a:t>
            </a:r>
            <a:r>
              <a:rPr kumimoji="1" lang="ja-JP" altLang="en-US" dirty="0" smtClean="0"/>
              <a:t>取引</a:t>
            </a:r>
            <a:r>
              <a:rPr kumimoji="1" lang="ja-JP" altLang="en-US" dirty="0"/>
              <a:t>し</a:t>
            </a:r>
            <a:r>
              <a:rPr kumimoji="1" lang="ja-JP" altLang="en-US" dirty="0" smtClean="0"/>
              <a:t>，それを統治する契約</a:t>
            </a:r>
            <a:r>
              <a:rPr kumimoji="1" lang="ja-JP" altLang="en-US" dirty="0"/>
              <a:t>を</a:t>
            </a:r>
            <a:r>
              <a:rPr kumimoji="1" lang="ja-JP" altLang="en-US" dirty="0" smtClean="0"/>
              <a:t>結ぶ</a:t>
            </a:r>
            <a:endParaRPr kumimoji="1" lang="en-US" altLang="ja-JP" dirty="0" smtClean="0"/>
          </a:p>
          <a:p>
            <a:endParaRPr lang="en-US" altLang="ja-JP" dirty="0"/>
          </a:p>
          <a:p>
            <a:r>
              <a:rPr lang="ja-JP" altLang="en-US" dirty="0" smtClean="0"/>
              <a:t>日本</a:t>
            </a:r>
            <a:r>
              <a:rPr lang="ja-JP" altLang="en-US" dirty="0"/>
              <a:t>のサプライヤー・システムでは，会社と会社が相手を「カスタマー」「サプライヤー」と長期的に認め合う関係が先にあって</a:t>
            </a:r>
            <a:r>
              <a:rPr lang="ja-JP" altLang="en-US" dirty="0" smtClean="0"/>
              <a:t>，その上で個別の部品</a:t>
            </a:r>
            <a:r>
              <a:rPr lang="ja-JP" altLang="en-US" dirty="0"/>
              <a:t>取引をしている</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29</a:t>
            </a:fld>
            <a:endParaRPr lang="en-US" altLang="ja-JP" dirty="0"/>
          </a:p>
        </p:txBody>
      </p:sp>
      <p:grpSp>
        <p:nvGrpSpPr>
          <p:cNvPr id="10" name="グループ化 9"/>
          <p:cNvGrpSpPr/>
          <p:nvPr/>
        </p:nvGrpSpPr>
        <p:grpSpPr>
          <a:xfrm>
            <a:off x="6885472" y="2293939"/>
            <a:ext cx="1439862" cy="863600"/>
            <a:chOff x="1547813" y="4797425"/>
            <a:chExt cx="1439862" cy="863600"/>
          </a:xfrm>
        </p:grpSpPr>
        <p:grpSp>
          <p:nvGrpSpPr>
            <p:cNvPr id="11" name="Group 4"/>
            <p:cNvGrpSpPr>
              <a:grpSpLocks/>
            </p:cNvGrpSpPr>
            <p:nvPr/>
          </p:nvGrpSpPr>
          <p:grpSpPr bwMode="auto">
            <a:xfrm>
              <a:off x="1547813" y="5300663"/>
              <a:ext cx="1439862" cy="360362"/>
              <a:chOff x="975" y="3158"/>
              <a:chExt cx="907" cy="227"/>
            </a:xfrm>
          </p:grpSpPr>
          <p:sp>
            <p:nvSpPr>
              <p:cNvPr id="13" name="Line 5"/>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14" name="Line 6"/>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15" name="Line 7"/>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sp>
          <p:nvSpPr>
            <p:cNvPr id="12" name="Text Box 8"/>
            <p:cNvSpPr txBox="1">
              <a:spLocks noChangeArrowheads="1"/>
            </p:cNvSpPr>
            <p:nvPr/>
          </p:nvSpPr>
          <p:spPr bwMode="auto">
            <a:xfrm>
              <a:off x="1547813" y="4797425"/>
              <a:ext cx="1439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a</a:t>
              </a:r>
            </a:p>
          </p:txBody>
        </p:sp>
      </p:grpSp>
      <p:sp>
        <p:nvSpPr>
          <p:cNvPr id="16" name="正方形/長方形 15"/>
          <p:cNvSpPr/>
          <p:nvPr/>
        </p:nvSpPr>
        <p:spPr>
          <a:xfrm>
            <a:off x="24056" y="6060441"/>
            <a:ext cx="129614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カスタマー</a:t>
            </a:r>
          </a:p>
        </p:txBody>
      </p:sp>
      <p:sp>
        <p:nvSpPr>
          <p:cNvPr id="17" name="正方形/長方形 16"/>
          <p:cNvSpPr/>
          <p:nvPr/>
        </p:nvSpPr>
        <p:spPr>
          <a:xfrm>
            <a:off x="7847856" y="6060441"/>
            <a:ext cx="129614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サプライヤー</a:t>
            </a:r>
          </a:p>
        </p:txBody>
      </p:sp>
      <p:grpSp>
        <p:nvGrpSpPr>
          <p:cNvPr id="18" name="Group 31"/>
          <p:cNvGrpSpPr>
            <a:grpSpLocks/>
          </p:cNvGrpSpPr>
          <p:nvPr/>
        </p:nvGrpSpPr>
        <p:grpSpPr bwMode="auto">
          <a:xfrm>
            <a:off x="1619672" y="5633726"/>
            <a:ext cx="6048970" cy="1003612"/>
            <a:chOff x="975" y="2478"/>
            <a:chExt cx="4400" cy="907"/>
          </a:xfrm>
        </p:grpSpPr>
        <p:grpSp>
          <p:nvGrpSpPr>
            <p:cNvPr id="19" name="Group 30"/>
            <p:cNvGrpSpPr>
              <a:grpSpLocks/>
            </p:cNvGrpSpPr>
            <p:nvPr/>
          </p:nvGrpSpPr>
          <p:grpSpPr bwMode="auto">
            <a:xfrm>
              <a:off x="975" y="2621"/>
              <a:ext cx="4400" cy="764"/>
              <a:chOff x="975" y="2621"/>
              <a:chExt cx="4400" cy="764"/>
            </a:xfrm>
          </p:grpSpPr>
          <p:grpSp>
            <p:nvGrpSpPr>
              <p:cNvPr id="21" name="Group 29"/>
              <p:cNvGrpSpPr>
                <a:grpSpLocks/>
              </p:cNvGrpSpPr>
              <p:nvPr/>
            </p:nvGrpSpPr>
            <p:grpSpPr bwMode="auto">
              <a:xfrm>
                <a:off x="975" y="2886"/>
                <a:ext cx="4400" cy="499"/>
                <a:chOff x="975" y="2886"/>
                <a:chExt cx="4400" cy="499"/>
              </a:xfrm>
            </p:grpSpPr>
            <p:sp>
              <p:nvSpPr>
                <p:cNvPr id="24" name="Text Box 20"/>
                <p:cNvSpPr txBox="1">
                  <a:spLocks noChangeArrowheads="1"/>
                </p:cNvSpPr>
                <p:nvPr/>
              </p:nvSpPr>
              <p:spPr bwMode="auto">
                <a:xfrm>
                  <a:off x="1292"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a</a:t>
                  </a:r>
                </a:p>
              </p:txBody>
            </p:sp>
            <p:sp>
              <p:nvSpPr>
                <p:cNvPr id="25" name="Text Box 21"/>
                <p:cNvSpPr txBox="1">
                  <a:spLocks noChangeArrowheads="1"/>
                </p:cNvSpPr>
                <p:nvPr/>
              </p:nvSpPr>
              <p:spPr bwMode="auto">
                <a:xfrm>
                  <a:off x="2109"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a</a:t>
                  </a:r>
                </a:p>
              </p:txBody>
            </p:sp>
            <p:sp>
              <p:nvSpPr>
                <p:cNvPr id="26" name="Text Box 22"/>
                <p:cNvSpPr txBox="1">
                  <a:spLocks noChangeArrowheads="1"/>
                </p:cNvSpPr>
                <p:nvPr/>
              </p:nvSpPr>
              <p:spPr bwMode="auto">
                <a:xfrm>
                  <a:off x="2971"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a</a:t>
                  </a:r>
                </a:p>
              </p:txBody>
            </p:sp>
            <p:sp>
              <p:nvSpPr>
                <p:cNvPr id="27" name="Text Box 23"/>
                <p:cNvSpPr txBox="1">
                  <a:spLocks noChangeArrowheads="1"/>
                </p:cNvSpPr>
                <p:nvPr/>
              </p:nvSpPr>
              <p:spPr bwMode="auto">
                <a:xfrm>
                  <a:off x="3833"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a</a:t>
                  </a:r>
                </a:p>
              </p:txBody>
            </p:sp>
            <p:grpSp>
              <p:nvGrpSpPr>
                <p:cNvPr id="28" name="Group 28"/>
                <p:cNvGrpSpPr>
                  <a:grpSpLocks/>
                </p:cNvGrpSpPr>
                <p:nvPr/>
              </p:nvGrpSpPr>
              <p:grpSpPr bwMode="auto">
                <a:xfrm>
                  <a:off x="975" y="3158"/>
                  <a:ext cx="4400" cy="227"/>
                  <a:chOff x="975" y="3158"/>
                  <a:chExt cx="4400" cy="227"/>
                </a:xfrm>
              </p:grpSpPr>
              <p:grpSp>
                <p:nvGrpSpPr>
                  <p:cNvPr id="29" name="Group 4"/>
                  <p:cNvGrpSpPr>
                    <a:grpSpLocks/>
                  </p:cNvGrpSpPr>
                  <p:nvPr/>
                </p:nvGrpSpPr>
                <p:grpSpPr bwMode="auto">
                  <a:xfrm>
                    <a:off x="975" y="3158"/>
                    <a:ext cx="907" cy="227"/>
                    <a:chOff x="975" y="3158"/>
                    <a:chExt cx="907" cy="227"/>
                  </a:xfrm>
                </p:grpSpPr>
                <p:sp>
                  <p:nvSpPr>
                    <p:cNvPr id="43" name="Line 5"/>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44" name="Line 6"/>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45" name="Line 7"/>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grpSp>
                <p:nvGrpSpPr>
                  <p:cNvPr id="30" name="Group 8"/>
                  <p:cNvGrpSpPr>
                    <a:grpSpLocks/>
                  </p:cNvGrpSpPr>
                  <p:nvPr/>
                </p:nvGrpSpPr>
                <p:grpSpPr bwMode="auto">
                  <a:xfrm>
                    <a:off x="1882" y="3158"/>
                    <a:ext cx="907" cy="227"/>
                    <a:chOff x="975" y="3158"/>
                    <a:chExt cx="907" cy="227"/>
                  </a:xfrm>
                </p:grpSpPr>
                <p:sp>
                  <p:nvSpPr>
                    <p:cNvPr id="40" name="Line 9"/>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41" name="Line 10"/>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42" name="Line 11"/>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grpSp>
                <p:nvGrpSpPr>
                  <p:cNvPr id="31" name="Group 12"/>
                  <p:cNvGrpSpPr>
                    <a:grpSpLocks/>
                  </p:cNvGrpSpPr>
                  <p:nvPr/>
                </p:nvGrpSpPr>
                <p:grpSpPr bwMode="auto">
                  <a:xfrm>
                    <a:off x="2789" y="3158"/>
                    <a:ext cx="907" cy="227"/>
                    <a:chOff x="975" y="3158"/>
                    <a:chExt cx="907" cy="227"/>
                  </a:xfrm>
                </p:grpSpPr>
                <p:sp>
                  <p:nvSpPr>
                    <p:cNvPr id="37" name="Line 13"/>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8" name="Line 14"/>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9" name="Line 15"/>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grpSp>
                <p:nvGrpSpPr>
                  <p:cNvPr id="32" name="Group 16"/>
                  <p:cNvGrpSpPr>
                    <a:grpSpLocks/>
                  </p:cNvGrpSpPr>
                  <p:nvPr/>
                </p:nvGrpSpPr>
                <p:grpSpPr bwMode="auto">
                  <a:xfrm>
                    <a:off x="3696" y="3158"/>
                    <a:ext cx="907" cy="227"/>
                    <a:chOff x="975" y="3158"/>
                    <a:chExt cx="907" cy="227"/>
                  </a:xfrm>
                </p:grpSpPr>
                <p:sp>
                  <p:nvSpPr>
                    <p:cNvPr id="34" name="Line 17"/>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5" name="Line 18"/>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sp>
                  <p:nvSpPr>
                    <p:cNvPr id="36" name="Line 19"/>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sp>
                <p:nvSpPr>
                  <p:cNvPr id="33" name="Line 24"/>
                  <p:cNvSpPr>
                    <a:spLocks noChangeShapeType="1"/>
                  </p:cNvSpPr>
                  <p:nvPr/>
                </p:nvSpPr>
                <p:spPr bwMode="auto">
                  <a:xfrm>
                    <a:off x="4604" y="3294"/>
                    <a:ext cx="771" cy="0"/>
                  </a:xfrm>
                  <a:prstGeom prst="line">
                    <a:avLst/>
                  </a:prstGeom>
                  <a:noFill/>
                  <a:ln w="31750"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ja-JP" altLang="en-US" dirty="0"/>
                  </a:p>
                </p:txBody>
              </p:sp>
            </p:grpSp>
          </p:grpSp>
          <p:sp>
            <p:nvSpPr>
              <p:cNvPr id="22" name="Freeform 25"/>
              <p:cNvSpPr>
                <a:spLocks/>
              </p:cNvSpPr>
              <p:nvPr/>
            </p:nvSpPr>
            <p:spPr bwMode="auto">
              <a:xfrm>
                <a:off x="975" y="2621"/>
                <a:ext cx="1988" cy="265"/>
              </a:xfrm>
              <a:custGeom>
                <a:avLst/>
                <a:gdLst>
                  <a:gd name="T0" fmla="*/ 0 w 1988"/>
                  <a:gd name="T1" fmla="*/ 265 h 265"/>
                  <a:gd name="T2" fmla="*/ 1678 w 1988"/>
                  <a:gd name="T3" fmla="*/ 38 h 265"/>
                  <a:gd name="T4" fmla="*/ 1860 w 1988"/>
                  <a:gd name="T5" fmla="*/ 38 h 265"/>
                  <a:gd name="T6" fmla="*/ 0 60000 65536"/>
                  <a:gd name="T7" fmla="*/ 0 60000 65536"/>
                  <a:gd name="T8" fmla="*/ 0 60000 65536"/>
                  <a:gd name="T9" fmla="*/ 0 w 1988"/>
                  <a:gd name="T10" fmla="*/ 0 h 265"/>
                  <a:gd name="T11" fmla="*/ 1988 w 1988"/>
                  <a:gd name="T12" fmla="*/ 265 h 265"/>
                </a:gdLst>
                <a:ahLst/>
                <a:cxnLst>
                  <a:cxn ang="T6">
                    <a:pos x="T0" y="T1"/>
                  </a:cxn>
                  <a:cxn ang="T7">
                    <a:pos x="T2" y="T3"/>
                  </a:cxn>
                  <a:cxn ang="T8">
                    <a:pos x="T4" y="T5"/>
                  </a:cxn>
                </a:cxnLst>
                <a:rect l="T9" t="T10" r="T11" b="T12"/>
                <a:pathLst>
                  <a:path w="1988" h="265">
                    <a:moveTo>
                      <a:pt x="0" y="265"/>
                    </a:moveTo>
                    <a:cubicBezTo>
                      <a:pt x="684" y="170"/>
                      <a:pt x="1368" y="76"/>
                      <a:pt x="1678" y="38"/>
                    </a:cubicBezTo>
                    <a:cubicBezTo>
                      <a:pt x="1988" y="0"/>
                      <a:pt x="1830" y="45"/>
                      <a:pt x="1860" y="3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sp>
            <p:nvSpPr>
              <p:cNvPr id="23" name="Freeform 26"/>
              <p:cNvSpPr>
                <a:spLocks/>
              </p:cNvSpPr>
              <p:nvPr/>
            </p:nvSpPr>
            <p:spPr bwMode="auto">
              <a:xfrm>
                <a:off x="3424" y="2659"/>
                <a:ext cx="1905" cy="363"/>
              </a:xfrm>
              <a:custGeom>
                <a:avLst/>
                <a:gdLst>
                  <a:gd name="T0" fmla="*/ 0 w 1905"/>
                  <a:gd name="T1" fmla="*/ 0 h 363"/>
                  <a:gd name="T2" fmla="*/ 1905 w 1905"/>
                  <a:gd name="T3" fmla="*/ 363 h 363"/>
                  <a:gd name="T4" fmla="*/ 0 60000 65536"/>
                  <a:gd name="T5" fmla="*/ 0 60000 65536"/>
                  <a:gd name="T6" fmla="*/ 0 w 1905"/>
                  <a:gd name="T7" fmla="*/ 0 h 363"/>
                  <a:gd name="T8" fmla="*/ 1905 w 1905"/>
                  <a:gd name="T9" fmla="*/ 363 h 363"/>
                </a:gdLst>
                <a:ahLst/>
                <a:cxnLst>
                  <a:cxn ang="T4">
                    <a:pos x="T0" y="T1"/>
                  </a:cxn>
                  <a:cxn ang="T5">
                    <a:pos x="T2" y="T3"/>
                  </a:cxn>
                </a:cxnLst>
                <a:rect l="T6" t="T7" r="T8" b="T9"/>
                <a:pathLst>
                  <a:path w="1905" h="363">
                    <a:moveTo>
                      <a:pt x="0" y="0"/>
                    </a:moveTo>
                    <a:cubicBezTo>
                      <a:pt x="794" y="151"/>
                      <a:pt x="1588" y="303"/>
                      <a:pt x="1905" y="36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grpSp>
        <p:sp>
          <p:nvSpPr>
            <p:cNvPr id="20" name="Text Box 27"/>
            <p:cNvSpPr txBox="1">
              <a:spLocks noChangeArrowheads="1"/>
            </p:cNvSpPr>
            <p:nvPr/>
          </p:nvSpPr>
          <p:spPr bwMode="auto">
            <a:xfrm>
              <a:off x="2880" y="2478"/>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dirty="0"/>
                <a:t>b</a:t>
              </a:r>
            </a:p>
          </p:txBody>
        </p:sp>
      </p:grpSp>
    </p:spTree>
    <p:extLst>
      <p:ext uri="{BB962C8B-B14F-4D97-AF65-F5344CB8AC3E}">
        <p14:creationId xmlns:p14="http://schemas.microsoft.com/office/powerpoint/2010/main" val="1174583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構成</a:t>
            </a:r>
            <a:r>
              <a:rPr kumimoji="1" lang="en-US" altLang="ja-JP" dirty="0"/>
              <a:t/>
            </a:r>
            <a:br>
              <a:rPr kumimoji="1" lang="en-US" altLang="ja-JP" dirty="0"/>
            </a:b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自動車部品産業の概要</a:t>
            </a:r>
            <a:endParaRPr kumimoji="1" lang="en-US" altLang="ja-JP" dirty="0"/>
          </a:p>
          <a:p>
            <a:r>
              <a:rPr lang="ja-JP" altLang="en-US" dirty="0"/>
              <a:t>サプライヤー・システムの概要</a:t>
            </a:r>
            <a:endParaRPr lang="en-US" altLang="ja-JP" dirty="0"/>
          </a:p>
          <a:p>
            <a:r>
              <a:rPr lang="ja-JP" altLang="en-US" dirty="0"/>
              <a:t>長期相対取引による自動車開発・生産への関与</a:t>
            </a:r>
            <a:endParaRPr lang="en-US" altLang="ja-JP" dirty="0"/>
          </a:p>
          <a:p>
            <a:r>
              <a:rPr kumimoji="1" lang="ja-JP" altLang="en-US" dirty="0"/>
              <a:t>長期相対取引の日本的特徴</a:t>
            </a:r>
            <a:endParaRPr kumimoji="1" lang="en-US" altLang="ja-JP" dirty="0"/>
          </a:p>
          <a:p>
            <a:r>
              <a:rPr lang="ja-JP" altLang="en-US" dirty="0"/>
              <a:t>サプライヤー・システムの</a:t>
            </a:r>
            <a:r>
              <a:rPr lang="ja-JP" altLang="en-US" dirty="0" smtClean="0"/>
              <a:t>再編</a:t>
            </a:r>
            <a:endParaRPr lang="en-US" altLang="ja-JP" dirty="0" smtClean="0"/>
          </a:p>
          <a:p>
            <a:r>
              <a:rPr kumimoji="1" lang="ja-JP" altLang="en-US" dirty="0"/>
              <a:t>小括</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a:t>
            </a:fld>
            <a:endParaRPr lang="en-US" altLang="ja-JP" dirty="0"/>
          </a:p>
        </p:txBody>
      </p:sp>
    </p:spTree>
    <p:extLst>
      <p:ext uri="{BB962C8B-B14F-4D97-AF65-F5344CB8AC3E}">
        <p14:creationId xmlns:p14="http://schemas.microsoft.com/office/powerpoint/2010/main" val="4198751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dirty="0"/>
              <a:t>「基本取引契約書」の存在</a:t>
            </a:r>
          </a:p>
        </p:txBody>
      </p:sp>
      <p:sp>
        <p:nvSpPr>
          <p:cNvPr id="27651" name="Rectangle 3"/>
          <p:cNvSpPr>
            <a:spLocks noGrp="1" noChangeArrowheads="1"/>
          </p:cNvSpPr>
          <p:nvPr>
            <p:ph idx="1"/>
          </p:nvPr>
        </p:nvSpPr>
        <p:spPr bwMode="auto">
          <a:xfrm>
            <a:off x="457200" y="1412776"/>
            <a:ext cx="8229600" cy="52565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r>
              <a:rPr lang="ja-JP" altLang="en-US" dirty="0"/>
              <a:t>長期的企業間関係を表現</a:t>
            </a:r>
            <a:endParaRPr lang="en-US" altLang="ja-JP" dirty="0"/>
          </a:p>
          <a:p>
            <a:pPr eaLnBrk="1" hangingPunct="1"/>
            <a:r>
              <a:rPr lang="ja-JP" altLang="en-US" dirty="0"/>
              <a:t>基本取引契約書の内容</a:t>
            </a:r>
          </a:p>
          <a:p>
            <a:pPr lvl="1" eaLnBrk="1" hangingPunct="1"/>
            <a:r>
              <a:rPr lang="ja-JP" altLang="en-US" dirty="0"/>
              <a:t>通常</a:t>
            </a:r>
            <a:r>
              <a:rPr lang="en-US" altLang="ja-JP" dirty="0"/>
              <a:t>1</a:t>
            </a:r>
            <a:r>
              <a:rPr lang="ja-JP" altLang="en-US" dirty="0"/>
              <a:t>年だが自動更新事項あり</a:t>
            </a:r>
          </a:p>
          <a:p>
            <a:pPr lvl="1" eaLnBrk="1" hangingPunct="1"/>
            <a:r>
              <a:rPr lang="ja-JP" altLang="en-US" dirty="0"/>
              <a:t>取引の当事者が守るべき一般的義務</a:t>
            </a:r>
          </a:p>
          <a:p>
            <a:pPr lvl="1" eaLnBrk="1" hangingPunct="1"/>
            <a:r>
              <a:rPr lang="ja-JP" altLang="en-US" dirty="0"/>
              <a:t>月間生産予定表が個別契約となる</a:t>
            </a:r>
          </a:p>
          <a:p>
            <a:pPr lvl="1" eaLnBrk="1" hangingPunct="1"/>
            <a:r>
              <a:rPr lang="ja-JP" altLang="en-US" dirty="0"/>
              <a:t>＿＿＿＿＿＿</a:t>
            </a:r>
            <a:r>
              <a:rPr lang="ja-JP" altLang="en-US" dirty="0" smtClean="0"/>
              <a:t>システム</a:t>
            </a:r>
            <a:r>
              <a:rPr lang="ja-JP" altLang="en-US" dirty="0"/>
              <a:t>は微調整である</a:t>
            </a:r>
          </a:p>
          <a:p>
            <a:pPr lvl="1" eaLnBrk="1" hangingPunct="1"/>
            <a:r>
              <a:rPr lang="ja-JP" altLang="en-US" dirty="0"/>
              <a:t>価格再交渉の機会を定期的に設ける</a:t>
            </a:r>
          </a:p>
          <a:p>
            <a:pPr lvl="1" eaLnBrk="1" hangingPunct="1"/>
            <a:r>
              <a:rPr lang="ja-JP" altLang="en-US" dirty="0"/>
              <a:t>価格設定の時点や納入の継続期間は記載されていない</a:t>
            </a:r>
            <a:endParaRPr lang="en-US" altLang="ja-JP" dirty="0"/>
          </a:p>
          <a:p>
            <a:r>
              <a:rPr lang="ja-JP" altLang="en-US" dirty="0"/>
              <a:t>逆に，個々の取引の発注が来るか来ないか，数量，価格，タイミングなどは曖昧</a:t>
            </a:r>
            <a:endParaRPr lang="en-US" altLang="ja-JP" dirty="0"/>
          </a:p>
          <a:p>
            <a:r>
              <a:rPr lang="ja-JP" altLang="en-US" dirty="0"/>
              <a:t>アメリカには</a:t>
            </a:r>
            <a:r>
              <a:rPr lang="ja-JP" altLang="en-US" dirty="0" smtClean="0"/>
              <a:t>ない（平野</a:t>
            </a:r>
            <a:r>
              <a:rPr lang="en-US" altLang="ja-JP" dirty="0" smtClean="0"/>
              <a:t>[1998]</a:t>
            </a:r>
            <a:r>
              <a:rPr lang="ja-JP" altLang="en-US" dirty="0" smtClean="0"/>
              <a:t>）</a:t>
            </a:r>
            <a:endParaRPr lang="ja-JP" altLang="en-US" dirty="0"/>
          </a:p>
        </p:txBody>
      </p:sp>
      <p:sp>
        <p:nvSpPr>
          <p:cNvPr id="276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6001E1E-3905-4BA5-8D5E-EF9F86DDC8E8}" type="slidenum">
              <a:rPr kumimoji="0" lang="en-US" altLang="ja-JP" smtClean="0"/>
              <a:pPr eaLnBrk="1" hangingPunct="1"/>
              <a:t>30</a:t>
            </a:fld>
            <a:endParaRPr kumimoji="0" lang="en-US" altLang="ja-JP" dirty="0"/>
          </a:p>
        </p:txBody>
      </p:sp>
    </p:spTree>
    <p:extLst>
      <p:ext uri="{BB962C8B-B14F-4D97-AF65-F5344CB8AC3E}">
        <p14:creationId xmlns:p14="http://schemas.microsoft.com/office/powerpoint/2010/main" val="16021289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648072"/>
          </a:xfrm>
        </p:spPr>
        <p:txBody>
          <a:bodyPr>
            <a:normAutofit fontScale="90000"/>
          </a:bodyPr>
          <a:lstStyle/>
          <a:p>
            <a:r>
              <a:rPr kumimoji="1" lang="ja-JP" altLang="en-US" dirty="0"/>
              <a:t>自動車の開発プロセス</a:t>
            </a:r>
          </a:p>
        </p:txBody>
      </p:sp>
      <p:sp>
        <p:nvSpPr>
          <p:cNvPr id="3" name="コンテンツ プレースホルダー 2"/>
          <p:cNvSpPr>
            <a:spLocks noGrp="1"/>
          </p:cNvSpPr>
          <p:nvPr>
            <p:ph idx="1"/>
          </p:nvPr>
        </p:nvSpPr>
        <p:spPr>
          <a:xfrm>
            <a:off x="457200" y="2852936"/>
            <a:ext cx="8229600" cy="3888432"/>
          </a:xfrm>
        </p:spPr>
        <p:txBody>
          <a:bodyPr>
            <a:normAutofit fontScale="85000" lnSpcReduction="10000"/>
          </a:bodyPr>
          <a:lstStyle/>
          <a:p>
            <a:r>
              <a:rPr kumimoji="1" lang="ja-JP" altLang="en-US" dirty="0"/>
              <a:t>乗用車はアーキテクチャがインテグラル・</a:t>
            </a:r>
            <a:r>
              <a:rPr kumimoji="1" lang="ja-JP" altLang="en-US" dirty="0" smtClean="0"/>
              <a:t>クローズ</a:t>
            </a:r>
            <a:endParaRPr kumimoji="1" lang="en-US" altLang="ja-JP" dirty="0"/>
          </a:p>
          <a:p>
            <a:pPr lvl="1"/>
            <a:r>
              <a:rPr lang="ja-JP" altLang="en-US" dirty="0"/>
              <a:t>モデル毎の専用部品を設計・製造する必要</a:t>
            </a:r>
            <a:endParaRPr lang="en-US" altLang="ja-JP" dirty="0"/>
          </a:p>
          <a:p>
            <a:pPr lvl="1"/>
            <a:r>
              <a:rPr lang="ja-JP" altLang="en-US" dirty="0"/>
              <a:t>小型・軽量化，電子化・情報化</a:t>
            </a:r>
            <a:r>
              <a:rPr lang="ja-JP" altLang="en-US" dirty="0" smtClean="0"/>
              <a:t>，電動化など</a:t>
            </a:r>
            <a:r>
              <a:rPr lang="ja-JP" altLang="en-US" dirty="0"/>
              <a:t>の技術革新に伴い，完成車メーカーは中核的な技術は自社で確保しつつも，それ以外は部品メーカーと共同開発するか部品メーカーに委ねざるを得ない。</a:t>
            </a:r>
            <a:endParaRPr lang="en-US" altLang="ja-JP" dirty="0"/>
          </a:p>
          <a:p>
            <a:pPr lvl="1"/>
            <a:r>
              <a:rPr lang="ja-JP" altLang="en-US" dirty="0"/>
              <a:t>部品メーカーは乗用車がインテグラル・アーキテクチャである限り，完成車メーカーの開発プロセスに参画して，自社製部品と他の部品と</a:t>
            </a:r>
            <a:r>
              <a:rPr lang="ja-JP" altLang="en-US" dirty="0" smtClean="0"/>
              <a:t>の＿＿＿＿＿＿が</a:t>
            </a:r>
            <a:r>
              <a:rPr lang="ja-JP" altLang="en-US" dirty="0"/>
              <a:t>できるように努力せざるを得ない。</a:t>
            </a:r>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31</a:t>
            </a:fld>
            <a:endParaRPr lang="en-US" altLang="ja-JP" dirty="0"/>
          </a:p>
        </p:txBody>
      </p:sp>
      <p:grpSp>
        <p:nvGrpSpPr>
          <p:cNvPr id="5" name="グループ化 4"/>
          <p:cNvGrpSpPr/>
          <p:nvPr/>
        </p:nvGrpSpPr>
        <p:grpSpPr>
          <a:xfrm>
            <a:off x="201187" y="116632"/>
            <a:ext cx="8712968" cy="3312368"/>
            <a:chOff x="251520" y="692696"/>
            <a:chExt cx="8712968" cy="3312368"/>
          </a:xfrm>
        </p:grpSpPr>
        <p:graphicFrame>
          <p:nvGraphicFramePr>
            <p:cNvPr id="6" name="図表 5">
              <a:extLst>
                <a:ext uri="{FF2B5EF4-FFF2-40B4-BE49-F238E27FC236}">
                  <a16:creationId xmlns:a16="http://schemas.microsoft.com/office/drawing/2014/main" xmlns="" id="{2B1FCC26-A536-47DE-845F-70B179B2E874}"/>
                </a:ext>
              </a:extLst>
            </p:cNvPr>
            <p:cNvGraphicFramePr/>
            <p:nvPr>
              <p:extLst>
                <p:ext uri="{D42A27DB-BD31-4B8C-83A1-F6EECF244321}">
                  <p14:modId xmlns:p14="http://schemas.microsoft.com/office/powerpoint/2010/main" val="461346205"/>
                </p:ext>
              </p:extLst>
            </p:nvPr>
          </p:nvGraphicFramePr>
          <p:xfrm>
            <a:off x="1331640" y="692696"/>
            <a:ext cx="747848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テキスト ボックス 6">
              <a:extLst>
                <a:ext uri="{FF2B5EF4-FFF2-40B4-BE49-F238E27FC236}">
                  <a16:creationId xmlns:a16="http://schemas.microsoft.com/office/drawing/2014/main" xmlns="" id="{3E061993-A000-4A64-92AA-DDFA58C487E8}"/>
                </a:ext>
              </a:extLst>
            </p:cNvPr>
            <p:cNvSpPr txBox="1"/>
            <p:nvPr/>
          </p:nvSpPr>
          <p:spPr>
            <a:xfrm>
              <a:off x="251520" y="1340767"/>
              <a:ext cx="1080120" cy="1938992"/>
            </a:xfrm>
            <a:prstGeom prst="rect">
              <a:avLst/>
            </a:prstGeom>
            <a:solidFill>
              <a:schemeClr val="accent1">
                <a:lumMod val="40000"/>
                <a:lumOff val="60000"/>
              </a:schemeClr>
            </a:solidFill>
            <a:ln>
              <a:solidFill>
                <a:schemeClr val="tx1"/>
              </a:solidFill>
            </a:ln>
          </p:spPr>
          <p:txBody>
            <a:bodyPr wrap="square" rtlCol="0">
              <a:spAutoFit/>
            </a:bodyPr>
            <a:lstStyle/>
            <a:p>
              <a:r>
                <a:rPr kumimoji="1" lang="ja-JP" altLang="en-US" sz="2000" dirty="0"/>
                <a:t>特定モデルの開発以前の研究開発</a:t>
              </a:r>
              <a:endParaRPr kumimoji="1" lang="en-US" altLang="ja-JP" sz="2000" dirty="0"/>
            </a:p>
            <a:p>
              <a:endParaRPr kumimoji="1" lang="ja-JP" altLang="en-US" sz="2000" dirty="0"/>
            </a:p>
          </p:txBody>
        </p:sp>
        <p:sp>
          <p:nvSpPr>
            <p:cNvPr id="8" name="矢印: 右 9">
              <a:extLst>
                <a:ext uri="{FF2B5EF4-FFF2-40B4-BE49-F238E27FC236}">
                  <a16:creationId xmlns:a16="http://schemas.microsoft.com/office/drawing/2014/main" xmlns="" id="{1D6D6D77-5CDF-4B7E-A59F-B90F806E971F}"/>
                </a:ext>
              </a:extLst>
            </p:cNvPr>
            <p:cNvSpPr/>
            <p:nvPr/>
          </p:nvSpPr>
          <p:spPr>
            <a:xfrm>
              <a:off x="1187624" y="1556792"/>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矢印: 右 10">
              <a:extLst>
                <a:ext uri="{FF2B5EF4-FFF2-40B4-BE49-F238E27FC236}">
                  <a16:creationId xmlns:a16="http://schemas.microsoft.com/office/drawing/2014/main" xmlns="" id="{58240799-6093-4B8D-8B38-58A43E77AA6B}"/>
                </a:ext>
              </a:extLst>
            </p:cNvPr>
            <p:cNvSpPr/>
            <p:nvPr/>
          </p:nvSpPr>
          <p:spPr>
            <a:xfrm>
              <a:off x="1187624" y="2182004"/>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矢印: 右 11">
              <a:extLst>
                <a:ext uri="{FF2B5EF4-FFF2-40B4-BE49-F238E27FC236}">
                  <a16:creationId xmlns:a16="http://schemas.microsoft.com/office/drawing/2014/main" xmlns="" id="{93E99522-5E81-4FF2-AAB8-F615DEBA1C30}"/>
                </a:ext>
              </a:extLst>
            </p:cNvPr>
            <p:cNvSpPr/>
            <p:nvPr/>
          </p:nvSpPr>
          <p:spPr>
            <a:xfrm>
              <a:off x="1204031" y="2857512"/>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2483768" y="2564904"/>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製品コンセプト</a:t>
              </a:r>
            </a:p>
          </p:txBody>
        </p:sp>
        <p:sp>
          <p:nvSpPr>
            <p:cNvPr id="12" name="角丸四角形 11"/>
            <p:cNvSpPr/>
            <p:nvPr/>
          </p:nvSpPr>
          <p:spPr>
            <a:xfrm>
              <a:off x="3765583" y="2534392"/>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仕様</a:t>
              </a:r>
            </a:p>
          </p:txBody>
        </p:sp>
        <p:sp>
          <p:nvSpPr>
            <p:cNvPr id="13" name="角丸四角形 12"/>
            <p:cNvSpPr/>
            <p:nvPr/>
          </p:nvSpPr>
          <p:spPr>
            <a:xfrm>
              <a:off x="5292080" y="2507231"/>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量産試作図面</a:t>
              </a:r>
            </a:p>
          </p:txBody>
        </p:sp>
        <p:sp>
          <p:nvSpPr>
            <p:cNvPr id="14" name="角丸四角形 13"/>
            <p:cNvSpPr/>
            <p:nvPr/>
          </p:nvSpPr>
          <p:spPr>
            <a:xfrm>
              <a:off x="6732240" y="2476408"/>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量産図面</a:t>
              </a:r>
            </a:p>
          </p:txBody>
        </p:sp>
        <p:sp>
          <p:nvSpPr>
            <p:cNvPr id="15" name="角丸四角形 14"/>
            <p:cNvSpPr/>
            <p:nvPr/>
          </p:nvSpPr>
          <p:spPr>
            <a:xfrm>
              <a:off x="8172400" y="2500084"/>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製品</a:t>
              </a:r>
            </a:p>
          </p:txBody>
        </p:sp>
      </p:grpSp>
    </p:spTree>
    <p:extLst>
      <p:ext uri="{BB962C8B-B14F-4D97-AF65-F5344CB8AC3E}">
        <p14:creationId xmlns:p14="http://schemas.microsoft.com/office/powerpoint/2010/main" val="30957225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製造から開発へと源流にさかのぼるサプライヤー関与</a:t>
            </a:r>
          </a:p>
        </p:txBody>
      </p:sp>
      <p:sp>
        <p:nvSpPr>
          <p:cNvPr id="3" name="コンテンツ プレースホルダー 2"/>
          <p:cNvSpPr>
            <a:spLocks noGrp="1"/>
          </p:cNvSpPr>
          <p:nvPr>
            <p:ph idx="1"/>
          </p:nvPr>
        </p:nvSpPr>
        <p:spPr>
          <a:xfrm>
            <a:off x="364267" y="4365104"/>
            <a:ext cx="8229600" cy="2492896"/>
          </a:xfrm>
        </p:spPr>
        <p:txBody>
          <a:bodyPr>
            <a:normAutofit fontScale="77500" lnSpcReduction="20000"/>
          </a:bodyPr>
          <a:lstStyle/>
          <a:p>
            <a:r>
              <a:rPr kumimoji="1" lang="ja-JP" altLang="en-US" dirty="0"/>
              <a:t>製造への関与（古典的な下請け企業）</a:t>
            </a:r>
            <a:endParaRPr kumimoji="1" lang="en-US" altLang="ja-JP" dirty="0"/>
          </a:p>
          <a:p>
            <a:pPr lvl="1"/>
            <a:r>
              <a:rPr kumimoji="1" lang="ja-JP" altLang="en-US" dirty="0"/>
              <a:t>製造（量産）の請負</a:t>
            </a:r>
            <a:endParaRPr kumimoji="1" lang="en-US" altLang="ja-JP" dirty="0"/>
          </a:p>
          <a:p>
            <a:r>
              <a:rPr lang="ja-JP" altLang="en-US" dirty="0"/>
              <a:t>製品開発への関与</a:t>
            </a:r>
            <a:endParaRPr lang="en-US" altLang="ja-JP" dirty="0"/>
          </a:p>
          <a:p>
            <a:pPr lvl="1"/>
            <a:r>
              <a:rPr kumimoji="1" lang="ja-JP" altLang="en-US" dirty="0"/>
              <a:t>量産開始後の提案（</a:t>
            </a:r>
            <a:r>
              <a:rPr kumimoji="1" lang="en-US" altLang="ja-JP" dirty="0"/>
              <a:t>VA</a:t>
            </a:r>
            <a:r>
              <a:rPr kumimoji="1" lang="ja-JP" altLang="en-US" dirty="0"/>
              <a:t>）→設計開発での提案（</a:t>
            </a:r>
            <a:r>
              <a:rPr kumimoji="1" lang="en-US" altLang="ja-JP" dirty="0"/>
              <a:t>VE</a:t>
            </a:r>
            <a:r>
              <a:rPr kumimoji="1" lang="ja-JP" altLang="en-US" dirty="0"/>
              <a:t>）→設計図面の提案→先行開発への関与</a:t>
            </a:r>
            <a:endParaRPr kumimoji="1" lang="en-US" altLang="ja-JP" dirty="0"/>
          </a:p>
          <a:p>
            <a:r>
              <a:rPr kumimoji="1" lang="ja-JP" altLang="en-US" dirty="0"/>
              <a:t>研究開発への関与</a:t>
            </a:r>
            <a:endParaRPr kumimoji="1" lang="en-US" altLang="ja-JP" dirty="0"/>
          </a:p>
          <a:p>
            <a:pPr lvl="1"/>
            <a:r>
              <a:rPr kumimoji="1" lang="ja-JP" altLang="en-US" dirty="0"/>
              <a:t>要素技術を先取りして開発</a:t>
            </a:r>
            <a:endParaRPr kumimoji="1" lang="en-US" altLang="ja-JP" dirty="0"/>
          </a:p>
          <a:p>
            <a:endParaRPr kumimoji="1" lang="en-US" altLang="ja-JP" dirty="0"/>
          </a:p>
          <a:p>
            <a:endParaRPr kumimoji="1" lang="en-US" altLang="ja-JP" dirty="0"/>
          </a:p>
          <a:p>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32</a:t>
            </a:fld>
            <a:endParaRPr lang="en-US" altLang="ja-JP" dirty="0"/>
          </a:p>
        </p:txBody>
      </p:sp>
      <p:grpSp>
        <p:nvGrpSpPr>
          <p:cNvPr id="37" name="グループ化 36"/>
          <p:cNvGrpSpPr/>
          <p:nvPr/>
        </p:nvGrpSpPr>
        <p:grpSpPr>
          <a:xfrm>
            <a:off x="251520" y="692696"/>
            <a:ext cx="8712968" cy="3312368"/>
            <a:chOff x="251520" y="692696"/>
            <a:chExt cx="8712968" cy="3312368"/>
          </a:xfrm>
        </p:grpSpPr>
        <p:graphicFrame>
          <p:nvGraphicFramePr>
            <p:cNvPr id="6" name="図表 5">
              <a:extLst>
                <a:ext uri="{FF2B5EF4-FFF2-40B4-BE49-F238E27FC236}">
                  <a16:creationId xmlns:a16="http://schemas.microsoft.com/office/drawing/2014/main" xmlns="" id="{2B1FCC26-A536-47DE-845F-70B179B2E874}"/>
                </a:ext>
              </a:extLst>
            </p:cNvPr>
            <p:cNvGraphicFramePr/>
            <p:nvPr>
              <p:extLst>
                <p:ext uri="{D42A27DB-BD31-4B8C-83A1-F6EECF244321}">
                  <p14:modId xmlns:p14="http://schemas.microsoft.com/office/powerpoint/2010/main" val="2431036404"/>
                </p:ext>
              </p:extLst>
            </p:nvPr>
          </p:nvGraphicFramePr>
          <p:xfrm>
            <a:off x="1331640" y="692696"/>
            <a:ext cx="7478488"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テキスト ボックス 8">
              <a:extLst>
                <a:ext uri="{FF2B5EF4-FFF2-40B4-BE49-F238E27FC236}">
                  <a16:creationId xmlns:a16="http://schemas.microsoft.com/office/drawing/2014/main" xmlns="" id="{3E061993-A000-4A64-92AA-DDFA58C487E8}"/>
                </a:ext>
              </a:extLst>
            </p:cNvPr>
            <p:cNvSpPr txBox="1"/>
            <p:nvPr/>
          </p:nvSpPr>
          <p:spPr>
            <a:xfrm>
              <a:off x="251520" y="1340767"/>
              <a:ext cx="1080120" cy="1938992"/>
            </a:xfrm>
            <a:prstGeom prst="rect">
              <a:avLst/>
            </a:prstGeom>
            <a:solidFill>
              <a:schemeClr val="accent1">
                <a:lumMod val="40000"/>
                <a:lumOff val="60000"/>
              </a:schemeClr>
            </a:solidFill>
            <a:ln>
              <a:solidFill>
                <a:schemeClr val="tx1"/>
              </a:solidFill>
            </a:ln>
          </p:spPr>
          <p:txBody>
            <a:bodyPr wrap="square" rtlCol="0">
              <a:spAutoFit/>
            </a:bodyPr>
            <a:lstStyle/>
            <a:p>
              <a:r>
                <a:rPr kumimoji="1" lang="ja-JP" altLang="en-US" sz="2000" dirty="0"/>
                <a:t>特定モデルの開発以前の研究開発</a:t>
              </a:r>
              <a:endParaRPr kumimoji="1" lang="en-US" altLang="ja-JP" sz="2000" dirty="0"/>
            </a:p>
            <a:p>
              <a:endParaRPr kumimoji="1" lang="ja-JP" altLang="en-US" sz="2000" dirty="0"/>
            </a:p>
          </p:txBody>
        </p:sp>
        <p:sp>
          <p:nvSpPr>
            <p:cNvPr id="10" name="矢印: 右 9">
              <a:extLst>
                <a:ext uri="{FF2B5EF4-FFF2-40B4-BE49-F238E27FC236}">
                  <a16:creationId xmlns:a16="http://schemas.microsoft.com/office/drawing/2014/main" xmlns="" id="{1D6D6D77-5CDF-4B7E-A59F-B90F806E971F}"/>
                </a:ext>
              </a:extLst>
            </p:cNvPr>
            <p:cNvSpPr/>
            <p:nvPr/>
          </p:nvSpPr>
          <p:spPr>
            <a:xfrm>
              <a:off x="1187624" y="1556792"/>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矢印: 右 10">
              <a:extLst>
                <a:ext uri="{FF2B5EF4-FFF2-40B4-BE49-F238E27FC236}">
                  <a16:creationId xmlns:a16="http://schemas.microsoft.com/office/drawing/2014/main" xmlns="" id="{58240799-6093-4B8D-8B38-58A43E77AA6B}"/>
                </a:ext>
              </a:extLst>
            </p:cNvPr>
            <p:cNvSpPr/>
            <p:nvPr/>
          </p:nvSpPr>
          <p:spPr>
            <a:xfrm>
              <a:off x="1187624" y="2182004"/>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矢印: 右 11">
              <a:extLst>
                <a:ext uri="{FF2B5EF4-FFF2-40B4-BE49-F238E27FC236}">
                  <a16:creationId xmlns:a16="http://schemas.microsoft.com/office/drawing/2014/main" xmlns="" id="{93E99522-5E81-4FF2-AAB8-F615DEBA1C30}"/>
                </a:ext>
              </a:extLst>
            </p:cNvPr>
            <p:cNvSpPr/>
            <p:nvPr/>
          </p:nvSpPr>
          <p:spPr>
            <a:xfrm>
              <a:off x="1204031" y="2857512"/>
              <a:ext cx="288032" cy="333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2483768" y="2564904"/>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製品コンセプト</a:t>
              </a:r>
            </a:p>
          </p:txBody>
        </p:sp>
        <p:sp>
          <p:nvSpPr>
            <p:cNvPr id="13" name="角丸四角形 12"/>
            <p:cNvSpPr/>
            <p:nvPr/>
          </p:nvSpPr>
          <p:spPr>
            <a:xfrm>
              <a:off x="3765583" y="2534392"/>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仕様</a:t>
              </a:r>
            </a:p>
          </p:txBody>
        </p:sp>
        <p:sp>
          <p:nvSpPr>
            <p:cNvPr id="14" name="角丸四角形 13"/>
            <p:cNvSpPr/>
            <p:nvPr/>
          </p:nvSpPr>
          <p:spPr>
            <a:xfrm>
              <a:off x="5292080" y="2507231"/>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量産試作図面</a:t>
              </a:r>
            </a:p>
          </p:txBody>
        </p:sp>
        <p:sp>
          <p:nvSpPr>
            <p:cNvPr id="15" name="角丸四角形 14"/>
            <p:cNvSpPr/>
            <p:nvPr/>
          </p:nvSpPr>
          <p:spPr>
            <a:xfrm>
              <a:off x="6732240" y="2476408"/>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量産図面</a:t>
              </a:r>
            </a:p>
          </p:txBody>
        </p:sp>
        <p:sp>
          <p:nvSpPr>
            <p:cNvPr id="16" name="角丸四角形 15"/>
            <p:cNvSpPr/>
            <p:nvPr/>
          </p:nvSpPr>
          <p:spPr>
            <a:xfrm>
              <a:off x="8172400" y="2500084"/>
              <a:ext cx="792088" cy="7148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製品</a:t>
              </a:r>
            </a:p>
          </p:txBody>
        </p:sp>
      </p:grpSp>
      <p:sp>
        <p:nvSpPr>
          <p:cNvPr id="8" name="円/楕円 7"/>
          <p:cNvSpPr/>
          <p:nvPr/>
        </p:nvSpPr>
        <p:spPr>
          <a:xfrm>
            <a:off x="539552" y="3573016"/>
            <a:ext cx="8424936" cy="648072"/>
          </a:xfrm>
          <a:prstGeom prst="ellipse">
            <a:avLst/>
          </a:prstGeom>
          <a:solidFill>
            <a:schemeClr val="accent4">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サプライヤー関与</a:t>
            </a:r>
          </a:p>
        </p:txBody>
      </p:sp>
      <p:cxnSp>
        <p:nvCxnSpPr>
          <p:cNvPr id="18" name="直線矢印コネクタ 17"/>
          <p:cNvCxnSpPr/>
          <p:nvPr/>
        </p:nvCxnSpPr>
        <p:spPr>
          <a:xfrm flipV="1">
            <a:off x="7740352" y="2708920"/>
            <a:ext cx="0" cy="959004"/>
          </a:xfrm>
          <a:prstGeom prst="straightConnector1">
            <a:avLst/>
          </a:prstGeom>
          <a:ln w="317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6444208" y="2646075"/>
            <a:ext cx="0" cy="959004"/>
          </a:xfrm>
          <a:prstGeom prst="straightConnector1">
            <a:avLst/>
          </a:prstGeom>
          <a:ln w="317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5004048" y="2646075"/>
            <a:ext cx="0" cy="959004"/>
          </a:xfrm>
          <a:prstGeom prst="straightConnector1">
            <a:avLst/>
          </a:prstGeom>
          <a:ln w="317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3563888" y="2655658"/>
            <a:ext cx="0" cy="959004"/>
          </a:xfrm>
          <a:prstGeom prst="straightConnector1">
            <a:avLst/>
          </a:prstGeom>
          <a:ln w="317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899592" y="3309580"/>
            <a:ext cx="0" cy="479502"/>
          </a:xfrm>
          <a:prstGeom prst="straightConnector1">
            <a:avLst/>
          </a:prstGeom>
          <a:ln w="317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372200" y="4293095"/>
            <a:ext cx="2736304" cy="523220"/>
          </a:xfrm>
          <a:prstGeom prst="rect">
            <a:avLst/>
          </a:prstGeom>
          <a:noFill/>
        </p:spPr>
        <p:txBody>
          <a:bodyPr wrap="square" rtlCol="0">
            <a:spAutoFit/>
          </a:bodyPr>
          <a:lstStyle/>
          <a:p>
            <a:r>
              <a:rPr kumimoji="1" lang="ja-JP" altLang="en-US" sz="1400" dirty="0"/>
              <a:t>出所：川端と王珊のアイディアにより作成。</a:t>
            </a:r>
          </a:p>
        </p:txBody>
      </p:sp>
    </p:spTree>
    <p:extLst>
      <p:ext uri="{BB962C8B-B14F-4D97-AF65-F5344CB8AC3E}">
        <p14:creationId xmlns:p14="http://schemas.microsoft.com/office/powerpoint/2010/main" val="8554701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3880489-65BE-4A9E-9C70-4DAE7F2B29DF}"/>
              </a:ext>
            </a:extLst>
          </p:cNvPr>
          <p:cNvSpPr>
            <a:spLocks noGrp="1"/>
          </p:cNvSpPr>
          <p:nvPr>
            <p:ph type="title"/>
          </p:nvPr>
        </p:nvSpPr>
        <p:spPr/>
        <p:txBody>
          <a:bodyPr/>
          <a:lstStyle/>
          <a:p>
            <a:r>
              <a:rPr kumimoji="1" lang="ja-JP" altLang="en-US" dirty="0"/>
              <a:t>図面によるサプライヤー分類論</a:t>
            </a:r>
          </a:p>
        </p:txBody>
      </p:sp>
      <p:sp>
        <p:nvSpPr>
          <p:cNvPr id="3" name="コンテンツ プレースホルダー 2">
            <a:extLst>
              <a:ext uri="{FF2B5EF4-FFF2-40B4-BE49-F238E27FC236}">
                <a16:creationId xmlns:a16="http://schemas.microsoft.com/office/drawing/2014/main" xmlns="" id="{D3A07971-7F57-491E-86E5-141E1F106564}"/>
              </a:ext>
            </a:extLst>
          </p:cNvPr>
          <p:cNvSpPr>
            <a:spLocks noGrp="1"/>
          </p:cNvSpPr>
          <p:nvPr>
            <p:ph idx="1"/>
          </p:nvPr>
        </p:nvSpPr>
        <p:spPr>
          <a:xfrm>
            <a:off x="457200" y="1124744"/>
            <a:ext cx="8435280" cy="5688632"/>
          </a:xfrm>
        </p:spPr>
        <p:txBody>
          <a:bodyPr>
            <a:normAutofit fontScale="77500" lnSpcReduction="20000"/>
          </a:bodyPr>
          <a:lstStyle/>
          <a:p>
            <a:r>
              <a:rPr kumimoji="1" lang="ja-JP" altLang="en-US" dirty="0"/>
              <a:t>浅沼</a:t>
            </a:r>
            <a:r>
              <a:rPr kumimoji="1" lang="en-US" altLang="ja-JP" dirty="0"/>
              <a:t>[1997]</a:t>
            </a:r>
            <a:r>
              <a:rPr kumimoji="1" lang="ja-JP" altLang="en-US" dirty="0"/>
              <a:t>の見解であり，学界の主流</a:t>
            </a:r>
            <a:endParaRPr kumimoji="1" lang="en-US" altLang="ja-JP" dirty="0"/>
          </a:p>
          <a:p>
            <a:pPr lvl="1"/>
            <a:r>
              <a:rPr kumimoji="1" lang="ja-JP" altLang="en-US" dirty="0"/>
              <a:t>製造から設計への関与の深まり（能力向上）を表現した</a:t>
            </a:r>
            <a:endParaRPr kumimoji="1" lang="en-US" altLang="ja-JP" dirty="0"/>
          </a:p>
          <a:p>
            <a:r>
              <a:rPr lang="ja-JP" altLang="en-US" dirty="0"/>
              <a:t>設計図面の性質が，サプライヤーの技能の指標になる</a:t>
            </a:r>
            <a:endParaRPr lang="en-US" altLang="ja-JP" dirty="0"/>
          </a:p>
          <a:p>
            <a:pPr lvl="1"/>
            <a:r>
              <a:rPr lang="en-US" altLang="ja-JP" dirty="0"/>
              <a:t>A.</a:t>
            </a:r>
            <a:r>
              <a:rPr lang="ja-JP" altLang="en-US" dirty="0"/>
              <a:t> 完成品メーカー内製</a:t>
            </a:r>
          </a:p>
          <a:p>
            <a:pPr lvl="1"/>
            <a:r>
              <a:rPr lang="en-US" altLang="ja-JP" dirty="0"/>
              <a:t>B.</a:t>
            </a:r>
            <a:r>
              <a:rPr lang="ja-JP" altLang="en-US" dirty="0"/>
              <a:t> カスタム</a:t>
            </a:r>
            <a:r>
              <a:rPr lang="ja-JP" altLang="en-US" dirty="0" smtClean="0"/>
              <a:t>部品の購入</a:t>
            </a:r>
            <a:endParaRPr lang="ja-JP" altLang="en-US" dirty="0"/>
          </a:p>
          <a:p>
            <a:pPr lvl="2"/>
            <a:r>
              <a:rPr lang="en-US" altLang="ja-JP" dirty="0"/>
              <a:t>B-1</a:t>
            </a:r>
            <a:r>
              <a:rPr lang="ja-JP" altLang="en-US" dirty="0"/>
              <a:t> 貸与図の部品：完成品メーカーが部品の設計を行って図面を作成し，サプライヤーに貸与して</a:t>
            </a:r>
            <a:r>
              <a:rPr lang="ja-JP" altLang="en-US" u="sng" dirty="0"/>
              <a:t>製造</a:t>
            </a:r>
            <a:r>
              <a:rPr lang="ja-JP" altLang="en-US" dirty="0"/>
              <a:t>を行わせる</a:t>
            </a:r>
          </a:p>
          <a:p>
            <a:pPr lvl="2"/>
            <a:r>
              <a:rPr lang="en-US" altLang="ja-JP" dirty="0"/>
              <a:t>B-2</a:t>
            </a:r>
            <a:r>
              <a:rPr lang="ja-JP" altLang="en-US" dirty="0"/>
              <a:t> 承認図の部品：完成品メーカーが大まかな仕様を提示し，その仕様に適合するような部品をサプライヤーの側が</a:t>
            </a:r>
            <a:r>
              <a:rPr lang="ja-JP" altLang="en-US" u="sng" dirty="0"/>
              <a:t>開発</a:t>
            </a:r>
            <a:r>
              <a:rPr lang="ja-JP" altLang="en-US" dirty="0"/>
              <a:t>して設計図面を作成する。完成品メーカーが図面に承認を与え，サプライヤーに</a:t>
            </a:r>
            <a:r>
              <a:rPr lang="ja-JP" altLang="en-US" u="sng" dirty="0"/>
              <a:t>製造</a:t>
            </a:r>
            <a:r>
              <a:rPr lang="ja-JP" altLang="en-US" dirty="0"/>
              <a:t>を行わせる</a:t>
            </a:r>
          </a:p>
          <a:p>
            <a:pPr lvl="1"/>
            <a:r>
              <a:rPr lang="en-US" altLang="ja-JP" dirty="0"/>
              <a:t>C.</a:t>
            </a:r>
            <a:r>
              <a:rPr lang="ja-JP" altLang="en-US" dirty="0"/>
              <a:t> 市販品タイプの</a:t>
            </a:r>
            <a:r>
              <a:rPr lang="ja-JP" altLang="en-US" dirty="0" smtClean="0"/>
              <a:t>部品の購入</a:t>
            </a:r>
            <a:endParaRPr lang="ja-JP" altLang="en-US" dirty="0"/>
          </a:p>
          <a:p>
            <a:r>
              <a:rPr lang="ja-JP" altLang="en-US" dirty="0" smtClean="0"/>
              <a:t>製造</a:t>
            </a:r>
            <a:r>
              <a:rPr lang="ja-JP" altLang="en-US" dirty="0"/>
              <a:t>と設計開発への参加については大まかな指標に</a:t>
            </a:r>
            <a:r>
              <a:rPr lang="ja-JP" altLang="en-US" dirty="0" smtClean="0"/>
              <a:t>なる</a:t>
            </a:r>
            <a:endParaRPr lang="en-US" altLang="ja-JP" dirty="0" smtClean="0"/>
          </a:p>
          <a:p>
            <a:pPr lvl="1"/>
            <a:r>
              <a:rPr lang="ja-JP" altLang="en-US" dirty="0" smtClean="0"/>
              <a:t>ただし一部正確ではない（植田</a:t>
            </a:r>
            <a:r>
              <a:rPr lang="en-US" altLang="ja-JP" dirty="0" smtClean="0"/>
              <a:t>[2004])</a:t>
            </a:r>
            <a:r>
              <a:rPr lang="ja-JP" altLang="en-US" dirty="0" smtClean="0"/>
              <a:t>。</a:t>
            </a:r>
            <a:endParaRPr lang="en-US" altLang="ja-JP" dirty="0" smtClean="0"/>
          </a:p>
          <a:p>
            <a:pPr lvl="1"/>
            <a:r>
              <a:rPr lang="ja-JP" altLang="en-US" dirty="0" smtClean="0"/>
              <a:t>「</a:t>
            </a:r>
            <a:r>
              <a:rPr lang="en-US" altLang="ja-JP" dirty="0"/>
              <a:t>VA</a:t>
            </a:r>
            <a:r>
              <a:rPr lang="ja-JP" altLang="en-US" dirty="0"/>
              <a:t>→</a:t>
            </a:r>
            <a:r>
              <a:rPr lang="en-US" altLang="ja-JP" dirty="0"/>
              <a:t>VE</a:t>
            </a:r>
            <a:r>
              <a:rPr lang="ja-JP" altLang="en-US" dirty="0"/>
              <a:t>→設計図から起こす」の方</a:t>
            </a:r>
            <a:r>
              <a:rPr lang="ja-JP" altLang="en-US" dirty="0" smtClean="0"/>
              <a:t>が</a:t>
            </a:r>
            <a:r>
              <a:rPr lang="ja-JP" altLang="en-US" dirty="0"/>
              <a:t>正確</a:t>
            </a:r>
            <a:r>
              <a:rPr lang="ja-JP" altLang="en-US" dirty="0" smtClean="0"/>
              <a:t>。また，貸与図</a:t>
            </a:r>
            <a:r>
              <a:rPr lang="ja-JP" altLang="en-US" dirty="0"/>
              <a:t>と承認図の境目は実際には明瞭ではない</a:t>
            </a:r>
            <a:endParaRPr lang="en-US" altLang="ja-JP" dirty="0"/>
          </a:p>
          <a:p>
            <a:r>
              <a:rPr lang="ja-JP" altLang="en-US" dirty="0"/>
              <a:t>「関係的技能」の向上によって，</a:t>
            </a:r>
            <a:r>
              <a:rPr lang="en-US" altLang="ja-JP" dirty="0"/>
              <a:t>B-1</a:t>
            </a:r>
            <a:r>
              <a:rPr lang="ja-JP" altLang="en-US" dirty="0"/>
              <a:t>から</a:t>
            </a:r>
            <a:r>
              <a:rPr lang="en-US" altLang="ja-JP" dirty="0"/>
              <a:t>B-2</a:t>
            </a:r>
            <a:r>
              <a:rPr lang="ja-JP" altLang="en-US" dirty="0"/>
              <a:t>に進化する（浅沼</a:t>
            </a:r>
            <a:r>
              <a:rPr lang="en-US" altLang="ja-JP" dirty="0"/>
              <a:t>[1997]</a:t>
            </a:r>
            <a:r>
              <a:rPr lang="ja-JP" altLang="en-US" dirty="0"/>
              <a:t>）</a:t>
            </a:r>
            <a:endParaRPr lang="en-US" altLang="ja-JP" dirty="0"/>
          </a:p>
          <a:p>
            <a:endParaRPr lang="en-US" altLang="ja-JP" dirty="0"/>
          </a:p>
          <a:p>
            <a:endParaRPr lang="en-US" altLang="ja-JP" dirty="0"/>
          </a:p>
          <a:p>
            <a:pPr lvl="1"/>
            <a:endParaRPr lang="en-US" altLang="ja-JP" dirty="0"/>
          </a:p>
          <a:p>
            <a:endParaRPr lang="ja-JP" altLang="en-US" dirty="0"/>
          </a:p>
          <a:p>
            <a:pPr lvl="3"/>
            <a:endParaRPr lang="ja-JP" altLang="en-US" dirty="0"/>
          </a:p>
          <a:p>
            <a:pPr>
              <a:buFont typeface="Arial" pitchFamily="34" charset="0"/>
              <a:buChar char="•"/>
              <a:defRPr/>
            </a:pPr>
            <a:endParaRPr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xmlns="" id="{B31533CB-D147-4CF9-B4EF-E5A3409B6891}"/>
              </a:ext>
            </a:extLst>
          </p:cNvPr>
          <p:cNvSpPr>
            <a:spLocks noGrp="1"/>
          </p:cNvSpPr>
          <p:nvPr>
            <p:ph type="sldNum" sz="quarter" idx="12"/>
          </p:nvPr>
        </p:nvSpPr>
        <p:spPr/>
        <p:txBody>
          <a:bodyPr/>
          <a:lstStyle/>
          <a:p>
            <a:pPr>
              <a:defRPr/>
            </a:pPr>
            <a:fld id="{F7182273-542A-4D76-9A12-21A75F9967A5}" type="slidenum">
              <a:rPr lang="en-US" altLang="ja-JP" smtClean="0"/>
              <a:pPr>
                <a:defRPr/>
              </a:pPr>
              <a:t>33</a:t>
            </a:fld>
            <a:endParaRPr lang="en-US" altLang="ja-JP" dirty="0"/>
          </a:p>
        </p:txBody>
      </p:sp>
    </p:spTree>
    <p:extLst>
      <p:ext uri="{BB962C8B-B14F-4D97-AF65-F5344CB8AC3E}">
        <p14:creationId xmlns:p14="http://schemas.microsoft.com/office/powerpoint/2010/main" val="27298785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008112"/>
          </a:xfrm>
        </p:spPr>
        <p:txBody>
          <a:bodyPr/>
          <a:lstStyle/>
          <a:p>
            <a:r>
              <a:rPr kumimoji="1" lang="ja-JP" altLang="en-US" dirty="0"/>
              <a:t>サプライヤーに対する評価</a:t>
            </a:r>
          </a:p>
        </p:txBody>
      </p:sp>
      <p:sp>
        <p:nvSpPr>
          <p:cNvPr id="3" name="コンテンツ プレースホルダー 2"/>
          <p:cNvSpPr>
            <a:spLocks noGrp="1"/>
          </p:cNvSpPr>
          <p:nvPr>
            <p:ph idx="1"/>
          </p:nvPr>
        </p:nvSpPr>
        <p:spPr>
          <a:xfrm>
            <a:off x="457200" y="1412777"/>
            <a:ext cx="8229600" cy="5112568"/>
          </a:xfrm>
        </p:spPr>
        <p:txBody>
          <a:bodyPr>
            <a:normAutofit fontScale="77500" lnSpcReduction="20000"/>
          </a:bodyPr>
          <a:lstStyle/>
          <a:p>
            <a:r>
              <a:rPr lang="ja-JP" altLang="en-US" dirty="0"/>
              <a:t>浅沼</a:t>
            </a:r>
            <a:r>
              <a:rPr lang="en-US" altLang="ja-JP" dirty="0"/>
              <a:t>[1997]</a:t>
            </a:r>
            <a:r>
              <a:rPr lang="ja-JP" altLang="en-US" dirty="0"/>
              <a:t>の関係的技能論：中核企業（完成品企業）のニーズまたは要請に対して効率的に対応して供給を行うためにサプライヤー側に要求される技能</a:t>
            </a:r>
          </a:p>
          <a:p>
            <a:pPr lvl="1"/>
            <a:r>
              <a:rPr lang="ja-JP" altLang="en-US" dirty="0"/>
              <a:t>表層：所与の中核企業との取引を通じて獲得される学習の蓄積に対応する</a:t>
            </a:r>
          </a:p>
          <a:p>
            <a:pPr lvl="1"/>
            <a:r>
              <a:rPr lang="ja-JP" altLang="en-US" dirty="0"/>
              <a:t>基層：一般的な技術的能力</a:t>
            </a:r>
          </a:p>
          <a:p>
            <a:r>
              <a:rPr lang="ja-JP" altLang="en-US" dirty="0"/>
              <a:t>「関係的技能」論は取引費用経済学の取引特殊的技能論を，いくらか修正して日本の現実に近づけている</a:t>
            </a:r>
          </a:p>
          <a:p>
            <a:pPr lvl="1"/>
            <a:r>
              <a:rPr lang="ja-JP" altLang="en-US" dirty="0"/>
              <a:t>取引特殊的技能：ある取引の中でだけ高い価値を持つ技能</a:t>
            </a:r>
          </a:p>
          <a:p>
            <a:pPr lvl="2"/>
            <a:r>
              <a:rPr lang="ja-JP" altLang="en-US" dirty="0"/>
              <a:t>サプライヤーの，</a:t>
            </a:r>
            <a:r>
              <a:rPr lang="ja-JP" altLang="en-US" u="sng" dirty="0"/>
              <a:t>特定の部品をつくる特定の能力が</a:t>
            </a:r>
            <a:r>
              <a:rPr lang="ja-JP" altLang="en-US" dirty="0"/>
              <a:t>評価される</a:t>
            </a:r>
          </a:p>
          <a:p>
            <a:pPr lvl="1"/>
            <a:r>
              <a:rPr lang="ja-JP" altLang="en-US" dirty="0"/>
              <a:t>関係的技能：ある程度までは普遍的な技能だが，特定の中核企業との関係の中でのみ高い価値を持つ部分も含まれている技能</a:t>
            </a:r>
            <a:endParaRPr lang="en-US" altLang="ja-JP" dirty="0"/>
          </a:p>
          <a:p>
            <a:pPr lvl="2"/>
            <a:r>
              <a:rPr lang="ja-JP" altLang="en-US" dirty="0"/>
              <a:t>サプライヤーの</a:t>
            </a:r>
            <a:r>
              <a:rPr lang="ja-JP" altLang="en-US" dirty="0" smtClean="0"/>
              <a:t>，＿＿＿＿＿＿＿＿＿＿＿＿＿＿＿＿</a:t>
            </a:r>
            <a:r>
              <a:rPr lang="ja-JP" altLang="en-US" dirty="0"/>
              <a:t>＿＿＿＿</a:t>
            </a:r>
            <a:r>
              <a:rPr lang="ja-JP" altLang="en-US" dirty="0" smtClean="0"/>
              <a:t>＿</a:t>
            </a:r>
            <a:r>
              <a:rPr lang="en-US" altLang="ja-JP" dirty="0" smtClean="0"/>
              <a:t/>
            </a:r>
            <a:br>
              <a:rPr lang="en-US" altLang="ja-JP" dirty="0" smtClean="0"/>
            </a:br>
            <a:r>
              <a:rPr lang="ja-JP" altLang="en-US" u="sng" dirty="0" smtClean="0"/>
              <a:t>が</a:t>
            </a:r>
            <a:r>
              <a:rPr lang="ja-JP" altLang="en-US" u="sng" dirty="0"/>
              <a:t>丸ごと</a:t>
            </a:r>
            <a:r>
              <a:rPr lang="ja-JP" altLang="en-US" dirty="0"/>
              <a:t>評価される</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34</a:t>
            </a:fld>
            <a:endParaRPr lang="en-US" altLang="ja-JP" dirty="0"/>
          </a:p>
        </p:txBody>
      </p:sp>
    </p:spTree>
    <p:extLst>
      <p:ext uri="{BB962C8B-B14F-4D97-AF65-F5344CB8AC3E}">
        <p14:creationId xmlns:p14="http://schemas.microsoft.com/office/powerpoint/2010/main" val="16570442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開発のさらなる源流への関与</a:t>
            </a:r>
            <a:endParaRPr kumimoji="1" lang="ja-JP" altLang="en-US" dirty="0"/>
          </a:p>
        </p:txBody>
      </p:sp>
      <p:sp>
        <p:nvSpPr>
          <p:cNvPr id="3" name="コンテンツ プレースホルダー 2"/>
          <p:cNvSpPr>
            <a:spLocks noGrp="1"/>
          </p:cNvSpPr>
          <p:nvPr>
            <p:ph idx="1"/>
          </p:nvPr>
        </p:nvSpPr>
        <p:spPr>
          <a:xfrm>
            <a:off x="457200" y="1600201"/>
            <a:ext cx="8229600" cy="4853135"/>
          </a:xfrm>
        </p:spPr>
        <p:txBody>
          <a:bodyPr>
            <a:normAutofit fontScale="77500" lnSpcReduction="20000"/>
          </a:bodyPr>
          <a:lstStyle/>
          <a:p>
            <a:r>
              <a:rPr kumimoji="1" lang="ja-JP" altLang="en-US" dirty="0"/>
              <a:t>製品開発の一部としての先行</a:t>
            </a:r>
            <a:r>
              <a:rPr kumimoji="1" lang="ja-JP" altLang="en-US" dirty="0" smtClean="0"/>
              <a:t>開発へ</a:t>
            </a:r>
            <a:r>
              <a:rPr kumimoji="1" lang="ja-JP" altLang="en-US" dirty="0"/>
              <a:t>の関与</a:t>
            </a:r>
            <a:endParaRPr kumimoji="1" lang="en-US" altLang="ja-JP" dirty="0"/>
          </a:p>
          <a:p>
            <a:pPr lvl="1"/>
            <a:r>
              <a:rPr lang="ja-JP" altLang="en-US" dirty="0"/>
              <a:t>製品コンセプトを実現するための製品仕様，中核部品の技術仕様などを実現するための要素技術開発に部品サプライヤーが参画する（王</a:t>
            </a:r>
            <a:r>
              <a:rPr lang="en-US" altLang="ja-JP" dirty="0"/>
              <a:t>[2016]</a:t>
            </a:r>
            <a:r>
              <a:rPr lang="ja-JP" altLang="en-US" dirty="0"/>
              <a:t>）</a:t>
            </a:r>
            <a:endParaRPr kumimoji="1" lang="en-US" altLang="ja-JP" dirty="0"/>
          </a:p>
          <a:p>
            <a:r>
              <a:rPr lang="ja-JP" altLang="en-US" dirty="0"/>
              <a:t>製品開発（特定のモデル開発）以前の研究開発の一部として</a:t>
            </a:r>
            <a:r>
              <a:rPr lang="ja-JP" altLang="en-US" dirty="0" smtClean="0"/>
              <a:t>の開発へ</a:t>
            </a:r>
            <a:r>
              <a:rPr lang="ja-JP" altLang="en-US" dirty="0"/>
              <a:t>の</a:t>
            </a:r>
            <a:r>
              <a:rPr lang="ja-JP" altLang="en-US" dirty="0" smtClean="0"/>
              <a:t>関与</a:t>
            </a:r>
            <a:endParaRPr lang="en-US" altLang="ja-JP" dirty="0"/>
          </a:p>
          <a:p>
            <a:pPr lvl="1"/>
            <a:r>
              <a:rPr lang="ja-JP" altLang="en-US" dirty="0" smtClean="0"/>
              <a:t>こちらも「先行開発」ということもあるが，ややこしくなるので区別する</a:t>
            </a:r>
            <a:endParaRPr lang="en-US" altLang="ja-JP" dirty="0" smtClean="0"/>
          </a:p>
          <a:p>
            <a:pPr lvl="1"/>
            <a:r>
              <a:rPr lang="ja-JP" altLang="en-US" dirty="0" smtClean="0"/>
              <a:t>先端</a:t>
            </a:r>
            <a:r>
              <a:rPr lang="ja-JP" altLang="en-US" dirty="0"/>
              <a:t>技術開発協業：共同開発</a:t>
            </a:r>
            <a:r>
              <a:rPr lang="en-US" altLang="ja-JP" dirty="0"/>
              <a:t>,</a:t>
            </a:r>
            <a:r>
              <a:rPr lang="ja-JP" altLang="en-US" dirty="0"/>
              <a:t>共同での特許出願（近能</a:t>
            </a:r>
            <a:r>
              <a:rPr lang="en-US" altLang="ja-JP" dirty="0"/>
              <a:t>[2007]</a:t>
            </a:r>
            <a:r>
              <a:rPr lang="ja-JP" altLang="en-US" dirty="0"/>
              <a:t>）</a:t>
            </a:r>
            <a:endParaRPr lang="en-US" altLang="ja-JP" dirty="0"/>
          </a:p>
          <a:p>
            <a:pPr lvl="1"/>
            <a:r>
              <a:rPr lang="ja-JP" altLang="en-US" dirty="0"/>
              <a:t>先取り研究・開発：部品メーカーは，完成車メーカーの製品開発動向を踏まえ，個々の製品開発に先行して独自に要素技術を開発しておく</a:t>
            </a:r>
            <a:r>
              <a:rPr lang="en-US" altLang="ja-JP" dirty="0"/>
              <a:t>(</a:t>
            </a:r>
            <a:r>
              <a:rPr lang="ja-JP" altLang="en-US" dirty="0"/>
              <a:t>植田</a:t>
            </a:r>
            <a:r>
              <a:rPr lang="en-US" altLang="ja-JP" dirty="0"/>
              <a:t>[1995]</a:t>
            </a:r>
            <a:r>
              <a:rPr lang="ja-JP" altLang="en-US" dirty="0"/>
              <a:t>）</a:t>
            </a:r>
            <a:endParaRPr lang="en-US" altLang="ja-JP" dirty="0"/>
          </a:p>
          <a:p>
            <a:r>
              <a:rPr lang="ja-JP" altLang="en-US" dirty="0"/>
              <a:t>これらの能力</a:t>
            </a:r>
            <a:r>
              <a:rPr lang="ja-JP" altLang="en-US" dirty="0" smtClean="0"/>
              <a:t>は＿＿＿＿＿＿＿＿で</a:t>
            </a:r>
            <a:r>
              <a:rPr lang="ja-JP" altLang="en-US" dirty="0"/>
              <a:t>は測定できず（近能</a:t>
            </a:r>
            <a:r>
              <a:rPr lang="en-US" altLang="ja-JP" dirty="0"/>
              <a:t>[2007]</a:t>
            </a:r>
            <a:r>
              <a:rPr lang="ja-JP" altLang="en-US" dirty="0"/>
              <a:t>，王</a:t>
            </a:r>
            <a:r>
              <a:rPr lang="en-US" altLang="ja-JP" dirty="0"/>
              <a:t>[2016]</a:t>
            </a:r>
            <a:r>
              <a:rPr lang="ja-JP" altLang="en-US" dirty="0"/>
              <a:t>），より具体的に貢献度を見るしかない</a:t>
            </a:r>
            <a:endParaRPr lang="en-US" altLang="ja-JP" dirty="0"/>
          </a:p>
          <a:p>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35</a:t>
            </a:fld>
            <a:endParaRPr lang="en-US" altLang="ja-JP" dirty="0"/>
          </a:p>
        </p:txBody>
      </p:sp>
    </p:spTree>
    <p:extLst>
      <p:ext uri="{BB962C8B-B14F-4D97-AF65-F5344CB8AC3E}">
        <p14:creationId xmlns:p14="http://schemas.microsoft.com/office/powerpoint/2010/main" val="3997399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395536" y="404663"/>
            <a:ext cx="8229600" cy="792089"/>
          </a:xfrm>
        </p:spPr>
        <p:txBody>
          <a:bodyPr>
            <a:noAutofit/>
          </a:bodyPr>
          <a:lstStyle/>
          <a:p>
            <a:r>
              <a:rPr kumimoji="1" lang="ja-JP" altLang="en-US" sz="2800" dirty="0"/>
              <a:t>自動車部品メーカーと完成車メーカーの密接な関係</a:t>
            </a:r>
          </a:p>
        </p:txBody>
      </p:sp>
      <p:sp>
        <p:nvSpPr>
          <p:cNvPr id="8" name="コンテンツ プレースホルダー 7"/>
          <p:cNvSpPr>
            <a:spLocks noGrp="1"/>
          </p:cNvSpPr>
          <p:nvPr>
            <p:ph idx="1"/>
          </p:nvPr>
        </p:nvSpPr>
        <p:spPr>
          <a:xfrm>
            <a:off x="5508104" y="1600201"/>
            <a:ext cx="3178696" cy="5069159"/>
          </a:xfrm>
        </p:spPr>
        <p:txBody>
          <a:bodyPr>
            <a:normAutofit fontScale="85000" lnSpcReduction="20000"/>
          </a:bodyPr>
          <a:lstStyle/>
          <a:p>
            <a:r>
              <a:rPr kumimoji="1" lang="ja-JP" altLang="en-US" dirty="0"/>
              <a:t>両者による課題追求の方向（クラーク＆藤本</a:t>
            </a:r>
            <a:r>
              <a:rPr kumimoji="1" lang="en-US" altLang="ja-JP" dirty="0"/>
              <a:t>[1991=1993]</a:t>
            </a:r>
            <a:r>
              <a:rPr kumimoji="1" lang="ja-JP" altLang="en-US" dirty="0"/>
              <a:t>）</a:t>
            </a:r>
            <a:endParaRPr kumimoji="1" lang="en-US" altLang="ja-JP" dirty="0"/>
          </a:p>
          <a:p>
            <a:pPr lvl="1"/>
            <a:r>
              <a:rPr kumimoji="1" lang="ja-JP" altLang="en-US" dirty="0"/>
              <a:t>より早い段階からの参画</a:t>
            </a:r>
            <a:endParaRPr kumimoji="1" lang="en-US" altLang="ja-JP" dirty="0"/>
          </a:p>
          <a:p>
            <a:pPr lvl="1"/>
            <a:r>
              <a:rPr lang="ja-JP" altLang="en-US" dirty="0"/>
              <a:t>相対の</a:t>
            </a:r>
            <a:r>
              <a:rPr lang="en-US" altLang="ja-JP" dirty="0"/>
              <a:t>(</a:t>
            </a:r>
            <a:r>
              <a:rPr lang="ja-JP" altLang="en-US" dirty="0"/>
              <a:t>１対１の</a:t>
            </a:r>
            <a:r>
              <a:rPr lang="en-US" altLang="ja-JP" dirty="0"/>
              <a:t>)</a:t>
            </a:r>
            <a:r>
              <a:rPr lang="ja-JP" altLang="en-US" dirty="0"/>
              <a:t>より密接な取引へ</a:t>
            </a:r>
            <a:endParaRPr lang="en-US" altLang="ja-JP" dirty="0"/>
          </a:p>
          <a:p>
            <a:pPr lvl="1"/>
            <a:r>
              <a:rPr kumimoji="1" lang="ja-JP" altLang="en-US" dirty="0"/>
              <a:t>開発効率の追求（低コスト，高品質，</a:t>
            </a:r>
            <a:r>
              <a:rPr kumimoji="1" lang="ja-JP" altLang="en-US" dirty="0" smtClean="0"/>
              <a:t>短い＿＿＿＿＿＿＿</a:t>
            </a:r>
            <a:r>
              <a:rPr kumimoji="1" lang="en-US" altLang="ja-JP" dirty="0" smtClean="0"/>
              <a:t>)</a:t>
            </a:r>
            <a:endParaRPr kumimoji="1" lang="en-US" altLang="ja-JP" dirty="0"/>
          </a:p>
          <a:p>
            <a:pPr lvl="1"/>
            <a:r>
              <a:rPr kumimoji="1" lang="ja-JP" altLang="en-US" dirty="0"/>
              <a:t>円滑な量産立ち上げ</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36</a:t>
            </a:fld>
            <a:endParaRPr lang="en-US" altLang="ja-JP" dirty="0"/>
          </a:p>
        </p:txBody>
      </p:sp>
      <p:sp>
        <p:nvSpPr>
          <p:cNvPr id="9" name="テキスト ボックス 8"/>
          <p:cNvSpPr txBox="1"/>
          <p:nvPr/>
        </p:nvSpPr>
        <p:spPr>
          <a:xfrm>
            <a:off x="5364088" y="6381328"/>
            <a:ext cx="2736304" cy="369332"/>
          </a:xfrm>
          <a:prstGeom prst="rect">
            <a:avLst/>
          </a:prstGeom>
          <a:noFill/>
        </p:spPr>
        <p:txBody>
          <a:bodyPr wrap="square" rtlCol="0">
            <a:spAutoFit/>
          </a:bodyPr>
          <a:lstStyle/>
          <a:p>
            <a:r>
              <a:rPr kumimoji="1" lang="ja-JP" altLang="en-US" dirty="0"/>
              <a:t>出所：植田</a:t>
            </a:r>
            <a:r>
              <a:rPr kumimoji="1" lang="en-US" altLang="ja-JP" dirty="0"/>
              <a:t>[1995]105</a:t>
            </a:r>
            <a:r>
              <a:rPr kumimoji="1" lang="ja-JP" altLang="en-US" dirty="0"/>
              <a:t>頁。</a:t>
            </a:r>
          </a:p>
        </p:txBody>
      </p:sp>
    </p:spTree>
    <p:extLst>
      <p:ext uri="{BB962C8B-B14F-4D97-AF65-F5344CB8AC3E}">
        <p14:creationId xmlns:p14="http://schemas.microsoft.com/office/powerpoint/2010/main" val="1053137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３－（４）　長期相対取引の日本的特徴</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37</a:t>
            </a:fld>
            <a:endParaRPr lang="en-US" altLang="ja-JP" dirty="0"/>
          </a:p>
        </p:txBody>
      </p:sp>
    </p:spTree>
    <p:extLst>
      <p:ext uri="{BB962C8B-B14F-4D97-AF65-F5344CB8AC3E}">
        <p14:creationId xmlns:p14="http://schemas.microsoft.com/office/powerpoint/2010/main" val="1419108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a:t>「基本取引</a:t>
            </a:r>
            <a:r>
              <a:rPr kumimoji="1" lang="ja-JP" altLang="en-US" sz="3600" dirty="0" smtClean="0"/>
              <a:t>契約書」</a:t>
            </a:r>
            <a:r>
              <a:rPr kumimoji="1" lang="ja-JP" altLang="en-US" sz="3600" dirty="0"/>
              <a:t>の背後にある無限</a:t>
            </a:r>
            <a:r>
              <a:rPr kumimoji="1" lang="ja-JP" altLang="en-US" sz="3600" dirty="0" smtClean="0"/>
              <a:t>定な協業と非対称な力関係</a:t>
            </a:r>
            <a:endParaRPr kumimoji="1" lang="ja-JP" altLang="en-US" sz="3600" dirty="0"/>
          </a:p>
        </p:txBody>
      </p:sp>
      <p:sp>
        <p:nvSpPr>
          <p:cNvPr id="3" name="コンテンツ プレースホルダー 2"/>
          <p:cNvSpPr>
            <a:spLocks noGrp="1"/>
          </p:cNvSpPr>
          <p:nvPr>
            <p:ph idx="1"/>
          </p:nvPr>
        </p:nvSpPr>
        <p:spPr>
          <a:xfrm>
            <a:off x="457200" y="1700808"/>
            <a:ext cx="8219256" cy="5157192"/>
          </a:xfrm>
        </p:spPr>
        <p:txBody>
          <a:bodyPr>
            <a:normAutofit fontScale="77500" lnSpcReduction="20000"/>
          </a:bodyPr>
          <a:lstStyle/>
          <a:p>
            <a:r>
              <a:rPr lang="ja-JP" altLang="en-US" dirty="0"/>
              <a:t>取引の当事者が守るべき一般的義務を課す形式だが，無限定な義務がサプライヤーに課されており，非対称的</a:t>
            </a:r>
            <a:r>
              <a:rPr lang="en-US" altLang="ja-JP" dirty="0"/>
              <a:t>(</a:t>
            </a:r>
            <a:r>
              <a:rPr lang="ja-JP" altLang="en-US" dirty="0"/>
              <a:t>清</a:t>
            </a:r>
            <a:r>
              <a:rPr lang="en-US" altLang="ja-JP" dirty="0"/>
              <a:t>[2002]</a:t>
            </a:r>
            <a:r>
              <a:rPr lang="ja-JP" altLang="en-US" dirty="0"/>
              <a:t>，本間</a:t>
            </a:r>
            <a:r>
              <a:rPr lang="en-US" altLang="ja-JP" dirty="0"/>
              <a:t>[1994]</a:t>
            </a:r>
            <a:r>
              <a:rPr lang="ja-JP" altLang="en-US" dirty="0"/>
              <a:t>）。</a:t>
            </a:r>
          </a:p>
          <a:p>
            <a:pPr lvl="1"/>
            <a:r>
              <a:rPr lang="ja-JP" altLang="en-US" dirty="0"/>
              <a:t>「コスト削減」／「納期遵守」／「不良品は納入しない」／「甲の満足する品質」／適合品質についての「全ての責任」など</a:t>
            </a:r>
          </a:p>
          <a:p>
            <a:r>
              <a:rPr lang="ja-JP" altLang="en-US" dirty="0"/>
              <a:t>無限定な義務であるがゆえに品質は向上</a:t>
            </a:r>
            <a:r>
              <a:rPr lang="ja-JP" altLang="en-US" dirty="0" smtClean="0"/>
              <a:t>する（清</a:t>
            </a:r>
            <a:r>
              <a:rPr lang="en-US" altLang="ja-JP" dirty="0" smtClean="0"/>
              <a:t>[1990]</a:t>
            </a:r>
            <a:r>
              <a:rPr lang="ja-JP" altLang="en-US" dirty="0" smtClean="0"/>
              <a:t>）：</a:t>
            </a:r>
            <a:r>
              <a:rPr lang="ja-JP" altLang="en-US" dirty="0"/>
              <a:t>パフォーマン・ギャランティという品質保証</a:t>
            </a:r>
          </a:p>
          <a:p>
            <a:pPr lvl="1"/>
            <a:r>
              <a:rPr lang="en-US" altLang="ja-JP" dirty="0"/>
              <a:t>JIS</a:t>
            </a:r>
            <a:r>
              <a:rPr lang="ja-JP" altLang="en-US" dirty="0"/>
              <a:t>を上回る厳しい社内スペック</a:t>
            </a:r>
          </a:p>
          <a:p>
            <a:pPr lvl="1"/>
            <a:r>
              <a:rPr lang="ja-JP" altLang="en-US" dirty="0"/>
              <a:t>設計図明記のスペックを守るかどうかではなく，完成品メーカーにとってのパフォーマンス（プレスして割れない，塗装して色がよく映える，など）が要求される</a:t>
            </a:r>
            <a:endParaRPr lang="en-US" altLang="ja-JP" dirty="0"/>
          </a:p>
          <a:p>
            <a:pPr lvl="1"/>
            <a:r>
              <a:rPr lang="ja-JP" altLang="en-US" dirty="0"/>
              <a:t>相手が巨大鉄鋼企業であっても同じ（川端</a:t>
            </a:r>
            <a:r>
              <a:rPr lang="en-US" altLang="ja-JP" dirty="0"/>
              <a:t>[1995]</a:t>
            </a:r>
            <a:r>
              <a:rPr lang="ja-JP" altLang="en-US" dirty="0"/>
              <a:t>）</a:t>
            </a:r>
          </a:p>
          <a:p>
            <a:r>
              <a:rPr lang="ja-JP" altLang="en-US" dirty="0"/>
              <a:t>他国で契約として通用しないことが少なくない</a:t>
            </a:r>
          </a:p>
          <a:p>
            <a:pPr lvl="1"/>
            <a:r>
              <a:rPr lang="ja-JP" altLang="en-US" dirty="0"/>
              <a:t>アメリカでＭ自動車工業が基本取引契約書にサインを求めたところ，現地サプライヤーは拒否。経営を守れず，株主に対する責任を果たせないから</a:t>
            </a:r>
            <a:r>
              <a:rPr lang="en-US" altLang="ja-JP" dirty="0"/>
              <a:t>(</a:t>
            </a:r>
            <a:r>
              <a:rPr lang="ja-JP" altLang="en-US" dirty="0"/>
              <a:t>清</a:t>
            </a:r>
            <a:r>
              <a:rPr lang="en-US" altLang="ja-JP" dirty="0"/>
              <a:t>[2002]</a:t>
            </a:r>
            <a:r>
              <a:rPr lang="ja-JP" altLang="en-US" dirty="0"/>
              <a:t>）</a:t>
            </a:r>
          </a:p>
          <a:p>
            <a:endParaRPr kumimoji="1" lang="ja-JP" altLang="en-US" dirty="0"/>
          </a:p>
        </p:txBody>
      </p:sp>
    </p:spTree>
    <p:extLst>
      <p:ext uri="{BB962C8B-B14F-4D97-AF65-F5344CB8AC3E}">
        <p14:creationId xmlns:p14="http://schemas.microsoft.com/office/powerpoint/2010/main" val="21630248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936104"/>
          </a:xfrm>
        </p:spPr>
        <p:txBody>
          <a:bodyPr>
            <a:normAutofit/>
          </a:bodyPr>
          <a:lstStyle/>
          <a:p>
            <a:r>
              <a:rPr kumimoji="1" lang="ja-JP" altLang="en-US" sz="3600" dirty="0"/>
              <a:t>価格が決まらないまま</a:t>
            </a:r>
            <a:r>
              <a:rPr kumimoji="1" lang="ja-JP" altLang="en-US" sz="3600" dirty="0" smtClean="0"/>
              <a:t>の取引開始（</a:t>
            </a:r>
            <a:r>
              <a:rPr kumimoji="1" lang="ja-JP" altLang="en-US" sz="3600" dirty="0"/>
              <a:t>１）</a:t>
            </a:r>
          </a:p>
        </p:txBody>
      </p:sp>
      <p:sp>
        <p:nvSpPr>
          <p:cNvPr id="3" name="コンテンツ プレースホルダー 2"/>
          <p:cNvSpPr>
            <a:spLocks noGrp="1"/>
          </p:cNvSpPr>
          <p:nvPr>
            <p:ph idx="1"/>
          </p:nvPr>
        </p:nvSpPr>
        <p:spPr>
          <a:xfrm>
            <a:off x="457200" y="1340768"/>
            <a:ext cx="8229600" cy="1512168"/>
          </a:xfrm>
        </p:spPr>
        <p:txBody>
          <a:bodyPr>
            <a:normAutofit fontScale="85000" lnSpcReduction="20000"/>
          </a:bodyPr>
          <a:lstStyle/>
          <a:p>
            <a:r>
              <a:rPr lang="ja-JP" altLang="en-US" dirty="0"/>
              <a:t>サプライヤー選択と価格決定</a:t>
            </a:r>
            <a:r>
              <a:rPr lang="ja-JP" altLang="en-US" dirty="0" smtClean="0"/>
              <a:t>の分離（</a:t>
            </a:r>
            <a:r>
              <a:rPr lang="ja-JP" altLang="en-US" dirty="0"/>
              <a:t>清</a:t>
            </a:r>
            <a:r>
              <a:rPr lang="en-US" altLang="ja-JP" dirty="0"/>
              <a:t>[1991]</a:t>
            </a:r>
            <a:r>
              <a:rPr lang="ja-JP" altLang="en-US" dirty="0"/>
              <a:t>）</a:t>
            </a:r>
          </a:p>
          <a:p>
            <a:pPr lvl="1"/>
            <a:r>
              <a:rPr lang="ja-JP" altLang="en-US" dirty="0"/>
              <a:t>日本：サプライヤーは開発初期に決定されるが，その後原価低減活動が入り，量産図面や価格は量産直前に決定</a:t>
            </a:r>
          </a:p>
          <a:p>
            <a:pPr lvl="1"/>
            <a:endParaRPr kumimoji="1" lang="en-US" altLang="ja-JP" dirty="0"/>
          </a:p>
          <a:p>
            <a:pPr lvl="1"/>
            <a:endParaRPr kumimoji="1" lang="en-US" altLang="ja-JP" dirty="0"/>
          </a:p>
          <a:p>
            <a:pPr lvl="1"/>
            <a:endParaRPr kumimoji="1" lang="ja-JP" altLang="en-US" dirty="0"/>
          </a:p>
        </p:txBody>
      </p:sp>
      <p:sp>
        <p:nvSpPr>
          <p:cNvPr id="6" name="コンテンツ プレースホルダー 2"/>
          <p:cNvSpPr txBox="1">
            <a:spLocks/>
          </p:cNvSpPr>
          <p:nvPr/>
        </p:nvSpPr>
        <p:spPr>
          <a:xfrm>
            <a:off x="4913436" y="2564904"/>
            <a:ext cx="3711699" cy="4051032"/>
          </a:xfrm>
          <a:prstGeom prst="rect">
            <a:avLst/>
          </a:prstGeom>
        </p:spPr>
        <p:txBody>
          <a:bodyPr>
            <a:normAutofit fontScale="92500" lnSpcReduction="20000"/>
          </a:bodyPr>
          <a:lst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a:r>
              <a:rPr lang="ja-JP" altLang="en-US" dirty="0"/>
              <a:t>原価低減活動でコストのつくりこみによる競争力が生まれる</a:t>
            </a:r>
            <a:endParaRPr lang="en-US" altLang="ja-JP" dirty="0"/>
          </a:p>
          <a:p>
            <a:pPr lvl="2"/>
            <a:r>
              <a:rPr lang="ja-JP" altLang="en-US" dirty="0"/>
              <a:t>本来サプライヤーの営業秘密に属する原価，それを生み出すノウハウの情報</a:t>
            </a:r>
            <a:r>
              <a:rPr lang="ja-JP" altLang="en-US" dirty="0" smtClean="0"/>
              <a:t>が</a:t>
            </a:r>
            <a:r>
              <a:rPr lang="ja-JP" altLang="en-US" sz="2600" dirty="0" smtClean="0"/>
              <a:t>＿＿＿＿＿＿＿＿＿＿＿＿＿＿＿＿＿</a:t>
            </a:r>
            <a:endParaRPr lang="en-US" altLang="ja-JP" sz="2600" dirty="0" smtClean="0"/>
          </a:p>
          <a:p>
            <a:pPr lvl="2"/>
            <a:r>
              <a:rPr lang="ja-JP" altLang="en-US" dirty="0" smtClean="0"/>
              <a:t>原価低減→製品価格低減→利益分配</a:t>
            </a:r>
            <a:endParaRPr lang="en-US" altLang="ja-JP" dirty="0" smtClean="0"/>
          </a:p>
          <a:p>
            <a:pPr lvl="1"/>
            <a:endParaRPr lang="en-US" altLang="ja-JP" dirty="0"/>
          </a:p>
          <a:p>
            <a:pPr lvl="1"/>
            <a:endParaRPr lang="en-US" altLang="ja-JP" dirty="0"/>
          </a:p>
          <a:p>
            <a:pPr lvl="1"/>
            <a:endParaRPr lang="ja-JP" altLang="en-US" dirty="0"/>
          </a:p>
        </p:txBody>
      </p:sp>
      <p:sp>
        <p:nvSpPr>
          <p:cNvPr id="4" name="テキスト ボックス 3"/>
          <p:cNvSpPr txBox="1"/>
          <p:nvPr/>
        </p:nvSpPr>
        <p:spPr>
          <a:xfrm>
            <a:off x="539552" y="6246604"/>
            <a:ext cx="2736304" cy="369332"/>
          </a:xfrm>
          <a:prstGeom prst="rect">
            <a:avLst/>
          </a:prstGeom>
          <a:noFill/>
        </p:spPr>
        <p:txBody>
          <a:bodyPr wrap="square" rtlCol="0">
            <a:spAutoFit/>
          </a:bodyPr>
          <a:lstStyle/>
          <a:p>
            <a:r>
              <a:rPr kumimoji="1" lang="ja-JP" altLang="en-US" dirty="0"/>
              <a:t>出所：清</a:t>
            </a:r>
            <a:r>
              <a:rPr kumimoji="1" lang="en-US" altLang="ja-JP" dirty="0"/>
              <a:t>[1991]52</a:t>
            </a:r>
            <a:r>
              <a:rPr kumimoji="1" lang="ja-JP" altLang="en-US" dirty="0"/>
              <a:t>頁。</a:t>
            </a:r>
          </a:p>
        </p:txBody>
      </p:sp>
    </p:spTree>
    <p:extLst>
      <p:ext uri="{BB962C8B-B14F-4D97-AF65-F5344CB8AC3E}">
        <p14:creationId xmlns:p14="http://schemas.microsoft.com/office/powerpoint/2010/main" val="2007534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a:t>
            </a:r>
            <a:r>
              <a:rPr kumimoji="1" lang="en-US" altLang="ja-JP" dirty="0"/>
              <a:t>-</a:t>
            </a:r>
            <a:r>
              <a:rPr kumimoji="1" lang="ja-JP" altLang="en-US" dirty="0"/>
              <a:t>（１）自動車部品産業の概要</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a:t>
            </a:fld>
            <a:endParaRPr lang="en-US" altLang="ja-JP" dirty="0"/>
          </a:p>
        </p:txBody>
      </p:sp>
    </p:spTree>
    <p:extLst>
      <p:ext uri="{BB962C8B-B14F-4D97-AF65-F5344CB8AC3E}">
        <p14:creationId xmlns:p14="http://schemas.microsoft.com/office/powerpoint/2010/main" val="36991681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936104"/>
          </a:xfrm>
        </p:spPr>
        <p:txBody>
          <a:bodyPr>
            <a:normAutofit/>
          </a:bodyPr>
          <a:lstStyle/>
          <a:p>
            <a:r>
              <a:rPr lang="ja-JP" altLang="en-US" sz="3200" dirty="0"/>
              <a:t>価格が決まらないまま</a:t>
            </a:r>
            <a:r>
              <a:rPr lang="ja-JP" altLang="en-US" sz="3200" dirty="0" smtClean="0"/>
              <a:t>の取引開始（</a:t>
            </a:r>
            <a:r>
              <a:rPr lang="ja-JP" altLang="en-US" sz="3200" dirty="0"/>
              <a:t>２）</a:t>
            </a:r>
            <a:endParaRPr kumimoji="1" lang="ja-JP" altLang="en-US" sz="3200" dirty="0"/>
          </a:p>
        </p:txBody>
      </p:sp>
      <p:sp>
        <p:nvSpPr>
          <p:cNvPr id="3" name="コンテンツ プレースホルダー 2"/>
          <p:cNvSpPr>
            <a:spLocks noGrp="1"/>
          </p:cNvSpPr>
          <p:nvPr>
            <p:ph idx="1"/>
          </p:nvPr>
        </p:nvSpPr>
        <p:spPr>
          <a:xfrm>
            <a:off x="457200" y="1340768"/>
            <a:ext cx="8229600" cy="5256583"/>
          </a:xfrm>
        </p:spPr>
        <p:txBody>
          <a:bodyPr>
            <a:normAutofit fontScale="92500" lnSpcReduction="20000"/>
          </a:bodyPr>
          <a:lstStyle/>
          <a:p>
            <a:r>
              <a:rPr lang="ja-JP" altLang="en-US" dirty="0"/>
              <a:t>他国に適用しにくい</a:t>
            </a:r>
            <a:endParaRPr lang="en-US" altLang="ja-JP" dirty="0"/>
          </a:p>
          <a:p>
            <a:pPr lvl="1"/>
            <a:r>
              <a:rPr lang="ja-JP" altLang="en-US" dirty="0"/>
              <a:t>サプライヤーと価格を同時に決まるのがノーマル</a:t>
            </a:r>
            <a:endParaRPr lang="en-US" altLang="ja-JP" dirty="0"/>
          </a:p>
          <a:p>
            <a:pPr lvl="2"/>
            <a:r>
              <a:rPr lang="en-US" altLang="ja-JP" dirty="0"/>
              <a:t>VW</a:t>
            </a:r>
            <a:r>
              <a:rPr lang="ja-JP" altLang="en-US" dirty="0"/>
              <a:t>の例では，原価低減活動にあたることは</a:t>
            </a:r>
            <a:r>
              <a:rPr lang="en-US" altLang="ja-JP" dirty="0"/>
              <a:t>VW</a:t>
            </a:r>
            <a:r>
              <a:rPr lang="ja-JP" altLang="en-US" dirty="0"/>
              <a:t>自ら行い，詳細な図面を提示して入札する（王</a:t>
            </a:r>
            <a:r>
              <a:rPr lang="en-US" altLang="ja-JP" dirty="0"/>
              <a:t>[2016]</a:t>
            </a:r>
            <a:r>
              <a:rPr lang="ja-JP" altLang="en-US" dirty="0"/>
              <a:t>）</a:t>
            </a:r>
            <a:endParaRPr lang="en-US" altLang="ja-JP" dirty="0"/>
          </a:p>
          <a:p>
            <a:pPr lvl="2"/>
            <a:r>
              <a:rPr lang="ja-JP" altLang="en-US" dirty="0"/>
              <a:t>現代自動車の例では仕様（</a:t>
            </a:r>
            <a:r>
              <a:rPr lang="en-US" altLang="ja-JP" dirty="0"/>
              <a:t>SR</a:t>
            </a:r>
            <a:r>
              <a:rPr lang="ja-JP" altLang="en-US" dirty="0"/>
              <a:t>）に基づく開発コンペを行い，サプライヤーと価格を決定したうえで，原価低減活動における設計変更では，原因を発生させた側が費用を負担するルールが定められている（王</a:t>
            </a:r>
            <a:r>
              <a:rPr lang="en-US" altLang="ja-JP" dirty="0"/>
              <a:t>[2017]</a:t>
            </a:r>
            <a:r>
              <a:rPr lang="ja-JP" altLang="en-US" dirty="0"/>
              <a:t>）</a:t>
            </a:r>
            <a:endParaRPr lang="en-US" altLang="ja-JP" dirty="0"/>
          </a:p>
          <a:p>
            <a:pPr lvl="1"/>
            <a:r>
              <a:rPr lang="ja-JP" altLang="en-US" dirty="0"/>
              <a:t>価格も図面も確定しないうちに発注だけ決めることは，本来，メーカーとサプライヤー双方に機会主義的行動の余地を大きくする</a:t>
            </a:r>
            <a:endParaRPr lang="en-US" altLang="ja-JP" dirty="0"/>
          </a:p>
          <a:p>
            <a:pPr lvl="2"/>
            <a:r>
              <a:rPr lang="ja-JP" altLang="en-US" dirty="0"/>
              <a:t>強圧的値引き</a:t>
            </a:r>
            <a:r>
              <a:rPr lang="en-US" altLang="ja-JP" dirty="0"/>
              <a:t>vs</a:t>
            </a:r>
            <a:r>
              <a:rPr lang="ja-JP" altLang="en-US" dirty="0"/>
              <a:t>事後的な費用の上乗せ</a:t>
            </a:r>
            <a:endParaRPr lang="en-US" altLang="ja-JP" dirty="0"/>
          </a:p>
          <a:p>
            <a:r>
              <a:rPr lang="ja-JP" altLang="en-US" dirty="0"/>
              <a:t>日本では力関係の非対称性を</a:t>
            </a:r>
            <a:r>
              <a:rPr lang="ja-JP" altLang="en-US" dirty="0" smtClean="0"/>
              <a:t>伴う長期の企業間関係が</a:t>
            </a:r>
            <a:r>
              <a:rPr lang="ja-JP" altLang="en-US" dirty="0"/>
              <a:t>あるため</a:t>
            </a:r>
            <a:r>
              <a:rPr lang="ja-JP" altLang="en-US" dirty="0" smtClean="0"/>
              <a:t>に可能</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40</a:t>
            </a:fld>
            <a:endParaRPr lang="en-US" altLang="ja-JP" dirty="0"/>
          </a:p>
        </p:txBody>
      </p:sp>
    </p:spTree>
    <p:extLst>
      <p:ext uri="{BB962C8B-B14F-4D97-AF65-F5344CB8AC3E}">
        <p14:creationId xmlns:p14="http://schemas.microsoft.com/office/powerpoint/2010/main" val="34133170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576064"/>
          </a:xfrm>
        </p:spPr>
        <p:txBody>
          <a:bodyPr>
            <a:noAutofit/>
          </a:bodyPr>
          <a:lstStyle/>
          <a:p>
            <a:r>
              <a:rPr kumimoji="1" lang="ja-JP" altLang="en-US" sz="3600" dirty="0"/>
              <a:t>開発と製造の契約未分化</a:t>
            </a:r>
            <a:r>
              <a:rPr lang="ja-JP" altLang="en-US" sz="3600" dirty="0"/>
              <a:t>（１）</a:t>
            </a:r>
            <a:endParaRPr kumimoji="1" lang="ja-JP" altLang="en-US" sz="3600" dirty="0"/>
          </a:p>
        </p:txBody>
      </p:sp>
      <p:sp>
        <p:nvSpPr>
          <p:cNvPr id="3" name="コンテンツ プレースホルダー 2"/>
          <p:cNvSpPr>
            <a:spLocks noGrp="1"/>
          </p:cNvSpPr>
          <p:nvPr>
            <p:ph idx="1"/>
          </p:nvPr>
        </p:nvSpPr>
        <p:spPr>
          <a:xfrm>
            <a:off x="323528" y="1052736"/>
            <a:ext cx="8686800" cy="5805264"/>
          </a:xfrm>
        </p:spPr>
        <p:txBody>
          <a:bodyPr>
            <a:normAutofit fontScale="85000" lnSpcReduction="20000"/>
          </a:bodyPr>
          <a:lstStyle/>
          <a:p>
            <a:r>
              <a:rPr lang="ja-JP" altLang="en-US" dirty="0"/>
              <a:t>先行開発と設計開発・量産の未分化（植田</a:t>
            </a:r>
            <a:r>
              <a:rPr lang="en-US" altLang="ja-JP" dirty="0"/>
              <a:t>[2000]</a:t>
            </a:r>
            <a:r>
              <a:rPr lang="ja-JP" altLang="en-US" dirty="0"/>
              <a:t>，王</a:t>
            </a:r>
            <a:r>
              <a:rPr lang="en-US" altLang="ja-JP" dirty="0"/>
              <a:t>[2016]</a:t>
            </a:r>
            <a:r>
              <a:rPr lang="ja-JP" altLang="en-US" dirty="0"/>
              <a:t>）</a:t>
            </a:r>
            <a:endParaRPr lang="en-US" altLang="ja-JP" dirty="0"/>
          </a:p>
          <a:p>
            <a:pPr lvl="1"/>
            <a:r>
              <a:rPr lang="ja-JP" altLang="en-US" dirty="0"/>
              <a:t>部品メーカーは，設計開発・量産の受注を獲得することを主眼に，その前段階としての先行開発に関与する。</a:t>
            </a:r>
            <a:endParaRPr lang="en-US" altLang="ja-JP" dirty="0"/>
          </a:p>
          <a:p>
            <a:pPr lvl="1"/>
            <a:r>
              <a:rPr lang="ja-JP" altLang="en-US" dirty="0"/>
              <a:t>その際，先行開発で成果を挙げれば設計開発・量産の受注につながりやすいが，保証はない。</a:t>
            </a:r>
            <a:endParaRPr lang="en-US" altLang="ja-JP" dirty="0"/>
          </a:p>
          <a:p>
            <a:pPr lvl="1"/>
            <a:r>
              <a:rPr lang="ja-JP" altLang="en-US" dirty="0"/>
              <a:t>また先行開発に</a:t>
            </a:r>
            <a:r>
              <a:rPr lang="ja-JP" altLang="en-US" dirty="0" smtClean="0"/>
              <a:t>ついて＿＿＿＿＿＿＿＿＿＿＿＿＿＿，</a:t>
            </a:r>
            <a:r>
              <a:rPr lang="ja-JP" altLang="en-US" dirty="0"/>
              <a:t>設計開発</a:t>
            </a:r>
            <a:r>
              <a:rPr lang="ja-JP" altLang="en-US" dirty="0" smtClean="0"/>
              <a:t>・量産が</a:t>
            </a:r>
            <a:r>
              <a:rPr lang="ja-JP" altLang="en-US" dirty="0"/>
              <a:t>受注できた場合に工数に上乗せして回収する。</a:t>
            </a:r>
            <a:endParaRPr lang="en-US" altLang="ja-JP" dirty="0"/>
          </a:p>
          <a:p>
            <a:r>
              <a:rPr lang="ja-JP" altLang="en-US" dirty="0"/>
              <a:t>承認図方式における設計開発と量産の未分化（植田</a:t>
            </a:r>
            <a:r>
              <a:rPr lang="en-US" altLang="ja-JP" dirty="0"/>
              <a:t>[2000][2004]</a:t>
            </a:r>
            <a:r>
              <a:rPr lang="ja-JP" altLang="en-US" dirty="0"/>
              <a:t>）</a:t>
            </a:r>
            <a:endParaRPr lang="en-US" altLang="ja-JP" dirty="0"/>
          </a:p>
          <a:p>
            <a:pPr lvl="1"/>
            <a:r>
              <a:rPr lang="ja-JP" altLang="en-US" dirty="0"/>
              <a:t>承認図メーカーが開発をおこなっても，開発費，設計費は部品メーカーにはそれとして払われない。製品単価に何らかの形であいまいに組み込まれている</a:t>
            </a:r>
          </a:p>
          <a:p>
            <a:pPr lvl="1"/>
            <a:r>
              <a:rPr kumimoji="1" lang="ja-JP" altLang="en-US" dirty="0"/>
              <a:t>承認図は誰のものなのかあいまい。それ</a:t>
            </a:r>
            <a:r>
              <a:rPr lang="ja-JP" altLang="en-US" dirty="0"/>
              <a:t>でも長期継続取引が続く間は，完成品メーカーは機会主義的行動（流用）をしないので問題は生じなかった</a:t>
            </a:r>
          </a:p>
        </p:txBody>
      </p:sp>
    </p:spTree>
    <p:extLst>
      <p:ext uri="{BB962C8B-B14F-4D97-AF65-F5344CB8AC3E}">
        <p14:creationId xmlns:p14="http://schemas.microsoft.com/office/powerpoint/2010/main" val="37855764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64096"/>
          </a:xfrm>
        </p:spPr>
        <p:txBody>
          <a:bodyPr/>
          <a:lstStyle/>
          <a:p>
            <a:r>
              <a:rPr kumimoji="1" lang="ja-JP" altLang="en-US" dirty="0"/>
              <a:t>開発と製造の契約未分化（２）</a:t>
            </a:r>
          </a:p>
        </p:txBody>
      </p:sp>
      <p:sp>
        <p:nvSpPr>
          <p:cNvPr id="3" name="コンテンツ プレースホルダー 2"/>
          <p:cNvSpPr>
            <a:spLocks noGrp="1"/>
          </p:cNvSpPr>
          <p:nvPr>
            <p:ph idx="1"/>
          </p:nvPr>
        </p:nvSpPr>
        <p:spPr>
          <a:xfrm>
            <a:off x="467544" y="1340768"/>
            <a:ext cx="8229600" cy="5256584"/>
          </a:xfrm>
        </p:spPr>
        <p:txBody>
          <a:bodyPr>
            <a:normAutofit fontScale="77500" lnSpcReduction="20000"/>
          </a:bodyPr>
          <a:lstStyle/>
          <a:p>
            <a:r>
              <a:rPr lang="ja-JP" altLang="en-US" dirty="0"/>
              <a:t>海外展開や地方展開に伴う問題の発生（植田</a:t>
            </a:r>
            <a:r>
              <a:rPr lang="en-US" altLang="ja-JP" dirty="0"/>
              <a:t>[2004]</a:t>
            </a:r>
            <a:r>
              <a:rPr lang="ja-JP" altLang="en-US" dirty="0"/>
              <a:t>，竹下・川端</a:t>
            </a:r>
            <a:r>
              <a:rPr lang="en-US" altLang="ja-JP" dirty="0"/>
              <a:t>[2013]</a:t>
            </a:r>
            <a:r>
              <a:rPr lang="ja-JP" altLang="en-US" dirty="0"/>
              <a:t>）</a:t>
            </a:r>
            <a:endParaRPr lang="en-US" altLang="ja-JP" dirty="0"/>
          </a:p>
          <a:p>
            <a:pPr lvl="1"/>
            <a:r>
              <a:rPr lang="ja-JP" altLang="en-US" dirty="0"/>
              <a:t>完成品メーカーが既存モデルを製造し，部品は現地のサプライヤーから調達する場合の問題。</a:t>
            </a:r>
            <a:endParaRPr lang="en-US" altLang="ja-JP" dirty="0"/>
          </a:p>
          <a:p>
            <a:pPr lvl="1"/>
            <a:r>
              <a:rPr lang="ja-JP" altLang="en-US" dirty="0"/>
              <a:t>承認図を渡していいのか？渡せばつくれるのか？</a:t>
            </a:r>
            <a:endParaRPr lang="en-US" altLang="ja-JP" dirty="0"/>
          </a:p>
          <a:p>
            <a:pPr lvl="1"/>
            <a:r>
              <a:rPr lang="ja-JP" altLang="en-US" dirty="0"/>
              <a:t>解決策として</a:t>
            </a:r>
            <a:r>
              <a:rPr lang="ja-JP" altLang="en-US" dirty="0" smtClean="0"/>
              <a:t>の既存サプライヤーと現地新サプライヤーの</a:t>
            </a:r>
            <a:r>
              <a:rPr lang="en-US" altLang="ja-JP" dirty="0" smtClean="0"/>
              <a:t/>
            </a:r>
            <a:br>
              <a:rPr lang="en-US" altLang="ja-JP" dirty="0" smtClean="0"/>
            </a:br>
            <a:r>
              <a:rPr lang="ja-JP" altLang="en-US" dirty="0" smtClean="0"/>
              <a:t>＿＿＿＿＿。</a:t>
            </a:r>
            <a:r>
              <a:rPr lang="ja-JP" altLang="en-US" dirty="0"/>
              <a:t>しかし</a:t>
            </a:r>
            <a:r>
              <a:rPr lang="ja-JP" altLang="en-US" dirty="0" smtClean="0"/>
              <a:t>承認図が誰のもの</a:t>
            </a:r>
            <a:r>
              <a:rPr lang="ja-JP" altLang="en-US" dirty="0"/>
              <a:t>かはあいまいなまま</a:t>
            </a:r>
          </a:p>
          <a:p>
            <a:r>
              <a:rPr lang="ja-JP" altLang="en-US" dirty="0"/>
              <a:t>より明瞭な例</a:t>
            </a:r>
            <a:endParaRPr lang="en-US" altLang="ja-JP" dirty="0"/>
          </a:p>
          <a:p>
            <a:pPr lvl="1"/>
            <a:r>
              <a:rPr lang="en-US" altLang="ja-JP" dirty="0"/>
              <a:t>VW</a:t>
            </a:r>
            <a:r>
              <a:rPr lang="ja-JP" altLang="en-US" dirty="0"/>
              <a:t>は先行開発の成果を買い上げた上で，自ら詳細図面を起こす</a:t>
            </a:r>
            <a:r>
              <a:rPr lang="en-US" altLang="ja-JP" dirty="0"/>
              <a:t>(</a:t>
            </a:r>
            <a:r>
              <a:rPr lang="ja-JP" altLang="en-US" dirty="0"/>
              <a:t>王</a:t>
            </a:r>
            <a:r>
              <a:rPr lang="en-US" altLang="ja-JP" dirty="0"/>
              <a:t>[2016])</a:t>
            </a:r>
          </a:p>
          <a:p>
            <a:pPr lvl="1"/>
            <a:r>
              <a:rPr lang="ja-JP" altLang="en-US" dirty="0"/>
              <a:t>現代自動車は先行開発への開発費を独自に払う。ただし，費用に対して十分でないことは多い。部品メーカーは設計開発・量産の受注のために先行開発に関与している（王</a:t>
            </a:r>
            <a:r>
              <a:rPr lang="en-US" altLang="ja-JP" dirty="0"/>
              <a:t>[2017]</a:t>
            </a:r>
            <a:r>
              <a:rPr lang="ja-JP" altLang="en-US" dirty="0"/>
              <a:t>）</a:t>
            </a:r>
            <a:endParaRPr lang="en-US" altLang="ja-JP" dirty="0"/>
          </a:p>
          <a:p>
            <a:pPr lvl="1"/>
            <a:r>
              <a:rPr lang="ja-JP" altLang="en-US" dirty="0"/>
              <a:t>現代自動車とデンソーの取引では，承認図はデンソーのもの</a:t>
            </a:r>
            <a:r>
              <a:rPr lang="en-US" altLang="ja-JP" dirty="0"/>
              <a:t>(</a:t>
            </a:r>
            <a:r>
              <a:rPr lang="ja-JP" altLang="en-US" dirty="0"/>
              <a:t>王</a:t>
            </a:r>
            <a:r>
              <a:rPr lang="en-US" altLang="ja-JP" dirty="0"/>
              <a:t>[2017]</a:t>
            </a:r>
            <a:r>
              <a:rPr lang="ja-JP" altLang="en-US"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42</a:t>
            </a:fld>
            <a:endParaRPr lang="en-US" altLang="ja-JP" dirty="0"/>
          </a:p>
        </p:txBody>
      </p:sp>
    </p:spTree>
    <p:extLst>
      <p:ext uri="{BB962C8B-B14F-4D97-AF65-F5344CB8AC3E}">
        <p14:creationId xmlns:p14="http://schemas.microsoft.com/office/powerpoint/2010/main" val="9022387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457200"/>
            <a:ext cx="8929687" cy="955675"/>
          </a:xfrm>
        </p:spPr>
        <p:txBody>
          <a:bodyPr>
            <a:noAutofit/>
          </a:bodyPr>
          <a:lstStyle/>
          <a:p>
            <a:pPr eaLnBrk="1" hangingPunct="1">
              <a:defRPr/>
            </a:pPr>
            <a:r>
              <a:rPr lang="ja-JP" altLang="en-US" sz="3200" dirty="0"/>
              <a:t>日本のサプライヤー・システムにおけるメンバーシップの論理（１）</a:t>
            </a:r>
            <a:r>
              <a:rPr lang="en-US" altLang="ja-JP" sz="3200" dirty="0"/>
              <a:t>(</a:t>
            </a:r>
            <a:r>
              <a:rPr lang="ja-JP" altLang="en-US" sz="3200" dirty="0"/>
              <a:t>川端</a:t>
            </a:r>
            <a:r>
              <a:rPr lang="en-US" altLang="ja-JP" sz="3200" dirty="0"/>
              <a:t>[2017]</a:t>
            </a:r>
            <a:r>
              <a:rPr lang="ja-JP" altLang="en-US" sz="3200" dirty="0"/>
              <a:t>）</a:t>
            </a:r>
          </a:p>
        </p:txBody>
      </p:sp>
      <p:sp>
        <p:nvSpPr>
          <p:cNvPr id="24579" name="Rectangle 3"/>
          <p:cNvSpPr>
            <a:spLocks noGrp="1" noChangeArrowheads="1"/>
          </p:cNvSpPr>
          <p:nvPr>
            <p:ph idx="1"/>
          </p:nvPr>
        </p:nvSpPr>
        <p:spPr bwMode="auto">
          <a:xfrm>
            <a:off x="395288" y="1484313"/>
            <a:ext cx="8497887" cy="5373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eaLnBrk="1" hangingPunct="1">
              <a:lnSpc>
                <a:spcPct val="90000"/>
              </a:lnSpc>
            </a:pPr>
            <a:r>
              <a:rPr lang="ja-JP" altLang="en-US" sz="2400" dirty="0"/>
              <a:t>完成車メーカーと</a:t>
            </a:r>
            <a:r>
              <a:rPr lang="en-US" altLang="ja-JP" sz="2400" dirty="0"/>
              <a:t>Tier1</a:t>
            </a:r>
            <a:r>
              <a:rPr lang="ja-JP" altLang="en-US" sz="2400" dirty="0"/>
              <a:t>の間でもっとも濃密であり，階層の下に行くにつれて希薄になる</a:t>
            </a:r>
            <a:endParaRPr lang="en-US" altLang="ja-JP" sz="2400" dirty="0"/>
          </a:p>
          <a:p>
            <a:pPr eaLnBrk="1" hangingPunct="1">
              <a:lnSpc>
                <a:spcPct val="90000"/>
              </a:lnSpc>
            </a:pPr>
            <a:r>
              <a:rPr lang="ja-JP" altLang="en-US" sz="2400" dirty="0"/>
              <a:t>カスタマーがサプライヤーと，まず「取引する相手」として認めあう</a:t>
            </a:r>
            <a:r>
              <a:rPr lang="en-US" altLang="ja-JP" sz="2400" dirty="0"/>
              <a:t>(</a:t>
            </a:r>
            <a:r>
              <a:rPr lang="ja-JP" altLang="en-US" sz="2400" dirty="0"/>
              <a:t>メンバーシップ</a:t>
            </a:r>
            <a:r>
              <a:rPr lang="en-US" altLang="ja-JP" sz="2400" dirty="0"/>
              <a:t>)</a:t>
            </a:r>
            <a:r>
              <a:rPr lang="ja-JP" altLang="en-US" sz="2400" dirty="0"/>
              <a:t>。その表現が「基本取引</a:t>
            </a:r>
            <a:r>
              <a:rPr lang="ja-JP" altLang="en-US" sz="2400" dirty="0" smtClean="0"/>
              <a:t>契約書」</a:t>
            </a:r>
            <a:endParaRPr lang="ja-JP" altLang="en-US" sz="2400" dirty="0"/>
          </a:p>
          <a:p>
            <a:pPr lvl="1" eaLnBrk="1" hangingPunct="1">
              <a:lnSpc>
                <a:spcPct val="90000"/>
              </a:lnSpc>
            </a:pPr>
            <a:r>
              <a:rPr lang="ja-JP" altLang="en-US" sz="2400" dirty="0"/>
              <a:t>サプライヤーはカスタマーの管理下にある</a:t>
            </a:r>
            <a:endParaRPr lang="en-US" altLang="ja-JP" sz="2400" dirty="0"/>
          </a:p>
          <a:p>
            <a:pPr lvl="1" eaLnBrk="1" hangingPunct="1">
              <a:lnSpc>
                <a:spcPct val="90000"/>
              </a:lnSpc>
            </a:pPr>
            <a:r>
              <a:rPr lang="ja-JP" altLang="en-US" sz="2400" dirty="0"/>
              <a:t>個々の財・サービスの取引の基礎に，会社と会社を包摂する人格的関係がある</a:t>
            </a:r>
          </a:p>
          <a:p>
            <a:pPr lvl="2" eaLnBrk="1" hangingPunct="1">
              <a:lnSpc>
                <a:spcPct val="90000"/>
              </a:lnSpc>
            </a:pPr>
            <a:r>
              <a:rPr lang="ja-JP" altLang="en-US" dirty="0"/>
              <a:t>重要とみなされた部品サプライヤーはカスタマーの長期的取引相手である</a:t>
            </a:r>
            <a:endParaRPr lang="en-US" altLang="ja-JP" dirty="0"/>
          </a:p>
          <a:p>
            <a:pPr lvl="2" eaLnBrk="1" hangingPunct="1">
              <a:lnSpc>
                <a:spcPct val="90000"/>
              </a:lnSpc>
            </a:pPr>
            <a:r>
              <a:rPr lang="ja-JP" altLang="en-US" dirty="0"/>
              <a:t>カスタマーは部品サプライヤーの能力を使う権限を持ち，その能力・成果を評価する。能力の境界線は曖昧で，会社が丸ごと評価される</a:t>
            </a:r>
          </a:p>
          <a:p>
            <a:pPr lvl="1" eaLnBrk="1" hangingPunct="1">
              <a:lnSpc>
                <a:spcPct val="90000"/>
              </a:lnSpc>
            </a:pPr>
            <a:r>
              <a:rPr lang="ja-JP" altLang="en-US" sz="2400" dirty="0"/>
              <a:t>取引のパフォーマンスがある程度以上ならば，人格的関係の存続・発展それ自体が価値あるものとされ追求される</a:t>
            </a:r>
          </a:p>
          <a:p>
            <a:pPr lvl="2" eaLnBrk="1" hangingPunct="1">
              <a:lnSpc>
                <a:spcPct val="90000"/>
              </a:lnSpc>
            </a:pPr>
            <a:r>
              <a:rPr lang="ja-JP" altLang="en-US" dirty="0"/>
              <a:t>長期</a:t>
            </a:r>
            <a:r>
              <a:rPr lang="ja-JP" altLang="en-US" dirty="0" smtClean="0"/>
              <a:t>継続的な育成。</a:t>
            </a:r>
            <a:r>
              <a:rPr lang="ja-JP" altLang="en-US" dirty="0"/>
              <a:t>仕事の配分への配慮</a:t>
            </a:r>
            <a:endParaRPr lang="ja-JP" altLang="en-US" sz="1700" dirty="0"/>
          </a:p>
          <a:p>
            <a:pPr lvl="1" eaLnBrk="1" hangingPunct="1">
              <a:lnSpc>
                <a:spcPct val="90000"/>
              </a:lnSpc>
            </a:pPr>
            <a:r>
              <a:rPr lang="ja-JP" altLang="en-US" sz="2400" dirty="0"/>
              <a:t>カスタマーは，部品サプライヤー</a:t>
            </a:r>
            <a:r>
              <a:rPr lang="ja-JP" altLang="en-US" sz="2400" dirty="0" smtClean="0"/>
              <a:t>の＿＿＿＿まで</a:t>
            </a:r>
            <a:r>
              <a:rPr lang="ja-JP" altLang="en-US" sz="2400" dirty="0"/>
              <a:t>管理したうえで，部品サプライヤーが経済的に存続可能となる報酬を支払う。</a:t>
            </a:r>
          </a:p>
        </p:txBody>
      </p:sp>
      <p:sp>
        <p:nvSpPr>
          <p:cNvPr id="245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AC7D46F-5E65-4120-8CE2-BED6762B0A6C}" type="slidenum">
              <a:rPr kumimoji="0" lang="en-US" altLang="ja-JP" smtClean="0"/>
              <a:pPr eaLnBrk="1" hangingPunct="1"/>
              <a:t>43</a:t>
            </a:fld>
            <a:endParaRPr kumimoji="0" lang="en-US" altLang="ja-JP" dirty="0"/>
          </a:p>
        </p:txBody>
      </p:sp>
    </p:spTree>
    <p:extLst>
      <p:ext uri="{BB962C8B-B14F-4D97-AF65-F5344CB8AC3E}">
        <p14:creationId xmlns:p14="http://schemas.microsoft.com/office/powerpoint/2010/main" val="2471136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07950" y="457200"/>
            <a:ext cx="8928100" cy="10271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defRPr/>
            </a:pPr>
            <a:r>
              <a:rPr lang="ja-JP" altLang="en-US" sz="3200" dirty="0"/>
              <a:t>日本のサプライヤー・システムにおけるメンバーシップの論理（２）</a:t>
            </a:r>
            <a:r>
              <a:rPr lang="en-US" altLang="ja-JP" sz="3200" dirty="0"/>
              <a:t>(</a:t>
            </a:r>
            <a:r>
              <a:rPr lang="ja-JP" altLang="en-US" sz="3200" dirty="0"/>
              <a:t>川端</a:t>
            </a:r>
            <a:r>
              <a:rPr lang="en-US" altLang="ja-JP" sz="3200" dirty="0"/>
              <a:t>[2017]</a:t>
            </a:r>
            <a:r>
              <a:rPr lang="ja-JP" altLang="en-US" sz="3200" dirty="0"/>
              <a:t>）</a:t>
            </a:r>
          </a:p>
        </p:txBody>
      </p:sp>
      <p:sp>
        <p:nvSpPr>
          <p:cNvPr id="25603" name="Rectangle 3"/>
          <p:cNvSpPr>
            <a:spLocks noGrp="1" noChangeArrowheads="1"/>
          </p:cNvSpPr>
          <p:nvPr>
            <p:ph idx="1"/>
          </p:nvPr>
        </p:nvSpPr>
        <p:spPr bwMode="auto">
          <a:xfrm>
            <a:off x="457200" y="1600200"/>
            <a:ext cx="8229600" cy="5257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p>
            <a:pPr eaLnBrk="1" hangingPunct="1">
              <a:defRPr/>
            </a:pPr>
            <a:r>
              <a:rPr lang="ja-JP" altLang="en-US" dirty="0"/>
              <a:t>個々の取引について権利・義務は曖昧化する。</a:t>
            </a:r>
          </a:p>
          <a:p>
            <a:pPr lvl="1" eaLnBrk="1" hangingPunct="1">
              <a:defRPr/>
            </a:pPr>
            <a:r>
              <a:rPr lang="ja-JP" altLang="en-US" dirty="0"/>
              <a:t>長期的関係であることが前提なので，個々の取引については透明で対等な交換にならなくてもよいとみなされがちである</a:t>
            </a:r>
            <a:endParaRPr lang="en-US" altLang="ja-JP" dirty="0"/>
          </a:p>
          <a:p>
            <a:pPr lvl="1" eaLnBrk="1" hangingPunct="1">
              <a:defRPr/>
            </a:pPr>
            <a:r>
              <a:rPr lang="ja-JP" altLang="en-US" dirty="0"/>
              <a:t>あいまいさを利用してカスタマーの管理が貫徹することで品質・技術水準が向上して競争力が向上する面がある</a:t>
            </a:r>
            <a:endParaRPr lang="en-US" altLang="ja-JP" dirty="0"/>
          </a:p>
          <a:p>
            <a:pPr eaLnBrk="1" hangingPunct="1">
              <a:defRPr/>
            </a:pPr>
            <a:r>
              <a:rPr lang="ja-JP" altLang="en-US" dirty="0"/>
              <a:t>サプライヤーは，</a:t>
            </a:r>
            <a:r>
              <a:rPr lang="ja-JP" altLang="en-US" u="sng" dirty="0"/>
              <a:t>犠牲にされる取引</a:t>
            </a:r>
            <a:r>
              <a:rPr lang="en-US" altLang="ja-JP" u="sng" dirty="0"/>
              <a:t>1</a:t>
            </a:r>
            <a:r>
              <a:rPr lang="ja-JP" altLang="en-US" u="sng" dirty="0"/>
              <a:t>回ごとの利益を上回る利益が長期的にはあると期待できるために，サプライヤー・システム内で努力し続けている</a:t>
            </a:r>
            <a:endParaRPr lang="en-US" altLang="ja-JP" u="sng" dirty="0"/>
          </a:p>
          <a:p>
            <a:pPr lvl="1">
              <a:defRPr/>
            </a:pPr>
            <a:r>
              <a:rPr lang="ja-JP" altLang="en-US" u="sng" dirty="0"/>
              <a:t>期待できない状態になればシステムは成り立たない</a:t>
            </a:r>
            <a:endParaRPr lang="en-US" altLang="ja-JP" u="sng" dirty="0"/>
          </a:p>
          <a:p>
            <a:pPr>
              <a:defRPr/>
            </a:pPr>
            <a:r>
              <a:rPr lang="ja-JP" altLang="en-US" dirty="0"/>
              <a:t>そのためこの関係が継続するには完成車メーカー，サプライヤーにとって長期的成長の見通しが得られることが必要</a:t>
            </a:r>
            <a:endParaRPr lang="en-US" altLang="ja-JP" dirty="0"/>
          </a:p>
        </p:txBody>
      </p:sp>
      <p:sp>
        <p:nvSpPr>
          <p:cNvPr id="256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15C29E4-D514-4898-BCA4-0E28D83AA132}" type="slidenum">
              <a:rPr kumimoji="0" lang="en-US" altLang="ja-JP" smtClean="0"/>
              <a:pPr eaLnBrk="1" hangingPunct="1"/>
              <a:t>44</a:t>
            </a:fld>
            <a:endParaRPr kumimoji="0" lang="en-US" altLang="ja-JP" dirty="0"/>
          </a:p>
        </p:txBody>
      </p:sp>
    </p:spTree>
    <p:extLst>
      <p:ext uri="{BB962C8B-B14F-4D97-AF65-F5344CB8AC3E}">
        <p14:creationId xmlns:p14="http://schemas.microsoft.com/office/powerpoint/2010/main" val="40624845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３－（５）　サプライヤー・システムの再編</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45</a:t>
            </a:fld>
            <a:endParaRPr lang="en-US" altLang="ja-JP" dirty="0"/>
          </a:p>
        </p:txBody>
      </p:sp>
    </p:spTree>
    <p:extLst>
      <p:ext uri="{BB962C8B-B14F-4D97-AF65-F5344CB8AC3E}">
        <p14:creationId xmlns:p14="http://schemas.microsoft.com/office/powerpoint/2010/main" val="13625939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自動車産業の再編と再々編</a:t>
            </a:r>
          </a:p>
        </p:txBody>
      </p:sp>
      <p:sp>
        <p:nvSpPr>
          <p:cNvPr id="3" name="コンテンツ プレースホルダー 2"/>
          <p:cNvSpPr>
            <a:spLocks noGrp="1"/>
          </p:cNvSpPr>
          <p:nvPr>
            <p:ph idx="1"/>
          </p:nvPr>
        </p:nvSpPr>
        <p:spPr>
          <a:xfrm>
            <a:off x="457200" y="1600201"/>
            <a:ext cx="8229600" cy="5121275"/>
          </a:xfrm>
        </p:spPr>
        <p:txBody>
          <a:bodyPr>
            <a:normAutofit fontScale="92500" lnSpcReduction="10000"/>
          </a:bodyPr>
          <a:lstStyle/>
          <a:p>
            <a:r>
              <a:rPr kumimoji="1" lang="en-US" altLang="ja-JP" dirty="0"/>
              <a:t>1990</a:t>
            </a:r>
            <a:r>
              <a:rPr kumimoji="1" lang="ja-JP" altLang="en-US" dirty="0"/>
              <a:t>年代における複数メーカーの経営困難と外資との資本提携</a:t>
            </a:r>
            <a:endParaRPr kumimoji="1" lang="en-US" altLang="ja-JP" dirty="0"/>
          </a:p>
          <a:p>
            <a:pPr lvl="1"/>
            <a:r>
              <a:rPr lang="ja-JP" altLang="en-US" dirty="0"/>
              <a:t>マツダ＝フォード提携（</a:t>
            </a:r>
            <a:r>
              <a:rPr lang="en-US" altLang="ja-JP" dirty="0"/>
              <a:t>1995</a:t>
            </a:r>
            <a:r>
              <a:rPr lang="ja-JP" altLang="en-US" dirty="0"/>
              <a:t>年）</a:t>
            </a:r>
            <a:endParaRPr lang="en-US" altLang="ja-JP" dirty="0"/>
          </a:p>
          <a:p>
            <a:pPr lvl="1"/>
            <a:r>
              <a:rPr lang="ja-JP" altLang="en-US" dirty="0"/>
              <a:t>日産＝ルノー提携（</a:t>
            </a:r>
            <a:r>
              <a:rPr lang="en-US" altLang="ja-JP" dirty="0"/>
              <a:t>1999</a:t>
            </a:r>
            <a:r>
              <a:rPr lang="ja-JP" altLang="en-US" dirty="0"/>
              <a:t>年）</a:t>
            </a:r>
            <a:endParaRPr lang="en-US" altLang="ja-JP" dirty="0"/>
          </a:p>
          <a:p>
            <a:pPr lvl="1"/>
            <a:r>
              <a:rPr lang="ja-JP" altLang="en-US" dirty="0"/>
              <a:t>三菱＝ダイムラー・クライスラー提携（</a:t>
            </a:r>
            <a:r>
              <a:rPr lang="en-US" altLang="ja-JP" dirty="0"/>
              <a:t>2000</a:t>
            </a:r>
            <a:r>
              <a:rPr lang="ja-JP" altLang="en-US" dirty="0"/>
              <a:t>年）</a:t>
            </a:r>
            <a:endParaRPr lang="en-US" altLang="ja-JP" dirty="0"/>
          </a:p>
          <a:p>
            <a:pPr lvl="1"/>
            <a:r>
              <a:rPr lang="ja-JP" altLang="en-US" dirty="0"/>
              <a:t>いすゞ，スズキ，富士重工のゼネラル・モーターズ（</a:t>
            </a:r>
            <a:r>
              <a:rPr lang="en-US" altLang="ja-JP" dirty="0"/>
              <a:t>GM)</a:t>
            </a:r>
            <a:r>
              <a:rPr lang="ja-JP" altLang="en-US" dirty="0"/>
              <a:t>提携（段階的に）</a:t>
            </a:r>
            <a:endParaRPr lang="en-US" altLang="ja-JP" dirty="0"/>
          </a:p>
          <a:p>
            <a:r>
              <a:rPr lang="ja-JP" altLang="en-US" dirty="0"/>
              <a:t>提携の狙い</a:t>
            </a:r>
            <a:endParaRPr lang="en-US" altLang="ja-JP" dirty="0"/>
          </a:p>
          <a:p>
            <a:pPr lvl="1"/>
            <a:r>
              <a:rPr lang="ja-JP" altLang="en-US" dirty="0"/>
              <a:t>経営危機からの救済</a:t>
            </a:r>
            <a:endParaRPr lang="en-US" altLang="ja-JP" dirty="0"/>
          </a:p>
          <a:p>
            <a:pPr lvl="1"/>
            <a:r>
              <a:rPr lang="ja-JP" altLang="en-US" dirty="0"/>
              <a:t>生産規模の経済性</a:t>
            </a:r>
            <a:r>
              <a:rPr kumimoji="1" lang="ja-JP" altLang="en-US" dirty="0"/>
              <a:t>（</a:t>
            </a:r>
            <a:r>
              <a:rPr kumimoji="1" lang="en-US" altLang="ja-JP" dirty="0"/>
              <a:t>400</a:t>
            </a:r>
            <a:r>
              <a:rPr kumimoji="1" lang="ja-JP" altLang="en-US" dirty="0"/>
              <a:t>万台クラブ論）</a:t>
            </a:r>
            <a:endParaRPr kumimoji="1" lang="en-US" altLang="ja-JP" dirty="0"/>
          </a:p>
          <a:p>
            <a:pPr lvl="1"/>
            <a:r>
              <a:rPr kumimoji="1" lang="ja-JP" altLang="en-US" dirty="0"/>
              <a:t>ベンチマーク方式によるグローバル調達</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46</a:t>
            </a:fld>
            <a:endParaRPr lang="en-US" altLang="ja-JP" dirty="0"/>
          </a:p>
        </p:txBody>
      </p:sp>
    </p:spTree>
    <p:extLst>
      <p:ext uri="{BB962C8B-B14F-4D97-AF65-F5344CB8AC3E}">
        <p14:creationId xmlns:p14="http://schemas.microsoft.com/office/powerpoint/2010/main" val="30041558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66C90CA-EB12-4604-846C-86FBC3FE0D3F}"/>
              </a:ext>
            </a:extLst>
          </p:cNvPr>
          <p:cNvSpPr>
            <a:spLocks noGrp="1"/>
          </p:cNvSpPr>
          <p:nvPr>
            <p:ph type="title"/>
          </p:nvPr>
        </p:nvSpPr>
        <p:spPr/>
        <p:txBody>
          <a:bodyPr/>
          <a:lstStyle/>
          <a:p>
            <a:r>
              <a:rPr kumimoji="1" lang="ja-JP" altLang="en-US" dirty="0"/>
              <a:t>成功例：ルノー＝日産</a:t>
            </a:r>
          </a:p>
        </p:txBody>
      </p:sp>
      <p:sp>
        <p:nvSpPr>
          <p:cNvPr id="3" name="コンテンツ プレースホルダー 2">
            <a:extLst>
              <a:ext uri="{FF2B5EF4-FFF2-40B4-BE49-F238E27FC236}">
                <a16:creationId xmlns:a16="http://schemas.microsoft.com/office/drawing/2014/main" xmlns="" id="{23E99712-98F5-46B1-AD71-600D81884007}"/>
              </a:ext>
            </a:extLst>
          </p:cNvPr>
          <p:cNvSpPr>
            <a:spLocks noGrp="1"/>
          </p:cNvSpPr>
          <p:nvPr>
            <p:ph idx="1"/>
          </p:nvPr>
        </p:nvSpPr>
        <p:spPr/>
        <p:txBody>
          <a:bodyPr>
            <a:normAutofit fontScale="92500"/>
          </a:bodyPr>
          <a:lstStyle/>
          <a:p>
            <a:r>
              <a:rPr kumimoji="1" lang="ja-JP" altLang="en-US" dirty="0"/>
              <a:t>日産リバイバルプラン（</a:t>
            </a:r>
            <a:r>
              <a:rPr kumimoji="1" lang="en-US" altLang="ja-JP" dirty="0"/>
              <a:t>2000</a:t>
            </a:r>
            <a:r>
              <a:rPr kumimoji="1" lang="ja-JP" altLang="en-US" dirty="0"/>
              <a:t>年）による購買コスト</a:t>
            </a:r>
            <a:r>
              <a:rPr kumimoji="1" lang="en-US" altLang="ja-JP" dirty="0"/>
              <a:t>20%</a:t>
            </a:r>
            <a:r>
              <a:rPr kumimoji="1" lang="ja-JP" altLang="en-US" dirty="0"/>
              <a:t>削減→達成</a:t>
            </a:r>
            <a:endParaRPr kumimoji="1" lang="en-US" altLang="ja-JP" dirty="0"/>
          </a:p>
          <a:p>
            <a:pPr lvl="1"/>
            <a:r>
              <a:rPr lang="ja-JP" altLang="en-US" dirty="0"/>
              <a:t>「日産の系列は機能していなかった」（カルロス・ゴーン）</a:t>
            </a:r>
            <a:endParaRPr lang="en-US" altLang="ja-JP" dirty="0"/>
          </a:p>
          <a:p>
            <a:pPr lvl="1"/>
            <a:r>
              <a:rPr lang="ja-JP" altLang="en-US" dirty="0"/>
              <a:t>部品・資材購買の集中化・グローバル化</a:t>
            </a:r>
          </a:p>
          <a:p>
            <a:pPr lvl="1"/>
            <a:r>
              <a:rPr lang="ja-JP" altLang="en-US" dirty="0"/>
              <a:t>サプライヤー数を約半分に</a:t>
            </a:r>
          </a:p>
          <a:p>
            <a:pPr lvl="1"/>
            <a:r>
              <a:rPr lang="ja-JP" altLang="en-US" dirty="0"/>
              <a:t>ルノーとの共同購買（</a:t>
            </a:r>
            <a:r>
              <a:rPr lang="en-US" altLang="ja-JP" dirty="0"/>
              <a:t>RNPO</a:t>
            </a:r>
            <a:r>
              <a:rPr lang="ja-JP" altLang="en-US" dirty="0"/>
              <a:t>），サプライヤー共通化</a:t>
            </a:r>
          </a:p>
          <a:p>
            <a:r>
              <a:rPr kumimoji="1" lang="ja-JP" altLang="en-US" dirty="0"/>
              <a:t>資本関係を継承しながらも取引関係や協力会（日翔会）は継続</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8EA88AA9-8C9A-4923-9CF8-5A9D81E208FE}"/>
              </a:ext>
            </a:extLst>
          </p:cNvPr>
          <p:cNvSpPr>
            <a:spLocks noGrp="1"/>
          </p:cNvSpPr>
          <p:nvPr>
            <p:ph type="sldNum" sz="quarter" idx="12"/>
          </p:nvPr>
        </p:nvSpPr>
        <p:spPr/>
        <p:txBody>
          <a:bodyPr/>
          <a:lstStyle/>
          <a:p>
            <a:pPr>
              <a:defRPr/>
            </a:pPr>
            <a:fld id="{F7182273-542A-4D76-9A12-21A75F9967A5}" type="slidenum">
              <a:rPr lang="en-US" altLang="ja-JP" smtClean="0"/>
              <a:pPr>
                <a:defRPr/>
              </a:pPr>
              <a:t>47</a:t>
            </a:fld>
            <a:endParaRPr lang="en-US" altLang="ja-JP" dirty="0"/>
          </a:p>
        </p:txBody>
      </p:sp>
    </p:spTree>
    <p:extLst>
      <p:ext uri="{BB962C8B-B14F-4D97-AF65-F5344CB8AC3E}">
        <p14:creationId xmlns:p14="http://schemas.microsoft.com/office/powerpoint/2010/main" val="6721543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179AED1-E957-43E8-ADD2-79C499D0E131}"/>
              </a:ext>
            </a:extLst>
          </p:cNvPr>
          <p:cNvSpPr>
            <a:spLocks noGrp="1"/>
          </p:cNvSpPr>
          <p:nvPr>
            <p:ph type="title"/>
          </p:nvPr>
        </p:nvSpPr>
        <p:spPr/>
        <p:txBody>
          <a:bodyPr>
            <a:normAutofit fontScale="90000"/>
          </a:bodyPr>
          <a:lstStyle/>
          <a:p>
            <a:r>
              <a:rPr kumimoji="1" lang="ja-JP" altLang="en-US" dirty="0"/>
              <a:t>他の外資提携</a:t>
            </a:r>
            <a:r>
              <a:rPr lang="ja-JP" altLang="en-US" dirty="0"/>
              <a:t>による</a:t>
            </a:r>
            <a:r>
              <a:rPr kumimoji="1" lang="ja-JP" altLang="en-US" dirty="0"/>
              <a:t>調達政策ほぼ失敗</a:t>
            </a:r>
            <a:r>
              <a:rPr kumimoji="1" lang="ja-JP" altLang="en-US" dirty="0" smtClean="0"/>
              <a:t>（清</a:t>
            </a:r>
            <a:r>
              <a:rPr kumimoji="1" lang="en-US" altLang="ja-JP" dirty="0" smtClean="0"/>
              <a:t>[2017b]</a:t>
            </a:r>
            <a:r>
              <a:rPr kumimoji="1" lang="ja-JP" altLang="en-US" dirty="0" smtClean="0"/>
              <a:t>）</a:t>
            </a:r>
            <a:endParaRPr kumimoji="1" lang="ja-JP" altLang="en-US" dirty="0"/>
          </a:p>
        </p:txBody>
      </p:sp>
      <p:sp>
        <p:nvSpPr>
          <p:cNvPr id="3" name="コンテンツ プレースホルダー 2">
            <a:extLst>
              <a:ext uri="{FF2B5EF4-FFF2-40B4-BE49-F238E27FC236}">
                <a16:creationId xmlns:a16="http://schemas.microsoft.com/office/drawing/2014/main" xmlns="" id="{E6821ACE-F778-467B-AB03-7051B435F8B1}"/>
              </a:ext>
            </a:extLst>
          </p:cNvPr>
          <p:cNvSpPr>
            <a:spLocks noGrp="1"/>
          </p:cNvSpPr>
          <p:nvPr>
            <p:ph idx="1"/>
          </p:nvPr>
        </p:nvSpPr>
        <p:spPr>
          <a:xfrm>
            <a:off x="457200" y="1600201"/>
            <a:ext cx="8363272" cy="5141167"/>
          </a:xfrm>
        </p:spPr>
        <p:txBody>
          <a:bodyPr>
            <a:normAutofit fontScale="77500" lnSpcReduction="20000"/>
          </a:bodyPr>
          <a:lstStyle/>
          <a:p>
            <a:r>
              <a:rPr kumimoji="1" lang="ja-JP" altLang="en-US" dirty="0"/>
              <a:t>マツダ＝フォード</a:t>
            </a:r>
            <a:endParaRPr kumimoji="1" lang="en-US" altLang="ja-JP" dirty="0"/>
          </a:p>
          <a:p>
            <a:pPr lvl="1"/>
            <a:r>
              <a:rPr lang="ja-JP" altLang="en-US" dirty="0"/>
              <a:t>メガサプライヤ－が</a:t>
            </a:r>
            <a:r>
              <a:rPr lang="en-US" altLang="ja-JP" dirty="0"/>
              <a:t>Full Service Supplier</a:t>
            </a:r>
            <a:r>
              <a:rPr lang="ja-JP" altLang="en-US" dirty="0"/>
              <a:t>になるが，開発スケジュールに対応できないなどうまくいかず，結局は系列サプライヤーを</a:t>
            </a:r>
            <a:r>
              <a:rPr lang="en-US" altLang="ja-JP" dirty="0"/>
              <a:t>Tier 2</a:t>
            </a:r>
            <a:r>
              <a:rPr lang="ja-JP" altLang="en-US" dirty="0"/>
              <a:t>にする</a:t>
            </a:r>
            <a:endParaRPr lang="en-US" altLang="ja-JP" dirty="0"/>
          </a:p>
          <a:p>
            <a:pPr lvl="1"/>
            <a:r>
              <a:rPr kumimoji="1" lang="en-US" altLang="ja-JP" dirty="0"/>
              <a:t>2015</a:t>
            </a:r>
            <a:r>
              <a:rPr kumimoji="1" lang="ja-JP" altLang="en-US" dirty="0"/>
              <a:t>年にフォードが全株式を売却</a:t>
            </a:r>
            <a:endParaRPr kumimoji="1" lang="en-US" altLang="ja-JP" dirty="0"/>
          </a:p>
          <a:p>
            <a:r>
              <a:rPr lang="ja-JP" altLang="en-US" dirty="0"/>
              <a:t>三菱自動車＝ダイムラー・クライスラー</a:t>
            </a:r>
            <a:endParaRPr lang="en-US" altLang="ja-JP" dirty="0"/>
          </a:p>
          <a:p>
            <a:pPr lvl="1"/>
            <a:r>
              <a:rPr lang="ja-JP" altLang="en-US" dirty="0"/>
              <a:t>プラットフォーム統一・共通化が実現できず</a:t>
            </a:r>
            <a:endParaRPr lang="en-US" altLang="ja-JP" dirty="0"/>
          </a:p>
          <a:p>
            <a:pPr lvl="1"/>
            <a:r>
              <a:rPr kumimoji="1" lang="ja-JP" altLang="en-US" dirty="0"/>
              <a:t>強引な購買政策によるサプライヤー企業の経営困難</a:t>
            </a:r>
            <a:endParaRPr kumimoji="1" lang="en-US" altLang="ja-JP" dirty="0"/>
          </a:p>
          <a:p>
            <a:pPr lvl="1"/>
            <a:r>
              <a:rPr kumimoji="1" lang="ja-JP" altLang="en-US" dirty="0"/>
              <a:t>三菱のリコール隠しの発生</a:t>
            </a:r>
            <a:endParaRPr kumimoji="1" lang="en-US" altLang="ja-JP" dirty="0"/>
          </a:p>
          <a:p>
            <a:pPr lvl="1"/>
            <a:r>
              <a:rPr lang="en-US" altLang="ja-JP" dirty="0"/>
              <a:t>2004</a:t>
            </a:r>
            <a:r>
              <a:rPr lang="ja-JP" altLang="en-US" dirty="0"/>
              <a:t>年，ダイムラーが撤退</a:t>
            </a:r>
            <a:endParaRPr lang="en-US" altLang="ja-JP" dirty="0"/>
          </a:p>
          <a:p>
            <a:r>
              <a:rPr kumimoji="1" lang="ja-JP" altLang="en-US" dirty="0"/>
              <a:t>いすず，富士重工＝</a:t>
            </a:r>
            <a:r>
              <a:rPr kumimoji="1" lang="en-US" altLang="ja-JP" dirty="0"/>
              <a:t>GM</a:t>
            </a:r>
          </a:p>
          <a:p>
            <a:pPr lvl="1"/>
            <a:r>
              <a:rPr lang="ja-JP" altLang="en-US" dirty="0"/>
              <a:t>ベンチマーク方式で国際的な最安値まで値下げを要求。生産スケールが違うので非現実的</a:t>
            </a:r>
            <a:endParaRPr lang="en-US" altLang="ja-JP" dirty="0"/>
          </a:p>
          <a:p>
            <a:pPr lvl="1"/>
            <a:r>
              <a:rPr kumimoji="1" lang="en-US" altLang="ja-JP" dirty="0"/>
              <a:t>GM</a:t>
            </a:r>
            <a:r>
              <a:rPr kumimoji="1" lang="ja-JP" altLang="en-US" dirty="0"/>
              <a:t>自体の体力低下で</a:t>
            </a:r>
            <a:r>
              <a:rPr kumimoji="1" lang="en-US" altLang="ja-JP" dirty="0"/>
              <a:t>2004</a:t>
            </a:r>
            <a:r>
              <a:rPr kumimoji="1" lang="ja-JP" altLang="en-US" dirty="0"/>
              <a:t>年</a:t>
            </a:r>
            <a:r>
              <a:rPr lang="ja-JP" altLang="en-US" dirty="0"/>
              <a:t>に</a:t>
            </a:r>
            <a:r>
              <a:rPr kumimoji="1" lang="ja-JP" altLang="en-US" dirty="0"/>
              <a:t>富士重工，</a:t>
            </a:r>
            <a:r>
              <a:rPr kumimoji="1" lang="en-US" altLang="ja-JP" dirty="0"/>
              <a:t>2006</a:t>
            </a:r>
            <a:r>
              <a:rPr kumimoji="1" lang="ja-JP" altLang="en-US" dirty="0"/>
              <a:t>年にいすゞの株式を売却。両者はトヨタとの提携へ</a:t>
            </a:r>
            <a:endParaRPr kumimoji="1" lang="en-US" altLang="ja-JP" dirty="0"/>
          </a:p>
          <a:p>
            <a:pPr marL="0" indent="0">
              <a:buNone/>
            </a:pPr>
            <a:endParaRPr kumimoji="1" lang="en-US" altLang="ja-JP" dirty="0"/>
          </a:p>
        </p:txBody>
      </p:sp>
      <p:sp>
        <p:nvSpPr>
          <p:cNvPr id="4" name="スライド番号プレースホルダー 3">
            <a:extLst>
              <a:ext uri="{FF2B5EF4-FFF2-40B4-BE49-F238E27FC236}">
                <a16:creationId xmlns:a16="http://schemas.microsoft.com/office/drawing/2014/main" xmlns="" id="{90B84FC5-7B60-47CF-8D74-AAC44A03BA50}"/>
              </a:ext>
            </a:extLst>
          </p:cNvPr>
          <p:cNvSpPr>
            <a:spLocks noGrp="1"/>
          </p:cNvSpPr>
          <p:nvPr>
            <p:ph type="sldNum" sz="quarter" idx="12"/>
          </p:nvPr>
        </p:nvSpPr>
        <p:spPr/>
        <p:txBody>
          <a:bodyPr/>
          <a:lstStyle/>
          <a:p>
            <a:pPr>
              <a:defRPr/>
            </a:pPr>
            <a:fld id="{F7182273-542A-4D76-9A12-21A75F9967A5}" type="slidenum">
              <a:rPr lang="en-US" altLang="ja-JP" smtClean="0"/>
              <a:pPr>
                <a:defRPr/>
              </a:pPr>
              <a:t>48</a:t>
            </a:fld>
            <a:endParaRPr lang="en-US" altLang="ja-JP" dirty="0"/>
          </a:p>
        </p:txBody>
      </p:sp>
    </p:spTree>
    <p:extLst>
      <p:ext uri="{BB962C8B-B14F-4D97-AF65-F5344CB8AC3E}">
        <p14:creationId xmlns:p14="http://schemas.microsoft.com/office/powerpoint/2010/main" val="13751733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6357C83-69F5-4914-97C6-F65934270459}"/>
              </a:ext>
            </a:extLst>
          </p:cNvPr>
          <p:cNvSpPr>
            <a:spLocks noGrp="1"/>
          </p:cNvSpPr>
          <p:nvPr>
            <p:ph type="title"/>
          </p:nvPr>
        </p:nvSpPr>
        <p:spPr/>
        <p:txBody>
          <a:bodyPr>
            <a:normAutofit fontScale="90000"/>
          </a:bodyPr>
          <a:lstStyle/>
          <a:p>
            <a:r>
              <a:rPr kumimoji="1" lang="ja-JP" altLang="en-US" dirty="0"/>
              <a:t>トヨタ自動車による系列強化</a:t>
            </a:r>
            <a:r>
              <a:rPr kumimoji="1" lang="ja-JP" altLang="en-US" dirty="0" smtClean="0"/>
              <a:t>（清</a:t>
            </a:r>
            <a:r>
              <a:rPr kumimoji="1" lang="en-US" altLang="ja-JP" dirty="0" smtClean="0"/>
              <a:t>[2017b]</a:t>
            </a:r>
            <a:r>
              <a:rPr kumimoji="1" lang="ja-JP" altLang="en-US" dirty="0" smtClean="0"/>
              <a:t>）</a:t>
            </a:r>
            <a:endParaRPr kumimoji="1" lang="ja-JP" altLang="en-US" dirty="0"/>
          </a:p>
        </p:txBody>
      </p:sp>
      <p:sp>
        <p:nvSpPr>
          <p:cNvPr id="3" name="コンテンツ プレースホルダー 2">
            <a:extLst>
              <a:ext uri="{FF2B5EF4-FFF2-40B4-BE49-F238E27FC236}">
                <a16:creationId xmlns:a16="http://schemas.microsoft.com/office/drawing/2014/main" xmlns="" id="{D94EAC40-9807-464C-A325-1996AE9D5EB2}"/>
              </a:ext>
            </a:extLst>
          </p:cNvPr>
          <p:cNvSpPr>
            <a:spLocks noGrp="1"/>
          </p:cNvSpPr>
          <p:nvPr>
            <p:ph idx="1"/>
          </p:nvPr>
        </p:nvSpPr>
        <p:spPr/>
        <p:txBody>
          <a:bodyPr/>
          <a:lstStyle/>
          <a:p>
            <a:r>
              <a:rPr kumimoji="1" lang="ja-JP" altLang="en-US" dirty="0"/>
              <a:t>企業としての成長継続。国内で抜きんでた生産規模（</a:t>
            </a:r>
            <a:r>
              <a:rPr kumimoji="1" lang="ja-JP" altLang="en-US" dirty="0">
                <a:hlinkClick r:id="rId2" action="ppaction://hlinksldjump"/>
              </a:rPr>
              <a:t>スライド</a:t>
            </a:r>
            <a:r>
              <a:rPr kumimoji="1" lang="en-US" altLang="ja-JP" dirty="0">
                <a:hlinkClick r:id="rId2" action="ppaction://hlinksldjump"/>
              </a:rPr>
              <a:t>12</a:t>
            </a:r>
            <a:r>
              <a:rPr kumimoji="1" lang="ja-JP" altLang="en-US" dirty="0">
                <a:hlinkClick r:id="rId2" action="ppaction://hlinksldjump"/>
              </a:rPr>
              <a:t>参照</a:t>
            </a:r>
            <a:r>
              <a:rPr kumimoji="1" lang="ja-JP" altLang="en-US" dirty="0"/>
              <a:t>）</a:t>
            </a:r>
            <a:endParaRPr kumimoji="1" lang="en-US" altLang="ja-JP" dirty="0"/>
          </a:p>
          <a:p>
            <a:r>
              <a:rPr kumimoji="1" lang="ja-JP" altLang="en-US" dirty="0"/>
              <a:t>富士重工，いすず，日野自動車，ダイハツとの提携強化</a:t>
            </a:r>
            <a:endParaRPr kumimoji="1" lang="en-US" altLang="ja-JP" dirty="0"/>
          </a:p>
          <a:p>
            <a:r>
              <a:rPr kumimoji="1" lang="ja-JP" altLang="en-US" dirty="0"/>
              <a:t>グループ企業を再編して大型化</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BC6ECD31-09EB-4272-8994-12809119C55E}"/>
              </a:ext>
            </a:extLst>
          </p:cNvPr>
          <p:cNvSpPr>
            <a:spLocks noGrp="1"/>
          </p:cNvSpPr>
          <p:nvPr>
            <p:ph type="sldNum" sz="quarter" idx="12"/>
          </p:nvPr>
        </p:nvSpPr>
        <p:spPr/>
        <p:txBody>
          <a:bodyPr/>
          <a:lstStyle/>
          <a:p>
            <a:pPr>
              <a:defRPr/>
            </a:pPr>
            <a:fld id="{F7182273-542A-4D76-9A12-21A75F9967A5}" type="slidenum">
              <a:rPr lang="en-US" altLang="ja-JP" smtClean="0"/>
              <a:pPr>
                <a:defRPr/>
              </a:pPr>
              <a:t>49</a:t>
            </a:fld>
            <a:endParaRPr lang="en-US" altLang="ja-JP" dirty="0"/>
          </a:p>
        </p:txBody>
      </p:sp>
      <p:sp>
        <p:nvSpPr>
          <p:cNvPr id="5" name="テキスト ボックス 4">
            <a:extLst>
              <a:ext uri="{FF2B5EF4-FFF2-40B4-BE49-F238E27FC236}">
                <a16:creationId xmlns:a16="http://schemas.microsoft.com/office/drawing/2014/main" xmlns="" id="{B5463D98-1D8E-4C6C-BD9A-7CE27C97FD23}"/>
              </a:ext>
            </a:extLst>
          </p:cNvPr>
          <p:cNvSpPr txBox="1"/>
          <p:nvPr/>
        </p:nvSpPr>
        <p:spPr>
          <a:xfrm>
            <a:off x="395536" y="6488668"/>
            <a:ext cx="5760640" cy="338554"/>
          </a:xfrm>
          <a:prstGeom prst="rect">
            <a:avLst/>
          </a:prstGeom>
          <a:noFill/>
        </p:spPr>
        <p:txBody>
          <a:bodyPr wrap="square" rtlCol="0">
            <a:spAutoFit/>
          </a:bodyPr>
          <a:lstStyle/>
          <a:p>
            <a:r>
              <a:rPr kumimoji="1" lang="ja-JP" altLang="en-US" sz="1600" dirty="0"/>
              <a:t>出所</a:t>
            </a:r>
            <a:r>
              <a:rPr kumimoji="1" lang="ja-JP" altLang="en-US" sz="1600" dirty="0" smtClean="0"/>
              <a:t>：清</a:t>
            </a:r>
            <a:r>
              <a:rPr kumimoji="1" lang="en-US" altLang="ja-JP" sz="1600" dirty="0" smtClean="0"/>
              <a:t>[2017b]69</a:t>
            </a:r>
            <a:r>
              <a:rPr kumimoji="1" lang="ja-JP" altLang="en-US" sz="1600" dirty="0"/>
              <a:t>頁。</a:t>
            </a:r>
          </a:p>
        </p:txBody>
      </p:sp>
    </p:spTree>
    <p:extLst>
      <p:ext uri="{BB962C8B-B14F-4D97-AF65-F5344CB8AC3E}">
        <p14:creationId xmlns:p14="http://schemas.microsoft.com/office/powerpoint/2010/main" val="247437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加工組立産業の工程モデル（</a:t>
            </a:r>
            <a:r>
              <a:rPr lang="ja-JP" altLang="en-US" sz="3200" dirty="0" smtClean="0"/>
              <a:t>再掲・補足）</a:t>
            </a:r>
            <a:endParaRPr kumimoji="1" lang="ja-JP" altLang="en-US" sz="3200" dirty="0"/>
          </a:p>
        </p:txBody>
      </p:sp>
      <p:sp>
        <p:nvSpPr>
          <p:cNvPr id="3" name="コンテンツ プレースホルダー 2"/>
          <p:cNvSpPr>
            <a:spLocks noGrp="1"/>
          </p:cNvSpPr>
          <p:nvPr>
            <p:ph idx="1"/>
          </p:nvPr>
        </p:nvSpPr>
        <p:spPr>
          <a:xfrm>
            <a:off x="457200" y="1052736"/>
            <a:ext cx="8507288" cy="2078939"/>
          </a:xfrm>
        </p:spPr>
        <p:txBody>
          <a:bodyPr>
            <a:normAutofit fontScale="55000" lnSpcReduction="20000"/>
          </a:bodyPr>
          <a:lstStyle/>
          <a:p>
            <a:r>
              <a:rPr kumimoji="1" lang="ja-JP" altLang="en-US" dirty="0"/>
              <a:t>最終製品の組み立てはハイテクではなく，むしろ労働集約的。生産・人事管理が問われる</a:t>
            </a:r>
            <a:endParaRPr kumimoji="1" lang="en-US" altLang="ja-JP" dirty="0"/>
          </a:p>
          <a:p>
            <a:r>
              <a:rPr kumimoji="1" lang="ja-JP" altLang="en-US" dirty="0"/>
              <a:t>製品・部品開発，中核部品加工，中核素材生産，装置の開発・生産に技術的能力が必要</a:t>
            </a:r>
            <a:endParaRPr kumimoji="1" lang="en-US" altLang="ja-JP" dirty="0"/>
          </a:p>
          <a:p>
            <a:r>
              <a:rPr lang="ja-JP" altLang="en-US" dirty="0"/>
              <a:t>完成品メーカーの技術的能力は</a:t>
            </a:r>
            <a:r>
              <a:rPr lang="ja-JP" altLang="en-US" dirty="0" smtClean="0"/>
              <a:t>，製品開発</a:t>
            </a:r>
            <a:r>
              <a:rPr lang="en-US" altLang="ja-JP" dirty="0" smtClean="0"/>
              <a:t>(</a:t>
            </a:r>
            <a:r>
              <a:rPr lang="ja-JP" altLang="en-US" dirty="0" smtClean="0"/>
              <a:t>によるブランド・知財の確立</a:t>
            </a:r>
            <a:r>
              <a:rPr lang="en-US" altLang="ja-JP" dirty="0" smtClean="0"/>
              <a:t>)</a:t>
            </a:r>
            <a:r>
              <a:rPr lang="ja-JP" altLang="en-US" dirty="0" smtClean="0"/>
              <a:t>と中核部品</a:t>
            </a:r>
            <a:r>
              <a:rPr lang="ja-JP" altLang="en-US" dirty="0"/>
              <a:t>にあり</a:t>
            </a:r>
            <a:r>
              <a:rPr lang="ja-JP" altLang="en-US" dirty="0" smtClean="0"/>
              <a:t>，最終組み立てにあるわけではない</a:t>
            </a:r>
            <a:endParaRPr lang="en-US" altLang="ja-JP" dirty="0"/>
          </a:p>
          <a:p>
            <a:r>
              <a:rPr kumimoji="1" lang="ja-JP" altLang="en-US" dirty="0"/>
              <a:t>工程間分業が広がると，先進国</a:t>
            </a:r>
            <a:r>
              <a:rPr kumimoji="1" lang="ja-JP" altLang="en-US" dirty="0" smtClean="0"/>
              <a:t>で</a:t>
            </a:r>
            <a:r>
              <a:rPr lang="ja-JP" altLang="en-US" dirty="0"/>
              <a:t>＿＿＿＿</a:t>
            </a:r>
            <a:r>
              <a:rPr kumimoji="1" lang="ja-JP" altLang="en-US" dirty="0" smtClean="0"/>
              <a:t>生産</a:t>
            </a:r>
            <a:r>
              <a:rPr kumimoji="1" lang="ja-JP" altLang="en-US" dirty="0"/>
              <a:t>，新興国</a:t>
            </a:r>
            <a:r>
              <a:rPr kumimoji="1" lang="ja-JP" altLang="en-US" dirty="0" smtClean="0"/>
              <a:t>で＿＿＿＿生産</a:t>
            </a:r>
            <a:r>
              <a:rPr kumimoji="1" lang="ja-JP" altLang="en-US" dirty="0"/>
              <a:t>が有利になる傾向が生じる</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a:t>
            </a:fld>
            <a:endParaRPr lang="en-US" altLang="ja-JP" dirty="0"/>
          </a:p>
        </p:txBody>
      </p:sp>
      <p:sp>
        <p:nvSpPr>
          <p:cNvPr id="5" name="正方形/長方形 4"/>
          <p:cNvSpPr/>
          <p:nvPr/>
        </p:nvSpPr>
        <p:spPr>
          <a:xfrm>
            <a:off x="5796136" y="4365104"/>
            <a:ext cx="144016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最終組立</a:t>
            </a:r>
          </a:p>
        </p:txBody>
      </p:sp>
      <p:sp>
        <p:nvSpPr>
          <p:cNvPr id="6" name="正方形/長方形 5"/>
          <p:cNvSpPr/>
          <p:nvPr/>
        </p:nvSpPr>
        <p:spPr>
          <a:xfrm>
            <a:off x="2555776" y="3645024"/>
            <a:ext cx="23042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加工→組立</a:t>
            </a:r>
          </a:p>
        </p:txBody>
      </p:sp>
      <p:sp>
        <p:nvSpPr>
          <p:cNvPr id="8" name="円/楕円 7"/>
          <p:cNvSpPr/>
          <p:nvPr/>
        </p:nvSpPr>
        <p:spPr>
          <a:xfrm>
            <a:off x="3711342" y="4797152"/>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円/楕円 8"/>
          <p:cNvSpPr/>
          <p:nvPr/>
        </p:nvSpPr>
        <p:spPr>
          <a:xfrm>
            <a:off x="3707904" y="5805264"/>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1498655" y="3501008"/>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1498655" y="4149080"/>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p:cNvSpPr/>
          <p:nvPr/>
        </p:nvSpPr>
        <p:spPr>
          <a:xfrm>
            <a:off x="539552" y="3212976"/>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ひし形 16"/>
          <p:cNvSpPr/>
          <p:nvPr/>
        </p:nvSpPr>
        <p:spPr>
          <a:xfrm>
            <a:off x="539552" y="3625592"/>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ひし形 17"/>
          <p:cNvSpPr/>
          <p:nvPr/>
        </p:nvSpPr>
        <p:spPr>
          <a:xfrm>
            <a:off x="539552" y="4005064"/>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ひし形 18"/>
          <p:cNvSpPr/>
          <p:nvPr/>
        </p:nvSpPr>
        <p:spPr>
          <a:xfrm>
            <a:off x="539552" y="4409668"/>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ひし形 19"/>
          <p:cNvSpPr/>
          <p:nvPr/>
        </p:nvSpPr>
        <p:spPr>
          <a:xfrm>
            <a:off x="2051720" y="4725144"/>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ひし形 20"/>
          <p:cNvSpPr/>
          <p:nvPr/>
        </p:nvSpPr>
        <p:spPr>
          <a:xfrm>
            <a:off x="2048322" y="5149170"/>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ひし形 21"/>
          <p:cNvSpPr/>
          <p:nvPr/>
        </p:nvSpPr>
        <p:spPr>
          <a:xfrm>
            <a:off x="2983270" y="5709220"/>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ひし形 22"/>
          <p:cNvSpPr/>
          <p:nvPr/>
        </p:nvSpPr>
        <p:spPr>
          <a:xfrm>
            <a:off x="2987824" y="6093296"/>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ひし形 23"/>
          <p:cNvSpPr/>
          <p:nvPr/>
        </p:nvSpPr>
        <p:spPr>
          <a:xfrm>
            <a:off x="3131840" y="4697700"/>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ひし形 24"/>
          <p:cNvSpPr/>
          <p:nvPr/>
        </p:nvSpPr>
        <p:spPr>
          <a:xfrm>
            <a:off x="3127286" y="5085184"/>
            <a:ext cx="288032" cy="28803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66129" y="3356992"/>
            <a:ext cx="461665" cy="1052676"/>
          </a:xfrm>
          <a:prstGeom prst="rect">
            <a:avLst/>
          </a:prstGeom>
          <a:noFill/>
        </p:spPr>
        <p:txBody>
          <a:bodyPr vert="eaVert" wrap="square" rtlCol="0">
            <a:spAutoFit/>
          </a:bodyPr>
          <a:lstStyle/>
          <a:p>
            <a:r>
              <a:rPr kumimoji="1" lang="ja-JP" altLang="en-US" dirty="0"/>
              <a:t>素材</a:t>
            </a:r>
          </a:p>
        </p:txBody>
      </p:sp>
      <p:sp>
        <p:nvSpPr>
          <p:cNvPr id="27" name="テキスト ボックス 26"/>
          <p:cNvSpPr txBox="1"/>
          <p:nvPr/>
        </p:nvSpPr>
        <p:spPr>
          <a:xfrm>
            <a:off x="1518047" y="5050874"/>
            <a:ext cx="461665" cy="1052676"/>
          </a:xfrm>
          <a:prstGeom prst="rect">
            <a:avLst/>
          </a:prstGeom>
          <a:noFill/>
        </p:spPr>
        <p:txBody>
          <a:bodyPr vert="eaVert" wrap="square" rtlCol="0">
            <a:spAutoFit/>
          </a:bodyPr>
          <a:lstStyle/>
          <a:p>
            <a:r>
              <a:rPr kumimoji="1" lang="ja-JP" altLang="en-US" dirty="0"/>
              <a:t>素材</a:t>
            </a:r>
          </a:p>
        </p:txBody>
      </p:sp>
      <p:sp>
        <p:nvSpPr>
          <p:cNvPr id="28" name="テキスト ボックス 27"/>
          <p:cNvSpPr txBox="1"/>
          <p:nvPr/>
        </p:nvSpPr>
        <p:spPr>
          <a:xfrm>
            <a:off x="1426647" y="3131676"/>
            <a:ext cx="1008112" cy="369332"/>
          </a:xfrm>
          <a:prstGeom prst="rect">
            <a:avLst/>
          </a:prstGeom>
          <a:noFill/>
        </p:spPr>
        <p:txBody>
          <a:bodyPr wrap="square" rtlCol="0">
            <a:spAutoFit/>
          </a:bodyPr>
          <a:lstStyle/>
          <a:p>
            <a:r>
              <a:rPr kumimoji="1" lang="ja-JP" altLang="en-US" dirty="0"/>
              <a:t>部品</a:t>
            </a:r>
          </a:p>
        </p:txBody>
      </p:sp>
      <p:sp>
        <p:nvSpPr>
          <p:cNvPr id="29" name="テキスト ボックス 28"/>
          <p:cNvSpPr txBox="1"/>
          <p:nvPr/>
        </p:nvSpPr>
        <p:spPr>
          <a:xfrm>
            <a:off x="2434759" y="3172326"/>
            <a:ext cx="3505393" cy="369332"/>
          </a:xfrm>
          <a:prstGeom prst="rect">
            <a:avLst/>
          </a:prstGeom>
          <a:noFill/>
        </p:spPr>
        <p:txBody>
          <a:bodyPr wrap="square" rtlCol="0">
            <a:spAutoFit/>
          </a:bodyPr>
          <a:lstStyle/>
          <a:p>
            <a:r>
              <a:rPr lang="ja-JP" altLang="en-US" dirty="0"/>
              <a:t>中核部品</a:t>
            </a:r>
            <a:r>
              <a:rPr lang="en-US" altLang="ja-JP" dirty="0"/>
              <a:t>(</a:t>
            </a:r>
            <a:r>
              <a:rPr lang="ja-JP" altLang="en-US" dirty="0"/>
              <a:t>自動車のエンジンなど</a:t>
            </a:r>
            <a:r>
              <a:rPr lang="en-US" altLang="ja-JP" dirty="0"/>
              <a:t>)</a:t>
            </a:r>
            <a:endParaRPr kumimoji="1" lang="ja-JP" altLang="en-US" dirty="0"/>
          </a:p>
        </p:txBody>
      </p:sp>
      <p:sp>
        <p:nvSpPr>
          <p:cNvPr id="30" name="テキスト ボックス 29"/>
          <p:cNvSpPr txBox="1"/>
          <p:nvPr/>
        </p:nvSpPr>
        <p:spPr>
          <a:xfrm>
            <a:off x="3639334" y="5339888"/>
            <a:ext cx="1008112" cy="369332"/>
          </a:xfrm>
          <a:prstGeom prst="rect">
            <a:avLst/>
          </a:prstGeom>
          <a:noFill/>
        </p:spPr>
        <p:txBody>
          <a:bodyPr wrap="square" rtlCol="0">
            <a:spAutoFit/>
          </a:bodyPr>
          <a:lstStyle/>
          <a:p>
            <a:r>
              <a:rPr kumimoji="1" lang="ja-JP" altLang="en-US" dirty="0"/>
              <a:t>部品</a:t>
            </a:r>
          </a:p>
        </p:txBody>
      </p:sp>
      <p:sp>
        <p:nvSpPr>
          <p:cNvPr id="31" name="テキスト ボックス 30"/>
          <p:cNvSpPr txBox="1"/>
          <p:nvPr/>
        </p:nvSpPr>
        <p:spPr>
          <a:xfrm>
            <a:off x="3419872" y="6381328"/>
            <a:ext cx="1296144" cy="369332"/>
          </a:xfrm>
          <a:prstGeom prst="rect">
            <a:avLst/>
          </a:prstGeom>
          <a:noFill/>
        </p:spPr>
        <p:txBody>
          <a:bodyPr wrap="square" rtlCol="0">
            <a:spAutoFit/>
          </a:bodyPr>
          <a:lstStyle/>
          <a:p>
            <a:r>
              <a:rPr kumimoji="1" lang="ja-JP" altLang="en-US" sz="1400" dirty="0"/>
              <a:t>加工</a:t>
            </a:r>
            <a:r>
              <a:rPr kumimoji="1" lang="ja-JP" altLang="en-US" dirty="0"/>
              <a:t>→組立</a:t>
            </a:r>
          </a:p>
        </p:txBody>
      </p:sp>
      <p:cxnSp>
        <p:nvCxnSpPr>
          <p:cNvPr id="33" name="直線矢印コネクタ 32"/>
          <p:cNvCxnSpPr/>
          <p:nvPr/>
        </p:nvCxnSpPr>
        <p:spPr>
          <a:xfrm>
            <a:off x="827584" y="3356992"/>
            <a:ext cx="599063" cy="26860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8" idx="3"/>
          </p:cNvCxnSpPr>
          <p:nvPr/>
        </p:nvCxnSpPr>
        <p:spPr>
          <a:xfrm>
            <a:off x="827584" y="4149080"/>
            <a:ext cx="671071" cy="21602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846976" y="3769608"/>
            <a:ext cx="579671" cy="1943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846976" y="4525104"/>
            <a:ext cx="579671" cy="1943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2256244" y="4409668"/>
            <a:ext cx="299532" cy="35317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2284993" y="4409668"/>
            <a:ext cx="414799" cy="81953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1896204" y="3749030"/>
            <a:ext cx="659572" cy="13430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1926458" y="4149080"/>
            <a:ext cx="565934" cy="19343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endCxn id="8" idx="1"/>
          </p:cNvCxnSpPr>
          <p:nvPr/>
        </p:nvCxnSpPr>
        <p:spPr>
          <a:xfrm>
            <a:off x="3378118" y="4840276"/>
            <a:ext cx="396496" cy="20148"/>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9" idx="2"/>
          </p:cNvCxnSpPr>
          <p:nvPr/>
        </p:nvCxnSpPr>
        <p:spPr>
          <a:xfrm>
            <a:off x="3275856" y="5843162"/>
            <a:ext cx="432048" cy="178126"/>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3378118" y="5157192"/>
            <a:ext cx="261216" cy="74682"/>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endCxn id="9" idx="2"/>
          </p:cNvCxnSpPr>
          <p:nvPr/>
        </p:nvCxnSpPr>
        <p:spPr>
          <a:xfrm flipV="1">
            <a:off x="3264142" y="6021288"/>
            <a:ext cx="443762" cy="21602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a:endCxn id="5" idx="1"/>
          </p:cNvCxnSpPr>
          <p:nvPr/>
        </p:nvCxnSpPr>
        <p:spPr>
          <a:xfrm>
            <a:off x="4143390" y="5003102"/>
            <a:ext cx="1652746" cy="15409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flipV="1">
            <a:off x="4119374" y="5577212"/>
            <a:ext cx="1652746" cy="355013"/>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4860032" y="4072035"/>
            <a:ext cx="936104" cy="453069"/>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7236296" y="5164038"/>
            <a:ext cx="648072"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65" name="六角形 64"/>
          <p:cNvSpPr/>
          <p:nvPr/>
        </p:nvSpPr>
        <p:spPr>
          <a:xfrm>
            <a:off x="7884368" y="4697700"/>
            <a:ext cx="1152128" cy="1011520"/>
          </a:xfrm>
          <a:prstGeom prst="hex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002060"/>
                </a:solidFill>
              </a:rPr>
              <a:t>完成品</a:t>
            </a:r>
          </a:p>
        </p:txBody>
      </p:sp>
    </p:spTree>
    <p:extLst>
      <p:ext uri="{BB962C8B-B14F-4D97-AF65-F5344CB8AC3E}">
        <p14:creationId xmlns:p14="http://schemas.microsoft.com/office/powerpoint/2010/main" val="21084033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3CE1BC9-2598-4EE1-B384-7350F95851CD}"/>
              </a:ext>
            </a:extLst>
          </p:cNvPr>
          <p:cNvSpPr>
            <a:spLocks noGrp="1"/>
          </p:cNvSpPr>
          <p:nvPr>
            <p:ph type="title"/>
          </p:nvPr>
        </p:nvSpPr>
        <p:spPr>
          <a:xfrm>
            <a:off x="457200" y="404664"/>
            <a:ext cx="8229600" cy="936104"/>
          </a:xfrm>
        </p:spPr>
        <p:txBody>
          <a:bodyPr>
            <a:normAutofit/>
          </a:bodyPr>
          <a:lstStyle/>
          <a:p>
            <a:r>
              <a:rPr kumimoji="1" lang="ja-JP" altLang="en-US" sz="3600" dirty="0"/>
              <a:t>ホンダの</a:t>
            </a:r>
            <a:r>
              <a:rPr kumimoji="1" lang="ja-JP" altLang="en-US" sz="3600" dirty="0" smtClean="0"/>
              <a:t>購買政策の</a:t>
            </a:r>
            <a:r>
              <a:rPr kumimoji="1" lang="ja-JP" altLang="en-US" sz="3600" dirty="0"/>
              <a:t>揺れ</a:t>
            </a:r>
            <a:r>
              <a:rPr kumimoji="1" lang="ja-JP" altLang="en-US" sz="3600" dirty="0" smtClean="0"/>
              <a:t>（清</a:t>
            </a:r>
            <a:r>
              <a:rPr kumimoji="1" lang="en-US" altLang="ja-JP" sz="3600" dirty="0" smtClean="0"/>
              <a:t>[2017b]</a:t>
            </a:r>
            <a:r>
              <a:rPr kumimoji="1" lang="ja-JP" altLang="en-US" sz="3600" dirty="0" smtClean="0"/>
              <a:t>）</a:t>
            </a:r>
            <a:endParaRPr kumimoji="1" lang="ja-JP" altLang="en-US" sz="3600" dirty="0"/>
          </a:p>
        </p:txBody>
      </p:sp>
      <p:sp>
        <p:nvSpPr>
          <p:cNvPr id="3" name="コンテンツ プレースホルダー 2">
            <a:extLst>
              <a:ext uri="{FF2B5EF4-FFF2-40B4-BE49-F238E27FC236}">
                <a16:creationId xmlns:a16="http://schemas.microsoft.com/office/drawing/2014/main" xmlns="" id="{15CE055C-C81D-45B5-9011-EA92ED84AD6E}"/>
              </a:ext>
            </a:extLst>
          </p:cNvPr>
          <p:cNvSpPr>
            <a:spLocks noGrp="1"/>
          </p:cNvSpPr>
          <p:nvPr>
            <p:ph idx="1"/>
          </p:nvPr>
        </p:nvSpPr>
        <p:spPr>
          <a:xfrm>
            <a:off x="457200" y="1268761"/>
            <a:ext cx="8229600" cy="4857404"/>
          </a:xfrm>
        </p:spPr>
        <p:txBody>
          <a:bodyPr/>
          <a:lstStyle/>
          <a:p>
            <a:r>
              <a:rPr kumimoji="1" lang="en-US" altLang="ja-JP" dirty="0"/>
              <a:t>2000</a:t>
            </a:r>
            <a:r>
              <a:rPr kumimoji="1" lang="ja-JP" altLang="en-US" dirty="0"/>
              <a:t>年代の系列強化</a:t>
            </a:r>
            <a:r>
              <a:rPr kumimoji="1" lang="en-US" altLang="ja-JP" dirty="0"/>
              <a:t>(</a:t>
            </a:r>
            <a:r>
              <a:rPr kumimoji="1" lang="ja-JP" altLang="en-US" dirty="0"/>
              <a:t>部品メーカーの上場，合併</a:t>
            </a:r>
            <a:r>
              <a:rPr kumimoji="1" lang="en-US" altLang="ja-JP" dirty="0"/>
              <a:t>)</a:t>
            </a:r>
          </a:p>
          <a:p>
            <a:r>
              <a:rPr lang="en-US" altLang="ja-JP" dirty="0"/>
              <a:t>2012</a:t>
            </a:r>
            <a:r>
              <a:rPr lang="ja-JP" altLang="en-US" dirty="0"/>
              <a:t>年のプラットフォーム統合方針で転換</a:t>
            </a:r>
            <a:endParaRPr lang="en-US" altLang="ja-JP" dirty="0"/>
          </a:p>
          <a:p>
            <a:pPr lvl="1"/>
            <a:r>
              <a:rPr kumimoji="1" lang="ja-JP" altLang="en-US" dirty="0"/>
              <a:t>部品共通化を従来数</a:t>
            </a:r>
            <a:r>
              <a:rPr kumimoji="1" lang="en-US" altLang="ja-JP" dirty="0"/>
              <a:t>%</a:t>
            </a:r>
            <a:r>
              <a:rPr kumimoji="1" lang="ja-JP" altLang="en-US" dirty="0"/>
              <a:t>～</a:t>
            </a:r>
            <a:r>
              <a:rPr kumimoji="1" lang="en-US" altLang="ja-JP" dirty="0"/>
              <a:t>20</a:t>
            </a:r>
            <a:r>
              <a:rPr kumimoji="1" lang="ja-JP" altLang="en-US" dirty="0"/>
              <a:t>％であったのを</a:t>
            </a:r>
            <a:r>
              <a:rPr kumimoji="1" lang="en-US" altLang="ja-JP" dirty="0"/>
              <a:t>40</a:t>
            </a:r>
            <a:r>
              <a:rPr kumimoji="1" lang="ja-JP" altLang="en-US" dirty="0"/>
              <a:t>～</a:t>
            </a:r>
            <a:r>
              <a:rPr kumimoji="1" lang="en-US" altLang="ja-JP" dirty="0"/>
              <a:t>50</a:t>
            </a:r>
            <a:r>
              <a:rPr kumimoji="1" lang="ja-JP" altLang="en-US" dirty="0"/>
              <a:t>％に</a:t>
            </a:r>
            <a:endParaRPr kumimoji="1" lang="en-US" altLang="ja-JP" dirty="0"/>
          </a:p>
          <a:p>
            <a:pPr lvl="1"/>
            <a:r>
              <a:rPr lang="ja-JP" altLang="en-US" dirty="0"/>
              <a:t>設計開発は，共同開発かサプライヤー移管</a:t>
            </a:r>
            <a:endParaRPr lang="en-US" altLang="ja-JP" dirty="0"/>
          </a:p>
          <a:p>
            <a:r>
              <a:rPr kumimoji="1" lang="ja-JP" altLang="en-US" dirty="0"/>
              <a:t>しかし，結局系列回帰している模様</a:t>
            </a:r>
            <a:endParaRPr kumimoji="1" lang="en-US" altLang="ja-JP" dirty="0"/>
          </a:p>
          <a:p>
            <a:pPr lvl="1"/>
            <a:r>
              <a:rPr lang="ja-JP" altLang="en-US" dirty="0"/>
              <a:t>＿＿＿＿＿＿＿＿＿</a:t>
            </a:r>
            <a:r>
              <a:rPr lang="ja-JP" altLang="en-US" dirty="0" smtClean="0"/>
              <a:t>，</a:t>
            </a:r>
            <a:r>
              <a:rPr lang="ja-JP" altLang="en-US" dirty="0"/>
              <a:t>欧米メガ・サプライヤーに対して交渉で優位に</a:t>
            </a:r>
            <a:r>
              <a:rPr lang="ja-JP" altLang="en-US" dirty="0" smtClean="0"/>
              <a:t>立てない</a:t>
            </a:r>
            <a:r>
              <a:rPr lang="ja-JP" altLang="en-US" sz="2000" dirty="0" smtClean="0">
                <a:hlinkClick r:id="rId2" action="ppaction://hlinksldjump"/>
              </a:rPr>
              <a:t>（スライド</a:t>
            </a:r>
            <a:r>
              <a:rPr lang="en-US" altLang="ja-JP" sz="2000" dirty="0" smtClean="0">
                <a:hlinkClick r:id="rId2" action="ppaction://hlinksldjump"/>
              </a:rPr>
              <a:t>12</a:t>
            </a:r>
            <a:r>
              <a:rPr lang="ja-JP" altLang="en-US" sz="2000" dirty="0" smtClean="0">
                <a:hlinkClick r:id="rId2" action="ppaction://hlinksldjump"/>
              </a:rPr>
              <a:t>参照）</a:t>
            </a:r>
            <a:endParaRPr kumimoji="1" lang="en-US" altLang="ja-JP" sz="2000" dirty="0"/>
          </a:p>
          <a:p>
            <a:pPr lvl="1"/>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C6797E2F-B6CB-4520-923F-BBFBA8E132A2}"/>
              </a:ext>
            </a:extLst>
          </p:cNvPr>
          <p:cNvSpPr>
            <a:spLocks noGrp="1"/>
          </p:cNvSpPr>
          <p:nvPr>
            <p:ph type="sldNum" sz="quarter" idx="12"/>
          </p:nvPr>
        </p:nvSpPr>
        <p:spPr/>
        <p:txBody>
          <a:bodyPr/>
          <a:lstStyle/>
          <a:p>
            <a:pPr>
              <a:defRPr/>
            </a:pPr>
            <a:fld id="{F7182273-542A-4D76-9A12-21A75F9967A5}" type="slidenum">
              <a:rPr lang="en-US" altLang="ja-JP" smtClean="0"/>
              <a:pPr>
                <a:defRPr/>
              </a:pPr>
              <a:t>50</a:t>
            </a:fld>
            <a:endParaRPr lang="en-US" altLang="ja-JP" dirty="0"/>
          </a:p>
        </p:txBody>
      </p:sp>
    </p:spTree>
    <p:extLst>
      <p:ext uri="{BB962C8B-B14F-4D97-AF65-F5344CB8AC3E}">
        <p14:creationId xmlns:p14="http://schemas.microsoft.com/office/powerpoint/2010/main" val="22516114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全体としての調達先の分散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系列サプライヤーからの調達比率が低下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51</a:t>
            </a:fld>
            <a:endParaRPr lang="en-US" altLang="ja-JP" dirty="0"/>
          </a:p>
        </p:txBody>
      </p:sp>
      <p:sp>
        <p:nvSpPr>
          <p:cNvPr id="5" name="テキスト ボックス 4"/>
          <p:cNvSpPr txBox="1"/>
          <p:nvPr/>
        </p:nvSpPr>
        <p:spPr>
          <a:xfrm>
            <a:off x="6228184" y="5157192"/>
            <a:ext cx="1872208" cy="307777"/>
          </a:xfrm>
          <a:prstGeom prst="rect">
            <a:avLst/>
          </a:prstGeom>
          <a:noFill/>
        </p:spPr>
        <p:txBody>
          <a:bodyPr wrap="square" rtlCol="0">
            <a:spAutoFit/>
          </a:bodyPr>
          <a:lstStyle/>
          <a:p>
            <a:r>
              <a:rPr kumimoji="1" lang="ja-JP" altLang="en-US" sz="1400" dirty="0" smtClean="0"/>
              <a:t>内製</a:t>
            </a:r>
            <a:endParaRPr kumimoji="1" lang="ja-JP" altLang="en-US" sz="1400" dirty="0"/>
          </a:p>
        </p:txBody>
      </p:sp>
      <p:sp>
        <p:nvSpPr>
          <p:cNvPr id="8" name="テキスト ボックス 7"/>
          <p:cNvSpPr txBox="1"/>
          <p:nvPr/>
        </p:nvSpPr>
        <p:spPr>
          <a:xfrm>
            <a:off x="6228184" y="4201342"/>
            <a:ext cx="1872208" cy="307777"/>
          </a:xfrm>
          <a:prstGeom prst="rect">
            <a:avLst/>
          </a:prstGeom>
          <a:noFill/>
        </p:spPr>
        <p:txBody>
          <a:bodyPr wrap="square" rtlCol="0">
            <a:spAutoFit/>
          </a:bodyPr>
          <a:lstStyle/>
          <a:p>
            <a:r>
              <a:rPr lang="ja-JP" altLang="en-US" sz="1400" dirty="0"/>
              <a:t>系列サプライヤー</a:t>
            </a:r>
            <a:endParaRPr kumimoji="1" lang="ja-JP" altLang="en-US" sz="1400" dirty="0"/>
          </a:p>
        </p:txBody>
      </p:sp>
      <p:sp>
        <p:nvSpPr>
          <p:cNvPr id="9" name="テキスト ボックス 8"/>
          <p:cNvSpPr txBox="1"/>
          <p:nvPr/>
        </p:nvSpPr>
        <p:spPr>
          <a:xfrm>
            <a:off x="6228184" y="2780928"/>
            <a:ext cx="1872208" cy="307777"/>
          </a:xfrm>
          <a:prstGeom prst="rect">
            <a:avLst/>
          </a:prstGeom>
          <a:noFill/>
        </p:spPr>
        <p:txBody>
          <a:bodyPr wrap="square" rtlCol="0">
            <a:spAutoFit/>
          </a:bodyPr>
          <a:lstStyle/>
          <a:p>
            <a:r>
              <a:rPr lang="ja-JP" altLang="en-US" sz="1400" dirty="0"/>
              <a:t>独立系サプライヤー</a:t>
            </a:r>
            <a:endParaRPr kumimoji="1" lang="ja-JP" altLang="en-US" sz="1400" dirty="0"/>
          </a:p>
        </p:txBody>
      </p:sp>
      <p:cxnSp>
        <p:nvCxnSpPr>
          <p:cNvPr id="7" name="直線矢印コネクタ 6"/>
          <p:cNvCxnSpPr/>
          <p:nvPr/>
        </p:nvCxnSpPr>
        <p:spPr>
          <a:xfrm flipH="1">
            <a:off x="5724128" y="293481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H="1">
            <a:off x="5796136" y="435523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5724128" y="5229200"/>
            <a:ext cx="504056" cy="6428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876256" y="5085184"/>
            <a:ext cx="2088232" cy="584775"/>
          </a:xfrm>
          <a:prstGeom prst="rect">
            <a:avLst/>
          </a:prstGeom>
          <a:noFill/>
        </p:spPr>
        <p:txBody>
          <a:bodyPr wrap="square" rtlCol="0">
            <a:spAutoFit/>
          </a:bodyPr>
          <a:lstStyle/>
          <a:p>
            <a:r>
              <a:rPr kumimoji="1" lang="ja-JP" altLang="en-US" sz="1600" dirty="0" smtClean="0"/>
              <a:t>出所：武石・野呂</a:t>
            </a:r>
            <a:r>
              <a:rPr kumimoji="1" lang="en-US" altLang="ja-JP" sz="1600" dirty="0" smtClean="0"/>
              <a:t>[2017]19</a:t>
            </a:r>
            <a:r>
              <a:rPr kumimoji="1" lang="ja-JP" altLang="en-US" sz="1600" dirty="0" smtClean="0"/>
              <a:t>頁。</a:t>
            </a:r>
            <a:endParaRPr kumimoji="1" lang="ja-JP" altLang="en-US" sz="1600" dirty="0"/>
          </a:p>
        </p:txBody>
      </p:sp>
    </p:spTree>
    <p:extLst>
      <p:ext uri="{BB962C8B-B14F-4D97-AF65-F5344CB8AC3E}">
        <p14:creationId xmlns:p14="http://schemas.microsoft.com/office/powerpoint/2010/main" val="29918708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443AFCB-1E7A-4BD5-80CE-3B176B46BA61}"/>
              </a:ext>
            </a:extLst>
          </p:cNvPr>
          <p:cNvSpPr>
            <a:spLocks noGrp="1"/>
          </p:cNvSpPr>
          <p:nvPr>
            <p:ph type="title"/>
          </p:nvPr>
        </p:nvSpPr>
        <p:spPr/>
        <p:txBody>
          <a:bodyPr>
            <a:normAutofit fontScale="90000"/>
          </a:bodyPr>
          <a:lstStyle/>
          <a:p>
            <a:r>
              <a:rPr kumimoji="1" lang="ja-JP" altLang="en-US" dirty="0"/>
              <a:t>各社の系列サプライヤーからの調達比率の推移</a:t>
            </a:r>
          </a:p>
        </p:txBody>
      </p:sp>
      <p:sp>
        <p:nvSpPr>
          <p:cNvPr id="3" name="コンテンツ プレースホルダー 2">
            <a:extLst>
              <a:ext uri="{FF2B5EF4-FFF2-40B4-BE49-F238E27FC236}">
                <a16:creationId xmlns:a16="http://schemas.microsoft.com/office/drawing/2014/main" xmlns="" id="{7347BF43-F13F-4135-9746-5DF8658D3667}"/>
              </a:ext>
            </a:extLst>
          </p:cNvPr>
          <p:cNvSpPr>
            <a:spLocks noGrp="1"/>
          </p:cNvSpPr>
          <p:nvPr>
            <p:ph idx="1"/>
          </p:nvPr>
        </p:nvSpPr>
        <p:spPr>
          <a:xfrm>
            <a:off x="457200" y="1700808"/>
            <a:ext cx="8229600" cy="4425356"/>
          </a:xfrm>
        </p:spPr>
        <p:txBody>
          <a:bodyPr/>
          <a:lstStyle/>
          <a:p>
            <a:r>
              <a:rPr kumimoji="1" lang="ja-JP" altLang="en-US" dirty="0" smtClean="0"/>
              <a:t>トヨタ以外は低下。とくに日産</a:t>
            </a:r>
            <a:endParaRPr kumimoji="1" lang="en-US" altLang="ja-JP" dirty="0" smtClean="0"/>
          </a:p>
          <a:p>
            <a:endParaRPr kumimoji="1" lang="ja-JP" altLang="en-US" dirty="0"/>
          </a:p>
        </p:txBody>
      </p:sp>
      <p:sp>
        <p:nvSpPr>
          <p:cNvPr id="4" name="スライド番号プレースホルダー 3">
            <a:extLst>
              <a:ext uri="{FF2B5EF4-FFF2-40B4-BE49-F238E27FC236}">
                <a16:creationId xmlns:a16="http://schemas.microsoft.com/office/drawing/2014/main" xmlns="" id="{78B544DB-6B46-4F94-B18E-50494A98AF7F}"/>
              </a:ext>
            </a:extLst>
          </p:cNvPr>
          <p:cNvSpPr>
            <a:spLocks noGrp="1"/>
          </p:cNvSpPr>
          <p:nvPr>
            <p:ph type="sldNum" sz="quarter" idx="12"/>
          </p:nvPr>
        </p:nvSpPr>
        <p:spPr/>
        <p:txBody>
          <a:bodyPr/>
          <a:lstStyle/>
          <a:p>
            <a:pPr>
              <a:defRPr/>
            </a:pPr>
            <a:fld id="{F7182273-542A-4D76-9A12-21A75F9967A5}" type="slidenum">
              <a:rPr lang="en-US" altLang="ja-JP" smtClean="0"/>
              <a:pPr>
                <a:defRPr/>
              </a:pPr>
              <a:t>52</a:t>
            </a:fld>
            <a:endParaRPr lang="en-US" altLang="ja-JP" dirty="0"/>
          </a:p>
        </p:txBody>
      </p:sp>
      <p:sp>
        <p:nvSpPr>
          <p:cNvPr id="5" name="テキスト ボックス 4">
            <a:extLst>
              <a:ext uri="{FF2B5EF4-FFF2-40B4-BE49-F238E27FC236}">
                <a16:creationId xmlns:a16="http://schemas.microsoft.com/office/drawing/2014/main" xmlns="" id="{6FCD8DD9-713C-475F-B718-50E0964176F2}"/>
              </a:ext>
            </a:extLst>
          </p:cNvPr>
          <p:cNvSpPr txBox="1"/>
          <p:nvPr/>
        </p:nvSpPr>
        <p:spPr>
          <a:xfrm>
            <a:off x="6300192" y="4797152"/>
            <a:ext cx="2664296" cy="584775"/>
          </a:xfrm>
          <a:prstGeom prst="rect">
            <a:avLst/>
          </a:prstGeom>
          <a:noFill/>
        </p:spPr>
        <p:txBody>
          <a:bodyPr wrap="square" rtlCol="0">
            <a:spAutoFit/>
          </a:bodyPr>
          <a:lstStyle/>
          <a:p>
            <a:r>
              <a:rPr kumimoji="1" lang="ja-JP" altLang="en-US" sz="1600" kern="1200" dirty="0">
                <a:solidFill>
                  <a:schemeClr val="tx1"/>
                </a:solidFill>
                <a:latin typeface="Verdana" pitchFamily="34" charset="0"/>
                <a:ea typeface="ＭＳ Ｐゴシック" pitchFamily="50" charset="-128"/>
                <a:cs typeface="+mn-cs"/>
              </a:rPr>
              <a:t>出所：武石・野呂</a:t>
            </a:r>
            <a:r>
              <a:rPr kumimoji="1" lang="en-US" altLang="ja-JP" sz="1600" kern="1200" dirty="0">
                <a:solidFill>
                  <a:schemeClr val="tx1"/>
                </a:solidFill>
                <a:latin typeface="Verdana" pitchFamily="34" charset="0"/>
                <a:ea typeface="ＭＳ Ｐゴシック" pitchFamily="50" charset="-128"/>
                <a:cs typeface="+mn-cs"/>
              </a:rPr>
              <a:t>[2017]20</a:t>
            </a:r>
            <a:r>
              <a:rPr kumimoji="1" lang="ja-JP" altLang="en-US" sz="1600" kern="1200" dirty="0">
                <a:solidFill>
                  <a:schemeClr val="tx1"/>
                </a:solidFill>
                <a:latin typeface="Verdana" pitchFamily="34" charset="0"/>
                <a:ea typeface="ＭＳ Ｐゴシック" pitchFamily="50" charset="-128"/>
                <a:cs typeface="+mn-cs"/>
              </a:rPr>
              <a:t>頁。</a:t>
            </a:r>
          </a:p>
        </p:txBody>
      </p:sp>
    </p:spTree>
    <p:extLst>
      <p:ext uri="{BB962C8B-B14F-4D97-AF65-F5344CB8AC3E}">
        <p14:creationId xmlns:p14="http://schemas.microsoft.com/office/powerpoint/2010/main" val="36104948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D30CB7A-6A42-4662-B97E-8503808E71DB}"/>
              </a:ext>
            </a:extLst>
          </p:cNvPr>
          <p:cNvSpPr>
            <a:spLocks noGrp="1"/>
          </p:cNvSpPr>
          <p:nvPr>
            <p:ph type="title"/>
          </p:nvPr>
        </p:nvSpPr>
        <p:spPr>
          <a:xfrm>
            <a:off x="457200" y="404664"/>
            <a:ext cx="8229600" cy="1008112"/>
          </a:xfrm>
        </p:spPr>
        <p:txBody>
          <a:bodyPr>
            <a:normAutofit/>
          </a:bodyPr>
          <a:lstStyle/>
          <a:p>
            <a:r>
              <a:rPr kumimoji="1" lang="ja-JP" altLang="en-US" sz="3600" dirty="0" smtClean="0"/>
              <a:t>国内の系列</a:t>
            </a:r>
            <a:r>
              <a:rPr kumimoji="1" lang="ja-JP" altLang="en-US" sz="3600" dirty="0"/>
              <a:t>強化・解体の分化の</a:t>
            </a:r>
            <a:r>
              <a:rPr kumimoji="1" lang="ja-JP" altLang="en-US" sz="3600" dirty="0" smtClean="0"/>
              <a:t>現局面</a:t>
            </a:r>
            <a:endParaRPr kumimoji="1" lang="ja-JP" altLang="en-US" sz="3600" dirty="0"/>
          </a:p>
        </p:txBody>
      </p:sp>
      <p:sp>
        <p:nvSpPr>
          <p:cNvPr id="3" name="コンテンツ プレースホルダー 2">
            <a:extLst>
              <a:ext uri="{FF2B5EF4-FFF2-40B4-BE49-F238E27FC236}">
                <a16:creationId xmlns:a16="http://schemas.microsoft.com/office/drawing/2014/main" xmlns="" id="{58095DC5-66E2-47F6-B2BE-F51F1CD56533}"/>
              </a:ext>
            </a:extLst>
          </p:cNvPr>
          <p:cNvSpPr>
            <a:spLocks noGrp="1"/>
          </p:cNvSpPr>
          <p:nvPr>
            <p:ph idx="1"/>
          </p:nvPr>
        </p:nvSpPr>
        <p:spPr>
          <a:xfrm>
            <a:off x="457200" y="1412776"/>
            <a:ext cx="8291264" cy="5445223"/>
          </a:xfrm>
        </p:spPr>
        <p:txBody>
          <a:bodyPr>
            <a:normAutofit fontScale="70000" lnSpcReduction="20000"/>
          </a:bodyPr>
          <a:lstStyle/>
          <a:p>
            <a:r>
              <a:rPr kumimoji="1" lang="ja-JP" altLang="en-US" dirty="0" smtClean="0"/>
              <a:t>日本全体としては系列サプライヤーからの調達比率は低下した</a:t>
            </a:r>
            <a:endParaRPr kumimoji="1" lang="en-US" altLang="ja-JP" dirty="0" smtClean="0"/>
          </a:p>
          <a:p>
            <a:r>
              <a:rPr kumimoji="1" lang="ja-JP" altLang="en-US" dirty="0" smtClean="0"/>
              <a:t>しかし，トヨタは系列サプライヤー強化の方針で一貫している</a:t>
            </a:r>
            <a:endParaRPr kumimoji="1" lang="en-US" altLang="ja-JP" dirty="0" smtClean="0"/>
          </a:p>
          <a:p>
            <a:r>
              <a:rPr kumimoji="1" lang="ja-JP" altLang="en-US" dirty="0" smtClean="0"/>
              <a:t>他社もある程度は系列サプライヤー＿＿＿＿＿＿＿＿＿＿＿＿</a:t>
            </a:r>
            <a:endParaRPr kumimoji="1" lang="en-US" altLang="ja-JP" dirty="0" smtClean="0"/>
          </a:p>
          <a:p>
            <a:pPr lvl="1"/>
            <a:r>
              <a:rPr kumimoji="1" lang="ja-JP" altLang="en-US" dirty="0" smtClean="0"/>
              <a:t>系列強化か分散かで動揺</a:t>
            </a:r>
            <a:r>
              <a:rPr kumimoji="1" lang="ja-JP" altLang="en-US" dirty="0"/>
              <a:t>した</a:t>
            </a:r>
            <a:r>
              <a:rPr kumimoji="1" lang="ja-JP" altLang="en-US" dirty="0" smtClean="0"/>
              <a:t>ホンダ</a:t>
            </a:r>
            <a:endParaRPr kumimoji="1" lang="en-US" altLang="ja-JP" dirty="0" smtClean="0"/>
          </a:p>
          <a:p>
            <a:pPr lvl="1"/>
            <a:r>
              <a:rPr kumimoji="1" lang="ja-JP" altLang="en-US" dirty="0" smtClean="0"/>
              <a:t>系列解体</a:t>
            </a:r>
            <a:r>
              <a:rPr kumimoji="1" lang="ja-JP" altLang="en-US" dirty="0"/>
              <a:t>を目指した</a:t>
            </a:r>
            <a:r>
              <a:rPr kumimoji="1" lang="ja-JP" altLang="en-US" dirty="0" smtClean="0"/>
              <a:t>日産</a:t>
            </a:r>
            <a:endParaRPr kumimoji="1" lang="en-US" altLang="ja-JP" dirty="0" smtClean="0"/>
          </a:p>
          <a:p>
            <a:pPr lvl="1"/>
            <a:r>
              <a:rPr kumimoji="1" lang="ja-JP" altLang="en-US" dirty="0" smtClean="0"/>
              <a:t>グローバル購買政策の参加にいったんは入った富士重工，いすず</a:t>
            </a:r>
            <a:endParaRPr kumimoji="1" lang="en-US" altLang="ja-JP" dirty="0"/>
          </a:p>
          <a:p>
            <a:r>
              <a:rPr lang="ja-JP" altLang="en-US" dirty="0"/>
              <a:t>外資提携によるグローバル購買政策は失敗</a:t>
            </a:r>
            <a:r>
              <a:rPr lang="ja-JP" altLang="en-US" dirty="0" smtClean="0"/>
              <a:t>した。なぜか？詳しくは解明されていないが</a:t>
            </a:r>
            <a:r>
              <a:rPr lang="en-US" altLang="ja-JP" dirty="0" smtClean="0"/>
              <a:t>……</a:t>
            </a:r>
            <a:endParaRPr lang="en-US" altLang="ja-JP" dirty="0"/>
          </a:p>
          <a:p>
            <a:pPr lvl="1"/>
            <a:r>
              <a:rPr lang="ja-JP" altLang="en-US" dirty="0" smtClean="0"/>
              <a:t>強引</a:t>
            </a:r>
            <a:r>
              <a:rPr lang="ja-JP" altLang="en-US" dirty="0"/>
              <a:t>なグローバル購買は，完成車メーカーのコスト＝サプライヤーの価格だけを強引に</a:t>
            </a:r>
            <a:r>
              <a:rPr lang="ja-JP" altLang="en-US" dirty="0" smtClean="0"/>
              <a:t>下げた。これでは</a:t>
            </a:r>
            <a:endParaRPr lang="en-US" altLang="ja-JP" dirty="0" smtClean="0"/>
          </a:p>
          <a:p>
            <a:pPr lvl="2"/>
            <a:r>
              <a:rPr lang="ja-JP" altLang="en-US" dirty="0" smtClean="0"/>
              <a:t>サプライヤーが疲弊する（グローバルサプライヤーに発注を転じればよしとする）</a:t>
            </a:r>
            <a:endParaRPr lang="en-US" altLang="ja-JP" dirty="0" smtClean="0"/>
          </a:p>
          <a:p>
            <a:pPr lvl="1"/>
            <a:r>
              <a:rPr kumimoji="1" lang="ja-JP" altLang="en-US" dirty="0" smtClean="0"/>
              <a:t>日本</a:t>
            </a:r>
            <a:r>
              <a:rPr kumimoji="1" lang="ja-JP" altLang="en-US" dirty="0"/>
              <a:t>の方式が機能した場合は，長期相対取引の中で</a:t>
            </a:r>
            <a:r>
              <a:rPr kumimoji="1" lang="ja-JP" altLang="en-US" dirty="0" smtClean="0"/>
              <a:t>，強力な管理で</a:t>
            </a:r>
            <a:r>
              <a:rPr kumimoji="1" lang="ja-JP" altLang="en-US" u="sng" dirty="0" smtClean="0"/>
              <a:t>経営</a:t>
            </a:r>
            <a:r>
              <a:rPr kumimoji="1" lang="ja-JP" altLang="en-US" u="sng" dirty="0"/>
              <a:t>に介入</a:t>
            </a:r>
            <a:r>
              <a:rPr kumimoji="1" lang="ja-JP" altLang="en-US" u="sng" dirty="0" smtClean="0"/>
              <a:t>して＿＿＿＿＿＿＿＿＿＿＿を下げさせ</a:t>
            </a:r>
            <a:r>
              <a:rPr kumimoji="1" lang="ja-JP" altLang="en-US" dirty="0"/>
              <a:t>，それによって価格＝完成車メーカーのコストを</a:t>
            </a:r>
            <a:r>
              <a:rPr kumimoji="1" lang="ja-JP" altLang="en-US" dirty="0" smtClean="0"/>
              <a:t>下げさせる</a:t>
            </a:r>
            <a:endParaRPr kumimoji="1" lang="en-US" altLang="ja-JP" dirty="0" smtClean="0"/>
          </a:p>
          <a:p>
            <a:pPr lvl="2"/>
            <a:r>
              <a:rPr kumimoji="1" lang="ja-JP" altLang="en-US" dirty="0" smtClean="0"/>
              <a:t>厳格な管理下で利益率を制約されるが，競争力はつく</a:t>
            </a:r>
            <a:endParaRPr kumimoji="1" lang="ja-JP" altLang="en-US" dirty="0"/>
          </a:p>
        </p:txBody>
      </p:sp>
      <p:sp>
        <p:nvSpPr>
          <p:cNvPr id="4" name="スライド番号プレースホルダー 3">
            <a:extLst>
              <a:ext uri="{FF2B5EF4-FFF2-40B4-BE49-F238E27FC236}">
                <a16:creationId xmlns:a16="http://schemas.microsoft.com/office/drawing/2014/main" xmlns="" id="{498D9C29-4208-48F9-A982-B0526C487B16}"/>
              </a:ext>
            </a:extLst>
          </p:cNvPr>
          <p:cNvSpPr>
            <a:spLocks noGrp="1"/>
          </p:cNvSpPr>
          <p:nvPr>
            <p:ph type="sldNum" sz="quarter" idx="12"/>
          </p:nvPr>
        </p:nvSpPr>
        <p:spPr/>
        <p:txBody>
          <a:bodyPr/>
          <a:lstStyle/>
          <a:p>
            <a:pPr>
              <a:defRPr/>
            </a:pPr>
            <a:fld id="{F7182273-542A-4D76-9A12-21A75F9967A5}" type="slidenum">
              <a:rPr lang="en-US" altLang="ja-JP" smtClean="0"/>
              <a:pPr>
                <a:defRPr/>
              </a:pPr>
              <a:t>53</a:t>
            </a:fld>
            <a:endParaRPr lang="en-US" altLang="ja-JP" dirty="0"/>
          </a:p>
        </p:txBody>
      </p:sp>
    </p:spTree>
    <p:extLst>
      <p:ext uri="{BB962C8B-B14F-4D97-AF65-F5344CB8AC3E}">
        <p14:creationId xmlns:p14="http://schemas.microsoft.com/office/powerpoint/2010/main" val="36663088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次部品メーカーの海外進出</a:t>
            </a:r>
            <a:endParaRPr kumimoji="1" lang="ja-JP" altLang="en-US" dirty="0"/>
          </a:p>
        </p:txBody>
      </p:sp>
      <p:sp>
        <p:nvSpPr>
          <p:cNvPr id="3" name="コンテンツ プレースホルダー 2"/>
          <p:cNvSpPr>
            <a:spLocks noGrp="1"/>
          </p:cNvSpPr>
          <p:nvPr>
            <p:ph idx="1"/>
          </p:nvPr>
        </p:nvSpPr>
        <p:spPr>
          <a:xfrm>
            <a:off x="457200" y="1412776"/>
            <a:ext cx="8229600" cy="5112567"/>
          </a:xfrm>
        </p:spPr>
        <p:txBody>
          <a:bodyPr>
            <a:normAutofit fontScale="92500" lnSpcReduction="20000"/>
          </a:bodyPr>
          <a:lstStyle/>
          <a:p>
            <a:r>
              <a:rPr kumimoji="1" lang="ja-JP" altLang="en-US" dirty="0" smtClean="0"/>
              <a:t>系列</a:t>
            </a:r>
            <a:r>
              <a:rPr kumimoji="1" lang="en-US" altLang="ja-JP" dirty="0" smtClean="0"/>
              <a:t>1</a:t>
            </a:r>
            <a:r>
              <a:rPr kumimoji="1" lang="ja-JP" altLang="en-US" dirty="0" smtClean="0"/>
              <a:t>次部品メーカーは完成車メーカーとともに海外進出</a:t>
            </a:r>
            <a:endParaRPr kumimoji="1" lang="en-US" altLang="ja-JP" dirty="0" smtClean="0"/>
          </a:p>
          <a:p>
            <a:r>
              <a:rPr lang="en-US" altLang="ja-JP" dirty="0" smtClean="0"/>
              <a:t>2001</a:t>
            </a:r>
            <a:r>
              <a:rPr lang="ja-JP" altLang="en-US" dirty="0"/>
              <a:t>年</a:t>
            </a:r>
            <a:r>
              <a:rPr lang="ja-JP" altLang="en-US" dirty="0" smtClean="0"/>
              <a:t>から</a:t>
            </a:r>
            <a:r>
              <a:rPr lang="en-US" altLang="ja-JP" dirty="0" smtClean="0"/>
              <a:t>2013</a:t>
            </a:r>
            <a:r>
              <a:rPr lang="ja-JP" altLang="en-US" dirty="0" smtClean="0"/>
              <a:t>年の変化率（清</a:t>
            </a:r>
            <a:r>
              <a:rPr lang="en-US" altLang="ja-JP" dirty="0" smtClean="0"/>
              <a:t>[2017b]64</a:t>
            </a:r>
            <a:r>
              <a:rPr lang="ja-JP" altLang="en-US" dirty="0" smtClean="0"/>
              <a:t>頁）</a:t>
            </a:r>
            <a:endParaRPr lang="en-US" altLang="ja-JP" dirty="0" smtClean="0"/>
          </a:p>
          <a:p>
            <a:pPr lvl="1"/>
            <a:r>
              <a:rPr kumimoji="1" lang="ja-JP" altLang="en-US" dirty="0" smtClean="0"/>
              <a:t>自動車部品国内出荷額：約</a:t>
            </a:r>
            <a:r>
              <a:rPr kumimoji="1" lang="en-US" altLang="ja-JP" dirty="0" smtClean="0"/>
              <a:t>1.38</a:t>
            </a:r>
            <a:r>
              <a:rPr kumimoji="1" lang="ja-JP" altLang="en-US" dirty="0" smtClean="0"/>
              <a:t>倍</a:t>
            </a:r>
            <a:endParaRPr kumimoji="1" lang="en-US" altLang="ja-JP" dirty="0" smtClean="0"/>
          </a:p>
          <a:p>
            <a:pPr lvl="1"/>
            <a:r>
              <a:rPr lang="ja-JP" altLang="en-US" dirty="0"/>
              <a:t>部品輸出</a:t>
            </a:r>
            <a:r>
              <a:rPr lang="ja-JP" altLang="en-US" dirty="0" smtClean="0"/>
              <a:t>額：約</a:t>
            </a:r>
            <a:r>
              <a:rPr lang="en-US" altLang="ja-JP" dirty="0" smtClean="0"/>
              <a:t>2.33</a:t>
            </a:r>
            <a:r>
              <a:rPr lang="ja-JP" altLang="en-US" dirty="0" smtClean="0"/>
              <a:t>倍</a:t>
            </a:r>
            <a:endParaRPr lang="en-US" altLang="ja-JP" dirty="0" smtClean="0"/>
          </a:p>
          <a:p>
            <a:pPr lvl="1"/>
            <a:r>
              <a:rPr kumimoji="1" lang="ja-JP" altLang="en-US" dirty="0" smtClean="0"/>
              <a:t>部品</a:t>
            </a:r>
            <a:r>
              <a:rPr kumimoji="1" lang="ja-JP" altLang="en-US" dirty="0"/>
              <a:t>海外</a:t>
            </a:r>
            <a:r>
              <a:rPr kumimoji="1" lang="ja-JP" altLang="en-US" dirty="0" smtClean="0"/>
              <a:t>売上高</a:t>
            </a:r>
            <a:r>
              <a:rPr kumimoji="1" lang="en-US" altLang="ja-JP" dirty="0" smtClean="0"/>
              <a:t>(</a:t>
            </a:r>
            <a:r>
              <a:rPr kumimoji="1" lang="ja-JP" altLang="en-US" dirty="0" smtClean="0"/>
              <a:t>円換算</a:t>
            </a:r>
            <a:r>
              <a:rPr kumimoji="1" lang="en-US" altLang="ja-JP" dirty="0" smtClean="0"/>
              <a:t>)</a:t>
            </a:r>
            <a:r>
              <a:rPr kumimoji="1" lang="ja-JP" altLang="en-US" dirty="0" smtClean="0"/>
              <a:t>：約</a:t>
            </a:r>
            <a:r>
              <a:rPr lang="en-US" altLang="ja-JP" dirty="0" smtClean="0"/>
              <a:t>2.74</a:t>
            </a:r>
            <a:r>
              <a:rPr kumimoji="1" lang="ja-JP" altLang="en-US" dirty="0" smtClean="0"/>
              <a:t>倍</a:t>
            </a:r>
            <a:endParaRPr kumimoji="1" lang="en-US" altLang="ja-JP" dirty="0" smtClean="0"/>
          </a:p>
          <a:p>
            <a:r>
              <a:rPr lang="en-US" altLang="ja-JP" dirty="0" smtClean="0"/>
              <a:t>2</a:t>
            </a:r>
            <a:r>
              <a:rPr lang="ja-JP" altLang="en-US" dirty="0" smtClean="0"/>
              <a:t>次以下の部品メーカーも進出するものがあるが，中小企業が多く，困難ははるかに大きい</a:t>
            </a:r>
            <a:endParaRPr lang="en-US" altLang="ja-JP" dirty="0" smtClean="0"/>
          </a:p>
          <a:p>
            <a:pPr lvl="1"/>
            <a:r>
              <a:rPr kumimoji="1" lang="ja-JP" altLang="en-US" dirty="0" smtClean="0"/>
              <a:t>系列崩れの中で再編が進む</a:t>
            </a:r>
            <a:endParaRPr kumimoji="1" lang="en-US" altLang="ja-JP" dirty="0" smtClean="0"/>
          </a:p>
          <a:p>
            <a:pPr lvl="1"/>
            <a:r>
              <a:rPr kumimoji="1" lang="ja-JP" altLang="en-US" dirty="0" smtClean="0"/>
              <a:t>世界金融危機後の業績は二極化（清</a:t>
            </a:r>
            <a:r>
              <a:rPr kumimoji="1" lang="en-US" altLang="ja-JP" dirty="0" smtClean="0"/>
              <a:t>[2016][2017b]</a:t>
            </a:r>
            <a:r>
              <a:rPr kumimoji="1" lang="ja-JP" altLang="en-US" dirty="0" smtClean="0"/>
              <a:t>）</a:t>
            </a:r>
            <a:endParaRPr kumimoji="1" lang="en-US" altLang="ja-JP" dirty="0" smtClean="0"/>
          </a:p>
          <a:p>
            <a:r>
              <a:rPr lang="ja-JP" altLang="en-US" dirty="0"/>
              <a:t>海外進出に対応できるかどうかで</a:t>
            </a:r>
            <a:r>
              <a:rPr lang="ja-JP" altLang="en-US" dirty="0" smtClean="0"/>
              <a:t>，系列サプライヤーとみなされるかどうかが左右される時代</a:t>
            </a:r>
            <a:endParaRPr kumimoji="1" lang="en-US" altLang="ja-JP" dirty="0" smtClean="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54</a:t>
            </a:fld>
            <a:endParaRPr lang="en-US" altLang="ja-JP" dirty="0"/>
          </a:p>
        </p:txBody>
      </p:sp>
    </p:spTree>
    <p:extLst>
      <p:ext uri="{BB962C8B-B14F-4D97-AF65-F5344CB8AC3E}">
        <p14:creationId xmlns:p14="http://schemas.microsoft.com/office/powerpoint/2010/main" val="32820044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主要自動車部品メーカーの海外展開</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55</a:t>
            </a:fld>
            <a:endParaRPr lang="en-US" altLang="ja-JP" dirty="0"/>
          </a:p>
        </p:txBody>
      </p:sp>
      <p:sp>
        <p:nvSpPr>
          <p:cNvPr id="5" name="テキスト ボックス 4"/>
          <p:cNvSpPr txBox="1"/>
          <p:nvPr/>
        </p:nvSpPr>
        <p:spPr>
          <a:xfrm>
            <a:off x="6588224" y="5445224"/>
            <a:ext cx="2448271" cy="369332"/>
          </a:xfrm>
          <a:prstGeom prst="rect">
            <a:avLst/>
          </a:prstGeom>
          <a:noFill/>
        </p:spPr>
        <p:txBody>
          <a:bodyPr wrap="square" rtlCol="0">
            <a:spAutoFit/>
          </a:bodyPr>
          <a:lstStyle/>
          <a:p>
            <a:r>
              <a:rPr kumimoji="1" lang="ja-JP" altLang="en-US" dirty="0" smtClean="0"/>
              <a:t>清</a:t>
            </a:r>
            <a:r>
              <a:rPr kumimoji="1" lang="en-US" altLang="ja-JP" dirty="0" smtClean="0"/>
              <a:t>[2017a]36</a:t>
            </a:r>
            <a:r>
              <a:rPr kumimoji="1" lang="ja-JP" altLang="en-US" dirty="0" smtClean="0"/>
              <a:t>頁。</a:t>
            </a:r>
            <a:endParaRPr kumimoji="1" lang="ja-JP" altLang="en-US" dirty="0"/>
          </a:p>
        </p:txBody>
      </p:sp>
    </p:spTree>
    <p:extLst>
      <p:ext uri="{BB962C8B-B14F-4D97-AF65-F5344CB8AC3E}">
        <p14:creationId xmlns:p14="http://schemas.microsoft.com/office/powerpoint/2010/main" val="30920515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海外でのサプライヤー・システムの現局面</a:t>
            </a:r>
            <a:endParaRPr kumimoji="1" lang="ja-JP" altLang="en-US" dirty="0"/>
          </a:p>
        </p:txBody>
      </p:sp>
      <p:sp>
        <p:nvSpPr>
          <p:cNvPr id="3" name="コンテンツ プレースホルダー 2"/>
          <p:cNvSpPr>
            <a:spLocks noGrp="1"/>
          </p:cNvSpPr>
          <p:nvPr>
            <p:ph idx="1"/>
          </p:nvPr>
        </p:nvSpPr>
        <p:spPr>
          <a:xfrm>
            <a:off x="457200" y="1600201"/>
            <a:ext cx="8147248" cy="5069159"/>
          </a:xfrm>
        </p:spPr>
        <p:txBody>
          <a:bodyPr>
            <a:normAutofit fontScale="77500" lnSpcReduction="20000"/>
          </a:bodyPr>
          <a:lstStyle/>
          <a:p>
            <a:r>
              <a:rPr kumimoji="1" lang="ja-JP" altLang="en-US" dirty="0" smtClean="0"/>
              <a:t>完成車メーカーと</a:t>
            </a:r>
            <a:r>
              <a:rPr kumimoji="1" lang="en-US" altLang="ja-JP" dirty="0" smtClean="0"/>
              <a:t>Tier</a:t>
            </a:r>
            <a:r>
              <a:rPr kumimoji="1" lang="ja-JP" altLang="en-US" dirty="0" smtClean="0"/>
              <a:t> </a:t>
            </a:r>
            <a:r>
              <a:rPr kumimoji="1" lang="en-US" altLang="ja-JP" dirty="0" smtClean="0"/>
              <a:t>1</a:t>
            </a:r>
            <a:r>
              <a:rPr kumimoji="1" lang="ja-JP" altLang="en-US" dirty="0" smtClean="0"/>
              <a:t>の関係：系列を超えながらも「日系系列」を形成</a:t>
            </a:r>
            <a:endParaRPr kumimoji="1" lang="en-US" altLang="ja-JP" dirty="0" smtClean="0"/>
          </a:p>
          <a:p>
            <a:pPr lvl="1"/>
            <a:r>
              <a:rPr lang="ja-JP" altLang="en-US" dirty="0" smtClean="0"/>
              <a:t>系列企業が進出してきていると限らないので，進出している他系列や独立の部品メーカーから調達</a:t>
            </a:r>
            <a:endParaRPr lang="en-US" altLang="ja-JP" dirty="0" smtClean="0"/>
          </a:p>
          <a:p>
            <a:pPr lvl="1"/>
            <a:r>
              <a:rPr kumimoji="1" lang="ja-JP" altLang="en-US" dirty="0"/>
              <a:t>しかし</a:t>
            </a:r>
            <a:r>
              <a:rPr kumimoji="1" lang="ja-JP" altLang="en-US" dirty="0" smtClean="0"/>
              <a:t>，日系完成車メーカーには日系部品メーカーが供給して</a:t>
            </a:r>
            <a:r>
              <a:rPr kumimoji="1" lang="en-US" altLang="ja-JP" dirty="0" smtClean="0"/>
              <a:t>Tier</a:t>
            </a:r>
            <a:r>
              <a:rPr kumimoji="1" lang="ja-JP" altLang="en-US" dirty="0" smtClean="0"/>
              <a:t> </a:t>
            </a:r>
            <a:r>
              <a:rPr kumimoji="1" lang="en-US" altLang="ja-JP" dirty="0" smtClean="0"/>
              <a:t>1</a:t>
            </a:r>
            <a:r>
              <a:rPr kumimoji="1" lang="ja-JP" altLang="en-US" dirty="0" smtClean="0"/>
              <a:t>になるという意味で「日系系列」を形成（</a:t>
            </a:r>
            <a:r>
              <a:rPr lang="ja-JP" altLang="en-US" dirty="0" smtClean="0"/>
              <a:t>清</a:t>
            </a:r>
            <a:r>
              <a:rPr lang="en-US" altLang="ja-JP" dirty="0" smtClean="0"/>
              <a:t>[2017a][2017b]</a:t>
            </a:r>
            <a:r>
              <a:rPr lang="ja-JP" altLang="en-US" dirty="0" smtClean="0"/>
              <a:t>）</a:t>
            </a:r>
            <a:endParaRPr lang="en-US" altLang="ja-JP" dirty="0" smtClean="0"/>
          </a:p>
          <a:p>
            <a:pPr lvl="2"/>
            <a:r>
              <a:rPr kumimoji="1" lang="ja-JP" altLang="en-US" dirty="0" smtClean="0"/>
              <a:t>＿＿＿＿＿＿＿＿＿＿＿＿＿＿＿＿＿＿＿＿＿＿＿＿＿＿，それを通した品質確保，コストの絶えざる低下は今のところ日系同士だから可能</a:t>
            </a:r>
            <a:endParaRPr kumimoji="1" lang="en-US" altLang="ja-JP" dirty="0" smtClean="0"/>
          </a:p>
          <a:p>
            <a:r>
              <a:rPr lang="en-US" altLang="ja-JP" dirty="0" smtClean="0"/>
              <a:t>Tier</a:t>
            </a:r>
            <a:r>
              <a:rPr lang="ja-JP" altLang="en-US" dirty="0" smtClean="0"/>
              <a:t> </a:t>
            </a:r>
            <a:r>
              <a:rPr lang="en-US" altLang="ja-JP" dirty="0" smtClean="0"/>
              <a:t>2</a:t>
            </a:r>
            <a:r>
              <a:rPr lang="ja-JP" altLang="en-US" dirty="0" smtClean="0"/>
              <a:t>以下は「深層現調化」で地場企業を探す</a:t>
            </a:r>
            <a:r>
              <a:rPr lang="en-US" altLang="ja-JP" dirty="0" smtClean="0"/>
              <a:t>(</a:t>
            </a:r>
            <a:r>
              <a:rPr lang="ja-JP" altLang="en-US" dirty="0" smtClean="0"/>
              <a:t>清</a:t>
            </a:r>
            <a:r>
              <a:rPr lang="en-US" altLang="ja-JP" dirty="0" smtClean="0"/>
              <a:t>[2017a]</a:t>
            </a:r>
            <a:r>
              <a:rPr lang="ja-JP" altLang="en-US" dirty="0" smtClean="0"/>
              <a:t>）</a:t>
            </a:r>
            <a:endParaRPr lang="en-US" altLang="ja-JP" dirty="0" smtClean="0"/>
          </a:p>
          <a:p>
            <a:pPr lvl="1"/>
            <a:r>
              <a:rPr kumimoji="1" lang="en-US" altLang="ja-JP" dirty="0"/>
              <a:t>2</a:t>
            </a:r>
            <a:r>
              <a:rPr kumimoji="1" lang="ja-JP" altLang="en-US" dirty="0"/>
              <a:t>次部品メーカー</a:t>
            </a:r>
            <a:r>
              <a:rPr kumimoji="1" lang="ja-JP" altLang="en-US" dirty="0" smtClean="0"/>
              <a:t>は</a:t>
            </a:r>
            <a:r>
              <a:rPr kumimoji="1" lang="en-US" altLang="ja-JP" dirty="0"/>
              <a:t>1</a:t>
            </a:r>
            <a:r>
              <a:rPr kumimoji="1" lang="ja-JP" altLang="en-US" dirty="0"/>
              <a:t>次ほど進出して</a:t>
            </a:r>
            <a:r>
              <a:rPr kumimoji="1" lang="ja-JP" altLang="en-US" dirty="0" smtClean="0"/>
              <a:t>来ない</a:t>
            </a:r>
            <a:r>
              <a:rPr kumimoji="1" lang="en-US" altLang="ja-JP" dirty="0" smtClean="0"/>
              <a:t>(</a:t>
            </a:r>
            <a:r>
              <a:rPr kumimoji="1" lang="ja-JP" altLang="en-US" dirty="0" smtClean="0"/>
              <a:t>来られない</a:t>
            </a:r>
            <a:r>
              <a:rPr kumimoji="1" lang="en-US" altLang="ja-JP" dirty="0" smtClean="0"/>
              <a:t>)</a:t>
            </a:r>
          </a:p>
          <a:p>
            <a:pPr lvl="1"/>
            <a:r>
              <a:rPr lang="ja-JP" altLang="en-US" dirty="0"/>
              <a:t>部品を日本から輸入していて</a:t>
            </a:r>
            <a:r>
              <a:rPr lang="ja-JP" altLang="en-US" dirty="0" smtClean="0"/>
              <a:t>は</a:t>
            </a:r>
            <a:r>
              <a:rPr lang="ja-JP" altLang="en-US" dirty="0"/>
              <a:t>新興国で</a:t>
            </a:r>
            <a:r>
              <a:rPr lang="ja-JP" altLang="en-US" dirty="0" smtClean="0"/>
              <a:t>はコストが高すぎる</a:t>
            </a:r>
            <a:endParaRPr lang="en-US" altLang="ja-JP" dirty="0" smtClean="0"/>
          </a:p>
          <a:p>
            <a:r>
              <a:rPr kumimoji="1" lang="ja-JP" altLang="en-US" dirty="0"/>
              <a:t>ただし</a:t>
            </a:r>
            <a:r>
              <a:rPr kumimoji="1" lang="ja-JP" altLang="en-US" dirty="0" smtClean="0"/>
              <a:t>，進出した</a:t>
            </a:r>
            <a:r>
              <a:rPr kumimoji="1" lang="en-US" altLang="ja-JP" dirty="0" smtClean="0"/>
              <a:t>1</a:t>
            </a:r>
            <a:r>
              <a:rPr kumimoji="1" lang="ja-JP" altLang="en-US" dirty="0" smtClean="0"/>
              <a:t>次部品メーカーは取引先を日系外にも多様化</a:t>
            </a:r>
            <a:endParaRPr kumimoji="1" lang="en-US" altLang="ja-JP" dirty="0" smtClean="0"/>
          </a:p>
          <a:p>
            <a:pPr lvl="1"/>
            <a:r>
              <a:rPr kumimoji="1" lang="ja-JP" altLang="en-US" dirty="0" smtClean="0"/>
              <a:t>取引関係を相手に合わせて調整（王</a:t>
            </a:r>
            <a:r>
              <a:rPr kumimoji="1" lang="en-US" altLang="ja-JP" dirty="0" smtClean="0"/>
              <a:t>[2016][2017]</a:t>
            </a:r>
            <a:r>
              <a:rPr kumimoji="1" lang="ja-JP" altLang="en-US" dirty="0" smtClean="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56</a:t>
            </a:fld>
            <a:endParaRPr lang="en-US" altLang="ja-JP" dirty="0"/>
          </a:p>
        </p:txBody>
      </p:sp>
    </p:spTree>
    <p:extLst>
      <p:ext uri="{BB962C8B-B14F-4D97-AF65-F5344CB8AC3E}">
        <p14:creationId xmlns:p14="http://schemas.microsoft.com/office/powerpoint/2010/main" val="9497061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今後の展開：次世代自動車とともに転換するか？</a:t>
            </a:r>
            <a:endParaRPr kumimoji="1" lang="ja-JP" altLang="en-US" dirty="0"/>
          </a:p>
        </p:txBody>
      </p:sp>
      <p:sp>
        <p:nvSpPr>
          <p:cNvPr id="3" name="コンテンツ プレースホルダー 2"/>
          <p:cNvSpPr>
            <a:spLocks noGrp="1"/>
          </p:cNvSpPr>
          <p:nvPr>
            <p:ph idx="1"/>
          </p:nvPr>
        </p:nvSpPr>
        <p:spPr>
          <a:xfrm>
            <a:off x="457200" y="1600201"/>
            <a:ext cx="8229600" cy="5069159"/>
          </a:xfrm>
        </p:spPr>
        <p:txBody>
          <a:bodyPr>
            <a:normAutofit/>
          </a:bodyPr>
          <a:lstStyle/>
          <a:p>
            <a:r>
              <a:rPr kumimoji="1" lang="ja-JP" altLang="en-US" dirty="0" smtClean="0"/>
              <a:t>可能性１：</a:t>
            </a:r>
            <a:r>
              <a:rPr kumimoji="1" lang="en-US" altLang="ja-JP" dirty="0" smtClean="0"/>
              <a:t>EV</a:t>
            </a:r>
            <a:r>
              <a:rPr lang="ja-JP" altLang="en-US" dirty="0"/>
              <a:t>，</a:t>
            </a:r>
            <a:r>
              <a:rPr kumimoji="1" lang="ja-JP" altLang="en-US" dirty="0" smtClean="0"/>
              <a:t>自動運転，</a:t>
            </a:r>
            <a:r>
              <a:rPr kumimoji="1" lang="en-US" altLang="ja-JP" dirty="0" smtClean="0"/>
              <a:t>IoT</a:t>
            </a:r>
            <a:r>
              <a:rPr kumimoji="1" lang="ja-JP" altLang="en-US" dirty="0" smtClean="0"/>
              <a:t>が一般化するとアーキテクチャが転換する</a:t>
            </a:r>
            <a:endParaRPr kumimoji="1" lang="en-US" altLang="ja-JP" dirty="0" smtClean="0"/>
          </a:p>
          <a:p>
            <a:pPr lvl="1"/>
            <a:r>
              <a:rPr lang="ja-JP" altLang="en-US" dirty="0" smtClean="0"/>
              <a:t>完成車のモジュール化：完成車メーカーを頂点としたサプライヤー・システムの有効性が低下する</a:t>
            </a:r>
            <a:endParaRPr lang="en-US" altLang="ja-JP" dirty="0" smtClean="0"/>
          </a:p>
          <a:p>
            <a:pPr lvl="1"/>
            <a:r>
              <a:rPr lang="ja-JP" altLang="en-US" dirty="0" smtClean="0"/>
              <a:t>付加価値が，したがって研究開発や設計開発の焦点が，完成車からコア部品や交通システムに移る</a:t>
            </a:r>
            <a:endParaRPr lang="en-US" altLang="ja-JP" dirty="0" smtClean="0"/>
          </a:p>
          <a:p>
            <a:r>
              <a:rPr lang="ja-JP" altLang="en-US" dirty="0" smtClean="0"/>
              <a:t>可能性２：新興国企業のシェア拡大</a:t>
            </a:r>
            <a:endParaRPr lang="en-US" altLang="ja-JP" dirty="0" smtClean="0"/>
          </a:p>
          <a:p>
            <a:pPr lvl="1"/>
            <a:r>
              <a:rPr lang="ja-JP" altLang="en-US" dirty="0" smtClean="0"/>
              <a:t>部品</a:t>
            </a:r>
            <a:r>
              <a:rPr lang="ja-JP" altLang="en-US" dirty="0"/>
              <a:t>，装置，</a:t>
            </a:r>
            <a:r>
              <a:rPr lang="ja-JP" altLang="en-US" dirty="0" smtClean="0"/>
              <a:t>素材を新興国企業の完成車メーカー向けにも供給する必要がより高まる</a:t>
            </a:r>
            <a:endParaRPr lang="en-US" altLang="ja-JP" dirty="0" smtClean="0"/>
          </a:p>
          <a:p>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57</a:t>
            </a:fld>
            <a:endParaRPr lang="en-US" altLang="ja-JP" dirty="0"/>
          </a:p>
        </p:txBody>
      </p:sp>
    </p:spTree>
    <p:extLst>
      <p:ext uri="{BB962C8B-B14F-4D97-AF65-F5344CB8AC3E}">
        <p14:creationId xmlns:p14="http://schemas.microsoft.com/office/powerpoint/2010/main" val="4139245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a:t>３－（６）　小括</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58</a:t>
            </a:fld>
            <a:endParaRPr lang="en-US" altLang="ja-JP" dirty="0"/>
          </a:p>
        </p:txBody>
      </p:sp>
    </p:spTree>
    <p:extLst>
      <p:ext uri="{BB962C8B-B14F-4D97-AF65-F5344CB8AC3E}">
        <p14:creationId xmlns:p14="http://schemas.microsoft.com/office/powerpoint/2010/main" val="15036104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サプライヤー・システムの変容（１）</a:t>
            </a:r>
            <a:endParaRPr kumimoji="1" lang="ja-JP" altLang="en-US" dirty="0"/>
          </a:p>
        </p:txBody>
      </p:sp>
      <p:sp>
        <p:nvSpPr>
          <p:cNvPr id="5" name="コンテンツ プレースホルダー 4"/>
          <p:cNvSpPr>
            <a:spLocks noGrp="1"/>
          </p:cNvSpPr>
          <p:nvPr>
            <p:ph idx="1"/>
          </p:nvPr>
        </p:nvSpPr>
        <p:spPr>
          <a:xfrm>
            <a:off x="457200" y="1600201"/>
            <a:ext cx="8147248" cy="5213175"/>
          </a:xfrm>
        </p:spPr>
        <p:txBody>
          <a:bodyPr>
            <a:normAutofit fontScale="77500" lnSpcReduction="20000"/>
          </a:bodyPr>
          <a:lstStyle/>
          <a:p>
            <a:r>
              <a:rPr kumimoji="1" lang="ja-JP" altLang="en-US" dirty="0" smtClean="0"/>
              <a:t>日本の自動車部品産業は，複数の完成車メーカーを頂点とする山脈型分業構造のもと，長期相対取引によるサプライヤー・システムを形成してきた</a:t>
            </a:r>
            <a:endParaRPr kumimoji="1" lang="en-US" altLang="ja-JP" dirty="0" smtClean="0"/>
          </a:p>
          <a:p>
            <a:r>
              <a:rPr lang="ja-JP" altLang="en-US" dirty="0" smtClean="0"/>
              <a:t>自動車のアーキテクチャがインテグラル型であったため，専用部品によって全体を最適設計することが重要であった</a:t>
            </a:r>
            <a:endParaRPr lang="en-US" altLang="ja-JP" dirty="0" smtClean="0"/>
          </a:p>
          <a:p>
            <a:r>
              <a:rPr lang="ja-JP" altLang="en-US" dirty="0" smtClean="0"/>
              <a:t>サプライヤーは完成車メーカーと協業する範囲を製造から製品開発（設計開発，先行開発）へ，そして研究開発へと源流化して，自らの評価を高め，自動車産業の競争力を支えてきた</a:t>
            </a:r>
            <a:endParaRPr lang="en-US" altLang="ja-JP" dirty="0" smtClean="0"/>
          </a:p>
          <a:p>
            <a:r>
              <a:rPr kumimoji="1" lang="ja-JP" altLang="en-US" dirty="0"/>
              <a:t>日本の長期相対</a:t>
            </a:r>
            <a:r>
              <a:rPr kumimoji="1" lang="ja-JP" altLang="en-US" dirty="0" smtClean="0"/>
              <a:t>取引</a:t>
            </a:r>
            <a:r>
              <a:rPr kumimoji="1" lang="ja-JP" altLang="en-US" dirty="0"/>
              <a:t>に</a:t>
            </a:r>
            <a:r>
              <a:rPr kumimoji="1" lang="ja-JP" altLang="en-US" dirty="0" smtClean="0"/>
              <a:t>は契約の曖昧さ，無限定な協業，非対称な力関係という特徴があった。これらを通して絶えざる品質の確保，コストの削減，技術水準の向上が確保されてきた。部品メーカーが非対称な力関係のもとでもこの関係に入ったのは，長期的な取引拡大による利益を期待してのことであった</a:t>
            </a:r>
            <a:endParaRPr kumimoji="1" lang="en-US" altLang="ja-JP" dirty="0" smtClean="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59</a:t>
            </a:fld>
            <a:endParaRPr lang="en-US" altLang="ja-JP" dirty="0"/>
          </a:p>
        </p:txBody>
      </p:sp>
    </p:spTree>
    <p:extLst>
      <p:ext uri="{BB962C8B-B14F-4D97-AF65-F5344CB8AC3E}">
        <p14:creationId xmlns:p14="http://schemas.microsoft.com/office/powerpoint/2010/main" val="437099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自動車の製造工程</a:t>
            </a:r>
          </a:p>
        </p:txBody>
      </p:sp>
      <p:sp>
        <p:nvSpPr>
          <p:cNvPr id="5" name="コンテンツ プレースホルダー 4"/>
          <p:cNvSpPr>
            <a:spLocks noGrp="1"/>
          </p:cNvSpPr>
          <p:nvPr>
            <p:ph idx="1"/>
          </p:nvPr>
        </p:nvSpPr>
        <p:spPr>
          <a:xfrm>
            <a:off x="457200" y="1600201"/>
            <a:ext cx="8229600" cy="4997151"/>
          </a:xfrm>
        </p:spPr>
        <p:txBody>
          <a:bodyPr>
            <a:normAutofit fontScale="77500" lnSpcReduction="20000"/>
          </a:bodyPr>
          <a:lstStyle/>
          <a:p>
            <a:r>
              <a:rPr kumimoji="1" lang="ja-JP" altLang="en-US" dirty="0"/>
              <a:t>自動車は約</a:t>
            </a:r>
            <a:r>
              <a:rPr kumimoji="1" lang="en-US" altLang="ja-JP" dirty="0"/>
              <a:t>3</a:t>
            </a:r>
            <a:r>
              <a:rPr kumimoji="1" lang="ja-JP" altLang="en-US" dirty="0"/>
              <a:t>万の部品からなる。</a:t>
            </a:r>
            <a:endParaRPr kumimoji="1" lang="en-US" altLang="ja-JP" dirty="0"/>
          </a:p>
          <a:p>
            <a:r>
              <a:rPr kumimoji="1" lang="ja-JP" altLang="en-US" dirty="0"/>
              <a:t>部品の多くがサプライヤーと呼ばれる部品メーカーによって生産される</a:t>
            </a:r>
            <a:endParaRPr kumimoji="1" lang="en-US" altLang="ja-JP" dirty="0"/>
          </a:p>
          <a:p>
            <a:pPr lvl="1"/>
            <a:r>
              <a:rPr lang="ja-JP" altLang="en-US" dirty="0"/>
              <a:t>日本では</a:t>
            </a:r>
            <a:r>
              <a:rPr lang="en-US" altLang="ja-JP" dirty="0"/>
              <a:t>70%</a:t>
            </a:r>
            <a:r>
              <a:rPr lang="ja-JP" altLang="en-US" dirty="0"/>
              <a:t>，アメリカでは</a:t>
            </a:r>
            <a:r>
              <a:rPr lang="en-US" altLang="ja-JP" dirty="0"/>
              <a:t>52-53%</a:t>
            </a:r>
            <a:r>
              <a:rPr lang="ja-JP" altLang="en-US" dirty="0"/>
              <a:t>（ただし</a:t>
            </a:r>
            <a:r>
              <a:rPr lang="en-US" altLang="ja-JP" dirty="0"/>
              <a:t>1980</a:t>
            </a:r>
            <a:r>
              <a:rPr lang="ja-JP" altLang="en-US" dirty="0"/>
              <a:t>年代の調査であり，いまはアメリカはもっと多いはず）（クラーク＆藤本</a:t>
            </a:r>
            <a:r>
              <a:rPr lang="en-US" altLang="ja-JP" dirty="0"/>
              <a:t>[1991=1993]</a:t>
            </a:r>
            <a:r>
              <a:rPr lang="ja-JP" altLang="en-US" dirty="0"/>
              <a:t>）</a:t>
            </a:r>
            <a:endParaRPr kumimoji="1" lang="en-US" altLang="ja-JP" dirty="0"/>
          </a:p>
          <a:p>
            <a:r>
              <a:rPr kumimoji="1" lang="ja-JP" altLang="en-US" dirty="0"/>
              <a:t>自動車組み立て工場の工程</a:t>
            </a:r>
            <a:endParaRPr kumimoji="1" lang="en-US" altLang="ja-JP" dirty="0"/>
          </a:p>
          <a:p>
            <a:pPr lvl="1"/>
            <a:r>
              <a:rPr lang="ja-JP" altLang="en-US" dirty="0"/>
              <a:t>プレス→溶接→塗装→最終組み立て→検査</a:t>
            </a:r>
            <a:endParaRPr lang="en-US" altLang="ja-JP" dirty="0"/>
          </a:p>
          <a:p>
            <a:pPr lvl="1"/>
            <a:r>
              <a:rPr kumimoji="1" lang="ja-JP" altLang="en-US" dirty="0"/>
              <a:t>エンジンをはじめとするコア部品も生産する</a:t>
            </a:r>
            <a:endParaRPr kumimoji="1" lang="en-US" altLang="ja-JP" dirty="0"/>
          </a:p>
          <a:p>
            <a:pPr lvl="1"/>
            <a:r>
              <a:rPr lang="ja-JP" altLang="en-US" dirty="0"/>
              <a:t>組立工場の様子（ビデオ）</a:t>
            </a:r>
            <a:endParaRPr lang="en-US" altLang="ja-JP" dirty="0"/>
          </a:p>
          <a:p>
            <a:pPr lvl="2"/>
            <a:r>
              <a:rPr lang="ja-JP" altLang="en-US" dirty="0"/>
              <a:t>「自動車ができるまで」</a:t>
            </a:r>
            <a:r>
              <a:rPr lang="en-US" altLang="ja-JP" dirty="0"/>
              <a:t>NHK</a:t>
            </a:r>
            <a:r>
              <a:rPr lang="ja-JP" altLang="en-US" dirty="0"/>
              <a:t>（ </a:t>
            </a:r>
            <a:r>
              <a:rPr lang="en-US" altLang="ja-JP" dirty="0">
                <a:hlinkClick r:id="rId2"/>
              </a:rPr>
              <a:t>http://www2.nhk.or.jp/school/movie/clip.cgi?das_id=D0005310986_00000</a:t>
            </a:r>
            <a:r>
              <a:rPr lang="ja-JP" altLang="en-US" dirty="0"/>
              <a:t> ）</a:t>
            </a:r>
            <a:endParaRPr lang="en-US" altLang="ja-JP" dirty="0"/>
          </a:p>
          <a:p>
            <a:pPr lvl="1"/>
            <a:r>
              <a:rPr kumimoji="1" lang="ja-JP" altLang="en-US" dirty="0"/>
              <a:t>エンジン工場の様子（ビデオ）</a:t>
            </a:r>
            <a:endParaRPr kumimoji="1" lang="en-US" altLang="ja-JP" dirty="0"/>
          </a:p>
          <a:p>
            <a:pPr lvl="2"/>
            <a:r>
              <a:rPr kumimoji="1" lang="ja-JP" altLang="en-US" dirty="0"/>
              <a:t>「工場見学</a:t>
            </a:r>
            <a:r>
              <a:rPr kumimoji="1" lang="en-US" altLang="ja-JP" dirty="0"/>
              <a:t>04</a:t>
            </a:r>
            <a:r>
              <a:rPr kumimoji="1" lang="ja-JP" altLang="en-US" dirty="0"/>
              <a:t>　エンジン」本田技研</a:t>
            </a:r>
            <a:r>
              <a:rPr lang="ja-JP" altLang="en-US" dirty="0"/>
              <a:t>（ </a:t>
            </a:r>
            <a:r>
              <a:rPr lang="en-US" altLang="ja-JP" dirty="0">
                <a:hlinkClick r:id="rId3"/>
              </a:rPr>
              <a:t>http://www.honda.co.jp/kengaku/auto/engine/</a:t>
            </a:r>
            <a:r>
              <a:rPr lang="ja-JP" altLang="en-US" dirty="0"/>
              <a:t> ）</a:t>
            </a:r>
            <a:endParaRPr kumimoji="1" lang="en-US" altLang="ja-JP" dirty="0"/>
          </a:p>
          <a:p>
            <a:pPr lvl="1"/>
            <a:endParaRPr kumimoji="1" lang="ja-JP" altLang="en-US" dirty="0"/>
          </a:p>
        </p:txBody>
      </p:sp>
      <p:sp>
        <p:nvSpPr>
          <p:cNvPr id="3" name="スライド番号プレースホルダー 2"/>
          <p:cNvSpPr>
            <a:spLocks noGrp="1"/>
          </p:cNvSpPr>
          <p:nvPr>
            <p:ph type="sldNum" sz="quarter" idx="12"/>
          </p:nvPr>
        </p:nvSpPr>
        <p:spPr/>
        <p:txBody>
          <a:bodyPr/>
          <a:lstStyle/>
          <a:p>
            <a:pPr>
              <a:defRPr/>
            </a:pPr>
            <a:fld id="{E4077BB3-7DFE-49E4-AA61-91FE59E29089}" type="slidenum">
              <a:rPr lang="en-US" altLang="ja-JP" smtClean="0"/>
              <a:pPr>
                <a:defRPr/>
              </a:pPr>
              <a:t>6</a:t>
            </a:fld>
            <a:endParaRPr lang="en-US" altLang="ja-JP" dirty="0"/>
          </a:p>
        </p:txBody>
      </p:sp>
    </p:spTree>
    <p:extLst>
      <p:ext uri="{BB962C8B-B14F-4D97-AF65-F5344CB8AC3E}">
        <p14:creationId xmlns:p14="http://schemas.microsoft.com/office/powerpoint/2010/main" val="27125626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サプライヤー・システムの変容（２）</a:t>
            </a:r>
            <a:endParaRPr kumimoji="1" lang="ja-JP" altLang="en-US" dirty="0"/>
          </a:p>
        </p:txBody>
      </p:sp>
      <p:sp>
        <p:nvSpPr>
          <p:cNvPr id="3" name="コンテンツ プレースホルダー 2"/>
          <p:cNvSpPr>
            <a:spLocks noGrp="1"/>
          </p:cNvSpPr>
          <p:nvPr>
            <p:ph idx="1"/>
          </p:nvPr>
        </p:nvSpPr>
        <p:spPr>
          <a:xfrm>
            <a:off x="457200" y="1340769"/>
            <a:ext cx="8229600" cy="5256584"/>
          </a:xfrm>
        </p:spPr>
        <p:txBody>
          <a:bodyPr>
            <a:normAutofit fontScale="77500" lnSpcReduction="20000"/>
          </a:bodyPr>
          <a:lstStyle/>
          <a:p>
            <a:r>
              <a:rPr kumimoji="1" lang="ja-JP" altLang="en-US" dirty="0" smtClean="0"/>
              <a:t>グローバル競争の激化はサプライヤー・システムに再編を迫った</a:t>
            </a:r>
            <a:endParaRPr kumimoji="1" lang="en-US" altLang="ja-JP" dirty="0" smtClean="0"/>
          </a:p>
          <a:p>
            <a:r>
              <a:rPr lang="ja-JP" altLang="en-US" dirty="0"/>
              <a:t>一つ</a:t>
            </a:r>
            <a:r>
              <a:rPr lang="ja-JP" altLang="en-US" dirty="0" smtClean="0"/>
              <a:t>は</a:t>
            </a:r>
            <a:r>
              <a:rPr lang="ja-JP" altLang="en-US" dirty="0"/>
              <a:t>系列解体，再編で</a:t>
            </a:r>
            <a:r>
              <a:rPr lang="ja-JP" altLang="en-US" dirty="0" smtClean="0"/>
              <a:t>あった。日本国内全体としてみれば取引は開放的になったが，最大企業のトヨタは系列を強化している。また系列解体，外資企業の指揮下でのグローバル調達をめざした動きは頓挫し，各社とも一定程度は系列サプライヤーに依存している</a:t>
            </a:r>
            <a:endParaRPr lang="en-US" altLang="ja-JP" dirty="0" smtClean="0"/>
          </a:p>
          <a:p>
            <a:r>
              <a:rPr kumimoji="1" lang="ja-JP" altLang="en-US" dirty="0"/>
              <a:t>もう一つ</a:t>
            </a:r>
            <a:r>
              <a:rPr kumimoji="1" lang="ja-JP" altLang="en-US" dirty="0" smtClean="0"/>
              <a:t>は海外進出であった。系列サプライヤーとしての地位は完成車メーカーの海外進出に対応できるかどうかにかかるようになった。大手</a:t>
            </a:r>
            <a:r>
              <a:rPr kumimoji="1" lang="en-US" altLang="ja-JP" dirty="0" smtClean="0"/>
              <a:t>1</a:t>
            </a:r>
            <a:r>
              <a:rPr kumimoji="1" lang="ja-JP" altLang="en-US" dirty="0" smtClean="0"/>
              <a:t>次部品メーカーは</a:t>
            </a:r>
            <a:r>
              <a:rPr lang="ja-JP" altLang="en-US" dirty="0"/>
              <a:t>海外進出</a:t>
            </a:r>
            <a:r>
              <a:rPr lang="ja-JP" altLang="en-US" dirty="0" smtClean="0"/>
              <a:t>し，進出先では系列を超えた納入を行うようになったが，現時点では日系の完成車メーカーと</a:t>
            </a:r>
            <a:r>
              <a:rPr lang="en-US" altLang="ja-JP" dirty="0" smtClean="0"/>
              <a:t>1</a:t>
            </a:r>
            <a:r>
              <a:rPr lang="ja-JP" altLang="en-US" dirty="0" smtClean="0"/>
              <a:t>次部品メーカーが取引する「日系系列」が強化されている。</a:t>
            </a:r>
            <a:endParaRPr lang="en-US" altLang="ja-JP" dirty="0" smtClean="0"/>
          </a:p>
          <a:p>
            <a:r>
              <a:rPr kumimoji="1" lang="ja-JP" altLang="en-US" dirty="0" smtClean="0"/>
              <a:t>中小企業が多い</a:t>
            </a:r>
            <a:r>
              <a:rPr kumimoji="1" lang="en-US" altLang="ja-JP" dirty="0" smtClean="0"/>
              <a:t>2</a:t>
            </a:r>
            <a:r>
              <a:rPr kumimoji="1" lang="ja-JP" altLang="en-US" dirty="0"/>
              <a:t>次以下</a:t>
            </a:r>
            <a:r>
              <a:rPr kumimoji="1" lang="ja-JP" altLang="en-US" dirty="0" smtClean="0"/>
              <a:t>のサプライヤーは海外進出に対応できるもの，できないもの，業績を向上させるもの，系列から切られて困難に陥るものに二極化している</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60</a:t>
            </a:fld>
            <a:endParaRPr lang="en-US" altLang="ja-JP" dirty="0"/>
          </a:p>
        </p:txBody>
      </p:sp>
    </p:spTree>
    <p:extLst>
      <p:ext uri="{BB962C8B-B14F-4D97-AF65-F5344CB8AC3E}">
        <p14:creationId xmlns:p14="http://schemas.microsoft.com/office/powerpoint/2010/main" val="2807300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サプライヤー・システムと日本経済</a:t>
            </a:r>
            <a:endParaRPr kumimoji="1" lang="ja-JP" altLang="en-US" dirty="0"/>
          </a:p>
        </p:txBody>
      </p:sp>
      <p:sp>
        <p:nvSpPr>
          <p:cNvPr id="3" name="コンテンツ プレースホルダー 2"/>
          <p:cNvSpPr>
            <a:spLocks noGrp="1"/>
          </p:cNvSpPr>
          <p:nvPr>
            <p:ph idx="1"/>
          </p:nvPr>
        </p:nvSpPr>
        <p:spPr>
          <a:xfrm>
            <a:off x="457200" y="1600201"/>
            <a:ext cx="8229600" cy="4997151"/>
          </a:xfrm>
        </p:spPr>
        <p:txBody>
          <a:bodyPr>
            <a:normAutofit fontScale="77500" lnSpcReduction="20000"/>
          </a:bodyPr>
          <a:lstStyle/>
          <a:p>
            <a:r>
              <a:rPr kumimoji="1" lang="ja-JP" altLang="en-US" dirty="0" smtClean="0"/>
              <a:t>日本経済の自動車産業，自動車部品産業への依存度は高い</a:t>
            </a:r>
            <a:endParaRPr kumimoji="1" lang="en-US" altLang="ja-JP" dirty="0" smtClean="0"/>
          </a:p>
          <a:p>
            <a:r>
              <a:rPr lang="ja-JP" altLang="en-US" dirty="0"/>
              <a:t>それはすなわち</a:t>
            </a:r>
            <a:r>
              <a:rPr lang="ja-JP" altLang="en-US" dirty="0" smtClean="0"/>
              <a:t>，日本的特徴を持つ長期相対取引に基づいたサプライヤー・システムへの依存度が高いということでもある。その中で成長できる企業，できない企業の差は大きくなっている。</a:t>
            </a:r>
            <a:endParaRPr lang="en-US" altLang="ja-JP" dirty="0" smtClean="0"/>
          </a:p>
          <a:p>
            <a:r>
              <a:rPr kumimoji="1" lang="ja-JP" altLang="en-US" dirty="0"/>
              <a:t>日本的特徴を</a:t>
            </a:r>
            <a:r>
              <a:rPr kumimoji="1" lang="ja-JP" altLang="en-US" dirty="0" smtClean="0"/>
              <a:t>持つ</a:t>
            </a:r>
            <a:r>
              <a:rPr kumimoji="1" lang="ja-JP" altLang="en-US" dirty="0"/>
              <a:t>長期相対</a:t>
            </a:r>
            <a:r>
              <a:rPr kumimoji="1" lang="ja-JP" altLang="en-US" dirty="0" smtClean="0"/>
              <a:t>取引，その背後にあるメンバーシップ的企業間関係は</a:t>
            </a:r>
            <a:r>
              <a:rPr kumimoji="1" lang="ja-JP" altLang="en-US" dirty="0"/>
              <a:t>，そのままで</a:t>
            </a:r>
            <a:r>
              <a:rPr kumimoji="1" lang="ja-JP" altLang="en-US" dirty="0" smtClean="0"/>
              <a:t>は海外の取引相手との間に持ち込めない。日系企業同士での取引による成長には限界がある。</a:t>
            </a:r>
            <a:endParaRPr kumimoji="1" lang="en-US" altLang="ja-JP" dirty="0" smtClean="0"/>
          </a:p>
          <a:p>
            <a:r>
              <a:rPr lang="ja-JP" altLang="en-US" dirty="0"/>
              <a:t>時期と程度はともかく</a:t>
            </a:r>
            <a:r>
              <a:rPr lang="ja-JP" altLang="en-US" dirty="0" smtClean="0"/>
              <a:t>，次世代自動車と新興国企業の台頭は，</a:t>
            </a:r>
            <a:r>
              <a:rPr lang="ja-JP" altLang="en-US" dirty="0"/>
              <a:t>日本的特徴を持つ長期相対</a:t>
            </a:r>
            <a:r>
              <a:rPr lang="ja-JP" altLang="en-US" dirty="0" smtClean="0"/>
              <a:t>取引の有効な度合いや範囲を狭めることは確実であり，その合理的側面を活かしながら，より普遍的に通用する取引へと変革することを迫られるだろう</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61</a:t>
            </a:fld>
            <a:endParaRPr lang="en-US" altLang="ja-JP" dirty="0"/>
          </a:p>
        </p:txBody>
      </p:sp>
    </p:spTree>
    <p:extLst>
      <p:ext uri="{BB962C8B-B14F-4D97-AF65-F5344CB8AC3E}">
        <p14:creationId xmlns:p14="http://schemas.microsoft.com/office/powerpoint/2010/main" val="11852123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参考文献（１）</a:t>
            </a:r>
          </a:p>
        </p:txBody>
      </p:sp>
      <p:sp>
        <p:nvSpPr>
          <p:cNvPr id="3" name="コンテンツ プレースホルダー 2"/>
          <p:cNvSpPr>
            <a:spLocks noGrp="1"/>
          </p:cNvSpPr>
          <p:nvPr>
            <p:ph idx="1"/>
          </p:nvPr>
        </p:nvSpPr>
        <p:spPr>
          <a:xfrm>
            <a:off x="457200" y="1268760"/>
            <a:ext cx="8229600" cy="5472608"/>
          </a:xfrm>
        </p:spPr>
        <p:txBody>
          <a:bodyPr>
            <a:normAutofit fontScale="55000" lnSpcReduction="20000"/>
          </a:bodyPr>
          <a:lstStyle/>
          <a:p>
            <a:r>
              <a:rPr lang="ja-JP" altLang="en-US" dirty="0"/>
              <a:t>浅沼萬里（菊谷達弥編集）</a:t>
            </a:r>
            <a:r>
              <a:rPr lang="en-US" altLang="ja-JP" dirty="0"/>
              <a:t>[1997]『</a:t>
            </a:r>
            <a:r>
              <a:rPr lang="ja-JP" altLang="en-US" dirty="0"/>
              <a:t>日本の企業組織　革新的適応のメカニズム</a:t>
            </a:r>
            <a:r>
              <a:rPr lang="en-US" altLang="ja-JP" dirty="0"/>
              <a:t>』</a:t>
            </a:r>
            <a:r>
              <a:rPr lang="ja-JP" altLang="en-US" dirty="0"/>
              <a:t>東洋経済新報社。</a:t>
            </a:r>
            <a:endParaRPr kumimoji="1" lang="en-US" altLang="ja-JP" dirty="0"/>
          </a:p>
          <a:p>
            <a:r>
              <a:rPr lang="ja-JP" altLang="en-US" dirty="0"/>
              <a:t>植田浩史</a:t>
            </a:r>
            <a:r>
              <a:rPr lang="en-US" altLang="ja-JP" dirty="0"/>
              <a:t>[1995]</a:t>
            </a:r>
            <a:r>
              <a:rPr lang="ja-JP" altLang="en-US" dirty="0"/>
              <a:t>「自動車部品メーカーと開発システム」 （明石芳彦・植田浩史編</a:t>
            </a:r>
            <a:r>
              <a:rPr lang="en-US" altLang="ja-JP" dirty="0"/>
              <a:t>『</a:t>
            </a:r>
            <a:r>
              <a:rPr lang="ja-JP" altLang="en-US" dirty="0"/>
              <a:t>日本企業の研究開発システム</a:t>
            </a:r>
            <a:r>
              <a:rPr lang="en-US" altLang="ja-JP" dirty="0"/>
              <a:t>』</a:t>
            </a:r>
            <a:r>
              <a:rPr lang="ja-JP" altLang="en-US" dirty="0"/>
              <a:t>東京大学出版会）。</a:t>
            </a:r>
            <a:endParaRPr lang="en-US" altLang="ja-JP" dirty="0"/>
          </a:p>
          <a:p>
            <a:r>
              <a:rPr lang="ja-JP" altLang="en-US" dirty="0"/>
              <a:t>植田浩史</a:t>
            </a:r>
            <a:r>
              <a:rPr lang="en-US" altLang="ja-JP" dirty="0"/>
              <a:t>[2000]</a:t>
            </a:r>
            <a:r>
              <a:rPr lang="ja-JP" altLang="en-US" dirty="0"/>
              <a:t>「サプライヤ論に関する一考察：浅沼萬里氏の研究を中心に」</a:t>
            </a:r>
            <a:r>
              <a:rPr lang="en-US" altLang="ja-JP" dirty="0"/>
              <a:t>『</a:t>
            </a:r>
            <a:r>
              <a:rPr lang="ja-JP" altLang="en-US" dirty="0"/>
              <a:t>季刊経済研究</a:t>
            </a:r>
            <a:r>
              <a:rPr lang="en-US" altLang="ja-JP" dirty="0"/>
              <a:t>』</a:t>
            </a:r>
            <a:r>
              <a:rPr lang="ja-JP" altLang="en-US" dirty="0"/>
              <a:t>（大阪市立大学）第</a:t>
            </a:r>
            <a:r>
              <a:rPr lang="en-US" altLang="ja-JP" dirty="0"/>
              <a:t>23</a:t>
            </a:r>
            <a:r>
              <a:rPr lang="ja-JP" altLang="en-US" dirty="0"/>
              <a:t>巻第</a:t>
            </a:r>
            <a:r>
              <a:rPr lang="en-US" altLang="ja-JP" dirty="0"/>
              <a:t>2</a:t>
            </a:r>
            <a:r>
              <a:rPr lang="ja-JP" altLang="en-US" dirty="0"/>
              <a:t>号，</a:t>
            </a:r>
            <a:r>
              <a:rPr lang="en-US" altLang="ja-JP" dirty="0"/>
              <a:t>9</a:t>
            </a:r>
            <a:r>
              <a:rPr lang="ja-JP" altLang="en-US" dirty="0" smtClean="0"/>
              <a:t>月（</a:t>
            </a:r>
            <a:r>
              <a:rPr lang="en-US" altLang="ja-JP" dirty="0">
                <a:hlinkClick r:id="rId2"/>
              </a:rPr>
              <a:t>http://</a:t>
            </a:r>
            <a:r>
              <a:rPr lang="en-US" altLang="ja-JP" dirty="0" smtClean="0">
                <a:hlinkClick r:id="rId2"/>
              </a:rPr>
              <a:t>dlisv03.media.osaka-cu.ac.jp/il/meta_pub/G0000438repository_KJ00000287282</a:t>
            </a:r>
            <a:r>
              <a:rPr lang="ja-JP" altLang="en-US" dirty="0" smtClean="0"/>
              <a:t>）。</a:t>
            </a:r>
            <a:endParaRPr lang="en-US" altLang="ja-JP" dirty="0"/>
          </a:p>
          <a:p>
            <a:r>
              <a:rPr lang="ja-JP" altLang="en-US" dirty="0"/>
              <a:t>植田浩史</a:t>
            </a:r>
            <a:r>
              <a:rPr lang="en-US" altLang="ja-JP" dirty="0"/>
              <a:t>[2004]『</a:t>
            </a:r>
            <a:r>
              <a:rPr lang="ja-JP" altLang="en-US" dirty="0"/>
              <a:t>現代日本の中小企業</a:t>
            </a:r>
            <a:r>
              <a:rPr lang="en-US" altLang="ja-JP" dirty="0"/>
              <a:t>』</a:t>
            </a:r>
            <a:r>
              <a:rPr lang="ja-JP" altLang="en-US" dirty="0"/>
              <a:t>岩波書店。</a:t>
            </a:r>
            <a:endParaRPr kumimoji="1" lang="en-US" altLang="ja-JP" dirty="0"/>
          </a:p>
          <a:p>
            <a:r>
              <a:rPr kumimoji="1" lang="ja-JP" altLang="en-US" dirty="0"/>
              <a:t>王珊</a:t>
            </a:r>
            <a:r>
              <a:rPr kumimoji="1" lang="en-US" altLang="ja-JP" dirty="0"/>
              <a:t>[2016]</a:t>
            </a:r>
            <a:r>
              <a:rPr kumimoji="1" lang="ja-JP" altLang="en-US" dirty="0"/>
              <a:t>「日系自動車部品サプライヤーの先行開発への関与」</a:t>
            </a:r>
            <a:r>
              <a:rPr kumimoji="1" lang="en-US" altLang="ja-JP" dirty="0"/>
              <a:t>『</a:t>
            </a:r>
            <a:r>
              <a:rPr kumimoji="1" lang="ja-JP" altLang="en-US" dirty="0"/>
              <a:t>アジア経営研究</a:t>
            </a:r>
            <a:r>
              <a:rPr kumimoji="1" lang="en-US" altLang="ja-JP" dirty="0"/>
              <a:t>』22</a:t>
            </a:r>
            <a:r>
              <a:rPr kumimoji="1" lang="ja-JP" altLang="en-US" dirty="0"/>
              <a:t>，</a:t>
            </a:r>
            <a:r>
              <a:rPr kumimoji="1" lang="en-US" altLang="ja-JP" dirty="0"/>
              <a:t>103-115</a:t>
            </a:r>
            <a:r>
              <a:rPr kumimoji="1" lang="ja-JP" altLang="en-US" dirty="0" smtClean="0"/>
              <a:t>頁（</a:t>
            </a:r>
            <a:r>
              <a:rPr lang="en-US" altLang="ja-JP" dirty="0"/>
              <a:t> </a:t>
            </a:r>
            <a:r>
              <a:rPr lang="en-US" altLang="ja-JP" dirty="0">
                <a:hlinkClick r:id="rId3"/>
              </a:rPr>
              <a:t>https://</a:t>
            </a:r>
            <a:r>
              <a:rPr lang="en-US" altLang="ja-JP" dirty="0" smtClean="0">
                <a:hlinkClick r:id="rId3"/>
              </a:rPr>
              <a:t>doi.org/10.20784/jamsjsaam.22.0_103</a:t>
            </a:r>
            <a:r>
              <a:rPr kumimoji="1" lang="ja-JP" altLang="en-US" dirty="0" smtClean="0"/>
              <a:t>）。</a:t>
            </a:r>
            <a:endParaRPr kumimoji="1" lang="en-US" altLang="ja-JP" dirty="0" smtClean="0"/>
          </a:p>
          <a:p>
            <a:r>
              <a:rPr lang="ja-JP" altLang="en-US" dirty="0" smtClean="0"/>
              <a:t>王珊</a:t>
            </a:r>
            <a:r>
              <a:rPr lang="en-US" altLang="ja-JP" dirty="0" smtClean="0"/>
              <a:t>[2017]</a:t>
            </a:r>
            <a:r>
              <a:rPr lang="ja-JP" altLang="en-US" dirty="0"/>
              <a:t>「韓国における日系自動車部品メーカー</a:t>
            </a:r>
            <a:r>
              <a:rPr lang="ja-JP" altLang="en-US" dirty="0" smtClean="0"/>
              <a:t>の開発活動」</a:t>
            </a:r>
            <a:r>
              <a:rPr lang="en-US" altLang="ja-JP" dirty="0" smtClean="0"/>
              <a:t>『</a:t>
            </a:r>
            <a:r>
              <a:rPr lang="ja-JP" altLang="en-US" dirty="0" smtClean="0"/>
              <a:t>アジア経営研究</a:t>
            </a:r>
            <a:r>
              <a:rPr lang="en-US" altLang="ja-JP" dirty="0" smtClean="0"/>
              <a:t>』23</a:t>
            </a:r>
            <a:r>
              <a:rPr lang="ja-JP" altLang="en-US" dirty="0" smtClean="0"/>
              <a:t>，</a:t>
            </a:r>
            <a:r>
              <a:rPr lang="en-US" altLang="ja-JP" dirty="0" smtClean="0"/>
              <a:t>17-29</a:t>
            </a:r>
            <a:r>
              <a:rPr lang="ja-JP" altLang="en-US" dirty="0" smtClean="0"/>
              <a:t>頁（</a:t>
            </a:r>
            <a:r>
              <a:rPr lang="en-US" altLang="ja-JP" dirty="0"/>
              <a:t> </a:t>
            </a:r>
            <a:r>
              <a:rPr lang="en-US" altLang="ja-JP" dirty="0">
                <a:hlinkClick r:id="rId4"/>
              </a:rPr>
              <a:t>https://</a:t>
            </a:r>
            <a:r>
              <a:rPr lang="en-US" altLang="ja-JP" dirty="0" smtClean="0">
                <a:hlinkClick r:id="rId4"/>
              </a:rPr>
              <a:t>doi.org/10.20784/jamsjsaam.23.0_17</a:t>
            </a:r>
            <a:r>
              <a:rPr lang="ja-JP" altLang="en-US" dirty="0" smtClean="0"/>
              <a:t>　）。</a:t>
            </a:r>
            <a:endParaRPr kumimoji="1" lang="en-US" altLang="ja-JP" dirty="0"/>
          </a:p>
          <a:p>
            <a:r>
              <a:rPr lang="ja-JP" altLang="en-US" dirty="0"/>
              <a:t>川端望</a:t>
            </a:r>
            <a:r>
              <a:rPr lang="en-US" altLang="ja-JP" dirty="0"/>
              <a:t>[1995]</a:t>
            </a:r>
            <a:r>
              <a:rPr lang="ja-JP" altLang="en-US" dirty="0"/>
              <a:t>「日本高炉メーカーにおける製品開発」（大阪市立大学経済研究所　明石芳彦・植田浩史編</a:t>
            </a:r>
            <a:r>
              <a:rPr lang="en-US" altLang="ja-JP" dirty="0"/>
              <a:t>『</a:t>
            </a:r>
            <a:r>
              <a:rPr lang="ja-JP" altLang="en-US" dirty="0"/>
              <a:t>日本企業の研究開発システム</a:t>
            </a:r>
            <a:r>
              <a:rPr lang="en-US" altLang="ja-JP" dirty="0"/>
              <a:t>』</a:t>
            </a:r>
            <a:r>
              <a:rPr lang="ja-JP" altLang="en-US" dirty="0"/>
              <a:t>東京大学出版会</a:t>
            </a:r>
            <a:r>
              <a:rPr lang="en-US" altLang="ja-JP" dirty="0"/>
              <a:t>)</a:t>
            </a:r>
            <a:r>
              <a:rPr lang="ja-JP" altLang="en-US" dirty="0"/>
              <a:t>。</a:t>
            </a:r>
            <a:endParaRPr lang="en-US" altLang="ja-JP" dirty="0"/>
          </a:p>
          <a:p>
            <a:r>
              <a:rPr lang="ja-JP" altLang="en-US" dirty="0"/>
              <a:t>川端望</a:t>
            </a:r>
            <a:r>
              <a:rPr lang="en-US" altLang="ja-JP" dirty="0"/>
              <a:t>[2017]</a:t>
            </a:r>
            <a:r>
              <a:rPr lang="ja-JP" altLang="en-US" dirty="0"/>
              <a:t> 「中国経済の</a:t>
            </a:r>
            <a:r>
              <a:rPr lang="en-US" altLang="ja-JP" dirty="0"/>
              <a:t>『</a:t>
            </a:r>
            <a:r>
              <a:rPr lang="ja-JP" altLang="en-US" dirty="0"/>
              <a:t>曖昧な制度</a:t>
            </a:r>
            <a:r>
              <a:rPr lang="en-US" altLang="ja-JP" dirty="0"/>
              <a:t>』</a:t>
            </a:r>
            <a:r>
              <a:rPr lang="ja-JP" altLang="en-US" dirty="0"/>
              <a:t>と日本経済の</a:t>
            </a:r>
            <a:r>
              <a:rPr lang="en-US" altLang="ja-JP" dirty="0"/>
              <a:t>『</a:t>
            </a:r>
            <a:r>
              <a:rPr lang="ja-JP" altLang="en-US" dirty="0"/>
              <a:t>曖昧な制度</a:t>
            </a:r>
            <a:r>
              <a:rPr lang="en-US" altLang="ja-JP" dirty="0"/>
              <a:t>』</a:t>
            </a:r>
            <a:r>
              <a:rPr lang="ja-JP" altLang="en-US" dirty="0"/>
              <a:t>　</a:t>
            </a:r>
            <a:r>
              <a:rPr lang="en-US" altLang="ja-JP" dirty="0"/>
              <a:t>―</a:t>
            </a:r>
            <a:r>
              <a:rPr lang="ja-JP" altLang="en-US" dirty="0"/>
              <a:t>日本産業論・企業論からの一視点</a:t>
            </a:r>
            <a:r>
              <a:rPr lang="en-US" altLang="ja-JP" dirty="0"/>
              <a:t>―</a:t>
            </a:r>
            <a:r>
              <a:rPr lang="ja-JP" altLang="en-US" dirty="0"/>
              <a:t>」</a:t>
            </a:r>
            <a:r>
              <a:rPr lang="en-US" altLang="ja-JP" dirty="0"/>
              <a:t>『</a:t>
            </a:r>
            <a:r>
              <a:rPr lang="ja-JP" altLang="en-US" dirty="0"/>
              <a:t>中国経済経営研究</a:t>
            </a:r>
            <a:r>
              <a:rPr lang="en-US" altLang="ja-JP" dirty="0"/>
              <a:t>』1(1)</a:t>
            </a:r>
            <a:r>
              <a:rPr lang="ja-JP" altLang="en-US" dirty="0"/>
              <a:t>，中国経済経営学会，</a:t>
            </a:r>
            <a:r>
              <a:rPr lang="en-US" altLang="ja-JP" dirty="0"/>
              <a:t>3</a:t>
            </a:r>
            <a:r>
              <a:rPr lang="ja-JP" altLang="en-US" dirty="0"/>
              <a:t>月，</a:t>
            </a:r>
            <a:r>
              <a:rPr lang="en-US" altLang="ja-JP" dirty="0"/>
              <a:t>26-32</a:t>
            </a:r>
            <a:r>
              <a:rPr lang="ja-JP" altLang="en-US" dirty="0" smtClean="0"/>
              <a:t>頁（ </a:t>
            </a:r>
            <a:r>
              <a:rPr lang="en-US" altLang="ja-JP" dirty="0">
                <a:hlinkClick r:id="rId5"/>
              </a:rPr>
              <a:t>http://</a:t>
            </a:r>
            <a:r>
              <a:rPr lang="en-US" altLang="ja-JP" dirty="0" smtClean="0">
                <a:hlinkClick r:id="rId5"/>
              </a:rPr>
              <a:t>jacem.org/pdf/ecomana/em01_26_32_kawabata.pdf</a:t>
            </a:r>
            <a:r>
              <a:rPr lang="ja-JP" altLang="en-US" dirty="0" smtClean="0"/>
              <a:t> ）。</a:t>
            </a:r>
            <a:endParaRPr lang="en-US" altLang="ja-JP" dirty="0"/>
          </a:p>
          <a:p>
            <a:r>
              <a:rPr lang="ja-JP" altLang="en-US" dirty="0"/>
              <a:t>クラーク，キム＆藤本隆宏</a:t>
            </a:r>
            <a:r>
              <a:rPr lang="en-US" altLang="ja-JP" dirty="0"/>
              <a:t>(</a:t>
            </a:r>
            <a:r>
              <a:rPr lang="ja-JP" altLang="en-US" dirty="0"/>
              <a:t>田村明比古訳</a:t>
            </a:r>
            <a:r>
              <a:rPr lang="en-US" altLang="ja-JP" dirty="0"/>
              <a:t>)[1991=1993]『</a:t>
            </a:r>
            <a:r>
              <a:rPr lang="ja-JP" altLang="en-US" dirty="0"/>
              <a:t>製品開発力</a:t>
            </a:r>
            <a:r>
              <a:rPr lang="en-US" altLang="ja-JP" dirty="0"/>
              <a:t>』</a:t>
            </a:r>
            <a:r>
              <a:rPr lang="ja-JP" altLang="en-US" dirty="0"/>
              <a:t>ダイヤモンド社</a:t>
            </a:r>
            <a:r>
              <a:rPr lang="ja-JP" altLang="en-US" dirty="0"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62</a:t>
            </a:fld>
            <a:endParaRPr lang="en-US" altLang="ja-JP" dirty="0"/>
          </a:p>
        </p:txBody>
      </p:sp>
    </p:spTree>
    <p:extLst>
      <p:ext uri="{BB962C8B-B14F-4D97-AF65-F5344CB8AC3E}">
        <p14:creationId xmlns:p14="http://schemas.microsoft.com/office/powerpoint/2010/main" val="39345928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参考文献（２）</a:t>
            </a:r>
          </a:p>
        </p:txBody>
      </p:sp>
      <p:sp>
        <p:nvSpPr>
          <p:cNvPr id="3" name="コンテンツ プレースホルダー 2"/>
          <p:cNvSpPr>
            <a:spLocks noGrp="1"/>
          </p:cNvSpPr>
          <p:nvPr>
            <p:ph idx="1"/>
          </p:nvPr>
        </p:nvSpPr>
        <p:spPr>
          <a:xfrm>
            <a:off x="467544" y="1124744"/>
            <a:ext cx="8229600" cy="5328592"/>
          </a:xfrm>
        </p:spPr>
        <p:txBody>
          <a:bodyPr>
            <a:normAutofit fontScale="62500" lnSpcReduction="20000"/>
          </a:bodyPr>
          <a:lstStyle/>
          <a:p>
            <a:r>
              <a:rPr lang="ja-JP" altLang="en-US" dirty="0"/>
              <a:t>近能善範</a:t>
            </a:r>
            <a:r>
              <a:rPr lang="en-US" altLang="ja-JP" dirty="0"/>
              <a:t>[2007]</a:t>
            </a:r>
            <a:r>
              <a:rPr lang="ja-JP" altLang="en-US" dirty="0"/>
              <a:t>「日本自動車産業における関係的技能の高度化と先端技術開発協業の深化」</a:t>
            </a:r>
            <a:r>
              <a:rPr lang="en-US" altLang="ja-JP" dirty="0"/>
              <a:t>『</a:t>
            </a:r>
            <a:r>
              <a:rPr lang="ja-JP" altLang="en-US" dirty="0"/>
              <a:t>一橋ビジネスレビュー</a:t>
            </a:r>
            <a:r>
              <a:rPr lang="en-US" altLang="ja-JP" dirty="0"/>
              <a:t>』55(1)</a:t>
            </a:r>
            <a:r>
              <a:rPr lang="ja-JP" altLang="en-US" dirty="0"/>
              <a:t>，</a:t>
            </a:r>
            <a:r>
              <a:rPr lang="en-US" altLang="ja-JP" dirty="0"/>
              <a:t>156-172</a:t>
            </a:r>
            <a:r>
              <a:rPr lang="ja-JP" altLang="en-US" dirty="0"/>
              <a:t>頁。</a:t>
            </a:r>
            <a:endParaRPr lang="en-US" altLang="ja-JP" dirty="0"/>
          </a:p>
          <a:p>
            <a:r>
              <a:rPr lang="ja-JP" altLang="en-US" dirty="0" smtClean="0"/>
              <a:t>自動車</a:t>
            </a:r>
            <a:r>
              <a:rPr lang="ja-JP" altLang="en-US" dirty="0"/>
              <a:t>部品出版</a:t>
            </a:r>
            <a:r>
              <a:rPr lang="en-US" altLang="ja-JP" dirty="0"/>
              <a:t>[2017]『2017</a:t>
            </a:r>
            <a:r>
              <a:rPr lang="ja-JP" altLang="en-US" dirty="0"/>
              <a:t>年版　日本の自動車部品工業　自動車部品年鑑</a:t>
            </a:r>
            <a:r>
              <a:rPr lang="en-US" altLang="ja-JP" dirty="0"/>
              <a:t>』</a:t>
            </a:r>
            <a:r>
              <a:rPr lang="ja-JP" altLang="en-US" dirty="0"/>
              <a:t>自動車情報センター。</a:t>
            </a:r>
            <a:endParaRPr lang="en-US" altLang="ja-JP" dirty="0"/>
          </a:p>
          <a:p>
            <a:r>
              <a:rPr lang="ja-JP" altLang="en-US" dirty="0" smtClean="0"/>
              <a:t>清晌</a:t>
            </a:r>
            <a:r>
              <a:rPr lang="ja-JP" altLang="en-US" dirty="0"/>
              <a:t>一郎</a:t>
            </a:r>
            <a:r>
              <a:rPr lang="en-US" altLang="ja-JP" dirty="0"/>
              <a:t>[1990]</a:t>
            </a:r>
            <a:r>
              <a:rPr lang="ja-JP" altLang="en-US" dirty="0"/>
              <a:t>「曖昧な発注，無限の要求による品質・技術水準の向上」（中央大学経済研究所編</a:t>
            </a:r>
            <a:r>
              <a:rPr lang="en-US" altLang="ja-JP" dirty="0"/>
              <a:t>『</a:t>
            </a:r>
            <a:r>
              <a:rPr lang="ja-JP" altLang="en-US" dirty="0"/>
              <a:t>自動車産業の国際化と生産システム</a:t>
            </a:r>
            <a:r>
              <a:rPr lang="en-US" altLang="ja-JP" dirty="0"/>
              <a:t>』</a:t>
            </a:r>
            <a:r>
              <a:rPr lang="ja-JP" altLang="en-US" dirty="0"/>
              <a:t>中央大学出版部）。</a:t>
            </a:r>
          </a:p>
          <a:p>
            <a:r>
              <a:rPr lang="ja-JP" altLang="en-US" dirty="0" smtClean="0"/>
              <a:t>清晌</a:t>
            </a:r>
            <a:r>
              <a:rPr lang="ja-JP" altLang="en-US" dirty="0"/>
              <a:t>一郎</a:t>
            </a:r>
            <a:r>
              <a:rPr lang="en-US" altLang="ja-JP" dirty="0"/>
              <a:t>[1991]</a:t>
            </a:r>
            <a:r>
              <a:rPr lang="ja-JP" altLang="en-US" dirty="0"/>
              <a:t>「価格設定方式の日本的特質とサプライヤーの成長・発展」</a:t>
            </a:r>
            <a:r>
              <a:rPr lang="en-US" altLang="ja-JP" dirty="0"/>
              <a:t>『</a:t>
            </a:r>
            <a:r>
              <a:rPr lang="ja-JP" altLang="en-US" dirty="0"/>
              <a:t>関東学院大学経済経営研究所年報</a:t>
            </a:r>
            <a:r>
              <a:rPr lang="en-US" altLang="ja-JP" dirty="0"/>
              <a:t>』</a:t>
            </a:r>
            <a:r>
              <a:rPr lang="ja-JP" altLang="en-US" dirty="0"/>
              <a:t>第</a:t>
            </a:r>
            <a:r>
              <a:rPr lang="en-US" altLang="ja-JP" dirty="0"/>
              <a:t>13</a:t>
            </a:r>
            <a:r>
              <a:rPr lang="ja-JP" altLang="en-US" dirty="0"/>
              <a:t>号，</a:t>
            </a:r>
            <a:r>
              <a:rPr lang="en-US" altLang="ja-JP" dirty="0"/>
              <a:t>3</a:t>
            </a:r>
            <a:r>
              <a:rPr lang="ja-JP" altLang="en-US" dirty="0"/>
              <a:t>月</a:t>
            </a:r>
            <a:r>
              <a:rPr lang="ja-JP" altLang="en-US" dirty="0" smtClean="0"/>
              <a:t>。</a:t>
            </a:r>
            <a:endParaRPr lang="en-US" altLang="ja-JP" dirty="0" smtClean="0"/>
          </a:p>
          <a:p>
            <a:r>
              <a:rPr lang="ja-JP" altLang="en-US" dirty="0" smtClean="0"/>
              <a:t>清晌</a:t>
            </a:r>
            <a:r>
              <a:rPr lang="ja-JP" altLang="en-US" dirty="0"/>
              <a:t>一郎</a:t>
            </a:r>
            <a:r>
              <a:rPr lang="en-US" altLang="ja-JP" dirty="0"/>
              <a:t>[2002]</a:t>
            </a:r>
            <a:r>
              <a:rPr lang="ja-JP" altLang="en-US" dirty="0"/>
              <a:t>「契約</a:t>
            </a:r>
            <a:r>
              <a:rPr lang="ja-JP" altLang="en-US" dirty="0" smtClean="0"/>
              <a:t>の</a:t>
            </a:r>
            <a:r>
              <a:rPr lang="ja-JP" altLang="en-US" dirty="0"/>
              <a:t>論理</a:t>
            </a:r>
            <a:r>
              <a:rPr lang="ja-JP" altLang="en-US" dirty="0" smtClean="0"/>
              <a:t>を</a:t>
            </a:r>
            <a:r>
              <a:rPr lang="ja-JP" altLang="en-US" dirty="0"/>
              <a:t>放棄した</a:t>
            </a:r>
            <a:r>
              <a:rPr lang="en-US" altLang="ja-JP" dirty="0"/>
              <a:t>『</a:t>
            </a:r>
            <a:r>
              <a:rPr lang="ja-JP" altLang="en-US" dirty="0"/>
              <a:t>関係特殊的技能</a:t>
            </a:r>
            <a:r>
              <a:rPr lang="en-US" altLang="ja-JP" dirty="0"/>
              <a:t>』</a:t>
            </a:r>
            <a:r>
              <a:rPr lang="ja-JP" altLang="en-US" dirty="0"/>
              <a:t>論：浅沼萬里氏の混乱した議論について」</a:t>
            </a:r>
            <a:r>
              <a:rPr lang="en-US" altLang="ja-JP" dirty="0"/>
              <a:t>『</a:t>
            </a:r>
            <a:r>
              <a:rPr lang="ja-JP" altLang="en-US" dirty="0"/>
              <a:t>関東学院大学経済経営研究所年報</a:t>
            </a:r>
            <a:r>
              <a:rPr lang="en-US" altLang="ja-JP" dirty="0"/>
              <a:t>』</a:t>
            </a:r>
            <a:r>
              <a:rPr lang="ja-JP" altLang="en-US" dirty="0"/>
              <a:t>第</a:t>
            </a:r>
            <a:r>
              <a:rPr lang="en-US" altLang="ja-JP" dirty="0"/>
              <a:t>24</a:t>
            </a:r>
            <a:r>
              <a:rPr lang="ja-JP" altLang="en-US" dirty="0"/>
              <a:t>号，</a:t>
            </a:r>
            <a:r>
              <a:rPr lang="en-US" altLang="ja-JP" dirty="0"/>
              <a:t>102-137</a:t>
            </a:r>
            <a:r>
              <a:rPr lang="ja-JP" altLang="en-US" dirty="0"/>
              <a:t>頁。</a:t>
            </a:r>
          </a:p>
          <a:p>
            <a:r>
              <a:rPr lang="ja-JP" altLang="en-US" dirty="0" smtClean="0"/>
              <a:t>清晌一郎</a:t>
            </a:r>
            <a:r>
              <a:rPr lang="en-US" altLang="ja-JP" dirty="0" smtClean="0"/>
              <a:t>[2016]</a:t>
            </a:r>
            <a:r>
              <a:rPr lang="ja-JP" altLang="en-US" dirty="0" smtClean="0"/>
              <a:t>「本書のまとめ」（清晌一郎編著</a:t>
            </a:r>
            <a:r>
              <a:rPr lang="en-US" altLang="ja-JP" dirty="0" smtClean="0"/>
              <a:t>『</a:t>
            </a:r>
            <a:r>
              <a:rPr lang="ja-JP" altLang="en-US" dirty="0"/>
              <a:t>日本自動車産業グローバル化の新段階と自動車部品・関連中小企業</a:t>
            </a:r>
            <a:r>
              <a:rPr lang="en-US" altLang="ja-JP" dirty="0" smtClean="0"/>
              <a:t>』</a:t>
            </a:r>
            <a:r>
              <a:rPr lang="ja-JP" altLang="en-US" dirty="0" smtClean="0"/>
              <a:t>社会評論社）。</a:t>
            </a:r>
            <a:endParaRPr lang="en-US" altLang="ja-JP" dirty="0" smtClean="0"/>
          </a:p>
          <a:p>
            <a:r>
              <a:rPr lang="ja-JP" altLang="en-US" dirty="0" smtClean="0"/>
              <a:t>清晌一郎</a:t>
            </a:r>
            <a:r>
              <a:rPr lang="en-US" altLang="ja-JP" dirty="0" smtClean="0"/>
              <a:t>[2017a]</a:t>
            </a:r>
            <a:r>
              <a:rPr lang="ja-JP" altLang="en-US" dirty="0" smtClean="0"/>
              <a:t>「海外現地生産における</a:t>
            </a:r>
            <a:r>
              <a:rPr lang="en-US" altLang="ja-JP" dirty="0" smtClean="0"/>
              <a:t>『</a:t>
            </a:r>
            <a:r>
              <a:rPr lang="ja-JP" altLang="en-US" dirty="0" smtClean="0"/>
              <a:t>深層現地化</a:t>
            </a:r>
            <a:r>
              <a:rPr lang="en-US" altLang="ja-JP" dirty="0" smtClean="0"/>
              <a:t>』</a:t>
            </a:r>
            <a:r>
              <a:rPr lang="ja-JP" altLang="en-US" dirty="0" smtClean="0"/>
              <a:t>課題との巨大</a:t>
            </a:r>
            <a:r>
              <a:rPr lang="en-US" altLang="ja-JP" dirty="0" smtClean="0"/>
              <a:t>『</a:t>
            </a:r>
            <a:r>
              <a:rPr lang="ja-JP" altLang="en-US" dirty="0" smtClean="0"/>
              <a:t>日系系列</a:t>
            </a:r>
            <a:r>
              <a:rPr lang="en-US" altLang="ja-JP" dirty="0" smtClean="0"/>
              <a:t>』</a:t>
            </a:r>
            <a:r>
              <a:rPr lang="ja-JP" altLang="en-US" dirty="0" smtClean="0"/>
              <a:t>の形成」（清晌一郎編著</a:t>
            </a:r>
            <a:r>
              <a:rPr lang="en-US" altLang="ja-JP" dirty="0" smtClean="0"/>
              <a:t>『</a:t>
            </a:r>
            <a:r>
              <a:rPr lang="ja-JP" altLang="en-US" dirty="0" smtClean="0"/>
              <a:t>日本自動車産業の海外生産・深層現地化とグローバル調達体制の変化</a:t>
            </a:r>
            <a:r>
              <a:rPr lang="en-US" altLang="ja-JP" dirty="0" smtClean="0"/>
              <a:t>』</a:t>
            </a:r>
            <a:r>
              <a:rPr lang="ja-JP" altLang="en-US" dirty="0" smtClean="0"/>
              <a:t>社会評論社。</a:t>
            </a:r>
            <a:endParaRPr lang="en-US" altLang="ja-JP" dirty="0" smtClean="0"/>
          </a:p>
          <a:p>
            <a:r>
              <a:rPr lang="ja-JP" altLang="en-US" dirty="0" smtClean="0"/>
              <a:t>清晌</a:t>
            </a:r>
            <a:r>
              <a:rPr lang="ja-JP" altLang="en-US" dirty="0"/>
              <a:t>一郎</a:t>
            </a:r>
            <a:r>
              <a:rPr lang="en-US" altLang="ja-JP" dirty="0"/>
              <a:t>[</a:t>
            </a:r>
            <a:r>
              <a:rPr lang="en-US" altLang="ja-JP" dirty="0" smtClean="0"/>
              <a:t>2017b]</a:t>
            </a:r>
            <a:r>
              <a:rPr lang="ja-JP" altLang="en-US" dirty="0"/>
              <a:t>「自動車産業におけるグローバル化の新展開と系列・下請け関係の発展」</a:t>
            </a:r>
            <a:r>
              <a:rPr lang="en-US" altLang="ja-JP" dirty="0"/>
              <a:t>『</a:t>
            </a:r>
            <a:r>
              <a:rPr lang="ja-JP" altLang="en-US" dirty="0"/>
              <a:t>商工金融</a:t>
            </a:r>
            <a:r>
              <a:rPr lang="en-US" altLang="ja-JP" dirty="0"/>
              <a:t>』2017</a:t>
            </a:r>
            <a:r>
              <a:rPr lang="ja-JP" altLang="en-US" dirty="0"/>
              <a:t>年</a:t>
            </a:r>
            <a:r>
              <a:rPr lang="en-US" altLang="ja-JP" dirty="0"/>
              <a:t>8</a:t>
            </a:r>
            <a:r>
              <a:rPr lang="ja-JP" altLang="en-US" dirty="0"/>
              <a:t>月号，</a:t>
            </a:r>
            <a:r>
              <a:rPr lang="en-US" altLang="ja-JP" dirty="0"/>
              <a:t>55-76</a:t>
            </a:r>
            <a:r>
              <a:rPr lang="ja-JP" altLang="en-US" dirty="0"/>
              <a:t>頁</a:t>
            </a:r>
            <a:r>
              <a:rPr lang="ja-JP" altLang="en-US" dirty="0"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63</a:t>
            </a:fld>
            <a:endParaRPr lang="en-US" altLang="ja-JP" dirty="0"/>
          </a:p>
        </p:txBody>
      </p:sp>
    </p:spTree>
    <p:extLst>
      <p:ext uri="{BB962C8B-B14F-4D97-AF65-F5344CB8AC3E}">
        <p14:creationId xmlns:p14="http://schemas.microsoft.com/office/powerpoint/2010/main" val="2998941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参考文献（３）・使用</a:t>
            </a:r>
            <a:r>
              <a:rPr kumimoji="1" lang="ja-JP" altLang="en-US" dirty="0"/>
              <a:t>データベース</a:t>
            </a:r>
          </a:p>
        </p:txBody>
      </p:sp>
      <p:sp>
        <p:nvSpPr>
          <p:cNvPr id="3" name="コンテンツ プレースホルダー 2"/>
          <p:cNvSpPr>
            <a:spLocks noGrp="1"/>
          </p:cNvSpPr>
          <p:nvPr>
            <p:ph idx="1"/>
          </p:nvPr>
        </p:nvSpPr>
        <p:spPr>
          <a:xfrm>
            <a:off x="457200" y="1600201"/>
            <a:ext cx="8507288" cy="4997151"/>
          </a:xfrm>
        </p:spPr>
        <p:txBody>
          <a:bodyPr>
            <a:normAutofit fontScale="55000" lnSpcReduction="20000"/>
          </a:bodyPr>
          <a:lstStyle/>
          <a:p>
            <a:r>
              <a:rPr lang="ja-JP" altLang="en-US" dirty="0"/>
              <a:t>武石彰・野呂義久</a:t>
            </a:r>
            <a:r>
              <a:rPr lang="en-US" altLang="ja-JP" dirty="0"/>
              <a:t>[2017]</a:t>
            </a:r>
            <a:r>
              <a:rPr lang="ja-JP" altLang="en-US" dirty="0"/>
              <a:t>「日本の自動車産業における系列取引関係の分化」</a:t>
            </a:r>
            <a:r>
              <a:rPr lang="en-US" altLang="ja-JP" dirty="0"/>
              <a:t>『</a:t>
            </a:r>
            <a:r>
              <a:rPr lang="ja-JP" altLang="en-US" dirty="0"/>
              <a:t>経済系</a:t>
            </a:r>
            <a:r>
              <a:rPr lang="en-US" altLang="ja-JP" dirty="0"/>
              <a:t>』270</a:t>
            </a:r>
            <a:r>
              <a:rPr lang="ja-JP" altLang="en-US" dirty="0"/>
              <a:t>，関東学院大学経済学会，</a:t>
            </a:r>
            <a:r>
              <a:rPr lang="en-US" altLang="ja-JP" dirty="0"/>
              <a:t>1</a:t>
            </a:r>
            <a:r>
              <a:rPr lang="ja-JP" altLang="en-US" dirty="0"/>
              <a:t>月，</a:t>
            </a:r>
            <a:r>
              <a:rPr lang="en-US" altLang="ja-JP" dirty="0"/>
              <a:t>13-28</a:t>
            </a:r>
            <a:r>
              <a:rPr lang="ja-JP" altLang="en-US" dirty="0"/>
              <a:t>頁。</a:t>
            </a:r>
            <a:endParaRPr lang="en-US" altLang="ja-JP" dirty="0"/>
          </a:p>
          <a:p>
            <a:r>
              <a:rPr lang="ja-JP" altLang="en-US" dirty="0"/>
              <a:t>竹下裕美・川端望</a:t>
            </a:r>
            <a:r>
              <a:rPr lang="en-US" altLang="ja-JP" dirty="0"/>
              <a:t>[2013]</a:t>
            </a:r>
            <a:r>
              <a:rPr lang="ja-JP" altLang="en-US" dirty="0"/>
              <a:t>「東北地方における自動車部品調達の構造」</a:t>
            </a:r>
            <a:r>
              <a:rPr lang="en-US" altLang="ja-JP" dirty="0"/>
              <a:t>『</a:t>
            </a:r>
            <a:r>
              <a:rPr lang="ja-JP" altLang="en-US" dirty="0"/>
              <a:t>赤門マネジメント・レビュー</a:t>
            </a:r>
            <a:r>
              <a:rPr lang="en-US" altLang="ja-JP" dirty="0"/>
              <a:t>』12(10)</a:t>
            </a:r>
            <a:r>
              <a:rPr lang="ja-JP" altLang="en-US" dirty="0"/>
              <a:t>，</a:t>
            </a:r>
            <a:r>
              <a:rPr lang="en-US" altLang="ja-JP" dirty="0"/>
              <a:t>669-698</a:t>
            </a:r>
            <a:r>
              <a:rPr lang="ja-JP" altLang="en-US" dirty="0" smtClean="0"/>
              <a:t>頁（</a:t>
            </a:r>
            <a:r>
              <a:rPr lang="en-US" altLang="ja-JP" dirty="0">
                <a:hlinkClick r:id="rId2"/>
              </a:rPr>
              <a:t>https://</a:t>
            </a:r>
            <a:r>
              <a:rPr lang="en-US" altLang="ja-JP" dirty="0" smtClean="0">
                <a:hlinkClick r:id="rId2"/>
              </a:rPr>
              <a:t>doi.org/10.14955/amr.121001</a:t>
            </a:r>
            <a:r>
              <a:rPr lang="ja-JP" altLang="en-US" dirty="0" smtClean="0"/>
              <a:t> ）。</a:t>
            </a:r>
            <a:endParaRPr lang="en-US" altLang="ja-JP" dirty="0" smtClean="0"/>
          </a:p>
          <a:p>
            <a:r>
              <a:rPr lang="ja-JP" altLang="en-US" dirty="0"/>
              <a:t>平野健</a:t>
            </a:r>
            <a:r>
              <a:rPr lang="en-US" altLang="ja-JP" dirty="0"/>
              <a:t>[1999]</a:t>
            </a:r>
            <a:r>
              <a:rPr lang="ja-JP" altLang="en-US" dirty="0"/>
              <a:t>「ビッグスリーの部品取引の内的編成」（藤本隆宏・西口敏宏・伊藤秀史編</a:t>
            </a:r>
            <a:r>
              <a:rPr lang="en-US" altLang="ja-JP" dirty="0"/>
              <a:t>『</a:t>
            </a:r>
            <a:r>
              <a:rPr lang="ja-JP" altLang="en-US" dirty="0"/>
              <a:t>リーディングス　サプライヤー・システム</a:t>
            </a:r>
            <a:r>
              <a:rPr lang="en-US" altLang="ja-JP" dirty="0"/>
              <a:t>』</a:t>
            </a:r>
            <a:r>
              <a:rPr lang="ja-JP" altLang="en-US" dirty="0"/>
              <a:t>有斐閣，</a:t>
            </a:r>
            <a:r>
              <a:rPr lang="en-US" altLang="ja-JP" dirty="0"/>
              <a:t>201-224</a:t>
            </a:r>
            <a:r>
              <a:rPr lang="ja-JP" altLang="en-US" dirty="0"/>
              <a:t>頁）。</a:t>
            </a:r>
            <a:endParaRPr lang="en-US" altLang="ja-JP" dirty="0" smtClean="0"/>
          </a:p>
          <a:p>
            <a:r>
              <a:rPr lang="ja-JP" altLang="en-US" dirty="0" smtClean="0"/>
              <a:t>藤本</a:t>
            </a:r>
            <a:r>
              <a:rPr lang="ja-JP" altLang="en-US" dirty="0"/>
              <a:t>隆宏・武石彰</a:t>
            </a:r>
            <a:r>
              <a:rPr lang="en-US" altLang="ja-JP" dirty="0"/>
              <a:t>[1994]『</a:t>
            </a:r>
            <a:r>
              <a:rPr lang="ja-JP" altLang="en-US" dirty="0"/>
              <a:t>自動車産業　</a:t>
            </a:r>
            <a:r>
              <a:rPr lang="en-US" altLang="ja-JP" dirty="0"/>
              <a:t>21</a:t>
            </a:r>
            <a:r>
              <a:rPr lang="ja-JP" altLang="en-US" dirty="0"/>
              <a:t>世紀へのシナリオ</a:t>
            </a:r>
            <a:r>
              <a:rPr lang="en-US" altLang="ja-JP" dirty="0"/>
              <a:t>』</a:t>
            </a:r>
            <a:r>
              <a:rPr lang="ja-JP" altLang="en-US" dirty="0"/>
              <a:t>生産性出版。</a:t>
            </a:r>
            <a:endParaRPr lang="en-US" altLang="ja-JP" dirty="0"/>
          </a:p>
          <a:p>
            <a:r>
              <a:rPr lang="ja-JP" altLang="en-US" dirty="0" smtClean="0"/>
              <a:t>本間</a:t>
            </a:r>
            <a:r>
              <a:rPr lang="ja-JP" altLang="en-US" dirty="0"/>
              <a:t>重紀</a:t>
            </a:r>
            <a:r>
              <a:rPr lang="en-US" altLang="ja-JP" dirty="0"/>
              <a:t>[1994]</a:t>
            </a:r>
            <a:r>
              <a:rPr lang="ja-JP" altLang="en-US" dirty="0"/>
              <a:t>「自動車･自動車部品工業における下請基本契約書の特徴」</a:t>
            </a:r>
            <a:r>
              <a:rPr lang="en-US" altLang="ja-JP" dirty="0"/>
              <a:t>『</a:t>
            </a:r>
            <a:r>
              <a:rPr lang="ja-JP" altLang="en-US" dirty="0"/>
              <a:t>法経研究</a:t>
            </a:r>
            <a:r>
              <a:rPr lang="en-US" altLang="ja-JP" dirty="0"/>
              <a:t>』</a:t>
            </a:r>
            <a:r>
              <a:rPr lang="ja-JP" altLang="en-US" dirty="0"/>
              <a:t>（静岡大学）第</a:t>
            </a:r>
            <a:r>
              <a:rPr lang="en-US" altLang="ja-JP" dirty="0"/>
              <a:t>42</a:t>
            </a:r>
            <a:r>
              <a:rPr lang="ja-JP" altLang="en-US" dirty="0"/>
              <a:t>巻第</a:t>
            </a:r>
            <a:r>
              <a:rPr lang="en-US" altLang="ja-JP" dirty="0"/>
              <a:t>2</a:t>
            </a:r>
            <a:r>
              <a:rPr lang="ja-JP" altLang="en-US" dirty="0"/>
              <a:t>号。</a:t>
            </a:r>
            <a:endParaRPr lang="en-US" altLang="ja-JP" dirty="0"/>
          </a:p>
          <a:p>
            <a:r>
              <a:rPr lang="ja-JP" altLang="en-US" dirty="0"/>
              <a:t>渡辺幸男</a:t>
            </a:r>
            <a:r>
              <a:rPr lang="en-US" altLang="ja-JP" dirty="0"/>
              <a:t>[1994]</a:t>
            </a:r>
            <a:r>
              <a:rPr lang="ja-JP" altLang="en-US" dirty="0"/>
              <a:t>「製造業の構造的特徴」（日本インダストリアルパフォーマンス委員会編</a:t>
            </a:r>
            <a:r>
              <a:rPr lang="en-US" altLang="ja-JP" dirty="0"/>
              <a:t>『</a:t>
            </a:r>
            <a:r>
              <a:rPr lang="ja-JP" altLang="en-US" dirty="0"/>
              <a:t>メイド・イン・ジャパン</a:t>
            </a:r>
            <a:r>
              <a:rPr lang="en-US" altLang="ja-JP" dirty="0"/>
              <a:t>』</a:t>
            </a:r>
            <a:r>
              <a:rPr lang="ja-JP" altLang="en-US" dirty="0"/>
              <a:t>ダイヤモンド社）。</a:t>
            </a:r>
          </a:p>
          <a:p>
            <a:r>
              <a:rPr lang="en-US" altLang="ja-JP" dirty="0"/>
              <a:t>Oliver E. Williamson [1979], “Transaction-Cost Economics: The Governance of Contractual Relations,” </a:t>
            </a:r>
            <a:r>
              <a:rPr lang="en-US" altLang="ja-JP" i="1" dirty="0"/>
              <a:t>Journal of Law and Economics</a:t>
            </a:r>
            <a:r>
              <a:rPr lang="en-US" altLang="ja-JP" dirty="0"/>
              <a:t>, Vol.22(</a:t>
            </a:r>
            <a:r>
              <a:rPr lang="en-US" altLang="ja-JP" dirty="0">
                <a:hlinkClick r:id="rId3"/>
              </a:rPr>
              <a:t>http://</a:t>
            </a:r>
            <a:r>
              <a:rPr lang="en-US" altLang="ja-JP" dirty="0" smtClean="0">
                <a:hlinkClick r:id="rId3"/>
              </a:rPr>
              <a:t>www.sietmanagement.fr/wp-content/uploads/2017/06/Williamson.pdf</a:t>
            </a:r>
            <a:r>
              <a:rPr lang="ja-JP" altLang="en-US" dirty="0" smtClean="0"/>
              <a:t> </a:t>
            </a:r>
            <a:r>
              <a:rPr lang="en-US" altLang="ja-JP" dirty="0" smtClean="0"/>
              <a:t>).</a:t>
            </a:r>
            <a:r>
              <a:rPr lang="ja-JP" altLang="en-US" dirty="0"/>
              <a:t>　</a:t>
            </a:r>
          </a:p>
          <a:p>
            <a:endParaRPr lang="ja-JP" altLang="en-US" dirty="0"/>
          </a:p>
          <a:p>
            <a:r>
              <a:rPr kumimoji="1" lang="ja-JP" altLang="en-US" dirty="0" smtClean="0"/>
              <a:t>平成</a:t>
            </a:r>
            <a:r>
              <a:rPr kumimoji="1" lang="en-US" altLang="ja-JP" dirty="0"/>
              <a:t>28</a:t>
            </a:r>
            <a:r>
              <a:rPr kumimoji="1" lang="ja-JP" altLang="en-US" dirty="0"/>
              <a:t>年経済センサス</a:t>
            </a:r>
            <a:r>
              <a:rPr kumimoji="1" lang="en-US" altLang="ja-JP" dirty="0"/>
              <a:t>-</a:t>
            </a:r>
            <a:r>
              <a:rPr kumimoji="1" lang="ja-JP" altLang="en-US" dirty="0"/>
              <a:t>活動調査（ </a:t>
            </a:r>
            <a:r>
              <a:rPr lang="en-US" altLang="ja-JP" dirty="0">
                <a:hlinkClick r:id="rId4"/>
              </a:rPr>
              <a:t>http://www.meti.go.jp/statistics/tyo/census/index.html</a:t>
            </a:r>
            <a:r>
              <a:rPr kumimoji="1" lang="ja-JP" altLang="en-US" dirty="0"/>
              <a:t> </a:t>
            </a:r>
            <a:r>
              <a:rPr kumimoji="1" lang="ja-JP" altLang="en-US" dirty="0" smtClean="0"/>
              <a:t>）</a:t>
            </a:r>
            <a:endParaRPr kumimoji="1" lang="en-US" altLang="ja-JP" dirty="0" smtClean="0"/>
          </a:p>
          <a:p>
            <a:pPr marL="0" indent="0">
              <a:buNone/>
            </a:pPr>
            <a:r>
              <a:rPr lang="en-US" altLang="ja-JP" dirty="0" smtClean="0"/>
              <a:t>※</a:t>
            </a:r>
            <a:r>
              <a:rPr lang="ja-JP" altLang="en-US" dirty="0"/>
              <a:t>インターネット・リソース</a:t>
            </a:r>
            <a:r>
              <a:rPr lang="ja-JP" altLang="en-US" dirty="0" smtClean="0"/>
              <a:t>は</a:t>
            </a:r>
            <a:r>
              <a:rPr lang="en-US" altLang="ja-JP" dirty="0" smtClean="0"/>
              <a:t>2018</a:t>
            </a:r>
            <a:r>
              <a:rPr lang="ja-JP" altLang="en-US" dirty="0" smtClean="0"/>
              <a:t>年</a:t>
            </a:r>
            <a:r>
              <a:rPr lang="en-US" altLang="ja-JP" dirty="0" smtClean="0"/>
              <a:t>5</a:t>
            </a:r>
            <a:r>
              <a:rPr lang="ja-JP" altLang="en-US" dirty="0" smtClean="0"/>
              <a:t>月</a:t>
            </a:r>
            <a:r>
              <a:rPr lang="en-US" altLang="ja-JP" dirty="0" smtClean="0"/>
              <a:t>28</a:t>
            </a:r>
            <a:r>
              <a:rPr lang="ja-JP" altLang="en-US" dirty="0" smtClean="0"/>
              <a:t>日に所在を確認した。</a:t>
            </a:r>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64</a:t>
            </a:fld>
            <a:endParaRPr lang="en-US" altLang="ja-JP" dirty="0"/>
          </a:p>
        </p:txBody>
      </p:sp>
    </p:spTree>
    <p:extLst>
      <p:ext uri="{BB962C8B-B14F-4D97-AF65-F5344CB8AC3E}">
        <p14:creationId xmlns:p14="http://schemas.microsoft.com/office/powerpoint/2010/main" val="164675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製造業における自動車・自動車部品産業の地位（</a:t>
            </a:r>
            <a:r>
              <a:rPr lang="en-US" altLang="ja-JP" dirty="0"/>
              <a:t>2016</a:t>
            </a:r>
            <a:r>
              <a:rPr lang="ja-JP" altLang="en-US" dirty="0"/>
              <a:t>年）</a:t>
            </a:r>
            <a:endParaRPr kumimoji="1" lang="ja-JP" altLang="en-US" dirty="0"/>
          </a:p>
        </p:txBody>
      </p:sp>
      <p:sp>
        <p:nvSpPr>
          <p:cNvPr id="3" name="コンテンツ プレースホルダー 2"/>
          <p:cNvSpPr>
            <a:spLocks noGrp="1"/>
          </p:cNvSpPr>
          <p:nvPr>
            <p:ph idx="1"/>
          </p:nvPr>
        </p:nvSpPr>
        <p:spPr>
          <a:xfrm>
            <a:off x="457200" y="1600201"/>
            <a:ext cx="8229600" cy="1396751"/>
          </a:xfrm>
        </p:spPr>
        <p:txBody>
          <a:bodyPr>
            <a:normAutofit fontScale="92500" lnSpcReduction="10000"/>
          </a:bodyPr>
          <a:lstStyle/>
          <a:p>
            <a:r>
              <a:rPr lang="ja-JP" altLang="en-US" dirty="0"/>
              <a:t>事業所数</a:t>
            </a:r>
            <a:r>
              <a:rPr lang="en-US" altLang="ja-JP" dirty="0"/>
              <a:t>10470</a:t>
            </a:r>
            <a:r>
              <a:rPr lang="ja-JP" altLang="en-US" dirty="0"/>
              <a:t>（全製造業の</a:t>
            </a:r>
            <a:r>
              <a:rPr lang="en-US" altLang="ja-JP" dirty="0"/>
              <a:t>2.9%</a:t>
            </a:r>
            <a:r>
              <a:rPr lang="ja-JP" altLang="en-US" dirty="0"/>
              <a:t>），従業員数</a:t>
            </a:r>
            <a:r>
              <a:rPr lang="en-US" altLang="ja-JP" dirty="0"/>
              <a:t>86</a:t>
            </a:r>
            <a:r>
              <a:rPr lang="ja-JP" altLang="en-US" dirty="0"/>
              <a:t>万</a:t>
            </a:r>
            <a:r>
              <a:rPr lang="en-US" altLang="ja-JP" dirty="0"/>
              <a:t>7109</a:t>
            </a:r>
            <a:r>
              <a:rPr lang="ja-JP" altLang="en-US" dirty="0"/>
              <a:t>人（</a:t>
            </a:r>
            <a:r>
              <a:rPr lang="en-US" altLang="ja-JP" dirty="0"/>
              <a:t>11.2%</a:t>
            </a:r>
            <a:r>
              <a:rPr lang="ja-JP" altLang="en-US" dirty="0"/>
              <a:t>），出荷額</a:t>
            </a:r>
            <a:r>
              <a:rPr lang="en-US" altLang="ja-JP" dirty="0"/>
              <a:t>57</a:t>
            </a:r>
            <a:r>
              <a:rPr lang="ja-JP" altLang="en-US" dirty="0"/>
              <a:t>兆</a:t>
            </a:r>
            <a:r>
              <a:rPr lang="en-US" altLang="ja-JP" dirty="0"/>
              <a:t>967</a:t>
            </a:r>
            <a:r>
              <a:rPr lang="ja-JP" altLang="en-US" dirty="0"/>
              <a:t>億円（</a:t>
            </a:r>
            <a:r>
              <a:rPr lang="en-US" altLang="ja-JP" dirty="0"/>
              <a:t>18.1%</a:t>
            </a:r>
            <a:r>
              <a:rPr lang="ja-JP" altLang="en-US" dirty="0"/>
              <a:t>），付加価値額</a:t>
            </a:r>
            <a:r>
              <a:rPr lang="en-US" altLang="ja-JP" dirty="0"/>
              <a:t>15</a:t>
            </a:r>
            <a:r>
              <a:rPr lang="ja-JP" altLang="en-US" dirty="0"/>
              <a:t>兆</a:t>
            </a:r>
            <a:r>
              <a:rPr lang="en-US" altLang="ja-JP" dirty="0"/>
              <a:t>5872</a:t>
            </a:r>
            <a:r>
              <a:rPr lang="ja-JP" altLang="en-US" dirty="0"/>
              <a:t>億円（</a:t>
            </a:r>
            <a:r>
              <a:rPr lang="en-US" altLang="ja-JP" dirty="0"/>
              <a:t>15.8%</a:t>
            </a:r>
            <a:r>
              <a:rPr lang="ja-JP" altLang="en-US" dirty="0"/>
              <a:t>）</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7</a:t>
            </a:fld>
            <a:endParaRPr lang="en-US" altLang="ja-JP"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5" y="2996952"/>
            <a:ext cx="3974626" cy="3236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884294"/>
            <a:ext cx="3871113" cy="3454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64254" y="2884294"/>
            <a:ext cx="3672408" cy="369332"/>
          </a:xfrm>
          <a:prstGeom prst="rect">
            <a:avLst/>
          </a:prstGeom>
          <a:noFill/>
        </p:spPr>
        <p:txBody>
          <a:bodyPr wrap="square" rtlCol="0">
            <a:spAutoFit/>
          </a:bodyPr>
          <a:lstStyle/>
          <a:p>
            <a:r>
              <a:rPr kumimoji="1" lang="ja-JP" altLang="en-US" dirty="0"/>
              <a:t>製造業産業中分類従業員数比率</a:t>
            </a:r>
          </a:p>
        </p:txBody>
      </p:sp>
      <p:sp>
        <p:nvSpPr>
          <p:cNvPr id="8" name="テキスト ボックス 7"/>
          <p:cNvSpPr txBox="1"/>
          <p:nvPr/>
        </p:nvSpPr>
        <p:spPr>
          <a:xfrm>
            <a:off x="3859731" y="2884294"/>
            <a:ext cx="3672408" cy="369332"/>
          </a:xfrm>
          <a:prstGeom prst="rect">
            <a:avLst/>
          </a:prstGeom>
          <a:noFill/>
        </p:spPr>
        <p:txBody>
          <a:bodyPr wrap="square" rtlCol="0">
            <a:spAutoFit/>
          </a:bodyPr>
          <a:lstStyle/>
          <a:p>
            <a:r>
              <a:rPr kumimoji="1" lang="ja-JP" altLang="en-US" dirty="0"/>
              <a:t>製造業産業中分類付加価値額比率</a:t>
            </a:r>
          </a:p>
        </p:txBody>
      </p:sp>
      <p:sp>
        <p:nvSpPr>
          <p:cNvPr id="9" name="テキスト ボックス 8"/>
          <p:cNvSpPr txBox="1"/>
          <p:nvPr/>
        </p:nvSpPr>
        <p:spPr>
          <a:xfrm>
            <a:off x="179512" y="6338391"/>
            <a:ext cx="7992888" cy="584775"/>
          </a:xfrm>
          <a:prstGeom prst="rect">
            <a:avLst/>
          </a:prstGeom>
          <a:noFill/>
        </p:spPr>
        <p:txBody>
          <a:bodyPr wrap="square" rtlCol="0">
            <a:spAutoFit/>
          </a:bodyPr>
          <a:lstStyle/>
          <a:p>
            <a:r>
              <a:rPr kumimoji="1" lang="ja-JP" altLang="en-US" sz="1600" dirty="0"/>
              <a:t>注：</a:t>
            </a:r>
            <a:r>
              <a:rPr lang="en-US" altLang="ja-JP" sz="1600" dirty="0"/>
              <a:t>3%</a:t>
            </a:r>
            <a:r>
              <a:rPr lang="ja-JP" altLang="en-US" sz="1600" dirty="0"/>
              <a:t>を超える産業を項目化。輸送機器製造業のみ三つに分解。</a:t>
            </a:r>
            <a:r>
              <a:rPr lang="en-US" altLang="ja-JP" sz="1600" dirty="0"/>
              <a:t/>
            </a:r>
            <a:br>
              <a:rPr lang="en-US" altLang="ja-JP" sz="1600" dirty="0"/>
            </a:br>
            <a:r>
              <a:rPr lang="ja-JP" altLang="en-US" sz="1600" dirty="0"/>
              <a:t>出所：</a:t>
            </a:r>
            <a:r>
              <a:rPr lang="en-US" altLang="ja-JP" sz="1600" dirty="0"/>
              <a:t>『</a:t>
            </a:r>
            <a:r>
              <a:rPr lang="ja-JP" altLang="en-US" sz="1600" dirty="0"/>
              <a:t>平成</a:t>
            </a:r>
            <a:r>
              <a:rPr lang="en-US" altLang="ja-JP" sz="1600" dirty="0"/>
              <a:t>28</a:t>
            </a:r>
            <a:r>
              <a:rPr lang="ja-JP" altLang="en-US" sz="1600" dirty="0"/>
              <a:t>年経済センサス</a:t>
            </a:r>
            <a:r>
              <a:rPr lang="en-US" altLang="ja-JP" sz="1600" dirty="0"/>
              <a:t>』</a:t>
            </a:r>
            <a:r>
              <a:rPr lang="ja-JP" altLang="en-US" sz="1600" dirty="0"/>
              <a:t>。</a:t>
            </a:r>
            <a:endParaRPr kumimoji="1" lang="ja-JP" altLang="en-US" sz="1600" dirty="0"/>
          </a:p>
        </p:txBody>
      </p:sp>
    </p:spTree>
    <p:extLst>
      <p:ext uri="{BB962C8B-B14F-4D97-AF65-F5344CB8AC3E}">
        <p14:creationId xmlns:p14="http://schemas.microsoft.com/office/powerpoint/2010/main" val="3009877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自動車産業の付加価値の高さ</a:t>
            </a:r>
          </a:p>
        </p:txBody>
      </p:sp>
      <p:sp>
        <p:nvSpPr>
          <p:cNvPr id="3" name="コンテンツ プレースホルダー 2"/>
          <p:cNvSpPr>
            <a:spLocks noGrp="1"/>
          </p:cNvSpPr>
          <p:nvPr>
            <p:ph idx="1"/>
          </p:nvPr>
        </p:nvSpPr>
        <p:spPr>
          <a:xfrm>
            <a:off x="323528" y="1412777"/>
            <a:ext cx="8229600" cy="1368152"/>
          </a:xfrm>
        </p:spPr>
        <p:txBody>
          <a:bodyPr>
            <a:normAutofit/>
          </a:bodyPr>
          <a:lstStyle/>
          <a:p>
            <a:r>
              <a:rPr kumimoji="1" lang="ja-JP" altLang="en-US" dirty="0"/>
              <a:t>産業小分類のレベルで見ると，「自動車・同付属品製造業」の付加価値は圧倒的に高い</a:t>
            </a:r>
            <a:endParaRPr kumimoji="1" lang="en-US" altLang="ja-JP" dirty="0"/>
          </a:p>
          <a:p>
            <a:endParaRPr kumimoji="1" lang="en-US" altLang="ja-JP" dirty="0"/>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8</a:t>
            </a:fld>
            <a:endParaRPr lang="en-US" altLang="ja-JP"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3357" y="2852936"/>
            <a:ext cx="5995067" cy="368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251521" y="3235328"/>
            <a:ext cx="1872208" cy="1200329"/>
          </a:xfrm>
          <a:prstGeom prst="rect">
            <a:avLst/>
          </a:prstGeom>
        </p:spPr>
        <p:txBody>
          <a:bodyPr wrap="square">
            <a:spAutoFit/>
          </a:bodyPr>
          <a:lstStyle/>
          <a:p>
            <a:r>
              <a:rPr lang="ja-JP" altLang="en-US" dirty="0"/>
              <a:t>製造業産業小細分類でみた付加価値額上位</a:t>
            </a:r>
            <a:r>
              <a:rPr lang="en-US" altLang="ja-JP" dirty="0"/>
              <a:t>10</a:t>
            </a:r>
            <a:r>
              <a:rPr lang="ja-JP" altLang="en-US" dirty="0"/>
              <a:t>業種</a:t>
            </a:r>
          </a:p>
        </p:txBody>
      </p:sp>
      <p:sp>
        <p:nvSpPr>
          <p:cNvPr id="7" name="正方形/長方形 6"/>
          <p:cNvSpPr/>
          <p:nvPr/>
        </p:nvSpPr>
        <p:spPr>
          <a:xfrm>
            <a:off x="179512" y="5085184"/>
            <a:ext cx="1872208" cy="646331"/>
          </a:xfrm>
          <a:prstGeom prst="rect">
            <a:avLst/>
          </a:prstGeom>
        </p:spPr>
        <p:txBody>
          <a:bodyPr wrap="square">
            <a:spAutoFit/>
          </a:bodyPr>
          <a:lstStyle/>
          <a:p>
            <a:r>
              <a:rPr lang="ja-JP" altLang="en-US" dirty="0"/>
              <a:t>出所：平成</a:t>
            </a:r>
            <a:r>
              <a:rPr lang="en-US" altLang="ja-JP" dirty="0"/>
              <a:t>28</a:t>
            </a:r>
            <a:r>
              <a:rPr lang="ja-JP" altLang="en-US" dirty="0"/>
              <a:t>年</a:t>
            </a:r>
            <a:r>
              <a:rPr lang="en-US" altLang="ja-JP" dirty="0"/>
              <a:t>『</a:t>
            </a:r>
            <a:r>
              <a:rPr lang="ja-JP" altLang="en-US" dirty="0"/>
              <a:t>経済センサス</a:t>
            </a:r>
            <a:r>
              <a:rPr lang="en-US" altLang="ja-JP" dirty="0"/>
              <a:t>』</a:t>
            </a:r>
            <a:r>
              <a:rPr lang="ja-JP" altLang="en-US" dirty="0"/>
              <a:t>。</a:t>
            </a:r>
          </a:p>
        </p:txBody>
      </p:sp>
    </p:spTree>
    <p:extLst>
      <p:ext uri="{BB962C8B-B14F-4D97-AF65-F5344CB8AC3E}">
        <p14:creationId xmlns:p14="http://schemas.microsoft.com/office/powerpoint/2010/main" val="2471438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792088"/>
          </a:xfrm>
        </p:spPr>
        <p:txBody>
          <a:bodyPr>
            <a:normAutofit fontScale="90000"/>
          </a:bodyPr>
          <a:lstStyle/>
          <a:p>
            <a:r>
              <a:rPr kumimoji="1" lang="ja-JP" altLang="en-US" dirty="0"/>
              <a:t>日本自動車メーカーの生産台数推移</a:t>
            </a:r>
          </a:p>
        </p:txBody>
      </p:sp>
      <p:sp>
        <p:nvSpPr>
          <p:cNvPr id="3" name="コンテンツ プレースホルダー 2"/>
          <p:cNvSpPr>
            <a:spLocks noGrp="1"/>
          </p:cNvSpPr>
          <p:nvPr>
            <p:ph idx="1"/>
          </p:nvPr>
        </p:nvSpPr>
        <p:spPr/>
        <p:txBody>
          <a:bodyPr/>
          <a:lstStyle/>
          <a:p>
            <a:r>
              <a:rPr kumimoji="1" lang="ja-JP" altLang="en-US" dirty="0"/>
              <a:t>国外生産の比率上昇。国内比率は</a:t>
            </a:r>
            <a:r>
              <a:rPr kumimoji="1" lang="en-US" altLang="ja-JP" dirty="0"/>
              <a:t>34%</a:t>
            </a:r>
            <a:r>
              <a:rPr kumimoji="1" lang="ja-JP" altLang="en-US" dirty="0"/>
              <a:t>に。</a:t>
            </a:r>
          </a:p>
        </p:txBody>
      </p:sp>
      <p:sp>
        <p:nvSpPr>
          <p:cNvPr id="4" name="スライド番号プレースホルダー 3"/>
          <p:cNvSpPr>
            <a:spLocks noGrp="1"/>
          </p:cNvSpPr>
          <p:nvPr>
            <p:ph type="sldNum" sz="quarter" idx="12"/>
          </p:nvPr>
        </p:nvSpPr>
        <p:spPr/>
        <p:txBody>
          <a:bodyPr/>
          <a:lstStyle/>
          <a:p>
            <a:pPr>
              <a:defRPr/>
            </a:pPr>
            <a:fld id="{F7182273-542A-4D76-9A12-21A75F9967A5}" type="slidenum">
              <a:rPr lang="en-US" altLang="ja-JP" smtClean="0"/>
              <a:pPr>
                <a:defRPr/>
              </a:pPr>
              <a:t>9</a:t>
            </a:fld>
            <a:endParaRPr lang="en-US" altLang="ja-JP" dirty="0"/>
          </a:p>
        </p:txBody>
      </p:sp>
      <p:sp>
        <p:nvSpPr>
          <p:cNvPr id="5" name="テキスト ボックス 4"/>
          <p:cNvSpPr txBox="1"/>
          <p:nvPr/>
        </p:nvSpPr>
        <p:spPr>
          <a:xfrm>
            <a:off x="6876256" y="4581128"/>
            <a:ext cx="2016224" cy="646331"/>
          </a:xfrm>
          <a:prstGeom prst="rect">
            <a:avLst/>
          </a:prstGeom>
          <a:noFill/>
        </p:spPr>
        <p:txBody>
          <a:bodyPr wrap="square" rtlCol="0">
            <a:spAutoFit/>
          </a:bodyPr>
          <a:lstStyle/>
          <a:p>
            <a:r>
              <a:rPr kumimoji="1" lang="ja-JP" altLang="en-US" dirty="0"/>
              <a:t>出所：自動車部品出版</a:t>
            </a:r>
            <a:r>
              <a:rPr lang="en-US" altLang="ja-JP" dirty="0"/>
              <a:t>[2017]20</a:t>
            </a:r>
            <a:r>
              <a:rPr lang="ja-JP" altLang="en-US" dirty="0"/>
              <a:t>頁。</a:t>
            </a:r>
            <a:endParaRPr kumimoji="1" lang="ja-JP" altLang="en-US" dirty="0"/>
          </a:p>
        </p:txBody>
      </p:sp>
    </p:spTree>
    <p:extLst>
      <p:ext uri="{BB962C8B-B14F-4D97-AF65-F5344CB8AC3E}">
        <p14:creationId xmlns:p14="http://schemas.microsoft.com/office/powerpoint/2010/main" val="2848752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日本経済２">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日本経済テーマ1" id="{51632FA8-D42D-4C65-998C-B0D28B09122C}" vid="{DCB1BB0D-71EF-4E0B-BA2F-7D4A958EABD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日本経済２</Template>
  <TotalTime>1014</TotalTime>
  <Words>5707</Words>
  <Application>Microsoft Office PowerPoint</Application>
  <PresentationFormat>画面に合わせる (4:3)</PresentationFormat>
  <Paragraphs>550</Paragraphs>
  <Slides>64</Slides>
  <Notes>0</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日本経済２</vt:lpstr>
      <vt:lpstr>（Ⅴ続き）３　自動車部品：サプライヤー・システムの変容</vt:lpstr>
      <vt:lpstr>課題</vt:lpstr>
      <vt:lpstr>構成 </vt:lpstr>
      <vt:lpstr>３-（１）自動車部品産業の概要</vt:lpstr>
      <vt:lpstr>加工組立産業の工程モデル（再掲・補足）</vt:lpstr>
      <vt:lpstr>自動車の製造工程</vt:lpstr>
      <vt:lpstr>製造業における自動車・自動車部品産業の地位（2016年）</vt:lpstr>
      <vt:lpstr>自動車産業の付加価値の高さ</vt:lpstr>
      <vt:lpstr>日本自動車メーカーの生産台数推移</vt:lpstr>
      <vt:lpstr>国内自動車販売は横ばい</vt:lpstr>
      <vt:lpstr>自動車輸出の推移</vt:lpstr>
      <vt:lpstr>日本の主要自動車メーカー</vt:lpstr>
      <vt:lpstr>日本国内の出荷額は部品の方が完成車より多い</vt:lpstr>
      <vt:lpstr>自動車部品の国内外出荷額</vt:lpstr>
      <vt:lpstr>自動車部品産業の企業規模分布</vt:lpstr>
      <vt:lpstr>上場している主要自動車部品メーカー</vt:lpstr>
      <vt:lpstr>３－（２）　サプライヤー・システムの概要</vt:lpstr>
      <vt:lpstr>サプライヤー・システムとは何か</vt:lpstr>
      <vt:lpstr>サプライヤー・システムにおける企業間関係の基本イメージ</vt:lpstr>
      <vt:lpstr>山脈型分業構造の意味</vt:lpstr>
      <vt:lpstr>サプライヤーの階層別特徴（１）</vt:lpstr>
      <vt:lpstr>サプライヤーの階層別特徴（２）</vt:lpstr>
      <vt:lpstr>需要先構成に見られる階層性</vt:lpstr>
      <vt:lpstr>メーカーとの取引状況に見られる山脈状の階層性</vt:lpstr>
      <vt:lpstr>３－（３）　長期相対取引による自動車開発・生産への関与</vt:lpstr>
      <vt:lpstr>自動車部品取引の性質</vt:lpstr>
      <vt:lpstr>独自の統治構造の必要性</vt:lpstr>
      <vt:lpstr>様々な取引に対応した契約と統治構造の類型</vt:lpstr>
      <vt:lpstr>日本の特徴：部品の長期取引でなく企業間の長期的関係</vt:lpstr>
      <vt:lpstr>「基本取引契約書」の存在</vt:lpstr>
      <vt:lpstr>自動車の開発プロセス</vt:lpstr>
      <vt:lpstr>製造から開発へと源流にさかのぼるサプライヤー関与</vt:lpstr>
      <vt:lpstr>図面によるサプライヤー分類論</vt:lpstr>
      <vt:lpstr>サプライヤーに対する評価</vt:lpstr>
      <vt:lpstr>開発のさらなる源流への関与</vt:lpstr>
      <vt:lpstr>自動車部品メーカーと完成車メーカーの密接な関係</vt:lpstr>
      <vt:lpstr>３－（４）　長期相対取引の日本的特徴</vt:lpstr>
      <vt:lpstr>「基本取引契約書」の背後にある無限定な協業と非対称な力関係</vt:lpstr>
      <vt:lpstr>価格が決まらないままの取引開始（１）</vt:lpstr>
      <vt:lpstr>価格が決まらないままの取引開始（２）</vt:lpstr>
      <vt:lpstr>開発と製造の契約未分化（１）</vt:lpstr>
      <vt:lpstr>開発と製造の契約未分化（２）</vt:lpstr>
      <vt:lpstr>日本のサプライヤー・システムにおけるメンバーシップの論理（１）(川端[2017]）</vt:lpstr>
      <vt:lpstr>日本のサプライヤー・システムにおけるメンバーシップの論理（２）(川端[2017]）</vt:lpstr>
      <vt:lpstr>３－（５）　サプライヤー・システムの再編</vt:lpstr>
      <vt:lpstr>自動車産業の再編と再々編</vt:lpstr>
      <vt:lpstr>成功例：ルノー＝日産</vt:lpstr>
      <vt:lpstr>他の外資提携による調達政策ほぼ失敗（清[2017b]）</vt:lpstr>
      <vt:lpstr>トヨタ自動車による系列強化（清[2017b]）</vt:lpstr>
      <vt:lpstr>ホンダの購買政策の揺れ（清[2017b]）</vt:lpstr>
      <vt:lpstr>全体としての調達先の分散</vt:lpstr>
      <vt:lpstr>各社の系列サプライヤーからの調達比率の推移</vt:lpstr>
      <vt:lpstr>国内の系列強化・解体の分化の現局面</vt:lpstr>
      <vt:lpstr>1次部品メーカーの海外進出</vt:lpstr>
      <vt:lpstr>主要自動車部品メーカーの海外展開</vt:lpstr>
      <vt:lpstr>海外でのサプライヤー・システムの現局面</vt:lpstr>
      <vt:lpstr>今後の展開：次世代自動車とともに転換するか？</vt:lpstr>
      <vt:lpstr>３－（６）　小括</vt:lpstr>
      <vt:lpstr>サプライヤー・システムの変容（１）</vt:lpstr>
      <vt:lpstr>サプライヤー・システムの変容（２）</vt:lpstr>
      <vt:lpstr>サプライヤー・システムと日本経済</vt:lpstr>
      <vt:lpstr>参考文献（１）</vt:lpstr>
      <vt:lpstr>参考文献（２）</vt:lpstr>
      <vt:lpstr>参考文献（３）・使用データベース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（Ⅴ続き）３　自動車部品：サプライヤー・システムの変容</dc:title>
  <dc:creator>Nozomu Kawabata</dc:creator>
  <cp:lastModifiedBy>Nozomu</cp:lastModifiedBy>
  <cp:revision>103</cp:revision>
  <dcterms:created xsi:type="dcterms:W3CDTF">2018-05-13T05:39:00Z</dcterms:created>
  <dcterms:modified xsi:type="dcterms:W3CDTF">2018-05-28T05:56:42Z</dcterms:modified>
</cp:coreProperties>
</file>