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1"/>
  </p:sldMasterIdLst>
  <p:notesMasterIdLst>
    <p:notesMasterId r:id="rId80"/>
  </p:notesMasterIdLst>
  <p:sldIdLst>
    <p:sldId id="256" r:id="rId2"/>
    <p:sldId id="260" r:id="rId3"/>
    <p:sldId id="257" r:id="rId4"/>
    <p:sldId id="258" r:id="rId5"/>
    <p:sldId id="291" r:id="rId6"/>
    <p:sldId id="361" r:id="rId7"/>
    <p:sldId id="301" r:id="rId8"/>
    <p:sldId id="261" r:id="rId9"/>
    <p:sldId id="302" r:id="rId10"/>
    <p:sldId id="303" r:id="rId11"/>
    <p:sldId id="304" r:id="rId12"/>
    <p:sldId id="305" r:id="rId13"/>
    <p:sldId id="306" r:id="rId14"/>
    <p:sldId id="307" r:id="rId15"/>
    <p:sldId id="277" r:id="rId16"/>
    <p:sldId id="275" r:id="rId17"/>
    <p:sldId id="299" r:id="rId18"/>
    <p:sldId id="279" r:id="rId19"/>
    <p:sldId id="278" r:id="rId20"/>
    <p:sldId id="325" r:id="rId21"/>
    <p:sldId id="326" r:id="rId22"/>
    <p:sldId id="327" r:id="rId23"/>
    <p:sldId id="329" r:id="rId24"/>
    <p:sldId id="328" r:id="rId25"/>
    <p:sldId id="330" r:id="rId26"/>
    <p:sldId id="259" r:id="rId27"/>
    <p:sldId id="292" r:id="rId28"/>
    <p:sldId id="310" r:id="rId29"/>
    <p:sldId id="308" r:id="rId30"/>
    <p:sldId id="300" r:id="rId31"/>
    <p:sldId id="319" r:id="rId32"/>
    <p:sldId id="309" r:id="rId33"/>
    <p:sldId id="293" r:id="rId34"/>
    <p:sldId id="311" r:id="rId35"/>
    <p:sldId id="312" r:id="rId36"/>
    <p:sldId id="316" r:id="rId37"/>
    <p:sldId id="294" r:id="rId38"/>
    <p:sldId id="315" r:id="rId39"/>
    <p:sldId id="362" r:id="rId40"/>
    <p:sldId id="333" r:id="rId41"/>
    <p:sldId id="318" r:id="rId42"/>
    <p:sldId id="321" r:id="rId43"/>
    <p:sldId id="322" r:id="rId44"/>
    <p:sldId id="334" r:id="rId45"/>
    <p:sldId id="335" r:id="rId46"/>
    <p:sldId id="336" r:id="rId47"/>
    <p:sldId id="297" r:id="rId48"/>
    <p:sldId id="298" r:id="rId49"/>
    <p:sldId id="323" r:id="rId50"/>
    <p:sldId id="324" r:id="rId51"/>
    <p:sldId id="332" r:id="rId52"/>
    <p:sldId id="331" r:id="rId53"/>
    <p:sldId id="338" r:id="rId54"/>
    <p:sldId id="339" r:id="rId55"/>
    <p:sldId id="340" r:id="rId56"/>
    <p:sldId id="341" r:id="rId57"/>
    <p:sldId id="342" r:id="rId58"/>
    <p:sldId id="345" r:id="rId59"/>
    <p:sldId id="346" r:id="rId60"/>
    <p:sldId id="344" r:id="rId61"/>
    <p:sldId id="347" r:id="rId62"/>
    <p:sldId id="349" r:id="rId63"/>
    <p:sldId id="343" r:id="rId64"/>
    <p:sldId id="348" r:id="rId65"/>
    <p:sldId id="268" r:id="rId66"/>
    <p:sldId id="283" r:id="rId67"/>
    <p:sldId id="284" r:id="rId68"/>
    <p:sldId id="285" r:id="rId69"/>
    <p:sldId id="366" r:id="rId70"/>
    <p:sldId id="286" r:id="rId71"/>
    <p:sldId id="358" r:id="rId72"/>
    <p:sldId id="363" r:id="rId73"/>
    <p:sldId id="364" r:id="rId74"/>
    <p:sldId id="287" r:id="rId75"/>
    <p:sldId id="365" r:id="rId76"/>
    <p:sldId id="288" r:id="rId77"/>
    <p:sldId id="290" r:id="rId78"/>
    <p:sldId id="289" r:id="rId7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87101" autoAdjust="0"/>
  </p:normalViewPr>
  <p:slideViewPr>
    <p:cSldViewPr>
      <p:cViewPr varScale="1">
        <p:scale>
          <a:sx n="96" d="100"/>
          <a:sy n="96" d="100"/>
        </p:scale>
        <p:origin x="-19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DA892ABC-01DA-4F8C-8A4C-6CE9DE883A6E}" type="datetimeFigureOut">
              <a:rPr kumimoji="1" lang="ja-JP" altLang="en-US" smtClean="0"/>
              <a:t>2018/5/2</a:t>
            </a:fld>
            <a:endParaRPr kumimoji="1" lang="ja-JP" altLang="en-US" dirty="0"/>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75B64CD-BE28-4223-8EAA-8CE526218DF2}" type="slidenum">
              <a:rPr kumimoji="1" lang="ja-JP" altLang="en-US" smtClean="0"/>
              <a:t>‹#›</a:t>
            </a:fld>
            <a:endParaRPr kumimoji="1" lang="ja-JP" altLang="en-US" dirty="0"/>
          </a:p>
        </p:txBody>
      </p:sp>
    </p:spTree>
    <p:extLst>
      <p:ext uri="{BB962C8B-B14F-4D97-AF65-F5344CB8AC3E}">
        <p14:creationId xmlns:p14="http://schemas.microsoft.com/office/powerpoint/2010/main" val="25674130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50088F-EABC-4FEF-B409-E1FB82FCD0E2}" type="slidenum">
              <a:rPr lang="en-US" altLang="ja-JP"/>
              <a:pPr/>
              <a:t>9</a:t>
            </a:fld>
            <a:endParaRPr lang="en-US" altLang="ja-JP" dirty="0"/>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a:xfrm>
            <a:off x="898518" y="4685778"/>
            <a:ext cx="4938728" cy="4440001"/>
          </a:xfrm>
        </p:spPr>
        <p:txBody>
          <a:bodyPr/>
          <a:lstStyle/>
          <a:p>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C972D5-516F-4D81-9C20-33FD29454974}" type="slidenum">
              <a:rPr lang="en-US" altLang="ja-JP"/>
              <a:pPr/>
              <a:t>10</a:t>
            </a:fld>
            <a:endParaRPr lang="en-US" altLang="ja-JP" dirty="0"/>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xfrm>
            <a:off x="898518" y="4685778"/>
            <a:ext cx="4938728" cy="4440001"/>
          </a:xfrm>
        </p:spPr>
        <p:txBody>
          <a:bodyPr/>
          <a:lstStyle/>
          <a:p>
            <a:endParaRPr lang="en-US"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ADA894-362F-419A-AB58-8DA8BA6240DA}" type="slidenum">
              <a:rPr lang="en-US" altLang="ja-JP"/>
              <a:pPr/>
              <a:t>11</a:t>
            </a:fld>
            <a:endParaRPr lang="en-US" altLang="ja-JP" dirty="0"/>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a:xfrm>
            <a:off x="898518" y="4685778"/>
            <a:ext cx="4938728" cy="4440001"/>
          </a:xfrm>
        </p:spPr>
        <p:txBody>
          <a:bodyPr/>
          <a:lstStyle/>
          <a:p>
            <a:r>
              <a:rPr lang="ja-JP" altLang="en-US" dirty="0"/>
              <a:t>　この半製品をさまざまに圧延することで鋼材ができます。写真は、熱間薄板圧延機、ホット・ストリップ・ミルです。先進国では薄板の需要が大きく、また薄板はすべてホット・ストリップ・ミルをいったんとおります。ホット･ストリップ・ミルでつくられた熱延薄板のうち、コイル状に巻いたものをホット･コイルとも言います。</a:t>
            </a:r>
          </a:p>
          <a:p>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82FBA9-895B-43AC-AB12-FA9FD8F2A52B}" type="slidenum">
              <a:rPr lang="en-US" altLang="ja-JP"/>
              <a:pPr/>
              <a:t>12</a:t>
            </a:fld>
            <a:endParaRPr lang="en-US" altLang="ja-JP" dirty="0"/>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a:xfrm>
            <a:off x="898518" y="4685778"/>
            <a:ext cx="4938728" cy="4440001"/>
          </a:xfrm>
        </p:spPr>
        <p:txBody>
          <a:bodyPr/>
          <a:lstStyle/>
          <a:p>
            <a:endParaRPr lang="en-US"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1B77A2-763E-412F-8FF2-D3CC2CA3917A}" type="slidenum">
              <a:rPr lang="ja-JP" altLang="en-US"/>
              <a:pPr/>
              <a:t>13</a:t>
            </a:fld>
            <a:endParaRPr lang="ja-JP" altLang="en-US" dirty="0"/>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endParaRPr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75B64CD-BE28-4223-8EAA-8CE526218DF2}" type="slidenum">
              <a:rPr kumimoji="1" lang="ja-JP" altLang="en-US" smtClean="0"/>
              <a:t>15</a:t>
            </a:fld>
            <a:endParaRPr kumimoji="1" lang="ja-JP" altLang="en-US" dirty="0"/>
          </a:p>
        </p:txBody>
      </p:sp>
    </p:spTree>
    <p:extLst>
      <p:ext uri="{BB962C8B-B14F-4D97-AF65-F5344CB8AC3E}">
        <p14:creationId xmlns:p14="http://schemas.microsoft.com/office/powerpoint/2010/main" val="2804777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Garamond" pitchFamily="18" charset="0"/>
                <a:ea typeface="ＭＳ Ｐゴシック" pitchFamily="50" charset="-128"/>
              </a:defRPr>
            </a:lvl1pPr>
            <a:lvl2pPr marL="741062" indent="-285023" eaLnBrk="0" hangingPunct="0">
              <a:defRPr kumimoji="1">
                <a:solidFill>
                  <a:schemeClr val="tx1"/>
                </a:solidFill>
                <a:latin typeface="Garamond" pitchFamily="18" charset="0"/>
                <a:ea typeface="ＭＳ Ｐゴシック" pitchFamily="50" charset="-128"/>
              </a:defRPr>
            </a:lvl2pPr>
            <a:lvl3pPr marL="1140095" indent="-228019" eaLnBrk="0" hangingPunct="0">
              <a:defRPr kumimoji="1">
                <a:solidFill>
                  <a:schemeClr val="tx1"/>
                </a:solidFill>
                <a:latin typeface="Garamond" pitchFamily="18" charset="0"/>
                <a:ea typeface="ＭＳ Ｐゴシック" pitchFamily="50" charset="-128"/>
              </a:defRPr>
            </a:lvl3pPr>
            <a:lvl4pPr marL="1596133" indent="-228019" eaLnBrk="0" hangingPunct="0">
              <a:defRPr kumimoji="1">
                <a:solidFill>
                  <a:schemeClr val="tx1"/>
                </a:solidFill>
                <a:latin typeface="Garamond" pitchFamily="18" charset="0"/>
                <a:ea typeface="ＭＳ Ｐゴシック" pitchFamily="50" charset="-128"/>
              </a:defRPr>
            </a:lvl4pPr>
            <a:lvl5pPr marL="2052171" indent="-228019" eaLnBrk="0" hangingPunct="0">
              <a:defRPr kumimoji="1">
                <a:solidFill>
                  <a:schemeClr val="tx1"/>
                </a:solidFill>
                <a:latin typeface="Garamond" pitchFamily="18" charset="0"/>
                <a:ea typeface="ＭＳ Ｐゴシック" pitchFamily="50" charset="-128"/>
              </a:defRPr>
            </a:lvl5pPr>
            <a:lvl6pPr marL="2508209" indent="-228019" algn="ctr" eaLnBrk="0" fontAlgn="base" hangingPunct="0">
              <a:spcBef>
                <a:spcPct val="0"/>
              </a:spcBef>
              <a:spcAft>
                <a:spcPct val="0"/>
              </a:spcAft>
              <a:defRPr kumimoji="1">
                <a:solidFill>
                  <a:schemeClr val="tx1"/>
                </a:solidFill>
                <a:latin typeface="Garamond" pitchFamily="18" charset="0"/>
                <a:ea typeface="ＭＳ Ｐゴシック" pitchFamily="50" charset="-128"/>
              </a:defRPr>
            </a:lvl6pPr>
            <a:lvl7pPr marL="2964248" indent="-228019" algn="ctr" eaLnBrk="0" fontAlgn="base" hangingPunct="0">
              <a:spcBef>
                <a:spcPct val="0"/>
              </a:spcBef>
              <a:spcAft>
                <a:spcPct val="0"/>
              </a:spcAft>
              <a:defRPr kumimoji="1">
                <a:solidFill>
                  <a:schemeClr val="tx1"/>
                </a:solidFill>
                <a:latin typeface="Garamond" pitchFamily="18" charset="0"/>
                <a:ea typeface="ＭＳ Ｐゴシック" pitchFamily="50" charset="-128"/>
              </a:defRPr>
            </a:lvl7pPr>
            <a:lvl8pPr marL="3420286" indent="-228019" algn="ctr" eaLnBrk="0" fontAlgn="base" hangingPunct="0">
              <a:spcBef>
                <a:spcPct val="0"/>
              </a:spcBef>
              <a:spcAft>
                <a:spcPct val="0"/>
              </a:spcAft>
              <a:defRPr kumimoji="1">
                <a:solidFill>
                  <a:schemeClr val="tx1"/>
                </a:solidFill>
                <a:latin typeface="Garamond" pitchFamily="18" charset="0"/>
                <a:ea typeface="ＭＳ Ｐゴシック" pitchFamily="50" charset="-128"/>
              </a:defRPr>
            </a:lvl8pPr>
            <a:lvl9pPr marL="3876324" indent="-228019" algn="ctr" eaLnBrk="0" fontAlgn="base" hangingPunct="0">
              <a:spcBef>
                <a:spcPct val="0"/>
              </a:spcBef>
              <a:spcAft>
                <a:spcPct val="0"/>
              </a:spcAft>
              <a:defRPr kumimoji="1">
                <a:solidFill>
                  <a:schemeClr val="tx1"/>
                </a:solidFill>
                <a:latin typeface="Garamond" pitchFamily="18" charset="0"/>
                <a:ea typeface="ＭＳ Ｐゴシック" pitchFamily="50" charset="-128"/>
              </a:defRPr>
            </a:lvl9pPr>
          </a:lstStyle>
          <a:p>
            <a:pPr eaLnBrk="1" hangingPunct="1"/>
            <a:fld id="{2DE7E946-368D-4C20-84D8-5E8FEB13DDFB}" type="slidenum">
              <a:rPr lang="en-US" altLang="ja-JP" smtClean="0">
                <a:latin typeface="Arial" charset="0"/>
              </a:rPr>
              <a:pPr eaLnBrk="1" hangingPunct="1"/>
              <a:t>37</a:t>
            </a:fld>
            <a:endParaRPr lang="en-US" altLang="ja-JP" dirty="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A9DB485-4000-4F43-81DC-2047AD3E9E99}" type="slidenum">
              <a:rPr lang="en-US" altLang="ja-JP" smtClean="0"/>
              <a:pPr>
                <a:defRPr/>
              </a:pPr>
              <a:t>48</a:t>
            </a:fld>
            <a:endParaRPr lang="en-US" altLang="ja-JP" dirty="0"/>
          </a:p>
        </p:txBody>
      </p:sp>
    </p:spTree>
    <p:extLst>
      <p:ext uri="{BB962C8B-B14F-4D97-AF65-F5344CB8AC3E}">
        <p14:creationId xmlns:p14="http://schemas.microsoft.com/office/powerpoint/2010/main" val="403670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C28F4EE8-6896-43CB-ABDE-078C0F00DB84}" type="datetime1">
              <a:rPr lang="ja-JP" altLang="en-US"/>
              <a:pPr>
                <a:defRPr/>
              </a:pPr>
              <a:t>2018/5/2</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a:xfrm>
            <a:off x="7956550" y="6356351"/>
            <a:ext cx="730250" cy="365125"/>
          </a:xfrm>
          <a:prstGeom prst="rect">
            <a:avLst/>
          </a:prstGeom>
        </p:spPr>
        <p:txBody>
          <a:bodyPr/>
          <a:lstStyle>
            <a:lvl1pPr>
              <a:defRPr/>
            </a:lvl1pPr>
          </a:lstStyle>
          <a:p>
            <a:pPr>
              <a:defRPr/>
            </a:pPr>
            <a:fld id="{A4C94890-C4E6-4AB5-BD55-4CD805F317D2}" type="slidenum">
              <a:rPr lang="en-US" altLang="ja-JP"/>
              <a:pPr>
                <a:defRPr/>
              </a:pPr>
              <a:t>‹#›</a:t>
            </a:fld>
            <a:endParaRPr lang="en-US" altLang="ja-JP" dirty="0"/>
          </a:p>
        </p:txBody>
      </p:sp>
    </p:spTree>
    <p:extLst>
      <p:ext uri="{BB962C8B-B14F-4D97-AF65-F5344CB8AC3E}">
        <p14:creationId xmlns:p14="http://schemas.microsoft.com/office/powerpoint/2010/main" val="138790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1143000"/>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1600201"/>
            <a:ext cx="82296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8104B4BC-B095-4B2F-8DC1-6BEAD9F0BAA9}" type="datetime1">
              <a:rPr lang="ja-JP" altLang="en-US"/>
              <a:pPr>
                <a:defRPr/>
              </a:pPr>
              <a:t>2018/5/2</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559C41D4-B59E-44F9-A003-E742D60666E5}" type="slidenum">
              <a:rPr lang="en-US" altLang="ja-JP"/>
              <a:pPr>
                <a:defRPr/>
              </a:pPr>
              <a:t>‹#›</a:t>
            </a:fld>
            <a:endParaRPr lang="en-US" altLang="ja-JP" dirty="0"/>
          </a:p>
        </p:txBody>
      </p:sp>
    </p:spTree>
    <p:extLst>
      <p:ext uri="{BB962C8B-B14F-4D97-AF65-F5344CB8AC3E}">
        <p14:creationId xmlns:p14="http://schemas.microsoft.com/office/powerpoint/2010/main" val="284484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9"/>
            <a:ext cx="6019800" cy="58515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326D20F1-5452-4FBF-9D99-35F201649D3E}" type="datetime1">
              <a:rPr lang="ja-JP" altLang="en-US"/>
              <a:pPr>
                <a:defRPr/>
              </a:pPr>
              <a:t>2018/5/2</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56FF03A0-2CE1-44EE-AA66-9E32251C93BA}" type="slidenum">
              <a:rPr lang="en-US" altLang="ja-JP"/>
              <a:pPr>
                <a:defRPr/>
              </a:pPr>
              <a:t>‹#›</a:t>
            </a:fld>
            <a:endParaRPr lang="en-US" altLang="ja-JP" dirty="0"/>
          </a:p>
        </p:txBody>
      </p:sp>
    </p:spTree>
    <p:extLst>
      <p:ext uri="{BB962C8B-B14F-4D97-AF65-F5344CB8AC3E}">
        <p14:creationId xmlns:p14="http://schemas.microsoft.com/office/powerpoint/2010/main" val="119376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5" y="332656"/>
            <a:ext cx="8243887" cy="1008112"/>
          </a:xfrm>
          <a:prstGeom prst="rect">
            <a:avLst/>
          </a:prstGeom>
        </p:spPr>
        <p:txBody>
          <a:bodyPr/>
          <a:lstStyle/>
          <a:p>
            <a:r>
              <a:rPr lang="ja-JP" altLang="en-US"/>
              <a:t>マスター タイトルの書式設定</a:t>
            </a:r>
            <a:endParaRPr lang="ja-JP" altLang="en-US" dirty="0"/>
          </a:p>
        </p:txBody>
      </p:sp>
      <p:sp>
        <p:nvSpPr>
          <p:cNvPr id="3" name="テキスト プレースホルダ 2"/>
          <p:cNvSpPr>
            <a:spLocks noGrp="1"/>
          </p:cNvSpPr>
          <p:nvPr>
            <p:ph type="body" sz="half" idx="1"/>
          </p:nvPr>
        </p:nvSpPr>
        <p:spPr>
          <a:xfrm>
            <a:off x="457200" y="1412875"/>
            <a:ext cx="4038600" cy="4679951"/>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412877"/>
            <a:ext cx="4038600" cy="226377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829051"/>
            <a:ext cx="4038600" cy="226377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fld id="{E15DC44F-02FE-4618-97FB-26E3DB8B1671}" type="datetime1">
              <a:rPr lang="ja-JP" altLang="en-US"/>
              <a:pPr>
                <a:defRPr/>
              </a:pPr>
              <a:t>2018/5/2</a:t>
            </a:fld>
            <a:endParaRPr lang="en-US" altLang="ja-JP" dirty="0"/>
          </a:p>
        </p:txBody>
      </p:sp>
      <p:sp>
        <p:nvSpPr>
          <p:cNvPr id="7"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ja-JP" dirty="0"/>
          </a:p>
        </p:txBody>
      </p:sp>
      <p:sp>
        <p:nvSpPr>
          <p:cNvPr id="8" name="Rectangle 7"/>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93E94A38-85A7-4825-8375-9F557DBF633B}" type="slidenum">
              <a:rPr lang="en-US" altLang="ja-JP"/>
              <a:pPr>
                <a:defRPr/>
              </a:pPr>
              <a:t>‹#›</a:t>
            </a:fld>
            <a:endParaRPr lang="en-US" altLang="ja-JP" dirty="0"/>
          </a:p>
        </p:txBody>
      </p:sp>
    </p:spTree>
    <p:extLst>
      <p:ext uri="{BB962C8B-B14F-4D97-AF65-F5344CB8AC3E}">
        <p14:creationId xmlns:p14="http://schemas.microsoft.com/office/powerpoint/2010/main" val="3646468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92100"/>
            <a:ext cx="8229600" cy="1384300"/>
          </a:xfrm>
          <a:prstGeom prst="rect">
            <a:avLst/>
          </a:prstGeom>
        </p:spPr>
        <p:txBody>
          <a:bodyPr/>
          <a:lstStyle/>
          <a:p>
            <a:r>
              <a:rPr lang="ja-JP" altLang="en-US"/>
              <a:t>マスター タイトルの書式設定</a:t>
            </a:r>
          </a:p>
        </p:txBody>
      </p:sp>
      <p:sp>
        <p:nvSpPr>
          <p:cNvPr id="3" name="テキスト プレースホルダ 2"/>
          <p:cNvSpPr>
            <a:spLocks noGrp="1"/>
          </p:cNvSpPr>
          <p:nvPr>
            <p:ph type="body" sz="half" idx="1"/>
          </p:nvPr>
        </p:nvSpPr>
        <p:spPr>
          <a:xfrm>
            <a:off x="457200" y="1905000"/>
            <a:ext cx="4038600" cy="41148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05000"/>
            <a:ext cx="4038600" cy="41148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457200" y="6245225"/>
            <a:ext cx="2133600" cy="476250"/>
          </a:xfrm>
          <a:prstGeom prst="rect">
            <a:avLst/>
          </a:prstGeom>
        </p:spPr>
        <p:txBody>
          <a:bodyPr/>
          <a:lstStyle>
            <a:lvl1pPr>
              <a:defRPr/>
            </a:lvl1pPr>
          </a:lstStyle>
          <a:p>
            <a:fld id="{FA270318-EE13-4918-8D92-0FAB0F8FE8B4}" type="datetime1">
              <a:rPr lang="ja-JP" altLang="en-US" smtClean="0"/>
              <a:t>2018/5/2</a:t>
            </a:fld>
            <a:endParaRPr lang="en-US" altLang="ja-JP" dirty="0"/>
          </a:p>
        </p:txBody>
      </p:sp>
      <p:sp>
        <p:nvSpPr>
          <p:cNvPr id="6" name="フッター プレースホルダ 5"/>
          <p:cNvSpPr>
            <a:spLocks noGrp="1"/>
          </p:cNvSpPr>
          <p:nvPr>
            <p:ph type="ftr" sz="quarter" idx="11"/>
          </p:nvPr>
        </p:nvSpPr>
        <p:spPr>
          <a:xfrm>
            <a:off x="3124200" y="6245225"/>
            <a:ext cx="2895600" cy="476250"/>
          </a:xfrm>
          <a:prstGeom prst="rect">
            <a:avLst/>
          </a:prstGeom>
        </p:spPr>
        <p:txBody>
          <a:bodyPr/>
          <a:lstStyle>
            <a:lvl1pPr>
              <a:defRPr/>
            </a:lvl1pPr>
          </a:lstStyle>
          <a:p>
            <a:endParaRPr lang="en-US" altLang="ja-JP" dirty="0"/>
          </a:p>
        </p:txBody>
      </p:sp>
      <p:sp>
        <p:nvSpPr>
          <p:cNvPr id="7" name="スライド番号プレースホルダ 6"/>
          <p:cNvSpPr>
            <a:spLocks noGrp="1"/>
          </p:cNvSpPr>
          <p:nvPr>
            <p:ph type="sldNum" sz="quarter" idx="12"/>
          </p:nvPr>
        </p:nvSpPr>
        <p:spPr>
          <a:xfrm>
            <a:off x="6553200" y="6245225"/>
            <a:ext cx="2133600" cy="476250"/>
          </a:xfrm>
          <a:prstGeom prst="rect">
            <a:avLst/>
          </a:prstGeom>
        </p:spPr>
        <p:txBody>
          <a:bodyPr/>
          <a:lstStyle>
            <a:lvl1pPr>
              <a:defRPr/>
            </a:lvl1pPr>
          </a:lstStyle>
          <a:p>
            <a:fld id="{0C4D7893-78F6-4048-A84E-216FC16B8FE3}" type="slidenum">
              <a:rPr lang="en-US" altLang="ja-JP" smtClean="0"/>
              <a:pPr/>
              <a:t>‹#›</a:t>
            </a:fld>
            <a:endParaRPr lang="en-US" altLang="ja-JP" dirty="0"/>
          </a:p>
        </p:txBody>
      </p:sp>
    </p:spTree>
    <p:extLst>
      <p:ext uri="{BB962C8B-B14F-4D97-AF65-F5344CB8AC3E}">
        <p14:creationId xmlns:p14="http://schemas.microsoft.com/office/powerpoint/2010/main" val="387318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57200" y="1600201"/>
            <a:ext cx="82296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C312AC7C-E47E-4772-AFAB-E9D7ECC7CCDD}" type="datetime1">
              <a:rPr lang="ja-JP" altLang="en-US"/>
              <a:pPr>
                <a:defRPr/>
              </a:pPr>
              <a:t>2018/5/2</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a:xfrm>
            <a:off x="7924800" y="6356351"/>
            <a:ext cx="762000" cy="365125"/>
          </a:xfrm>
          <a:prstGeom prst="rect">
            <a:avLst/>
          </a:prstGeom>
        </p:spPr>
        <p:txBody>
          <a:bodyPr/>
          <a:lstStyle>
            <a:lvl1pPr algn="r">
              <a:defRPr/>
            </a:lvl1pPr>
          </a:lstStyle>
          <a:p>
            <a:pPr>
              <a:defRPr/>
            </a:pPr>
            <a:fld id="{F7182273-542A-4D76-9A12-21A75F9967A5}" type="slidenum">
              <a:rPr lang="en-US" altLang="ja-JP"/>
              <a:pPr>
                <a:defRPr/>
              </a:pPr>
              <a:t>‹#›</a:t>
            </a:fld>
            <a:endParaRPr lang="en-US" altLang="ja-JP" dirty="0"/>
          </a:p>
        </p:txBody>
      </p:sp>
    </p:spTree>
    <p:extLst>
      <p:ext uri="{BB962C8B-B14F-4D97-AF65-F5344CB8AC3E}">
        <p14:creationId xmlns:p14="http://schemas.microsoft.com/office/powerpoint/2010/main" val="189383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B6D5198D-0B16-4414-8772-112CB837EFBD}" type="datetime1">
              <a:rPr lang="ja-JP" altLang="en-US"/>
              <a:pPr>
                <a:defRPr/>
              </a:pPr>
              <a:t>2018/5/2</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94727E45-A1F4-41A5-940F-FE06EC856ACE}" type="slidenum">
              <a:rPr lang="en-US" altLang="ja-JP"/>
              <a:pPr>
                <a:defRPr/>
              </a:pPr>
              <a:t>‹#›</a:t>
            </a:fld>
            <a:endParaRPr lang="en-US" altLang="ja-JP" dirty="0"/>
          </a:p>
        </p:txBody>
      </p:sp>
    </p:spTree>
    <p:extLst>
      <p:ext uri="{BB962C8B-B14F-4D97-AF65-F5344CB8AC3E}">
        <p14:creationId xmlns:p14="http://schemas.microsoft.com/office/powerpoint/2010/main" val="233421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356351"/>
            <a:ext cx="2133600" cy="365125"/>
          </a:xfrm>
          <a:prstGeom prst="rect">
            <a:avLst/>
          </a:prstGeom>
        </p:spPr>
        <p:txBody>
          <a:bodyPr/>
          <a:lstStyle>
            <a:lvl1pPr>
              <a:defRPr/>
            </a:lvl1pPr>
          </a:lstStyle>
          <a:p>
            <a:pPr>
              <a:defRPr/>
            </a:pPr>
            <a:fld id="{AEB93B22-DA16-4F80-81BA-93BC3AF6227D}" type="datetime1">
              <a:rPr lang="ja-JP" altLang="en-US"/>
              <a:pPr>
                <a:defRPr/>
              </a:pPr>
              <a:t>2018/5/2</a:t>
            </a:fld>
            <a:endParaRPr lang="en-US" altLang="ja-JP" dirty="0"/>
          </a:p>
        </p:txBody>
      </p:sp>
      <p:sp>
        <p:nvSpPr>
          <p:cNvPr id="6" name="フッター プレースホルダー 5"/>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7" name="スライド番号プレースホルダー 6"/>
          <p:cNvSpPr>
            <a:spLocks noGrp="1"/>
          </p:cNvSpPr>
          <p:nvPr>
            <p:ph type="sldNum" sz="quarter" idx="12"/>
          </p:nvPr>
        </p:nvSpPr>
        <p:spPr>
          <a:xfrm>
            <a:off x="7956550" y="6356351"/>
            <a:ext cx="730250" cy="365125"/>
          </a:xfrm>
          <a:prstGeom prst="rect">
            <a:avLst/>
          </a:prstGeom>
        </p:spPr>
        <p:txBody>
          <a:bodyPr/>
          <a:lstStyle>
            <a:lvl1pPr>
              <a:defRPr/>
            </a:lvl1pPr>
          </a:lstStyle>
          <a:p>
            <a:pPr>
              <a:defRPr/>
            </a:pPr>
            <a:fld id="{42038DC2-DD65-41D8-A6C0-B2488156339C}" type="slidenum">
              <a:rPr lang="en-US" altLang="ja-JP"/>
              <a:pPr>
                <a:defRPr/>
              </a:pPr>
              <a:t>‹#›</a:t>
            </a:fld>
            <a:endParaRPr lang="en-US" altLang="ja-JP" dirty="0"/>
          </a:p>
        </p:txBody>
      </p:sp>
    </p:spTree>
    <p:extLst>
      <p:ext uri="{BB962C8B-B14F-4D97-AF65-F5344CB8AC3E}">
        <p14:creationId xmlns:p14="http://schemas.microsoft.com/office/powerpoint/2010/main" val="401767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7"/>
            <a:ext cx="8229600" cy="1084983"/>
          </a:xfrm>
          <a:prstGeom prst="rect">
            <a:avLst/>
          </a:prstGeom>
        </p:spPr>
        <p:txBody>
          <a:bodyPr/>
          <a:lstStyle>
            <a:lvl1pPr>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457200" y="1535113"/>
            <a:ext cx="4040188"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7" y="1535113"/>
            <a:ext cx="4041775"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a:xfrm>
            <a:off x="457200" y="6356351"/>
            <a:ext cx="2133600" cy="365125"/>
          </a:xfrm>
          <a:prstGeom prst="rect">
            <a:avLst/>
          </a:prstGeom>
        </p:spPr>
        <p:txBody>
          <a:bodyPr/>
          <a:lstStyle>
            <a:lvl1pPr>
              <a:defRPr/>
            </a:lvl1pPr>
          </a:lstStyle>
          <a:p>
            <a:pPr>
              <a:defRPr/>
            </a:pPr>
            <a:fld id="{380A30F4-D551-4AA2-B376-E56FDC53701E}" type="datetime1">
              <a:rPr lang="ja-JP" altLang="en-US"/>
              <a:pPr>
                <a:defRPr/>
              </a:pPr>
              <a:t>2018/5/2</a:t>
            </a:fld>
            <a:endParaRPr lang="en-US" altLang="ja-JP" dirty="0"/>
          </a:p>
        </p:txBody>
      </p:sp>
      <p:sp>
        <p:nvSpPr>
          <p:cNvPr id="8" name="フッター プレースホルダー 7"/>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9" name="スライド番号プレースホルダー 8"/>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82CCF9AD-6870-405C-A7D7-6EC34246075C}" type="slidenum">
              <a:rPr lang="en-US" altLang="ja-JP"/>
              <a:pPr>
                <a:defRPr/>
              </a:pPr>
              <a:t>‹#›</a:t>
            </a:fld>
            <a:endParaRPr lang="en-US" altLang="ja-JP" dirty="0"/>
          </a:p>
        </p:txBody>
      </p:sp>
    </p:spTree>
    <p:extLst>
      <p:ext uri="{BB962C8B-B14F-4D97-AF65-F5344CB8AC3E}">
        <p14:creationId xmlns:p14="http://schemas.microsoft.com/office/powerpoint/2010/main" val="281947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80928"/>
            <a:ext cx="8229600" cy="1143000"/>
          </a:xfrm>
          <a:prstGeom prst="rect">
            <a:avLst/>
          </a:prstGeom>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457200" y="6356351"/>
            <a:ext cx="2133600" cy="365125"/>
          </a:xfrm>
          <a:prstGeom prst="rect">
            <a:avLst/>
          </a:prstGeom>
        </p:spPr>
        <p:txBody>
          <a:bodyPr/>
          <a:lstStyle>
            <a:lvl1pPr>
              <a:defRPr/>
            </a:lvl1pPr>
          </a:lstStyle>
          <a:p>
            <a:pPr>
              <a:defRPr/>
            </a:pPr>
            <a:fld id="{59A13B30-41A7-4125-96E6-1ED38FC5F986}" type="datetime1">
              <a:rPr lang="ja-JP" altLang="en-US"/>
              <a:pPr>
                <a:defRPr/>
              </a:pPr>
              <a:t>2018/5/2</a:t>
            </a:fld>
            <a:endParaRPr lang="en-US" altLang="ja-JP" dirty="0"/>
          </a:p>
        </p:txBody>
      </p:sp>
      <p:sp>
        <p:nvSpPr>
          <p:cNvPr id="4" name="フッター プレースホルダー 3"/>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5" name="スライド番号プレースホルダー 4"/>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E4077BB3-7DFE-49E4-AA61-91FE59E29089}" type="slidenum">
              <a:rPr lang="en-US" altLang="ja-JP"/>
              <a:pPr>
                <a:defRPr/>
              </a:pPr>
              <a:t>‹#›</a:t>
            </a:fld>
            <a:endParaRPr lang="en-US" altLang="ja-JP" dirty="0"/>
          </a:p>
        </p:txBody>
      </p:sp>
    </p:spTree>
    <p:extLst>
      <p:ext uri="{BB962C8B-B14F-4D97-AF65-F5344CB8AC3E}">
        <p14:creationId xmlns:p14="http://schemas.microsoft.com/office/powerpoint/2010/main" val="367424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1"/>
            <a:ext cx="2133600" cy="365125"/>
          </a:xfrm>
          <a:prstGeom prst="rect">
            <a:avLst/>
          </a:prstGeom>
        </p:spPr>
        <p:txBody>
          <a:bodyPr/>
          <a:lstStyle>
            <a:lvl1pPr>
              <a:defRPr/>
            </a:lvl1pPr>
          </a:lstStyle>
          <a:p>
            <a:pPr>
              <a:defRPr/>
            </a:pPr>
            <a:fld id="{B4568F6A-C93A-4446-B947-C4CE3D4B867C}" type="datetime1">
              <a:rPr lang="ja-JP" altLang="en-US"/>
              <a:pPr>
                <a:defRPr/>
              </a:pPr>
              <a:t>2018/5/2</a:t>
            </a:fld>
            <a:endParaRPr lang="en-US" altLang="ja-JP" dirty="0"/>
          </a:p>
        </p:txBody>
      </p:sp>
      <p:sp>
        <p:nvSpPr>
          <p:cNvPr id="3" name="フッター プレースホルダー 2"/>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4" name="スライド番号プレースホルダー 3"/>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A3B6CABC-D24C-4073-8025-0639182B8B7F}" type="slidenum">
              <a:rPr lang="en-US" altLang="ja-JP"/>
              <a:pPr>
                <a:defRPr/>
              </a:pPr>
              <a:t>‹#›</a:t>
            </a:fld>
            <a:endParaRPr lang="en-US" altLang="ja-JP" dirty="0"/>
          </a:p>
        </p:txBody>
      </p:sp>
    </p:spTree>
    <p:extLst>
      <p:ext uri="{BB962C8B-B14F-4D97-AF65-F5344CB8AC3E}">
        <p14:creationId xmlns:p14="http://schemas.microsoft.com/office/powerpoint/2010/main" val="297353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6" y="332656"/>
            <a:ext cx="3008313" cy="1080120"/>
          </a:xfrm>
          <a:prstGeom prst="rect">
            <a:avLst/>
          </a:prstGeo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332657"/>
            <a:ext cx="5111750" cy="579350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テキスト プレースホルダー 3"/>
          <p:cNvSpPr>
            <a:spLocks noGrp="1"/>
          </p:cNvSpPr>
          <p:nvPr>
            <p:ph type="body" sz="half" idx="2"/>
          </p:nvPr>
        </p:nvSpPr>
        <p:spPr>
          <a:xfrm>
            <a:off x="457202" y="1435102"/>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457200" y="6356351"/>
            <a:ext cx="2133600" cy="365125"/>
          </a:xfrm>
          <a:prstGeom prst="rect">
            <a:avLst/>
          </a:prstGeom>
        </p:spPr>
        <p:txBody>
          <a:bodyPr/>
          <a:lstStyle>
            <a:lvl1pPr>
              <a:defRPr/>
            </a:lvl1pPr>
          </a:lstStyle>
          <a:p>
            <a:pPr>
              <a:defRPr/>
            </a:pPr>
            <a:fld id="{BC36C24F-B6B4-4AA5-98C7-348CDFEB55C1}" type="datetime1">
              <a:rPr lang="ja-JP" altLang="en-US"/>
              <a:pPr>
                <a:defRPr/>
              </a:pPr>
              <a:t>2018/5/2</a:t>
            </a:fld>
            <a:endParaRPr lang="en-US" altLang="ja-JP" dirty="0"/>
          </a:p>
        </p:txBody>
      </p:sp>
      <p:sp>
        <p:nvSpPr>
          <p:cNvPr id="6" name="フッター プレースホルダー 5"/>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7" name="スライド番号プレースホルダー 6"/>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7D0D58F1-441C-4C0F-AD33-156B79E94784}" type="slidenum">
              <a:rPr lang="en-US" altLang="ja-JP"/>
              <a:pPr>
                <a:defRPr/>
              </a:pPr>
              <a:t>‹#›</a:t>
            </a:fld>
            <a:endParaRPr lang="en-US" altLang="ja-JP" dirty="0"/>
          </a:p>
        </p:txBody>
      </p:sp>
    </p:spTree>
    <p:extLst>
      <p:ext uri="{BB962C8B-B14F-4D97-AF65-F5344CB8AC3E}">
        <p14:creationId xmlns:p14="http://schemas.microsoft.com/office/powerpoint/2010/main" val="77808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9"/>
          </a:xfrm>
          <a:prstGeom prst="rect">
            <a:avLst/>
          </a:prstGeo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dirty="0"/>
              <a:t>アイコンをクリックして図を追加</a:t>
            </a:r>
          </a:p>
        </p:txBody>
      </p:sp>
      <p:sp>
        <p:nvSpPr>
          <p:cNvPr id="4" name="テキスト プレースホルダー 3"/>
          <p:cNvSpPr>
            <a:spLocks noGrp="1"/>
          </p:cNvSpPr>
          <p:nvPr>
            <p:ph type="body" sz="half" idx="2"/>
          </p:nvPr>
        </p:nvSpPr>
        <p:spPr>
          <a:xfrm>
            <a:off x="1792288" y="5367338"/>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457200" y="6356351"/>
            <a:ext cx="2133600" cy="365125"/>
          </a:xfrm>
          <a:prstGeom prst="rect">
            <a:avLst/>
          </a:prstGeom>
        </p:spPr>
        <p:txBody>
          <a:bodyPr/>
          <a:lstStyle>
            <a:lvl1pPr>
              <a:defRPr/>
            </a:lvl1pPr>
          </a:lstStyle>
          <a:p>
            <a:pPr>
              <a:defRPr/>
            </a:pPr>
            <a:fld id="{064C3039-F2A0-4E49-8075-2ABFCAF48A6A}" type="datetime1">
              <a:rPr lang="ja-JP" altLang="en-US"/>
              <a:pPr>
                <a:defRPr/>
              </a:pPr>
              <a:t>2018/5/2</a:t>
            </a:fld>
            <a:endParaRPr lang="en-US" altLang="ja-JP" dirty="0"/>
          </a:p>
        </p:txBody>
      </p:sp>
      <p:sp>
        <p:nvSpPr>
          <p:cNvPr id="6" name="フッター プレースホルダー 5"/>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7" name="スライド番号プレースホルダー 6"/>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EC77D8D0-317A-426E-B84D-17A18EB14617}" type="slidenum">
              <a:rPr lang="en-US" altLang="ja-JP"/>
              <a:pPr>
                <a:defRPr/>
              </a:pPr>
              <a:t>‹#›</a:t>
            </a:fld>
            <a:endParaRPr lang="en-US" altLang="ja-JP" dirty="0"/>
          </a:p>
        </p:txBody>
      </p:sp>
    </p:spTree>
    <p:extLst>
      <p:ext uri="{BB962C8B-B14F-4D97-AF65-F5344CB8AC3E}">
        <p14:creationId xmlns:p14="http://schemas.microsoft.com/office/powerpoint/2010/main" val="2145239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タイトル 1"/>
          <p:cNvSpPr txBox="1">
            <a:spLocks/>
          </p:cNvSpPr>
          <p:nvPr/>
        </p:nvSpPr>
        <p:spPr>
          <a:xfrm>
            <a:off x="179512" y="46040"/>
            <a:ext cx="8713788" cy="287337"/>
          </a:xfrm>
          <a:prstGeom prst="rect">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a:normAutofit/>
          </a:bodyPr>
          <a:lstStyle>
            <a:lvl1pPr algn="ctr" defTabSz="914400" rtl="0" eaLnBrk="1" latinLnBrk="0" hangingPunct="1">
              <a:spcBef>
                <a:spcPct val="0"/>
              </a:spcBef>
              <a:buNone/>
              <a:defRPr kumimoji="1" sz="1050" kern="1200">
                <a:solidFill>
                  <a:schemeClr val="tx1"/>
                </a:solidFill>
                <a:latin typeface="+mj-lt"/>
                <a:ea typeface="+mj-ea"/>
                <a:cs typeface="+mj-cs"/>
              </a:defRPr>
            </a:lvl1pPr>
          </a:lstStyle>
          <a:p>
            <a:pPr algn="r">
              <a:defRPr/>
            </a:pPr>
            <a:r>
              <a:rPr lang="ja-JP" altLang="en-US" sz="1200" dirty="0">
                <a:solidFill>
                  <a:schemeClr val="bg1"/>
                </a:solidFill>
              </a:rPr>
              <a:t>日本経済　</a:t>
            </a:r>
            <a:r>
              <a:rPr lang="en-US" altLang="ja-JP" sz="1200" dirty="0">
                <a:solidFill>
                  <a:schemeClr val="bg1"/>
                </a:solidFill>
              </a:rPr>
              <a:t>2018</a:t>
            </a:r>
            <a:r>
              <a:rPr lang="ja-JP" altLang="en-US" dirty="0"/>
              <a:t>　　　　　　　　　　　　　　　　　　　　　　　　　　　　　　　　　　　　　　　　　　　　　　　　　　　　　　　　　　　　　　　　　　　　</a:t>
            </a:r>
          </a:p>
        </p:txBody>
      </p:sp>
    </p:spTree>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 id="2147484141" r:id="rId12"/>
    <p:sldLayoutId id="2147484142" r:id="rId13"/>
  </p:sldLayoutIdLst>
  <p:hf hdr="0" ftr="0" dt="0"/>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2018chapter5-1teacher.pptx#-1,27,&#21152;&#24037;&#32068;&#31435;&#29987;&#26989;&#12398;&#24037;&#31243;&#12514;&#12487;&#1252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his.kiji.is/30081208308680406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nssmc.com/common/secure/ir/library/pdf/20180302_800.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globalnote.jp/post-3184.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nssmc.com/common/secure/ir/library/pdf/20180302_800.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hyperlink" Target="2018chapter5-1student.pptx#-1,12,&#12450;&#12540;&#12461;&#12486;&#12463;&#12481;&#12515;&#12398;&#27010;&#24565;"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jisf.or.jp/kids/shiraberu/index.html"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www.ide.go.jp/Japanese/Publish/Books/Sousho/571.html" TargetMode="External"/><Relationship Id="rId2" Type="http://schemas.openxmlformats.org/officeDocument/2006/relationships/hyperlink" Target="https://www.jstage.jst.go.jp/article/sisj1986/2006/21/2006_21_35/_pdf/-char/ja" TargetMode="External"/><Relationship Id="rId1" Type="http://schemas.openxmlformats.org/officeDocument/2006/relationships/slideLayout" Target="../slideLayouts/slideLayout2.xml"/><Relationship Id="rId4" Type="http://schemas.openxmlformats.org/officeDocument/2006/relationships/hyperlink" Target="https://tohoku.repo.nii.ac.jp/?action=repository_uri&amp;item_id=122946&amp;file_id=18&amp;file_no=1"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www.jisf.or.jp/news/topics/documents/160413_publiccomment.pdf" TargetMode="External"/><Relationship Id="rId2" Type="http://schemas.openxmlformats.org/officeDocument/2006/relationships/hyperlink" Target="http://www.meti.go.jp/committee/sankoushin/sangyougijutsu/chikyu_kankyo/tetsukou_wg/pdf/001_04_01.pdf" TargetMode="External"/><Relationship Id="rId1" Type="http://schemas.openxmlformats.org/officeDocument/2006/relationships/slideLayout" Target="../slideLayouts/slideLayout2.xml"/><Relationship Id="rId5" Type="http://schemas.openxmlformats.org/officeDocument/2006/relationships/hyperlink" Target="http://www.meti.go.jp/policy/mono_info_service/mono/iron_and_steel/downloadfiles/denro.pdf" TargetMode="External"/><Relationship Id="rId4" Type="http://schemas.openxmlformats.org/officeDocument/2006/relationships/hyperlink" Target="https://www.scgr.co.jp/report/weekly/2018041831919/" TargetMode="External"/></Relationships>
</file>

<file path=ppt/slides/_rels/slide76.xml.rels><?xml version="1.0" encoding="UTF-8" standalone="yes"?>
<Relationships xmlns="http://schemas.openxmlformats.org/package/2006/relationships"><Relationship Id="rId3" Type="http://schemas.openxmlformats.org/officeDocument/2006/relationships/hyperlink" Target="https://www.rieti.go.jp/jp/publications/dp/17e026.pdf" TargetMode="External"/><Relationship Id="rId2" Type="http://schemas.openxmlformats.org/officeDocument/2006/relationships/hyperlink" Target="https://www.bmwi.de/Redaktion/EN/Downloads/global-forum-on-steel-excess-capacity-report.pdf?__blob=publicationFile&amp;v=5" TargetMode="External"/><Relationship Id="rId1" Type="http://schemas.openxmlformats.org/officeDocument/2006/relationships/slideLayout" Target="../slideLayouts/slideLayout2.xml"/><Relationship Id="rId5" Type="http://schemas.openxmlformats.org/officeDocument/2006/relationships/hyperlink" Target="https://www.worldsteel.org/en/dam/jcr:0474d208-9108-4927-ace8-4ac5445c5df8/World+Steel+in+Figures+2017.pdf" TargetMode="External"/><Relationship Id="rId4" Type="http://schemas.openxmlformats.org/officeDocument/2006/relationships/hyperlink" Target="https://www.worldsteel.org/steel-by-topic/statistics/steel-statistical-yearbook-.html"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www.japanmetaldaily.com/statistics/sharemainpr/details/index.html" TargetMode="External"/><Relationship Id="rId3" Type="http://schemas.openxmlformats.org/officeDocument/2006/relationships/hyperlink" Target="http://www.rite.or.jp/system/global-warming-ouyou/download-data/Comparison_EnergyEfficiency2015steel.pdf" TargetMode="External"/><Relationship Id="rId7" Type="http://schemas.openxmlformats.org/officeDocument/2006/relationships/hyperlink" Target="https://www.env.go.jp/press/y020-dialogue04/mat01_1.pdf" TargetMode="External"/><Relationship Id="rId2" Type="http://schemas.openxmlformats.org/officeDocument/2006/relationships/hyperlink" Target="http://www.nssmc.com/common/secure/ir/library/pdf/20180302_800.pdf" TargetMode="External"/><Relationship Id="rId1" Type="http://schemas.openxmlformats.org/officeDocument/2006/relationships/slideLayout" Target="../slideLayouts/slideLayout2.xml"/><Relationship Id="rId6" Type="http://schemas.openxmlformats.org/officeDocument/2006/relationships/hyperlink" Target="http://www.jisf.or.jp/kids/shiraberu/index.html" TargetMode="External"/><Relationship Id="rId5" Type="http://schemas.openxmlformats.org/officeDocument/2006/relationships/hyperlink" Target="https://www.jiji.com/jc/graphics?p=ve_int_america20180309j-0203-w420" TargetMode="External"/><Relationship Id="rId4" Type="http://schemas.openxmlformats.org/officeDocument/2006/relationships/hyperlink" Target="http://www.jri.co.jp/MediaLibrary/file/report/usa/pdf/10408.pdf"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http://www.meti.go.jp/statistics/tyo/census/index.html" TargetMode="External"/><Relationship Id="rId2" Type="http://schemas.openxmlformats.org/officeDocument/2006/relationships/hyperlink" Target="https://www.e-stat.go.jp/stat-search/files?page=1&amp;toukei=00200543&amp;cycle=0" TargetMode="External"/><Relationship Id="rId1" Type="http://schemas.openxmlformats.org/officeDocument/2006/relationships/slideLayout" Target="../slideLayouts/slideLayout2.xml"/><Relationship Id="rId5" Type="http://schemas.openxmlformats.org/officeDocument/2006/relationships/hyperlink" Target="https://www.census.gov/" TargetMode="External"/><Relationship Id="rId4" Type="http://schemas.openxmlformats.org/officeDocument/2006/relationships/hyperlink" Target="http://stats.oecd.org/Index.aspx?datasetcode=STI_STEEL_MAKINGCAPACIT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a:t>
            </a:r>
            <a:r>
              <a:rPr lang="en-US" altLang="ja-JP" dirty="0"/>
              <a:t>Ⅴ</a:t>
            </a:r>
            <a:r>
              <a:rPr lang="ja-JP" altLang="en-US" dirty="0"/>
              <a:t>続き</a:t>
            </a:r>
            <a:r>
              <a:rPr lang="en-US" altLang="ja-JP" dirty="0"/>
              <a:t>)</a:t>
            </a:r>
            <a:r>
              <a:rPr lang="ja-JP" altLang="en-US" dirty="0"/>
              <a:t>　２　鉄鋼業：巨大企業の投資行動</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A4C94890-C4E6-4AB5-BD55-4CD805F317D2}" type="slidenum">
              <a:rPr lang="en-US" altLang="ja-JP" smtClean="0"/>
              <a:pPr>
                <a:defRPr/>
              </a:pPr>
              <a:t>1</a:t>
            </a:fld>
            <a:endParaRPr lang="en-US" altLang="ja-JP" dirty="0"/>
          </a:p>
        </p:txBody>
      </p:sp>
    </p:spTree>
    <p:extLst>
      <p:ext uri="{BB962C8B-B14F-4D97-AF65-F5344CB8AC3E}">
        <p14:creationId xmlns:p14="http://schemas.microsoft.com/office/powerpoint/2010/main" val="2781442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ja-JP" altLang="en-US" dirty="0"/>
              <a:t>純酸素上吹き転炉（</a:t>
            </a:r>
            <a:r>
              <a:rPr lang="en-US" altLang="ja-JP" dirty="0"/>
              <a:t>BOF</a:t>
            </a:r>
            <a:r>
              <a:rPr lang="ja-JP" altLang="en-US" dirty="0"/>
              <a:t>）とスラブ用連続鋳造機</a:t>
            </a:r>
            <a:r>
              <a:rPr lang="ja-JP" altLang="ja-JP" dirty="0"/>
              <a:t>（</a:t>
            </a:r>
            <a:r>
              <a:rPr lang="ja-JP" altLang="en-US" dirty="0"/>
              <a:t>製鋼工程）</a:t>
            </a:r>
          </a:p>
        </p:txBody>
      </p:sp>
      <p:sp>
        <p:nvSpPr>
          <p:cNvPr id="2" name="コンテンツ プレースホルダー 1"/>
          <p:cNvSpPr>
            <a:spLocks noGrp="1"/>
          </p:cNvSpPr>
          <p:nvPr>
            <p:ph idx="1"/>
          </p:nvPr>
        </p:nvSpPr>
        <p:spPr/>
        <p:txBody>
          <a:bodyPr/>
          <a:lstStyle/>
          <a:p>
            <a:endParaRPr kumimoji="1" lang="ja-JP" altLang="en-US" dirty="0"/>
          </a:p>
        </p:txBody>
      </p:sp>
      <p:sp>
        <p:nvSpPr>
          <p:cNvPr id="7" name="スライド番号プレースホルダー 4"/>
          <p:cNvSpPr>
            <a:spLocks noGrp="1"/>
          </p:cNvSpPr>
          <p:nvPr>
            <p:ph type="sldNum" sz="quarter" idx="12"/>
          </p:nvPr>
        </p:nvSpPr>
        <p:spPr/>
        <p:txBody>
          <a:bodyPr/>
          <a:lstStyle/>
          <a:p>
            <a:fld id="{E54AEEE7-721B-48E3-94D9-B62AC7317720}" type="slidenum">
              <a:rPr lang="en-US" altLang="ja-JP"/>
              <a:pPr/>
              <a:t>10</a:t>
            </a:fld>
            <a:endParaRPr lang="en-US" altLang="ja-JP" dirty="0"/>
          </a:p>
        </p:txBody>
      </p:sp>
    </p:spTree>
    <p:extLst>
      <p:ext uri="{BB962C8B-B14F-4D97-AF65-F5344CB8AC3E}">
        <p14:creationId xmlns:p14="http://schemas.microsoft.com/office/powerpoint/2010/main" val="1716515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ja-JP" altLang="en-US" dirty="0"/>
              <a:t>ホット・ストリップ・ミル（圧延工程</a:t>
            </a:r>
            <a:r>
              <a:rPr lang="ja-JP" altLang="ja-JP" dirty="0"/>
              <a:t>）</a:t>
            </a:r>
          </a:p>
        </p:txBody>
      </p:sp>
      <p:sp>
        <p:nvSpPr>
          <p:cNvPr id="2" name="コンテンツ プレースホルダー 1"/>
          <p:cNvSpPr>
            <a:spLocks noGrp="1"/>
          </p:cNvSpPr>
          <p:nvPr>
            <p:ph idx="1"/>
          </p:nvPr>
        </p:nvSpPr>
        <p:spPr/>
        <p:txBody>
          <a:bodyPr/>
          <a:lstStyle/>
          <a:p>
            <a:endParaRPr kumimoji="1" lang="ja-JP" altLang="en-US" dirty="0"/>
          </a:p>
        </p:txBody>
      </p:sp>
      <p:sp>
        <p:nvSpPr>
          <p:cNvPr id="6" name="スライド番号プレースホルダー 4"/>
          <p:cNvSpPr>
            <a:spLocks noGrp="1"/>
          </p:cNvSpPr>
          <p:nvPr>
            <p:ph type="sldNum" sz="quarter" idx="12"/>
          </p:nvPr>
        </p:nvSpPr>
        <p:spPr/>
        <p:txBody>
          <a:bodyPr/>
          <a:lstStyle/>
          <a:p>
            <a:fld id="{C13EAE26-F4EF-4A09-AEB1-E4CF9859514B}" type="slidenum">
              <a:rPr lang="en-US" altLang="ja-JP"/>
              <a:pPr/>
              <a:t>11</a:t>
            </a:fld>
            <a:endParaRPr lang="en-US" altLang="ja-JP" dirty="0"/>
          </a:p>
        </p:txBody>
      </p:sp>
    </p:spTree>
    <p:extLst>
      <p:ext uri="{BB962C8B-B14F-4D97-AF65-F5344CB8AC3E}">
        <p14:creationId xmlns:p14="http://schemas.microsoft.com/office/powerpoint/2010/main" val="3184848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395288" y="279400"/>
            <a:ext cx="8291512" cy="1565275"/>
          </a:xfrm>
        </p:spPr>
        <p:txBody>
          <a:bodyPr/>
          <a:lstStyle/>
          <a:p>
            <a:r>
              <a:rPr lang="ja-JP" altLang="en-US" sz="4000" dirty="0"/>
              <a:t>コールド・ストリップ・ミルと</a:t>
            </a:r>
            <a:br>
              <a:rPr lang="ja-JP" altLang="en-US" sz="4000" dirty="0"/>
            </a:br>
            <a:r>
              <a:rPr lang="ja-JP" altLang="en-US" sz="4000" dirty="0"/>
              <a:t>溶融亜鉛めっきライン（圧延・加工工程）</a:t>
            </a:r>
          </a:p>
        </p:txBody>
      </p:sp>
      <p:sp>
        <p:nvSpPr>
          <p:cNvPr id="7" name="スライド番号プレースホルダー 4"/>
          <p:cNvSpPr>
            <a:spLocks noGrp="1"/>
          </p:cNvSpPr>
          <p:nvPr>
            <p:ph type="sldNum" sz="quarter" idx="12"/>
          </p:nvPr>
        </p:nvSpPr>
        <p:spPr/>
        <p:txBody>
          <a:bodyPr/>
          <a:lstStyle/>
          <a:p>
            <a:fld id="{C5D4A227-29E0-402B-882C-DFD2732597DC}" type="slidenum">
              <a:rPr lang="en-US" altLang="ja-JP"/>
              <a:pPr/>
              <a:t>12</a:t>
            </a:fld>
            <a:endParaRPr lang="en-US" altLang="ja-JP" dirty="0"/>
          </a:p>
        </p:txBody>
      </p:sp>
    </p:spTree>
    <p:extLst>
      <p:ext uri="{BB962C8B-B14F-4D97-AF65-F5344CB8AC3E}">
        <p14:creationId xmlns:p14="http://schemas.microsoft.com/office/powerpoint/2010/main" val="829230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ja-JP" altLang="en-US" dirty="0"/>
              <a:t>電気炉と条鋼（棒鋼）圧延機（製鋼・圧延工程）</a:t>
            </a:r>
          </a:p>
        </p:txBody>
      </p:sp>
      <p:sp>
        <p:nvSpPr>
          <p:cNvPr id="2" name="テキスト ボックス 1"/>
          <p:cNvSpPr txBox="1"/>
          <p:nvPr/>
        </p:nvSpPr>
        <p:spPr>
          <a:xfrm>
            <a:off x="4724400" y="6453336"/>
            <a:ext cx="4419600" cy="369332"/>
          </a:xfrm>
          <a:prstGeom prst="rect">
            <a:avLst/>
          </a:prstGeom>
          <a:noFill/>
        </p:spPr>
        <p:txBody>
          <a:bodyPr wrap="square" rtlCol="0">
            <a:spAutoFit/>
          </a:bodyPr>
          <a:lstStyle/>
          <a:p>
            <a:r>
              <a:rPr kumimoji="1" lang="ja-JP" altLang="en-US" dirty="0"/>
              <a:t>出所：合同製鉄パンフレット。</a:t>
            </a:r>
          </a:p>
        </p:txBody>
      </p:sp>
    </p:spTree>
    <p:extLst>
      <p:ext uri="{BB962C8B-B14F-4D97-AF65-F5344CB8AC3E}">
        <p14:creationId xmlns:p14="http://schemas.microsoft.com/office/powerpoint/2010/main" val="3833607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dirty="0"/>
              <a:t>単圧企業の逆転式冷間圧延機と小規模な溶融亜鉛めっきライン</a:t>
            </a:r>
          </a:p>
        </p:txBody>
      </p:sp>
      <p:sp>
        <p:nvSpPr>
          <p:cNvPr id="5" name="コンテンツ プレースホルダー 4"/>
          <p:cNvSpPr>
            <a:spLocks noGrp="1"/>
          </p:cNvSpPr>
          <p:nvPr>
            <p:ph idx="1"/>
          </p:nvPr>
        </p:nvSpPr>
        <p:spPr/>
        <p:txBody>
          <a:bodyPr/>
          <a:lstStyle/>
          <a:p>
            <a:endParaRPr kumimoji="1" lang="ja-JP" altLang="en-US" dirty="0"/>
          </a:p>
        </p:txBody>
      </p:sp>
      <p:sp>
        <p:nvSpPr>
          <p:cNvPr id="3" name="スライド番号プレースホルダー 2"/>
          <p:cNvSpPr>
            <a:spLocks noGrp="1"/>
          </p:cNvSpPr>
          <p:nvPr>
            <p:ph type="sldNum" sz="quarter" idx="12"/>
          </p:nvPr>
        </p:nvSpPr>
        <p:spPr/>
        <p:txBody>
          <a:bodyPr/>
          <a:lstStyle/>
          <a:p>
            <a:fld id="{97C4F756-CAEA-4483-81F9-019165409EA8}" type="slidenum">
              <a:rPr kumimoji="1" lang="ja-JP" altLang="en-US" smtClean="0"/>
              <a:t>14</a:t>
            </a:fld>
            <a:endParaRPr kumimoji="1" lang="ja-JP" altLang="en-US" dirty="0"/>
          </a:p>
        </p:txBody>
      </p:sp>
      <p:sp>
        <p:nvSpPr>
          <p:cNvPr id="9" name="テキスト ボックス 8"/>
          <p:cNvSpPr txBox="1"/>
          <p:nvPr/>
        </p:nvSpPr>
        <p:spPr>
          <a:xfrm>
            <a:off x="323528" y="5229200"/>
            <a:ext cx="8424936" cy="646331"/>
          </a:xfrm>
          <a:prstGeom prst="rect">
            <a:avLst/>
          </a:prstGeom>
          <a:noFill/>
        </p:spPr>
        <p:txBody>
          <a:bodyPr wrap="square" rtlCol="0">
            <a:spAutoFit/>
          </a:bodyPr>
          <a:lstStyle/>
          <a:p>
            <a:r>
              <a:rPr kumimoji="1" lang="ja-JP" altLang="en-US" dirty="0"/>
              <a:t>ベトナムの</a:t>
            </a:r>
            <a:r>
              <a:rPr kumimoji="1" lang="en-US" altLang="ja-JP" dirty="0"/>
              <a:t>Hoa</a:t>
            </a:r>
            <a:r>
              <a:rPr kumimoji="1" lang="ja-JP" altLang="en-US" dirty="0"/>
              <a:t> </a:t>
            </a:r>
            <a:r>
              <a:rPr kumimoji="1" lang="en-US" altLang="ja-JP" dirty="0"/>
              <a:t>Sen</a:t>
            </a:r>
            <a:r>
              <a:rPr kumimoji="1" lang="ja-JP" altLang="en-US" dirty="0"/>
              <a:t> </a:t>
            </a:r>
            <a:r>
              <a:rPr kumimoji="1" lang="en-US" altLang="ja-JP" dirty="0"/>
              <a:t>Group</a:t>
            </a:r>
            <a:r>
              <a:rPr kumimoji="1" lang="ja-JP" altLang="en-US" dirty="0"/>
              <a:t>のもの。圧延機は</a:t>
            </a:r>
            <a:r>
              <a:rPr kumimoji="1" lang="en-US" altLang="ja-JP" dirty="0"/>
              <a:t>2007</a:t>
            </a:r>
            <a:r>
              <a:rPr kumimoji="1" lang="ja-JP" altLang="en-US" dirty="0"/>
              <a:t>年</a:t>
            </a:r>
            <a:r>
              <a:rPr kumimoji="1" lang="en-US" altLang="ja-JP" dirty="0"/>
              <a:t>8</a:t>
            </a:r>
            <a:r>
              <a:rPr kumimoji="1" lang="ja-JP" altLang="en-US" dirty="0"/>
              <a:t>月，めっきラインは</a:t>
            </a:r>
            <a:r>
              <a:rPr kumimoji="1" lang="en-US" altLang="ja-JP" dirty="0"/>
              <a:t>2006</a:t>
            </a:r>
            <a:r>
              <a:rPr kumimoji="1" lang="ja-JP" altLang="en-US" dirty="0"/>
              <a:t>年</a:t>
            </a:r>
            <a:r>
              <a:rPr kumimoji="1" lang="en-US" altLang="ja-JP" dirty="0"/>
              <a:t>8</a:t>
            </a:r>
            <a:r>
              <a:rPr kumimoji="1" lang="ja-JP" altLang="en-US" dirty="0"/>
              <a:t>月撮影。</a:t>
            </a:r>
          </a:p>
        </p:txBody>
      </p:sp>
    </p:spTree>
    <p:extLst>
      <p:ext uri="{BB962C8B-B14F-4D97-AF65-F5344CB8AC3E}">
        <p14:creationId xmlns:p14="http://schemas.microsoft.com/office/powerpoint/2010/main" val="1524603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工程・製品・企業類型の関係</a:t>
            </a:r>
          </a:p>
        </p:txBody>
      </p:sp>
      <p:sp>
        <p:nvSpPr>
          <p:cNvPr id="3" name="コンテンツ プレースホルダー 2"/>
          <p:cNvSpPr>
            <a:spLocks noGrp="1"/>
          </p:cNvSpPr>
          <p:nvPr>
            <p:ph idx="1"/>
          </p:nvPr>
        </p:nvSpPr>
        <p:spPr>
          <a:xfrm>
            <a:off x="107504" y="1340768"/>
            <a:ext cx="2818656" cy="5256584"/>
          </a:xfrm>
        </p:spPr>
        <p:txBody>
          <a:bodyPr>
            <a:normAutofit fontScale="85000" lnSpcReduction="20000"/>
          </a:bodyPr>
          <a:lstStyle/>
          <a:p>
            <a:r>
              <a:rPr kumimoji="1" lang="ja-JP" altLang="en-US" dirty="0"/>
              <a:t>拡散型工程</a:t>
            </a:r>
            <a:endParaRPr kumimoji="1" lang="en-US" altLang="ja-JP" dirty="0"/>
          </a:p>
          <a:p>
            <a:pPr lvl="1"/>
            <a:r>
              <a:rPr kumimoji="1" lang="ja-JP" altLang="en-US" dirty="0"/>
              <a:t>川上の方が大ロット生産。大規模装置</a:t>
            </a:r>
            <a:endParaRPr kumimoji="1" lang="en-US" altLang="ja-JP" dirty="0"/>
          </a:p>
          <a:p>
            <a:pPr lvl="1"/>
            <a:r>
              <a:rPr kumimoji="1" lang="ja-JP" altLang="en-US" dirty="0"/>
              <a:t>＿＿＿＿＿＿</a:t>
            </a:r>
            <a:r>
              <a:rPr kumimoji="1" lang="en-US" altLang="ja-JP" dirty="0"/>
              <a:t/>
            </a:r>
            <a:br>
              <a:rPr kumimoji="1" lang="en-US" altLang="ja-JP" dirty="0"/>
            </a:br>
            <a:r>
              <a:rPr kumimoji="1" lang="ja-JP" altLang="en-US" dirty="0"/>
              <a:t>産業は収斂型。</a:t>
            </a:r>
            <a:r>
              <a:rPr kumimoji="1" lang="ja-JP" altLang="en-US" dirty="0">
                <a:hlinkClick r:id="rId3" action="ppaction://hlinkpres?slideindex=27&amp;slidetitle=加工組立産業の工程モデル"/>
              </a:rPr>
              <a:t>前節スライド</a:t>
            </a:r>
            <a:r>
              <a:rPr kumimoji="1" lang="ja-JP" altLang="en-US" dirty="0"/>
              <a:t>参照</a:t>
            </a:r>
            <a:endParaRPr lang="en-US" altLang="ja-JP" dirty="0"/>
          </a:p>
          <a:p>
            <a:r>
              <a:rPr kumimoji="1" lang="ja-JP" altLang="en-US" dirty="0"/>
              <a:t>支線分岐型工程</a:t>
            </a:r>
            <a:endParaRPr kumimoji="1" lang="en-US" altLang="ja-JP" dirty="0"/>
          </a:p>
          <a:p>
            <a:pPr lvl="1"/>
            <a:r>
              <a:rPr kumimoji="1" lang="ja-JP" altLang="en-US" dirty="0"/>
              <a:t>ある工程の産出物は，最終製品にもなるし次工程の母材にもなる</a:t>
            </a:r>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15</a:t>
            </a:fld>
            <a:endParaRPr lang="en-US" altLang="ja-JP" dirty="0"/>
          </a:p>
        </p:txBody>
      </p:sp>
      <p:sp>
        <p:nvSpPr>
          <p:cNvPr id="5" name="テキスト ボックス 4"/>
          <p:cNvSpPr txBox="1"/>
          <p:nvPr/>
        </p:nvSpPr>
        <p:spPr>
          <a:xfrm>
            <a:off x="3131840" y="6453336"/>
            <a:ext cx="3456384" cy="369332"/>
          </a:xfrm>
          <a:prstGeom prst="rect">
            <a:avLst/>
          </a:prstGeom>
          <a:noFill/>
        </p:spPr>
        <p:txBody>
          <a:bodyPr wrap="square" rtlCol="0">
            <a:spAutoFit/>
          </a:bodyPr>
          <a:lstStyle/>
          <a:p>
            <a:r>
              <a:rPr kumimoji="1" lang="ja-JP" altLang="en-US" dirty="0"/>
              <a:t>出所：川端</a:t>
            </a:r>
            <a:r>
              <a:rPr kumimoji="1" lang="en-US" altLang="ja-JP" dirty="0"/>
              <a:t>[2005]37</a:t>
            </a:r>
            <a:r>
              <a:rPr kumimoji="1" lang="ja-JP" altLang="en-US" dirty="0"/>
              <a:t>頁を加工。</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7427" y="1772816"/>
            <a:ext cx="6874584"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4237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ー 3"/>
          <p:cNvSpPr>
            <a:spLocks noGrp="1"/>
          </p:cNvSpPr>
          <p:nvPr>
            <p:ph type="sldNum" sz="quarter" idx="10"/>
          </p:nvPr>
        </p:nvSpPr>
        <p:spPr/>
        <p:txBody>
          <a:bodyPr/>
          <a:lstStyle/>
          <a:p>
            <a:fld id="{68DFA524-4C8D-4047-9B88-ACFEF3D53FCD}" type="slidenum">
              <a:rPr lang="en-US" altLang="ja-JP"/>
              <a:pPr/>
              <a:t>16</a:t>
            </a:fld>
            <a:endParaRPr lang="en-US" altLang="ja-JP" dirty="0"/>
          </a:p>
        </p:txBody>
      </p:sp>
      <p:sp>
        <p:nvSpPr>
          <p:cNvPr id="82946" name="Rectangle 2"/>
          <p:cNvSpPr>
            <a:spLocks noGrp="1" noChangeArrowheads="1"/>
          </p:cNvSpPr>
          <p:nvPr>
            <p:ph type="title"/>
          </p:nvPr>
        </p:nvSpPr>
        <p:spPr>
          <a:xfrm>
            <a:off x="457200" y="404664"/>
            <a:ext cx="8229600" cy="648072"/>
          </a:xfrm>
        </p:spPr>
        <p:txBody>
          <a:bodyPr>
            <a:normAutofit fontScale="90000"/>
          </a:bodyPr>
          <a:lstStyle/>
          <a:p>
            <a:r>
              <a:rPr lang="ja-JP" altLang="en-US" dirty="0">
                <a:latin typeface="ＭＳ Ｐゴシック" charset="-128"/>
              </a:rPr>
              <a:t>各企業類型の特徴</a:t>
            </a:r>
          </a:p>
        </p:txBody>
      </p:sp>
      <p:graphicFrame>
        <p:nvGraphicFramePr>
          <p:cNvPr id="82984" name="Group 40"/>
          <p:cNvGraphicFramePr>
            <a:graphicFrameLocks noGrp="1"/>
          </p:cNvGraphicFramePr>
          <p:nvPr>
            <p:ph idx="1"/>
            <p:extLst>
              <p:ext uri="{D42A27DB-BD31-4B8C-83A1-F6EECF244321}">
                <p14:modId xmlns:p14="http://schemas.microsoft.com/office/powerpoint/2010/main" val="2236632811"/>
              </p:ext>
            </p:extLst>
          </p:nvPr>
        </p:nvGraphicFramePr>
        <p:xfrm>
          <a:off x="179512" y="1124744"/>
          <a:ext cx="8784977" cy="5643344"/>
        </p:xfrm>
        <a:graphic>
          <a:graphicData uri="http://schemas.openxmlformats.org/drawingml/2006/table">
            <a:tbl>
              <a:tblPr/>
              <a:tblGrid>
                <a:gridCol w="2517686">
                  <a:extLst>
                    <a:ext uri="{9D8B030D-6E8A-4147-A177-3AD203B41FA5}">
                      <a16:colId xmlns:a16="http://schemas.microsoft.com/office/drawing/2014/main" xmlns="" val="20000"/>
                    </a:ext>
                  </a:extLst>
                </a:gridCol>
                <a:gridCol w="1946810">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gridCol w="2664297">
                  <a:extLst>
                    <a:ext uri="{9D8B030D-6E8A-4147-A177-3AD203B41FA5}">
                      <a16:colId xmlns:a16="http://schemas.microsoft.com/office/drawing/2014/main" xmlns="" val="20003"/>
                    </a:ext>
                  </a:extLst>
                </a:gridCol>
              </a:tblGrid>
              <a:tr h="432048">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企業類型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規模の経済性（最小効率規模）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製品</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高級鋼材</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315184">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高炉企業（新日鐵住金，</a:t>
                      </a:r>
                      <a:r>
                        <a:rPr kumimoji="1" lang="en-US" altLang="ja-JP" sz="2000" b="0" i="0" u="none" strike="noStrike" cap="none" normalizeH="0" baseline="0" dirty="0">
                          <a:ln>
                            <a:noFill/>
                          </a:ln>
                          <a:solidFill>
                            <a:schemeClr val="tx1"/>
                          </a:solidFill>
                          <a:effectLst/>
                          <a:latin typeface="Arial" charset="0"/>
                          <a:ea typeface="ＭＳ Ｐゴシック" charset="-128"/>
                        </a:rPr>
                        <a:t>JFE</a:t>
                      </a:r>
                      <a:r>
                        <a:rPr kumimoji="1" lang="ja-JP" altLang="en-US" sz="2000" b="0" i="0" u="none" strike="noStrike" cap="none" normalizeH="0" baseline="0" dirty="0">
                          <a:ln>
                            <a:noFill/>
                          </a:ln>
                          <a:solidFill>
                            <a:schemeClr val="tx1"/>
                          </a:solidFill>
                          <a:effectLst/>
                          <a:latin typeface="Arial" charset="0"/>
                          <a:ea typeface="ＭＳ Ｐゴシック" charset="-128"/>
                        </a:rPr>
                        <a:t>スチール，神戸製鋼所，日新製鋼</a:t>
                      </a:r>
                      <a:r>
                        <a:rPr kumimoji="1" lang="en-US" altLang="ja-JP" sz="2000" b="0" i="0" u="none" strike="noStrike" cap="none" normalizeH="0" baseline="0" dirty="0">
                          <a:ln>
                            <a:noFill/>
                          </a:ln>
                          <a:solidFill>
                            <a:schemeClr val="tx1"/>
                          </a:solidFill>
                          <a:effectLst/>
                          <a:latin typeface="Arial" charset="0"/>
                          <a:ea typeface="ＭＳ Ｐゴシック" charset="-128"/>
                        </a:rPr>
                        <a:t>)</a:t>
                      </a:r>
                      <a:endParaRPr kumimoji="1" lang="ja-JP" altLang="en-US" sz="2000" b="0" i="0" u="none" strike="noStrike" cap="none" normalizeH="0" baseline="0" dirty="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charset="-128"/>
                        </a:rPr>
                        <a:t>大（</a:t>
                      </a:r>
                      <a:r>
                        <a:rPr kumimoji="1" lang="en-US" altLang="ja-JP" sz="2000" b="0" i="0" u="none" strike="noStrike" cap="none" normalizeH="0" baseline="0" dirty="0">
                          <a:ln>
                            <a:noFill/>
                          </a:ln>
                          <a:solidFill>
                            <a:schemeClr val="tx1"/>
                          </a:solidFill>
                          <a:effectLst/>
                          <a:latin typeface="Arial" charset="0"/>
                          <a:ea typeface="ＭＳ Ｐゴシック" charset="-128"/>
                        </a:rPr>
                        <a:t>300</a:t>
                      </a:r>
                      <a:r>
                        <a:rPr kumimoji="1" lang="ja-JP" altLang="en-US" sz="2000" b="0" i="0" u="none" strike="noStrike" cap="none" normalizeH="0" baseline="0" dirty="0">
                          <a:ln>
                            <a:noFill/>
                          </a:ln>
                          <a:solidFill>
                            <a:schemeClr val="tx1"/>
                          </a:solidFill>
                          <a:effectLst/>
                          <a:latin typeface="Arial" charset="0"/>
                          <a:ea typeface="ＭＳ Ｐゴシック" charset="-128"/>
                        </a:rPr>
                        <a:t>万トン以上）</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フルライン。鋼板類に重点を置くことが多い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中心的生産者。とく</a:t>
                      </a:r>
                      <a:r>
                        <a:rPr kumimoji="1" lang="ja-JP" altLang="en-US" sz="2000" b="0" i="0" u="none" strike="noStrike" cap="none" normalizeH="0" baseline="0" dirty="0" smtClean="0">
                          <a:ln>
                            <a:noFill/>
                          </a:ln>
                          <a:solidFill>
                            <a:schemeClr val="tx1"/>
                          </a:solidFill>
                          <a:effectLst/>
                          <a:latin typeface="Arial" charset="0"/>
                          <a:ea typeface="ＭＳ Ｐゴシック" charset="-128"/>
                        </a:rPr>
                        <a:t>に</a:t>
                      </a:r>
                      <a:r>
                        <a:rPr kumimoji="1" lang="ja-JP" altLang="en-US" sz="2000" b="0" i="0" u="sng" strike="noStrike" cap="none" normalizeH="0" baseline="0" dirty="0" smtClean="0">
                          <a:ln>
                            <a:noFill/>
                          </a:ln>
                          <a:solidFill>
                            <a:schemeClr val="tx1"/>
                          </a:solidFill>
                          <a:effectLst/>
                          <a:latin typeface="Arial" charset="0"/>
                          <a:ea typeface="ＭＳ Ｐゴシック" charset="-128"/>
                        </a:rPr>
                        <a:t>大量生産可能な高級鋼材</a:t>
                      </a:r>
                      <a:r>
                        <a:rPr kumimoji="1" lang="ja-JP" altLang="en-US" sz="2000" b="0" i="0" u="none" strike="noStrike" cap="none" normalizeH="0" baseline="0" dirty="0" smtClean="0">
                          <a:ln>
                            <a:noFill/>
                          </a:ln>
                          <a:solidFill>
                            <a:schemeClr val="tx1"/>
                          </a:solidFill>
                          <a:effectLst/>
                          <a:latin typeface="Arial" charset="0"/>
                          <a:ea typeface="ＭＳ Ｐゴシック" charset="-128"/>
                        </a:rPr>
                        <a:t>。</a:t>
                      </a:r>
                      <a:r>
                        <a:rPr kumimoji="1" lang="ja-JP" altLang="en-US" sz="2000" b="0" i="0" u="none" strike="noStrike" cap="none" normalizeH="0" baseline="0" dirty="0">
                          <a:ln>
                            <a:noFill/>
                          </a:ln>
                          <a:solidFill>
                            <a:schemeClr val="tx1"/>
                          </a:solidFill>
                          <a:effectLst/>
                          <a:latin typeface="Arial" charset="0"/>
                          <a:ea typeface="ＭＳ Ｐゴシック" charset="-128"/>
                        </a:rPr>
                        <a:t>鋼板類</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296144">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普通鋼電炉</a:t>
                      </a:r>
                      <a:r>
                        <a:rPr kumimoji="1" lang="en-US" altLang="ja-JP" sz="2000" b="0" i="0" u="none" strike="noStrike" cap="none" normalizeH="0" baseline="0" dirty="0">
                          <a:ln>
                            <a:noFill/>
                          </a:ln>
                          <a:solidFill>
                            <a:schemeClr val="tx1"/>
                          </a:solidFill>
                          <a:effectLst/>
                          <a:latin typeface="Arial" charset="0"/>
                          <a:ea typeface="ＭＳ Ｐゴシック" charset="-128"/>
                        </a:rPr>
                        <a:t>(</a:t>
                      </a:r>
                      <a:r>
                        <a:rPr kumimoji="1" lang="ja-JP" altLang="en-US" sz="2000" b="0" i="0" u="none" strike="noStrike" cap="none" normalizeH="0" baseline="0" dirty="0">
                          <a:ln>
                            <a:noFill/>
                          </a:ln>
                          <a:solidFill>
                            <a:schemeClr val="tx1"/>
                          </a:solidFill>
                          <a:effectLst/>
                          <a:latin typeface="Arial" charset="0"/>
                          <a:ea typeface="ＭＳ Ｐゴシック" charset="-128"/>
                        </a:rPr>
                        <a:t>東京製鉄，大和工業，共英製鋼，大阪製鉄，トピー工業等</a:t>
                      </a:r>
                      <a:r>
                        <a:rPr kumimoji="1" lang="en-US" altLang="ja-JP" sz="2000" b="0" i="0" u="none" strike="noStrike" cap="none" normalizeH="0" baseline="0" dirty="0">
                          <a:ln>
                            <a:noFill/>
                          </a:ln>
                          <a:solidFill>
                            <a:schemeClr val="tx1"/>
                          </a:solidFill>
                          <a:effectLst/>
                          <a:latin typeface="Arial" charset="0"/>
                          <a:ea typeface="ＭＳ Ｐゴシック" charset="-128"/>
                        </a:rPr>
                        <a:t>)</a:t>
                      </a:r>
                      <a:endParaRPr kumimoji="1" lang="ja-JP" altLang="en-US" sz="2000" b="0" i="0" u="none" strike="noStrike" cap="none" normalizeH="0" baseline="0" dirty="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charset="-128"/>
                        </a:rPr>
                        <a:t>中（</a:t>
                      </a:r>
                      <a:r>
                        <a:rPr kumimoji="1" lang="en-US" altLang="ja-JP" sz="2000" b="0" i="0" u="none" strike="noStrike" cap="none" normalizeH="0" baseline="0" dirty="0">
                          <a:ln>
                            <a:noFill/>
                          </a:ln>
                          <a:solidFill>
                            <a:schemeClr val="tx1"/>
                          </a:solidFill>
                          <a:effectLst/>
                          <a:latin typeface="Arial" charset="0"/>
                          <a:ea typeface="ＭＳ Ｐゴシック" charset="-128"/>
                        </a:rPr>
                        <a:t>30</a:t>
                      </a:r>
                      <a:r>
                        <a:rPr kumimoji="1" lang="ja-JP" altLang="en-US" sz="2000" b="0" i="0" u="none" strike="noStrike" cap="none" normalizeH="0" baseline="0" dirty="0">
                          <a:ln>
                            <a:noFill/>
                          </a:ln>
                          <a:solidFill>
                            <a:schemeClr val="tx1"/>
                          </a:solidFill>
                          <a:effectLst/>
                          <a:latin typeface="Arial" charset="0"/>
                          <a:ea typeface="ＭＳ Ｐゴシック" charset="-128"/>
                        </a:rPr>
                        <a:t>万トン以上）</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条鋼類中心。次第に鋼板類に</a:t>
                      </a:r>
                      <a:r>
                        <a:rPr kumimoji="1" lang="ja-JP" altLang="en-US" sz="2000" b="0" i="0" u="none" strike="noStrike" cap="none" normalizeH="0" baseline="0" dirty="0" smtClean="0">
                          <a:ln>
                            <a:noFill/>
                          </a:ln>
                          <a:solidFill>
                            <a:schemeClr val="tx1"/>
                          </a:solidFill>
                          <a:effectLst/>
                          <a:latin typeface="Arial" charset="0"/>
                          <a:ea typeface="ＭＳ Ｐゴシック" charset="-128"/>
                        </a:rPr>
                        <a:t>拡大</a:t>
                      </a:r>
                      <a:endParaRPr kumimoji="1" lang="ja-JP" altLang="en-US" sz="20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困難だが，徐々に高級鋼にも進出</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93616">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特殊鋼電炉企業</a:t>
                      </a:r>
                      <a:r>
                        <a:rPr kumimoji="1" lang="en-US" altLang="ja-JP" sz="2000" b="0" i="0" u="none" strike="noStrike" cap="none" normalizeH="0" baseline="0" dirty="0">
                          <a:ln>
                            <a:noFill/>
                          </a:ln>
                          <a:solidFill>
                            <a:schemeClr val="tx1"/>
                          </a:solidFill>
                          <a:effectLst/>
                          <a:latin typeface="Arial" charset="0"/>
                          <a:ea typeface="ＭＳ Ｐゴシック" charset="-128"/>
                        </a:rPr>
                        <a:t>(</a:t>
                      </a:r>
                      <a:r>
                        <a:rPr kumimoji="1" lang="ja-JP" altLang="en-US" sz="2000" b="0" i="0" u="none" strike="noStrike" cap="none" normalizeH="0" baseline="0" dirty="0">
                          <a:ln>
                            <a:noFill/>
                          </a:ln>
                          <a:solidFill>
                            <a:schemeClr val="tx1"/>
                          </a:solidFill>
                          <a:effectLst/>
                          <a:latin typeface="Arial" charset="0"/>
                          <a:ea typeface="ＭＳ Ｐゴシック" charset="-128"/>
                        </a:rPr>
                        <a:t>大同特殊鋼，愛知製鋼等</a:t>
                      </a:r>
                      <a:r>
                        <a:rPr kumimoji="1" lang="en-US" altLang="ja-JP" sz="2000" b="0" i="0" u="none" strike="noStrike" cap="none" normalizeH="0" baseline="0" dirty="0">
                          <a:ln>
                            <a:noFill/>
                          </a:ln>
                          <a:solidFill>
                            <a:schemeClr val="tx1"/>
                          </a:solidFill>
                          <a:effectLst/>
                          <a:latin typeface="Arial" charset="0"/>
                          <a:ea typeface="ＭＳ Ｐゴシック" charset="-128"/>
                        </a:rPr>
                        <a:t>)</a:t>
                      </a:r>
                      <a:endParaRPr kumimoji="1" lang="ja-JP" altLang="en-US" sz="2000" b="0" i="0" u="none" strike="noStrike" cap="none" normalizeH="0" baseline="0" dirty="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charset="-128"/>
                        </a:rPr>
                        <a:t>小（</a:t>
                      </a:r>
                      <a:r>
                        <a:rPr kumimoji="1" lang="ja-JP" altLang="en-US" sz="2000" b="0" i="0" u="none" strike="noStrike" cap="none" normalizeH="0" baseline="0" dirty="0">
                          <a:ln>
                            <a:noFill/>
                          </a:ln>
                          <a:solidFill>
                            <a:schemeClr val="tx1"/>
                          </a:solidFill>
                          <a:effectLst/>
                          <a:latin typeface="Arial" charset="0"/>
                          <a:ea typeface="ＭＳ Ｐゴシック" charset="-128"/>
                        </a:rPr>
                        <a:t>数万トンから）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フルライン</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可能。とくに</a:t>
                      </a:r>
                      <a:r>
                        <a:rPr kumimoji="1" lang="ja-JP" altLang="en-US" sz="2000" b="0" i="0" u="none" strike="noStrike" cap="none" normalizeH="0" baseline="0" dirty="0" smtClean="0">
                          <a:ln>
                            <a:noFill/>
                          </a:ln>
                          <a:solidFill>
                            <a:schemeClr val="tx1"/>
                          </a:solidFill>
                          <a:effectLst/>
                          <a:latin typeface="Arial" charset="0"/>
                          <a:ea typeface="ＭＳ Ｐゴシック" charset="-128"/>
                        </a:rPr>
                        <a:t>小ロット・少量生産の高級鋼材</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930275">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単圧企業</a:t>
                      </a:r>
                      <a:r>
                        <a:rPr kumimoji="1" lang="en-US" altLang="ja-JP" sz="2000" b="0" i="0" u="none" strike="noStrike" cap="none" normalizeH="0" baseline="0" dirty="0">
                          <a:ln>
                            <a:noFill/>
                          </a:ln>
                          <a:solidFill>
                            <a:schemeClr val="tx1"/>
                          </a:solidFill>
                          <a:effectLst/>
                          <a:latin typeface="Arial" charset="0"/>
                          <a:ea typeface="ＭＳ Ｐゴシック" charset="-128"/>
                        </a:rPr>
                        <a:t>(</a:t>
                      </a:r>
                      <a:r>
                        <a:rPr kumimoji="1" lang="ja-JP" altLang="en-US" sz="2000" b="0" i="0" u="none" strike="noStrike" cap="none" normalizeH="0" baseline="0" dirty="0">
                          <a:ln>
                            <a:noFill/>
                          </a:ln>
                          <a:solidFill>
                            <a:schemeClr val="tx1"/>
                          </a:solidFill>
                          <a:effectLst/>
                          <a:latin typeface="Arial" charset="0"/>
                          <a:ea typeface="ＭＳ Ｐゴシック" charset="-128"/>
                        </a:rPr>
                        <a:t>丸一鋼管，淀川製鋼等）</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charset="-128"/>
                        </a:rPr>
                        <a:t>通常は小（冷</a:t>
                      </a:r>
                      <a:r>
                        <a:rPr kumimoji="1" lang="ja-JP" altLang="en-US" sz="2000" b="0" i="0" u="none" strike="noStrike" cap="none" normalizeH="0" baseline="0" dirty="0">
                          <a:ln>
                            <a:noFill/>
                          </a:ln>
                          <a:solidFill>
                            <a:schemeClr val="tx1"/>
                          </a:solidFill>
                          <a:effectLst/>
                          <a:latin typeface="Arial" charset="0"/>
                          <a:ea typeface="ＭＳ Ｐゴシック" charset="-128"/>
                        </a:rPr>
                        <a:t>延：</a:t>
                      </a:r>
                      <a:r>
                        <a:rPr kumimoji="1" lang="en-US" altLang="ja-JP" sz="2000" b="0" i="0" u="none" strike="noStrike" cap="none" normalizeH="0" baseline="0" dirty="0">
                          <a:ln>
                            <a:noFill/>
                          </a:ln>
                          <a:solidFill>
                            <a:schemeClr val="tx1"/>
                          </a:solidFill>
                          <a:effectLst/>
                          <a:latin typeface="Arial" charset="0"/>
                          <a:ea typeface="ＭＳ Ｐゴシック" charset="-128"/>
                        </a:rPr>
                        <a:t>10</a:t>
                      </a:r>
                      <a:r>
                        <a:rPr kumimoji="1" lang="ja-JP" altLang="en-US" sz="2000" b="0" i="0" u="none" strike="noStrike" cap="none" normalizeH="0" baseline="0" dirty="0">
                          <a:ln>
                            <a:noFill/>
                          </a:ln>
                          <a:solidFill>
                            <a:schemeClr val="tx1"/>
                          </a:solidFill>
                          <a:effectLst/>
                          <a:latin typeface="Arial" charset="0"/>
                          <a:ea typeface="ＭＳ Ｐゴシック" charset="-128"/>
                        </a:rPr>
                        <a:t>万</a:t>
                      </a:r>
                      <a:r>
                        <a:rPr kumimoji="1" lang="ja-JP" altLang="en-US" sz="2000" b="0" i="0" u="none" strike="noStrike" cap="none" normalizeH="0" baseline="0" dirty="0" smtClean="0">
                          <a:ln>
                            <a:noFill/>
                          </a:ln>
                          <a:solidFill>
                            <a:schemeClr val="tx1"/>
                          </a:solidFill>
                          <a:effectLst/>
                          <a:latin typeface="Arial" charset="0"/>
                          <a:ea typeface="ＭＳ Ｐゴシック" charset="-128"/>
                        </a:rPr>
                        <a:t>トン，めっき</a:t>
                      </a:r>
                      <a:r>
                        <a:rPr kumimoji="1" lang="ja-JP" altLang="en-US" sz="2000" b="0" i="0" u="none" strike="noStrike" cap="none" normalizeH="0" baseline="0" dirty="0">
                          <a:ln>
                            <a:noFill/>
                          </a:ln>
                          <a:solidFill>
                            <a:schemeClr val="tx1"/>
                          </a:solidFill>
                          <a:effectLst/>
                          <a:latin typeface="Arial" charset="0"/>
                          <a:ea typeface="ＭＳ Ｐゴシック" charset="-128"/>
                        </a:rPr>
                        <a:t>：</a:t>
                      </a:r>
                      <a:r>
                        <a:rPr kumimoji="1" lang="en-US" altLang="ja-JP" sz="2000" b="0" i="0" u="none" strike="noStrike" cap="none" normalizeH="0" baseline="0" dirty="0">
                          <a:ln>
                            <a:noFill/>
                          </a:ln>
                          <a:solidFill>
                            <a:schemeClr val="tx1"/>
                          </a:solidFill>
                          <a:effectLst/>
                          <a:latin typeface="Arial" charset="0"/>
                          <a:ea typeface="ＭＳ Ｐゴシック" charset="-128"/>
                        </a:rPr>
                        <a:t>5</a:t>
                      </a:r>
                      <a:r>
                        <a:rPr kumimoji="1" lang="ja-JP" altLang="en-US" sz="2000" b="0" i="0" u="none" strike="noStrike" cap="none" normalizeH="0" baseline="0" dirty="0">
                          <a:ln>
                            <a:noFill/>
                          </a:ln>
                          <a:solidFill>
                            <a:schemeClr val="tx1"/>
                          </a:solidFill>
                          <a:effectLst/>
                          <a:latin typeface="Arial" charset="0"/>
                          <a:ea typeface="ＭＳ Ｐゴシック" charset="-128"/>
                        </a:rPr>
                        <a:t>万</a:t>
                      </a:r>
                      <a:r>
                        <a:rPr kumimoji="1" lang="ja-JP" altLang="en-US" sz="2000" b="0" i="0" u="none" strike="noStrike" cap="none" normalizeH="0" baseline="0" dirty="0" smtClean="0">
                          <a:ln>
                            <a:noFill/>
                          </a:ln>
                          <a:solidFill>
                            <a:schemeClr val="tx1"/>
                          </a:solidFill>
                          <a:effectLst/>
                          <a:latin typeface="Arial" charset="0"/>
                          <a:ea typeface="ＭＳ Ｐゴシック" charset="-128"/>
                        </a:rPr>
                        <a:t>トン）</a:t>
                      </a:r>
                      <a:endParaRPr kumimoji="1" lang="ja-JP" altLang="en-US" sz="20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フルライン</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kumimoji="1" sz="2800">
                          <a:solidFill>
                            <a:schemeClr val="tx1"/>
                          </a:solidFill>
                          <a:effectLst>
                            <a:outerShdw blurRad="38100" dist="38100" dir="2700000" algn="tl">
                              <a:srgbClr val="000000"/>
                            </a:outerShdw>
                          </a:effectLst>
                          <a:latin typeface="Arial" charset="0"/>
                          <a:ea typeface="ＭＳ Ｐゴシック" charset="-128"/>
                        </a:defRPr>
                      </a:lvl1pPr>
                      <a:lvl2pPr>
                        <a:spcBef>
                          <a:spcPct val="20000"/>
                        </a:spcBef>
                        <a:buClr>
                          <a:schemeClr val="folHlink"/>
                        </a:buClr>
                        <a:buSzPct val="50000"/>
                        <a:buFont typeface="Wingdings" pitchFamily="2" charset="2"/>
                        <a:defRPr kumimoji="1" sz="2400">
                          <a:solidFill>
                            <a:schemeClr val="tx1"/>
                          </a:solidFill>
                          <a:effectLst>
                            <a:outerShdw blurRad="38100" dist="38100" dir="2700000" algn="tl">
                              <a:srgbClr val="000000"/>
                            </a:outerShdw>
                          </a:effectLst>
                          <a:latin typeface="Arial" charset="0"/>
                          <a:ea typeface="ＭＳ Ｐゴシック" charset="-128"/>
                        </a:defRPr>
                      </a:lvl2pPr>
                      <a:lvl3pPr>
                        <a:spcBef>
                          <a:spcPct val="20000"/>
                        </a:spcBef>
                        <a:buClr>
                          <a:schemeClr val="hlink"/>
                        </a:buClr>
                        <a:buFont typeface="Wingdings" pitchFamily="2" charset="2"/>
                        <a:defRPr kumimoji="1" sz="2000">
                          <a:solidFill>
                            <a:schemeClr val="tx1"/>
                          </a:solidFill>
                          <a:effectLst>
                            <a:outerShdw blurRad="38100" dist="38100" dir="2700000" algn="tl">
                              <a:srgbClr val="000000"/>
                            </a:outerShdw>
                          </a:effectLst>
                          <a:latin typeface="Arial" charset="0"/>
                          <a:ea typeface="ＭＳ Ｐゴシック" charset="-128"/>
                        </a:defRPr>
                      </a:lvl3pPr>
                      <a:lvl4pPr>
                        <a:spcBef>
                          <a:spcPct val="20000"/>
                        </a:spcBef>
                        <a:buClr>
                          <a:schemeClr val="folHlink"/>
                        </a:buClr>
                        <a:buSzPct val="50000"/>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4pPr>
                      <a:lvl5pPr>
                        <a:spcBef>
                          <a:spcPct val="20000"/>
                        </a:spcBef>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5pPr>
                      <a:lvl6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6pPr>
                      <a:lvl7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7pPr>
                      <a:lvl8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8pPr>
                      <a:lvl9pPr fontAlgn="base">
                        <a:spcBef>
                          <a:spcPct val="20000"/>
                        </a:spcBef>
                        <a:spcAft>
                          <a:spcPct val="0"/>
                        </a:spcAft>
                        <a:buClr>
                          <a:schemeClr val="hlink"/>
                        </a:buClr>
                        <a:buFont typeface="Wingdings" pitchFamily="2" charset="2"/>
                        <a:defRPr kumimoji="1">
                          <a:solidFill>
                            <a:schemeClr val="tx1"/>
                          </a:solidFill>
                          <a:effectLst>
                            <a:outerShdw blurRad="38100" dist="38100" dir="2700000" algn="tl">
                              <a:srgbClr val="000000"/>
                            </a:outerShdw>
                          </a:effectLst>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ja-JP" altLang="en-US" sz="2000" b="0" i="0" u="none" strike="noStrike" cap="none" normalizeH="0" baseline="0" dirty="0">
                          <a:ln>
                            <a:noFill/>
                          </a:ln>
                          <a:solidFill>
                            <a:schemeClr val="tx1"/>
                          </a:solidFill>
                          <a:effectLst/>
                          <a:latin typeface="Arial" charset="0"/>
                          <a:ea typeface="ＭＳ Ｐゴシック" charset="-128"/>
                        </a:rPr>
                        <a:t>困難。高炉企業と連携した鋼板単圧なら可能。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693440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主要メーカーの粗鋼生産シェア</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17</a:t>
            </a:fld>
            <a:endParaRPr lang="en-US" altLang="ja-JP" dirty="0"/>
          </a:p>
        </p:txBody>
      </p:sp>
      <p:sp>
        <p:nvSpPr>
          <p:cNvPr id="5" name="テキスト ボックス 4"/>
          <p:cNvSpPr txBox="1"/>
          <p:nvPr/>
        </p:nvSpPr>
        <p:spPr>
          <a:xfrm>
            <a:off x="6486460" y="4941168"/>
            <a:ext cx="2406020" cy="1477328"/>
          </a:xfrm>
          <a:prstGeom prst="rect">
            <a:avLst/>
          </a:prstGeom>
          <a:noFill/>
        </p:spPr>
        <p:txBody>
          <a:bodyPr wrap="square" rtlCol="0">
            <a:spAutoFit/>
          </a:bodyPr>
          <a:lstStyle/>
          <a:p>
            <a:r>
              <a:rPr kumimoji="1" lang="ja-JP" altLang="en-US" dirty="0"/>
              <a:t>出所：鉄鋼新聞社ウェブサイト（</a:t>
            </a:r>
            <a:r>
              <a:rPr lang="en-US" altLang="ja-JP" dirty="0">
                <a:hlinkClick r:id="rId2"/>
              </a:rPr>
              <a:t>https://this.kiji.is/300812083086804065</a:t>
            </a:r>
            <a:r>
              <a:rPr kumimoji="1" lang="ja-JP" altLang="en-US" dirty="0"/>
              <a:t>）。</a:t>
            </a:r>
          </a:p>
        </p:txBody>
      </p:sp>
    </p:spTree>
    <p:extLst>
      <p:ext uri="{BB962C8B-B14F-4D97-AF65-F5344CB8AC3E}">
        <p14:creationId xmlns:p14="http://schemas.microsoft.com/office/powerpoint/2010/main" val="4275315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t>鋼材の品種別</a:t>
            </a:r>
            <a:r>
              <a:rPr kumimoji="1" lang="ja-JP" altLang="en-US" dirty="0"/>
              <a:t>付加価値</a:t>
            </a:r>
          </a:p>
        </p:txBody>
      </p:sp>
      <p:sp>
        <p:nvSpPr>
          <p:cNvPr id="7" name="コンテンツ プレースホルダー 6"/>
          <p:cNvSpPr>
            <a:spLocks noGrp="1"/>
          </p:cNvSpPr>
          <p:nvPr>
            <p:ph idx="1"/>
          </p:nvPr>
        </p:nvSpPr>
        <p:spPr>
          <a:xfrm>
            <a:off x="457200" y="1600201"/>
            <a:ext cx="8229600" cy="1468759"/>
          </a:xfrm>
        </p:spPr>
        <p:txBody>
          <a:bodyPr>
            <a:normAutofit fontScale="77500" lnSpcReduction="20000"/>
          </a:bodyPr>
          <a:lstStyle/>
          <a:p>
            <a:r>
              <a:rPr kumimoji="1" lang="ja-JP" altLang="en-US" dirty="0"/>
              <a:t>普通鋼では，条鋼類よりも鋼板類，鋼管類の方が付加価値が高い</a:t>
            </a:r>
            <a:endParaRPr kumimoji="1" lang="en-US" altLang="ja-JP" dirty="0"/>
          </a:p>
          <a:p>
            <a:r>
              <a:rPr lang="ja-JP" altLang="en-US" dirty="0"/>
              <a:t>＿＿＿＿＿＿＿＿＿＿ほど付加価値が増す</a:t>
            </a:r>
            <a:endParaRPr lang="en-US" altLang="ja-JP" dirty="0"/>
          </a:p>
          <a:p>
            <a:r>
              <a:rPr lang="ja-JP" altLang="en-US" dirty="0"/>
              <a:t>以下は普通鋼輸出単価　</a:t>
            </a:r>
            <a:r>
              <a:rPr lang="ja-JP" altLang="en-US" sz="1800" dirty="0">
                <a:hlinkClick r:id="rId2" action="ppaction://hlinksldjump"/>
              </a:rPr>
              <a:t>スライドジャンプ</a:t>
            </a:r>
            <a:endParaRPr lang="en-US" altLang="ja-JP" sz="1800" dirty="0"/>
          </a:p>
          <a:p>
            <a:endParaRPr lang="en-US" altLang="ja-JP" dirty="0"/>
          </a:p>
          <a:p>
            <a:endParaRPr kumimoji="1" lang="en-US"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fld id="{0C4D7893-78F6-4048-A84E-216FC16B8FE3}" type="slidenum">
              <a:rPr lang="en-US" altLang="ja-JP" smtClean="0"/>
              <a:pPr/>
              <a:t>18</a:t>
            </a:fld>
            <a:endParaRPr lang="en-US" altLang="ja-JP"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210171"/>
            <a:ext cx="6200775" cy="364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6956351" y="3501008"/>
            <a:ext cx="2088232" cy="2585323"/>
          </a:xfrm>
          <a:prstGeom prst="rect">
            <a:avLst/>
          </a:prstGeom>
          <a:noFill/>
        </p:spPr>
        <p:txBody>
          <a:bodyPr wrap="square" rtlCol="0">
            <a:spAutoFit/>
          </a:bodyPr>
          <a:lstStyle/>
          <a:p>
            <a:r>
              <a:rPr kumimoji="1" lang="ja-JP" altLang="en-US" dirty="0"/>
              <a:t>日本の普通鋼鋼材品種別輸出単価（</a:t>
            </a:r>
            <a:r>
              <a:rPr kumimoji="1" lang="en-US" altLang="ja-JP" dirty="0"/>
              <a:t>2015</a:t>
            </a:r>
            <a:r>
              <a:rPr kumimoji="1" lang="ja-JP" altLang="en-US" dirty="0"/>
              <a:t>年）</a:t>
            </a:r>
            <a:endParaRPr kumimoji="1" lang="en-US" altLang="ja-JP" dirty="0"/>
          </a:p>
          <a:p>
            <a:endParaRPr lang="en-US" altLang="ja-JP" dirty="0"/>
          </a:p>
          <a:p>
            <a:r>
              <a:rPr lang="ja-JP" altLang="en-US" dirty="0"/>
              <a:t>注：単位はトン当たりドル。</a:t>
            </a:r>
            <a:endParaRPr lang="en-US" altLang="ja-JP" dirty="0"/>
          </a:p>
          <a:p>
            <a:r>
              <a:rPr kumimoji="1" lang="ja-JP" altLang="en-US" dirty="0"/>
              <a:t>出所：日本鉄鋼連盟</a:t>
            </a:r>
            <a:r>
              <a:rPr kumimoji="1" lang="en-US" altLang="ja-JP" dirty="0"/>
              <a:t>[2016]142-143</a:t>
            </a:r>
            <a:r>
              <a:rPr kumimoji="1" lang="ja-JP" altLang="en-US" dirty="0"/>
              <a:t>頁より作成。</a:t>
            </a:r>
          </a:p>
        </p:txBody>
      </p:sp>
    </p:spTree>
    <p:extLst>
      <p:ext uri="{BB962C8B-B14F-4D97-AF65-F5344CB8AC3E}">
        <p14:creationId xmlns:p14="http://schemas.microsoft.com/office/powerpoint/2010/main" val="1097963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鋼材のグレードの一例</a:t>
            </a:r>
          </a:p>
        </p:txBody>
      </p:sp>
      <p:sp>
        <p:nvSpPr>
          <p:cNvPr id="5" name="テキスト プレースホルダー 4"/>
          <p:cNvSpPr>
            <a:spLocks noGrp="1"/>
          </p:cNvSpPr>
          <p:nvPr>
            <p:ph type="body" sz="half" idx="1"/>
          </p:nvPr>
        </p:nvSpPr>
        <p:spPr>
          <a:xfrm>
            <a:off x="395536" y="980728"/>
            <a:ext cx="8496944" cy="1728192"/>
          </a:xfrm>
        </p:spPr>
        <p:txBody>
          <a:bodyPr>
            <a:normAutofit fontScale="77500" lnSpcReduction="20000"/>
          </a:bodyPr>
          <a:lstStyle/>
          <a:p>
            <a:r>
              <a:rPr kumimoji="1" lang="ja-JP" altLang="en-US" dirty="0"/>
              <a:t>グレードの違う鋼材の差別化は不完全で，価格は相互に影響</a:t>
            </a:r>
            <a:r>
              <a:rPr lang="ja-JP" altLang="en-US" dirty="0"/>
              <a:t>する　</a:t>
            </a:r>
            <a:r>
              <a:rPr lang="ja-JP" altLang="en-US" sz="1800" dirty="0">
                <a:hlinkClick r:id="rId2" action="ppaction://hlinksldjump"/>
              </a:rPr>
              <a:t>スライドジャンプ</a:t>
            </a:r>
            <a:endParaRPr lang="en-US" altLang="ja-JP" sz="1800" dirty="0"/>
          </a:p>
          <a:p>
            <a:pPr lvl="1"/>
            <a:r>
              <a:rPr kumimoji="1" lang="ja-JP" altLang="en-US" dirty="0"/>
              <a:t>川上の工程が同一</a:t>
            </a:r>
            <a:endParaRPr kumimoji="1" lang="en-US" altLang="ja-JP" dirty="0"/>
          </a:p>
          <a:p>
            <a:pPr lvl="1"/>
            <a:r>
              <a:rPr lang="ja-JP" altLang="en-US" dirty="0"/>
              <a:t>差別化マーケティングが不十分（トン売り）</a:t>
            </a:r>
            <a:endParaRPr lang="en-US" altLang="ja-JP" dirty="0"/>
          </a:p>
          <a:p>
            <a:pPr lvl="1"/>
            <a:r>
              <a:rPr kumimoji="1" lang="ja-JP" altLang="en-US" dirty="0"/>
              <a:t>大まかには建設用に汎用品が多く鉱工業用に高級品が多い</a:t>
            </a:r>
          </a:p>
        </p:txBody>
      </p:sp>
      <p:graphicFrame>
        <p:nvGraphicFramePr>
          <p:cNvPr id="4" name="コンテンツ プレースホルダー 3"/>
          <p:cNvGraphicFramePr>
            <a:graphicFrameLocks noGrp="1"/>
          </p:cNvGraphicFramePr>
          <p:nvPr>
            <p:ph sz="half" idx="2"/>
            <p:extLst>
              <p:ext uri="{D42A27DB-BD31-4B8C-83A1-F6EECF244321}">
                <p14:modId xmlns:p14="http://schemas.microsoft.com/office/powerpoint/2010/main" val="2653984150"/>
              </p:ext>
            </p:extLst>
          </p:nvPr>
        </p:nvGraphicFramePr>
        <p:xfrm>
          <a:off x="539552" y="2708920"/>
          <a:ext cx="8147248" cy="3856856"/>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xmlns="" val="20000"/>
                    </a:ext>
                  </a:extLst>
                </a:gridCol>
                <a:gridCol w="1800200">
                  <a:extLst>
                    <a:ext uri="{9D8B030D-6E8A-4147-A177-3AD203B41FA5}">
                      <a16:colId xmlns:a16="http://schemas.microsoft.com/office/drawing/2014/main" xmlns="" val="20001"/>
                    </a:ext>
                  </a:extLst>
                </a:gridCol>
                <a:gridCol w="3024336">
                  <a:extLst>
                    <a:ext uri="{9D8B030D-6E8A-4147-A177-3AD203B41FA5}">
                      <a16:colId xmlns:a16="http://schemas.microsoft.com/office/drawing/2014/main" xmlns="" val="20002"/>
                    </a:ext>
                  </a:extLst>
                </a:gridCol>
                <a:gridCol w="2098576">
                  <a:extLst>
                    <a:ext uri="{9D8B030D-6E8A-4147-A177-3AD203B41FA5}">
                      <a16:colId xmlns:a16="http://schemas.microsoft.com/office/drawing/2014/main" xmlns="" val="20003"/>
                    </a:ext>
                  </a:extLst>
                </a:gridCol>
              </a:tblGrid>
              <a:tr h="361580">
                <a:tc>
                  <a:txBody>
                    <a:bodyPr/>
                    <a:lstStyle/>
                    <a:p>
                      <a:endParaRPr kumimoji="1" lang="ja-JP" altLang="en-US" sz="1600" dirty="0"/>
                    </a:p>
                  </a:txBody>
                  <a:tcPr marL="44873" marR="44873"/>
                </a:tc>
                <a:tc>
                  <a:txBody>
                    <a:bodyPr/>
                    <a:lstStyle/>
                    <a:p>
                      <a:r>
                        <a:rPr kumimoji="1" lang="ja-JP" altLang="en-US" sz="1600" dirty="0"/>
                        <a:t>条鋼類</a:t>
                      </a:r>
                    </a:p>
                  </a:txBody>
                  <a:tcPr marL="44873" marR="44873"/>
                </a:tc>
                <a:tc>
                  <a:txBody>
                    <a:bodyPr/>
                    <a:lstStyle/>
                    <a:p>
                      <a:r>
                        <a:rPr kumimoji="1" lang="ja-JP" altLang="en-US" sz="1600" dirty="0"/>
                        <a:t>鋼板類</a:t>
                      </a:r>
                    </a:p>
                  </a:txBody>
                  <a:tcPr marL="44873" marR="44873"/>
                </a:tc>
                <a:tc>
                  <a:txBody>
                    <a:bodyPr/>
                    <a:lstStyle/>
                    <a:p>
                      <a:r>
                        <a:rPr kumimoji="1" lang="ja-JP" altLang="en-US" sz="1600" dirty="0"/>
                        <a:t>鋼管類</a:t>
                      </a:r>
                    </a:p>
                  </a:txBody>
                  <a:tcPr marL="44873" marR="44873"/>
                </a:tc>
                <a:extLst>
                  <a:ext uri="{0D108BD9-81ED-4DB2-BD59-A6C34878D82A}">
                    <a16:rowId xmlns:a16="http://schemas.microsoft.com/office/drawing/2014/main" xmlns="" val="10000"/>
                  </a:ext>
                </a:extLst>
              </a:tr>
              <a:tr h="1422216">
                <a:tc>
                  <a:txBody>
                    <a:bodyPr/>
                    <a:lstStyle/>
                    <a:p>
                      <a:r>
                        <a:rPr kumimoji="1" lang="ja-JP" altLang="en-US" sz="1600" dirty="0"/>
                        <a:t>高級品</a:t>
                      </a:r>
                    </a:p>
                  </a:txBody>
                  <a:tcPr marL="44873" marR="44873"/>
                </a:tc>
                <a:tc>
                  <a:txBody>
                    <a:bodyPr/>
                    <a:lstStyle/>
                    <a:p>
                      <a:r>
                        <a:rPr kumimoji="1" lang="ja-JP" altLang="en-US" sz="1600" dirty="0"/>
                        <a:t>特殊鋼棒線（</a:t>
                      </a:r>
                      <a:r>
                        <a:rPr kumimoji="1" lang="en-US" altLang="ja-JP" sz="1600" dirty="0"/>
                        <a:t>PC</a:t>
                      </a:r>
                      <a:r>
                        <a:rPr kumimoji="1" lang="ja-JP" altLang="en-US" sz="1600" dirty="0"/>
                        <a:t>鋼線やピアノ線の素材</a:t>
                      </a:r>
                      <a:r>
                        <a:rPr kumimoji="1" lang="en-US" altLang="ja-JP" sz="1600" dirty="0"/>
                        <a:t>)</a:t>
                      </a:r>
                      <a:r>
                        <a:rPr kumimoji="1" lang="ja-JP" altLang="en-US" sz="1600" dirty="0"/>
                        <a:t>）</a:t>
                      </a:r>
                    </a:p>
                  </a:txBody>
                  <a:tcPr marL="44873" marR="44873"/>
                </a:tc>
                <a:tc>
                  <a:txBody>
                    <a:bodyPr/>
                    <a:lstStyle/>
                    <a:p>
                      <a:r>
                        <a:rPr kumimoji="1" lang="ja-JP" altLang="en-US" sz="1600" dirty="0"/>
                        <a:t>自動車車体パネル用</a:t>
                      </a:r>
                      <a:r>
                        <a:rPr kumimoji="1" lang="en-US" altLang="ja-JP" sz="1600" dirty="0"/>
                        <a:t>GA</a:t>
                      </a:r>
                      <a:r>
                        <a:rPr kumimoji="1" lang="ja-JP" altLang="en-US" sz="1600" dirty="0"/>
                        <a:t>鋼板・</a:t>
                      </a:r>
                      <a:r>
                        <a:rPr kumimoji="1" lang="en-US" altLang="ja-JP" sz="1600" dirty="0"/>
                        <a:t>GI</a:t>
                      </a:r>
                      <a:r>
                        <a:rPr kumimoji="1" lang="ja-JP" altLang="en-US" sz="1600" dirty="0"/>
                        <a:t>鋼板，自動車車体用ハイテン鋼板，家電用</a:t>
                      </a:r>
                      <a:r>
                        <a:rPr kumimoji="1" lang="en-US" altLang="ja-JP" sz="1600" dirty="0"/>
                        <a:t>EG</a:t>
                      </a:r>
                      <a:r>
                        <a:rPr kumimoji="1" lang="ja-JP" altLang="en-US" sz="1600" dirty="0"/>
                        <a:t>鋼板・</a:t>
                      </a:r>
                      <a:r>
                        <a:rPr kumimoji="1" lang="en-US" altLang="ja-JP" sz="1600" dirty="0"/>
                        <a:t>PPGI</a:t>
                      </a:r>
                      <a:r>
                        <a:rPr kumimoji="1" lang="ja-JP" altLang="en-US" sz="1600" dirty="0"/>
                        <a:t>鋼板，方向性電磁鋼板，造船用</a:t>
                      </a:r>
                      <a:r>
                        <a:rPr kumimoji="1" lang="ja-JP" altLang="en-US" sz="1600" dirty="0" smtClean="0"/>
                        <a:t>厚板</a:t>
                      </a:r>
                      <a:endParaRPr kumimoji="1" lang="ja-JP" altLang="en-US" sz="1600" dirty="0"/>
                    </a:p>
                  </a:txBody>
                  <a:tcPr marL="44873" marR="44873"/>
                </a:tc>
                <a:tc>
                  <a:txBody>
                    <a:bodyPr/>
                    <a:lstStyle/>
                    <a:p>
                      <a:r>
                        <a:rPr kumimoji="1" lang="ja-JP" altLang="en-US" sz="1600" dirty="0"/>
                        <a:t>油井用継目無鋼管，パイプライン用大径鋼管</a:t>
                      </a:r>
                    </a:p>
                  </a:txBody>
                  <a:tcPr marL="44873" marR="44873"/>
                </a:tc>
                <a:extLst>
                  <a:ext uri="{0D108BD9-81ED-4DB2-BD59-A6C34878D82A}">
                    <a16:rowId xmlns:a16="http://schemas.microsoft.com/office/drawing/2014/main" xmlns="" val="10001"/>
                  </a:ext>
                </a:extLst>
              </a:tr>
              <a:tr h="1229373">
                <a:tc>
                  <a:txBody>
                    <a:bodyPr/>
                    <a:lstStyle/>
                    <a:p>
                      <a:r>
                        <a:rPr kumimoji="1" lang="ja-JP" altLang="en-US" sz="1600" dirty="0"/>
                        <a:t>中級品</a:t>
                      </a:r>
                    </a:p>
                  </a:txBody>
                  <a:tcPr marL="44873" marR="44873"/>
                </a:tc>
                <a:tc>
                  <a:txBody>
                    <a:bodyPr/>
                    <a:lstStyle/>
                    <a:p>
                      <a:r>
                        <a:rPr kumimoji="1" lang="ja-JP" altLang="en-US" sz="1600" dirty="0"/>
                        <a:t>大型形鋼</a:t>
                      </a:r>
                    </a:p>
                  </a:txBody>
                  <a:tcPr marL="44873" marR="44873"/>
                </a:tc>
                <a:tc>
                  <a:txBody>
                    <a:bodyPr/>
                    <a:lstStyle/>
                    <a:p>
                      <a:r>
                        <a:rPr kumimoji="1" lang="ja-JP" altLang="en-US" sz="1600" dirty="0"/>
                        <a:t>配電盤用冷延鋼板，家具用冷延鋼板，建設用カラー鋼板，建設用亜鉛めっき鋼板</a:t>
                      </a:r>
                      <a:r>
                        <a:rPr kumimoji="1" lang="en-US" altLang="ja-JP" sz="1600" dirty="0"/>
                        <a:t>(</a:t>
                      </a:r>
                      <a:r>
                        <a:rPr kumimoji="1" lang="ja-JP" altLang="en-US" sz="1600" dirty="0"/>
                        <a:t>高級</a:t>
                      </a:r>
                      <a:r>
                        <a:rPr kumimoji="1" lang="en-US" altLang="ja-JP" sz="1600" dirty="0"/>
                        <a:t>)</a:t>
                      </a:r>
                      <a:r>
                        <a:rPr kumimoji="1" lang="ja-JP" altLang="en-US" sz="1600" dirty="0"/>
                        <a:t>，一般向けステンレス鋼板</a:t>
                      </a:r>
                    </a:p>
                  </a:txBody>
                  <a:tcPr marL="44873" marR="44873"/>
                </a:tc>
                <a:tc>
                  <a:txBody>
                    <a:bodyPr/>
                    <a:lstStyle/>
                    <a:p>
                      <a:r>
                        <a:rPr kumimoji="1" lang="ja-JP" altLang="en-US" sz="1600" dirty="0"/>
                        <a:t>機械構造用鋼管</a:t>
                      </a:r>
                    </a:p>
                  </a:txBody>
                  <a:tcPr marL="44873" marR="44873"/>
                </a:tc>
                <a:extLst>
                  <a:ext uri="{0D108BD9-81ED-4DB2-BD59-A6C34878D82A}">
                    <a16:rowId xmlns:a16="http://schemas.microsoft.com/office/drawing/2014/main" xmlns="" val="10002"/>
                  </a:ext>
                </a:extLst>
              </a:tr>
              <a:tr h="843687">
                <a:tc>
                  <a:txBody>
                    <a:bodyPr/>
                    <a:lstStyle/>
                    <a:p>
                      <a:r>
                        <a:rPr kumimoji="1" lang="ja-JP" altLang="en-US" sz="1600" dirty="0"/>
                        <a:t>低級品</a:t>
                      </a:r>
                    </a:p>
                  </a:txBody>
                  <a:tcPr marL="44873" marR="44873"/>
                </a:tc>
                <a:tc>
                  <a:txBody>
                    <a:bodyPr/>
                    <a:lstStyle/>
                    <a:p>
                      <a:r>
                        <a:rPr kumimoji="1" lang="ja-JP" altLang="en-US" sz="1600" dirty="0"/>
                        <a:t>建設用丸棒，異形棒鋼，建設用線材，小型形鋼</a:t>
                      </a:r>
                    </a:p>
                  </a:txBody>
                  <a:tcPr marL="44873" marR="44873"/>
                </a:tc>
                <a:tc>
                  <a:txBody>
                    <a:bodyPr/>
                    <a:lstStyle/>
                    <a:p>
                      <a:r>
                        <a:rPr kumimoji="1" lang="ja-JP" altLang="en-US" sz="1600" dirty="0"/>
                        <a:t>汎用厚板，汎用熱延・冷延鋼板，建設用亜鉛めっき鋼板，狭幅帯鋼</a:t>
                      </a:r>
                    </a:p>
                  </a:txBody>
                  <a:tcPr marL="44873" marR="44873"/>
                </a:tc>
                <a:tc>
                  <a:txBody>
                    <a:bodyPr/>
                    <a:lstStyle/>
                    <a:p>
                      <a:r>
                        <a:rPr kumimoji="1" lang="ja-JP" altLang="en-US" sz="1600" dirty="0"/>
                        <a:t>汎用鋼管</a:t>
                      </a:r>
                    </a:p>
                  </a:txBody>
                  <a:tcPr marL="44873" marR="44873"/>
                </a:tc>
                <a:extLst>
                  <a:ext uri="{0D108BD9-81ED-4DB2-BD59-A6C34878D82A}">
                    <a16:rowId xmlns:a16="http://schemas.microsoft.com/office/drawing/2014/main" xmlns="" val="10003"/>
                  </a:ext>
                </a:extLst>
              </a:tr>
            </a:tbl>
          </a:graphicData>
        </a:graphic>
      </p:graphicFrame>
      <p:sp>
        <p:nvSpPr>
          <p:cNvPr id="3" name="スライド番号プレースホルダー 2"/>
          <p:cNvSpPr>
            <a:spLocks noGrp="1"/>
          </p:cNvSpPr>
          <p:nvPr>
            <p:ph type="sldNum" sz="quarter" idx="12"/>
          </p:nvPr>
        </p:nvSpPr>
        <p:spPr/>
        <p:txBody>
          <a:bodyPr/>
          <a:lstStyle/>
          <a:p>
            <a:fld id="{97C4F756-CAEA-4483-81F9-019165409EA8}" type="slidenum">
              <a:rPr kumimoji="1" lang="ja-JP" altLang="en-US" smtClean="0"/>
              <a:t>19</a:t>
            </a:fld>
            <a:endParaRPr kumimoji="1" lang="ja-JP" altLang="en-US" dirty="0"/>
          </a:p>
        </p:txBody>
      </p:sp>
    </p:spTree>
    <p:extLst>
      <p:ext uri="{BB962C8B-B14F-4D97-AF65-F5344CB8AC3E}">
        <p14:creationId xmlns:p14="http://schemas.microsoft.com/office/powerpoint/2010/main" val="1817168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課題</a:t>
            </a:r>
            <a:endParaRPr kumimoji="1" lang="ja-JP" altLang="en-US" dirty="0"/>
          </a:p>
        </p:txBody>
      </p:sp>
      <p:sp>
        <p:nvSpPr>
          <p:cNvPr id="5" name="コンテンツ プレースホルダー 4"/>
          <p:cNvSpPr>
            <a:spLocks noGrp="1"/>
          </p:cNvSpPr>
          <p:nvPr>
            <p:ph idx="1"/>
          </p:nvPr>
        </p:nvSpPr>
        <p:spPr/>
        <p:txBody>
          <a:bodyPr/>
          <a:lstStyle/>
          <a:p>
            <a:r>
              <a:rPr kumimoji="1" lang="ja-JP" altLang="en-US" dirty="0"/>
              <a:t>日本鉄鋼業の現状と課題を論じる</a:t>
            </a:r>
            <a:endParaRPr kumimoji="1" lang="en-US" altLang="ja-JP" dirty="0"/>
          </a:p>
          <a:p>
            <a:r>
              <a:rPr lang="ja-JP" altLang="en-US" dirty="0"/>
              <a:t>とくに国際競争の中での日本メーカーが置けかれているポジションと競争戦略を明らかにし，それがどのような投資によって実行されているかを評価する</a:t>
            </a:r>
            <a:endParaRPr lang="en-US" altLang="ja-JP" dirty="0"/>
          </a:p>
          <a:p>
            <a:r>
              <a:rPr lang="ja-JP" altLang="en-US" dirty="0"/>
              <a:t>より具体的には，持続的イノベーションと破壊的イノベーションという見地から，日本の高炉メーカーと電炉メーカーの競争戦略を評価し，将来を展望する。</a:t>
            </a:r>
            <a:endParaRPr lang="en-US" altLang="ja-JP" dirty="0"/>
          </a:p>
          <a:p>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2</a:t>
            </a:fld>
            <a:endParaRPr lang="en-US" altLang="ja-JP" dirty="0"/>
          </a:p>
        </p:txBody>
      </p:sp>
    </p:spTree>
    <p:extLst>
      <p:ext uri="{BB962C8B-B14F-4D97-AF65-F5344CB8AC3E}">
        <p14:creationId xmlns:p14="http://schemas.microsoft.com/office/powerpoint/2010/main" val="28271974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２</a:t>
            </a:r>
            <a:r>
              <a:rPr kumimoji="1" lang="en-US" altLang="ja-JP" dirty="0"/>
              <a:t>-</a:t>
            </a:r>
            <a:r>
              <a:rPr kumimoji="1" lang="ja-JP" altLang="en-US" dirty="0"/>
              <a:t>（２）　分析枠組み：持続的イノベーションと破壊的イノベーション</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20</a:t>
            </a:fld>
            <a:endParaRPr lang="en-US" altLang="ja-JP" dirty="0"/>
          </a:p>
        </p:txBody>
      </p:sp>
    </p:spTree>
    <p:extLst>
      <p:ext uri="{BB962C8B-B14F-4D97-AF65-F5344CB8AC3E}">
        <p14:creationId xmlns:p14="http://schemas.microsoft.com/office/powerpoint/2010/main" val="2622164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sz="3200" dirty="0"/>
              <a:t>クリステンセンらのイノベーション分類（クリステンセン</a:t>
            </a:r>
            <a:r>
              <a:rPr kumimoji="1" lang="en-US" altLang="ja-JP" sz="3200" dirty="0"/>
              <a:t>&amp;</a:t>
            </a:r>
            <a:r>
              <a:rPr kumimoji="1" lang="ja-JP" altLang="en-US" sz="3200" dirty="0"/>
              <a:t>レイナー</a:t>
            </a:r>
            <a:r>
              <a:rPr kumimoji="1" lang="en-US" altLang="ja-JP" sz="3200" dirty="0"/>
              <a:t>[2003=2003]</a:t>
            </a:r>
            <a:r>
              <a:rPr kumimoji="1" lang="ja-JP" altLang="en-US" sz="3200" dirty="0"/>
              <a:t>）</a:t>
            </a:r>
          </a:p>
        </p:txBody>
      </p:sp>
      <p:sp>
        <p:nvSpPr>
          <p:cNvPr id="5" name="コンテンツ プレースホルダー 4"/>
          <p:cNvSpPr>
            <a:spLocks noGrp="1"/>
          </p:cNvSpPr>
          <p:nvPr>
            <p:ph idx="1"/>
          </p:nvPr>
        </p:nvSpPr>
        <p:spPr>
          <a:xfrm>
            <a:off x="457200" y="1600201"/>
            <a:ext cx="8229600" cy="4853135"/>
          </a:xfrm>
        </p:spPr>
        <p:txBody>
          <a:bodyPr>
            <a:normAutofit fontScale="92500" lnSpcReduction="20000"/>
          </a:bodyPr>
          <a:lstStyle/>
          <a:p>
            <a:r>
              <a:rPr kumimoji="1" lang="ja-JP" altLang="en-US" dirty="0"/>
              <a:t>持続的イノベーション：既存の製品・サービスの性能向上を実現することによって，確立された性能向上曲線にそって企業を押し上げていくイノベーション</a:t>
            </a:r>
            <a:endParaRPr kumimoji="1" lang="en-US" altLang="ja-JP" dirty="0"/>
          </a:p>
          <a:p>
            <a:r>
              <a:rPr lang="ja-JP" altLang="en-US" dirty="0"/>
              <a:t>破壊的イノベーション：主流市場の顧客には使いようがないイノベーション。既存のイノベーションとは異なる，新しい性能次元を生み出すことによって，新しい性能向上曲線を定義する。</a:t>
            </a:r>
            <a:endParaRPr lang="en-US" altLang="ja-JP" dirty="0"/>
          </a:p>
          <a:p>
            <a:pPr lvl="1"/>
            <a:r>
              <a:rPr lang="ja-JP" altLang="en-US" dirty="0"/>
              <a:t>支配的な製品・サービスよりある側面での性能は＿＿＿＿が，他の側面（シンプルな使い勝手のよさ，低価格など）で優れている</a:t>
            </a:r>
            <a:endParaRPr lang="en-US" altLang="ja-JP" dirty="0"/>
          </a:p>
          <a:p>
            <a:pPr lvl="1"/>
            <a:r>
              <a:rPr lang="ja-JP" altLang="en-US" dirty="0"/>
              <a:t>ローエンド型と新市場型がある</a:t>
            </a:r>
            <a:endParaRPr lang="en-US" altLang="ja-JP" dirty="0"/>
          </a:p>
          <a:p>
            <a:pPr lvl="1"/>
            <a:endParaRPr lang="en-US" altLang="ja-JP" dirty="0"/>
          </a:p>
          <a:p>
            <a:pPr lvl="1"/>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21</a:t>
            </a:fld>
            <a:endParaRPr lang="en-US" altLang="ja-JP" dirty="0"/>
          </a:p>
        </p:txBody>
      </p:sp>
    </p:spTree>
    <p:extLst>
      <p:ext uri="{BB962C8B-B14F-4D97-AF65-F5344CB8AC3E}">
        <p14:creationId xmlns:p14="http://schemas.microsoft.com/office/powerpoint/2010/main" val="3626721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破壊的イノベーションのモデル</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22</a:t>
            </a:fld>
            <a:endParaRPr lang="en-US" altLang="ja-JP" dirty="0"/>
          </a:p>
        </p:txBody>
      </p:sp>
      <p:sp>
        <p:nvSpPr>
          <p:cNvPr id="6" name="テキスト ボックス 5"/>
          <p:cNvSpPr txBox="1"/>
          <p:nvPr/>
        </p:nvSpPr>
        <p:spPr>
          <a:xfrm>
            <a:off x="1898982" y="6442858"/>
            <a:ext cx="6587682" cy="307777"/>
          </a:xfrm>
          <a:prstGeom prst="rect">
            <a:avLst/>
          </a:prstGeom>
          <a:noFill/>
        </p:spPr>
        <p:txBody>
          <a:bodyPr wrap="square" rtlCol="0">
            <a:spAutoFit/>
          </a:bodyPr>
          <a:lstStyle/>
          <a:p>
            <a:r>
              <a:rPr kumimoji="1" lang="ja-JP" altLang="en-US" sz="1400" dirty="0"/>
              <a:t>出所：クリステンセン，アンソニー，ロス</a:t>
            </a:r>
            <a:r>
              <a:rPr kumimoji="1" lang="en-US" altLang="ja-JP" sz="1400" dirty="0"/>
              <a:t>[2004=2014]6</a:t>
            </a:r>
            <a:r>
              <a:rPr kumimoji="1" lang="ja-JP" altLang="en-US" sz="1400" dirty="0"/>
              <a:t>頁。</a:t>
            </a:r>
          </a:p>
        </p:txBody>
      </p:sp>
    </p:spTree>
    <p:extLst>
      <p:ext uri="{BB962C8B-B14F-4D97-AF65-F5344CB8AC3E}">
        <p14:creationId xmlns:p14="http://schemas.microsoft.com/office/powerpoint/2010/main" val="4136254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破壊的イノベーションが</a:t>
            </a:r>
            <a:r>
              <a:rPr lang="ja-JP" altLang="en-US" dirty="0"/>
              <a:t>成功</a:t>
            </a:r>
            <a:r>
              <a:rPr kumimoji="1" lang="ja-JP" altLang="en-US" dirty="0"/>
              <a:t>するメカニズム</a:t>
            </a:r>
          </a:p>
        </p:txBody>
      </p:sp>
      <p:sp>
        <p:nvSpPr>
          <p:cNvPr id="3" name="コンテンツ プレースホルダー 2"/>
          <p:cNvSpPr>
            <a:spLocks noGrp="1"/>
          </p:cNvSpPr>
          <p:nvPr>
            <p:ph idx="1"/>
          </p:nvPr>
        </p:nvSpPr>
        <p:spPr>
          <a:xfrm>
            <a:off x="457200" y="1600201"/>
            <a:ext cx="8229600" cy="4925143"/>
          </a:xfrm>
        </p:spPr>
        <p:txBody>
          <a:bodyPr>
            <a:normAutofit fontScale="92500" lnSpcReduction="10000"/>
          </a:bodyPr>
          <a:lstStyle/>
          <a:p>
            <a:r>
              <a:rPr kumimoji="1" lang="ja-JP" altLang="en-US" dirty="0"/>
              <a:t>インセンティブの非対称性</a:t>
            </a:r>
            <a:endParaRPr kumimoji="1" lang="en-US" altLang="ja-JP" dirty="0"/>
          </a:p>
          <a:p>
            <a:pPr lvl="1"/>
            <a:r>
              <a:rPr kumimoji="1" lang="ja-JP" altLang="en-US" dirty="0"/>
              <a:t>ローエンド市場や新市場は市場規模が小さく，利益率が低い</a:t>
            </a:r>
            <a:endParaRPr kumimoji="1" lang="en-US" altLang="ja-JP" dirty="0"/>
          </a:p>
          <a:p>
            <a:pPr lvl="1"/>
            <a:r>
              <a:rPr lang="ja-JP" altLang="en-US" dirty="0"/>
              <a:t>既存企業は参入しようとしない＝過剰満足の顧客や満たされない顧客がいる</a:t>
            </a:r>
            <a:endParaRPr lang="en-US" altLang="ja-JP" dirty="0"/>
          </a:p>
          <a:p>
            <a:pPr lvl="1"/>
            <a:r>
              <a:rPr lang="ja-JP" altLang="en-US" dirty="0"/>
              <a:t>新規参入企業は参入しやすい</a:t>
            </a:r>
            <a:endParaRPr lang="en-US" altLang="ja-JP" dirty="0"/>
          </a:p>
          <a:p>
            <a:r>
              <a:rPr kumimoji="1" lang="ja-JP" altLang="en-US" dirty="0"/>
              <a:t>性能向上の帰結</a:t>
            </a:r>
            <a:endParaRPr kumimoji="1" lang="en-US" altLang="ja-JP" dirty="0"/>
          </a:p>
          <a:p>
            <a:pPr lvl="1"/>
            <a:r>
              <a:rPr lang="ja-JP" altLang="en-US" dirty="0"/>
              <a:t>持続的イノベーションを進めると，既存企業の製品・サービスは市場の要求を追い抜いてしまう</a:t>
            </a:r>
            <a:endParaRPr lang="en-US" altLang="ja-JP" dirty="0"/>
          </a:p>
          <a:p>
            <a:pPr lvl="1"/>
            <a:r>
              <a:rPr lang="ja-JP" altLang="en-US" dirty="0"/>
              <a:t>破壊的イノベーションを進めると，製品・サービスがついに主流の顧客の要求に追い付く</a:t>
            </a:r>
            <a:endParaRPr lang="en-US" altLang="ja-JP" dirty="0"/>
          </a:p>
          <a:p>
            <a:pPr lvl="1"/>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23</a:t>
            </a:fld>
            <a:endParaRPr lang="en-US" altLang="ja-JP" dirty="0"/>
          </a:p>
        </p:txBody>
      </p:sp>
    </p:spTree>
    <p:extLst>
      <p:ext uri="{BB962C8B-B14F-4D97-AF65-F5344CB8AC3E}">
        <p14:creationId xmlns:p14="http://schemas.microsoft.com/office/powerpoint/2010/main" val="2300362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ミニミル（普通鋼電炉メーカー）によるアメリカ鉄鋼業の破壊</a:t>
            </a:r>
          </a:p>
        </p:txBody>
      </p:sp>
      <p:sp>
        <p:nvSpPr>
          <p:cNvPr id="3" name="コンテンツ プレースホルダー 2"/>
          <p:cNvSpPr>
            <a:spLocks noGrp="1"/>
          </p:cNvSpPr>
          <p:nvPr>
            <p:ph idx="1"/>
          </p:nvPr>
        </p:nvSpPr>
        <p:spPr>
          <a:xfrm>
            <a:off x="457200" y="1600201"/>
            <a:ext cx="2314600" cy="5160912"/>
          </a:xfrm>
        </p:spPr>
        <p:txBody>
          <a:bodyPr>
            <a:normAutofit fontScale="62500" lnSpcReduction="20000"/>
          </a:bodyPr>
          <a:lstStyle/>
          <a:p>
            <a:r>
              <a:rPr kumimoji="1" lang="ja-JP" altLang="en-US" dirty="0"/>
              <a:t>ローグレードから参入して徐々に上位市場へ移行</a:t>
            </a:r>
            <a:endParaRPr kumimoji="1" lang="en-US" altLang="ja-JP" dirty="0"/>
          </a:p>
          <a:p>
            <a:r>
              <a:rPr lang="ja-JP" altLang="en-US" dirty="0"/>
              <a:t>高炉メーカーは高級鋼に集中して利益率確保。</a:t>
            </a:r>
            <a:endParaRPr lang="en-US" altLang="ja-JP" dirty="0"/>
          </a:p>
          <a:p>
            <a:r>
              <a:rPr kumimoji="1" lang="ja-JP" altLang="en-US" dirty="0"/>
              <a:t>ミニミルは薄スラブ連続鋳造＋コンパクトストリップ技術で薄板も製造できるようになる。</a:t>
            </a:r>
            <a:endParaRPr kumimoji="1" lang="en-US" altLang="ja-JP" dirty="0"/>
          </a:p>
          <a:p>
            <a:pPr lvl="1"/>
            <a:r>
              <a:rPr kumimoji="1" lang="ja-JP" altLang="en-US" dirty="0"/>
              <a:t>電炉製鋼比率：</a:t>
            </a:r>
            <a:r>
              <a:rPr kumimoji="1" lang="en-US" altLang="ja-JP" dirty="0"/>
              <a:t>1988</a:t>
            </a:r>
            <a:r>
              <a:rPr kumimoji="1" lang="ja-JP" altLang="en-US" dirty="0"/>
              <a:t>年</a:t>
            </a:r>
            <a:r>
              <a:rPr kumimoji="1" lang="en-US" altLang="ja-JP" dirty="0"/>
              <a:t>36.9</a:t>
            </a:r>
            <a:r>
              <a:rPr kumimoji="1" lang="ja-JP" altLang="en-US" dirty="0"/>
              <a:t>％→</a:t>
            </a:r>
            <a:r>
              <a:rPr kumimoji="1" lang="en-US" altLang="ja-JP" dirty="0"/>
              <a:t>2016</a:t>
            </a:r>
            <a:r>
              <a:rPr kumimoji="1" lang="ja-JP" altLang="en-US" dirty="0"/>
              <a:t>年</a:t>
            </a:r>
            <a:r>
              <a:rPr kumimoji="1" lang="en-US" altLang="ja-JP" dirty="0"/>
              <a:t>67.0%</a:t>
            </a:r>
            <a:r>
              <a:rPr kumimoji="1" lang="ja-JP" altLang="en-US" dirty="0"/>
              <a:t>（日本鉄鋼連盟</a:t>
            </a:r>
            <a:r>
              <a:rPr kumimoji="1" lang="en-US" altLang="ja-JP" dirty="0"/>
              <a:t>[</a:t>
            </a:r>
            <a:r>
              <a:rPr kumimoji="1" lang="ja-JP" altLang="en-US" dirty="0"/>
              <a:t>各年</a:t>
            </a:r>
            <a:r>
              <a:rPr kumimoji="1" lang="en-US" altLang="ja-JP" dirty="0"/>
              <a:t>]</a:t>
            </a:r>
            <a:r>
              <a:rPr kumimoji="1" lang="ja-JP" altLang="en-US" dirty="0"/>
              <a:t>）</a:t>
            </a:r>
            <a:endParaRPr kumimoji="1"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24</a:t>
            </a:fld>
            <a:endParaRPr lang="en-US" altLang="ja-JP" dirty="0"/>
          </a:p>
        </p:txBody>
      </p:sp>
      <p:sp>
        <p:nvSpPr>
          <p:cNvPr id="5" name="テキスト ボックス 4"/>
          <p:cNvSpPr txBox="1"/>
          <p:nvPr/>
        </p:nvSpPr>
        <p:spPr>
          <a:xfrm>
            <a:off x="3491880" y="6453336"/>
            <a:ext cx="4608512" cy="307777"/>
          </a:xfrm>
          <a:prstGeom prst="rect">
            <a:avLst/>
          </a:prstGeom>
          <a:noFill/>
        </p:spPr>
        <p:txBody>
          <a:bodyPr wrap="square" rtlCol="0">
            <a:spAutoFit/>
          </a:bodyPr>
          <a:lstStyle/>
          <a:p>
            <a:r>
              <a:rPr kumimoji="1" lang="ja-JP" altLang="en-US" sz="1400" dirty="0"/>
              <a:t>出所：クリステンセン</a:t>
            </a:r>
            <a:r>
              <a:rPr kumimoji="1" lang="en-US" altLang="ja-JP" sz="1400" dirty="0"/>
              <a:t>&amp;</a:t>
            </a:r>
            <a:r>
              <a:rPr kumimoji="1" lang="ja-JP" altLang="en-US" sz="1400" dirty="0"/>
              <a:t>レイナー</a:t>
            </a:r>
            <a:r>
              <a:rPr kumimoji="1" lang="en-US" altLang="ja-JP" sz="1400" dirty="0"/>
              <a:t>[2003=2003]45</a:t>
            </a:r>
            <a:r>
              <a:rPr kumimoji="1" lang="ja-JP" altLang="en-US" sz="1400" dirty="0"/>
              <a:t>頁。</a:t>
            </a:r>
          </a:p>
        </p:txBody>
      </p:sp>
    </p:spTree>
    <p:extLst>
      <p:ext uri="{BB962C8B-B14F-4D97-AF65-F5344CB8AC3E}">
        <p14:creationId xmlns:p14="http://schemas.microsoft.com/office/powerpoint/2010/main" val="7564999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日本の鉄鋼業への示唆：課題設定</a:t>
            </a:r>
          </a:p>
        </p:txBody>
      </p:sp>
      <p:sp>
        <p:nvSpPr>
          <p:cNvPr id="3" name="コンテンツ プレースホルダー 2"/>
          <p:cNvSpPr>
            <a:spLocks noGrp="1"/>
          </p:cNvSpPr>
          <p:nvPr>
            <p:ph idx="1"/>
          </p:nvPr>
        </p:nvSpPr>
        <p:spPr>
          <a:xfrm>
            <a:off x="457200" y="1600201"/>
            <a:ext cx="8229600" cy="4637111"/>
          </a:xfrm>
        </p:spPr>
        <p:txBody>
          <a:bodyPr>
            <a:normAutofit fontScale="92500" lnSpcReduction="10000"/>
          </a:bodyPr>
          <a:lstStyle/>
          <a:p>
            <a:r>
              <a:rPr kumimoji="1" lang="ja-JP" altLang="en-US" dirty="0"/>
              <a:t>高炉メーカーは高級鋼を軸にしたグローバル戦略を採用している。いわば持続的イノベーションを追求</a:t>
            </a:r>
            <a:endParaRPr kumimoji="1" lang="en-US" altLang="ja-JP" dirty="0"/>
          </a:p>
          <a:p>
            <a:r>
              <a:rPr lang="ja-JP" altLang="en-US" dirty="0"/>
              <a:t>高級鋼市場での競争のためにどのような投資を行っているか。その展望は</a:t>
            </a:r>
            <a:endParaRPr lang="en-US" altLang="ja-JP" dirty="0"/>
          </a:p>
          <a:p>
            <a:r>
              <a:rPr lang="ja-JP" altLang="en-US" dirty="0"/>
              <a:t>持続的イノベーションを追求するが故の失敗の罠はないか。</a:t>
            </a:r>
            <a:r>
              <a:rPr kumimoji="1" lang="ja-JP" altLang="en-US" dirty="0"/>
              <a:t>破壊的イノベーションの余地はあるか。あるとすれば，誰が担い手になるのか</a:t>
            </a:r>
            <a:endParaRPr kumimoji="1" lang="en-US" altLang="ja-JP" dirty="0"/>
          </a:p>
          <a:p>
            <a:r>
              <a:rPr lang="ja-JP" altLang="en-US" dirty="0"/>
              <a:t>上記のモデルに当てはまらない部分を含めて，日本鉄鋼業の投資行動の課題は何か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25</a:t>
            </a:fld>
            <a:endParaRPr lang="en-US" altLang="ja-JP" dirty="0"/>
          </a:p>
        </p:txBody>
      </p:sp>
    </p:spTree>
    <p:extLst>
      <p:ext uri="{BB962C8B-B14F-4D97-AF65-F5344CB8AC3E}">
        <p14:creationId xmlns:p14="http://schemas.microsoft.com/office/powerpoint/2010/main" val="1599828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２</a:t>
            </a:r>
            <a:r>
              <a:rPr lang="en-US" altLang="ja-JP" dirty="0"/>
              <a:t>-</a:t>
            </a:r>
            <a:r>
              <a:rPr lang="ja-JP" altLang="en-US" dirty="0"/>
              <a:t>（３）　高炉メーカーのグローバル高級鋼戦略</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26</a:t>
            </a:fld>
            <a:endParaRPr lang="en-US" altLang="ja-JP" dirty="0"/>
          </a:p>
        </p:txBody>
      </p:sp>
    </p:spTree>
    <p:extLst>
      <p:ext uri="{BB962C8B-B14F-4D97-AF65-F5344CB8AC3E}">
        <p14:creationId xmlns:p14="http://schemas.microsoft.com/office/powerpoint/2010/main" val="4132200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高級鋼戦略</a:t>
            </a:r>
          </a:p>
        </p:txBody>
      </p:sp>
      <p:sp>
        <p:nvSpPr>
          <p:cNvPr id="3" name="コンテンツ プレースホルダー 2"/>
          <p:cNvSpPr>
            <a:spLocks noGrp="1"/>
          </p:cNvSpPr>
          <p:nvPr>
            <p:ph idx="1"/>
          </p:nvPr>
        </p:nvSpPr>
        <p:spPr>
          <a:xfrm>
            <a:off x="457200" y="1196752"/>
            <a:ext cx="8219256" cy="5544616"/>
          </a:xfrm>
        </p:spPr>
        <p:txBody>
          <a:bodyPr>
            <a:normAutofit fontScale="92500" lnSpcReduction="20000"/>
          </a:bodyPr>
          <a:lstStyle/>
          <a:p>
            <a:r>
              <a:rPr kumimoji="1" lang="ja-JP" altLang="en-US" dirty="0"/>
              <a:t>新興国の台頭により価格競争が激化</a:t>
            </a:r>
            <a:endParaRPr kumimoji="1" lang="en-US" altLang="ja-JP" dirty="0"/>
          </a:p>
          <a:p>
            <a:pPr lvl="1"/>
            <a:r>
              <a:rPr kumimoji="1" lang="ja-JP" altLang="en-US" dirty="0"/>
              <a:t>設備投資，研究開発投資においても韓国，中国，台湾メーカーが台頭</a:t>
            </a:r>
            <a:endParaRPr kumimoji="1" lang="en-US" altLang="ja-JP" dirty="0"/>
          </a:p>
          <a:p>
            <a:pPr lvl="1"/>
            <a:r>
              <a:rPr kumimoji="1" lang="ja-JP" altLang="en-US" dirty="0"/>
              <a:t>日本メーカーにとって，大型設備への投資によるスケールメリット享受は競争の前提だが，それだけを主要戦略にはできない</a:t>
            </a:r>
            <a:endParaRPr kumimoji="1" lang="en-US" altLang="ja-JP" dirty="0"/>
          </a:p>
          <a:p>
            <a:pPr lvl="1"/>
            <a:r>
              <a:rPr lang="ja-JP" altLang="en-US" dirty="0"/>
              <a:t>そのため</a:t>
            </a:r>
            <a:r>
              <a:rPr kumimoji="1" lang="ja-JP" altLang="en-US" dirty="0"/>
              <a:t>，</a:t>
            </a:r>
            <a:r>
              <a:rPr kumimoji="1" lang="ja-JP" altLang="en-US" u="sng" dirty="0"/>
              <a:t>高級鋼による製品差別化</a:t>
            </a:r>
            <a:r>
              <a:rPr kumimoji="1" lang="ja-JP" altLang="en-US" dirty="0"/>
              <a:t>を主要な競争戦略としている</a:t>
            </a:r>
            <a:endParaRPr kumimoji="1" lang="en-US" altLang="ja-JP" dirty="0"/>
          </a:p>
          <a:p>
            <a:pPr lvl="1"/>
            <a:r>
              <a:rPr lang="ja-JP" altLang="en-US" dirty="0"/>
              <a:t>しかし</a:t>
            </a:r>
            <a:r>
              <a:rPr lang="ja-JP" altLang="en-US" u="sng" dirty="0"/>
              <a:t>大型高炉企業として操業するには＿＿＿＿＿も必要</a:t>
            </a:r>
            <a:r>
              <a:rPr lang="ja-JP" altLang="en-US" dirty="0"/>
              <a:t>である</a:t>
            </a:r>
            <a:endParaRPr kumimoji="1" lang="en-US" altLang="ja-JP" dirty="0"/>
          </a:p>
          <a:p>
            <a:r>
              <a:rPr kumimoji="1" lang="ja-JP" altLang="en-US" dirty="0"/>
              <a:t>「高級鋼」に業界共通の定義はない</a:t>
            </a:r>
            <a:endParaRPr kumimoji="1" lang="en-US" altLang="ja-JP" dirty="0"/>
          </a:p>
          <a:p>
            <a:pPr lvl="1"/>
            <a:r>
              <a:rPr kumimoji="1" lang="ja-JP" altLang="en-US" dirty="0"/>
              <a:t>品種レベルでも平均的な付加価値の差はあるが（</a:t>
            </a:r>
            <a:r>
              <a:rPr kumimoji="1" lang="ja-JP" altLang="en-US" dirty="0">
                <a:hlinkClick r:id="rId2" action="ppaction://hlinksldjump"/>
              </a:rPr>
              <a:t>スライド</a:t>
            </a:r>
            <a:r>
              <a:rPr kumimoji="1" lang="en-US" altLang="ja-JP" dirty="0">
                <a:hlinkClick r:id="rId2" action="ppaction://hlinksldjump"/>
              </a:rPr>
              <a:t>18</a:t>
            </a:r>
            <a:r>
              <a:rPr kumimoji="1" lang="ja-JP" altLang="en-US" dirty="0"/>
              <a:t>）</a:t>
            </a:r>
            <a:endParaRPr kumimoji="1" lang="en-US" altLang="ja-JP" dirty="0"/>
          </a:p>
          <a:p>
            <a:pPr lvl="1"/>
            <a:r>
              <a:rPr kumimoji="1" lang="ja-JP" altLang="en-US" dirty="0"/>
              <a:t>同一品種にもさまざまな仕様の鋼材がある。何が高級鋼かは，個別に列挙するしかない</a:t>
            </a:r>
            <a:r>
              <a:rPr lang="ja-JP" altLang="en-US" dirty="0"/>
              <a:t>（</a:t>
            </a:r>
            <a:r>
              <a:rPr lang="ja-JP" altLang="en-US" dirty="0">
                <a:hlinkClick r:id="rId3" action="ppaction://hlinksldjump"/>
              </a:rPr>
              <a:t>スライド</a:t>
            </a:r>
            <a:r>
              <a:rPr lang="en-US" altLang="ja-JP" dirty="0">
                <a:hlinkClick r:id="rId3" action="ppaction://hlinksldjump"/>
              </a:rPr>
              <a:t>19</a:t>
            </a:r>
            <a:r>
              <a:rPr lang="ja-JP" altLang="en-US" dirty="0"/>
              <a:t>）</a:t>
            </a:r>
            <a:endParaRPr kumimoji="1" lang="en-US" altLang="ja-JP" dirty="0"/>
          </a:p>
          <a:p>
            <a:pPr lvl="1"/>
            <a:endParaRPr kumimoji="1" lang="en-US" altLang="ja-JP" dirty="0"/>
          </a:p>
          <a:p>
            <a:pPr lvl="1"/>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27</a:t>
            </a:fld>
            <a:endParaRPr lang="en-US" altLang="ja-JP" dirty="0"/>
          </a:p>
        </p:txBody>
      </p:sp>
    </p:spTree>
    <p:extLst>
      <p:ext uri="{BB962C8B-B14F-4D97-AF65-F5344CB8AC3E}">
        <p14:creationId xmlns:p14="http://schemas.microsoft.com/office/powerpoint/2010/main" val="1078239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a:t>新日鐵住金の場合</a:t>
            </a:r>
          </a:p>
        </p:txBody>
      </p:sp>
      <p:sp>
        <p:nvSpPr>
          <p:cNvPr id="5" name="コンテンツ プレースホルダー 4"/>
          <p:cNvSpPr>
            <a:spLocks noGrp="1"/>
          </p:cNvSpPr>
          <p:nvPr>
            <p:ph idx="1"/>
          </p:nvPr>
        </p:nvSpPr>
        <p:spPr>
          <a:xfrm>
            <a:off x="457200" y="1600201"/>
            <a:ext cx="2098576" cy="3268959"/>
          </a:xfrm>
        </p:spPr>
        <p:txBody>
          <a:bodyPr>
            <a:normAutofit fontScale="92500" lnSpcReduction="10000"/>
          </a:bodyPr>
          <a:lstStyle/>
          <a:p>
            <a:r>
              <a:rPr kumimoji="1" lang="ja-JP" altLang="en-US" dirty="0"/>
              <a:t>①②に注目：高級鋼による差別化とグローバル展開ということ</a:t>
            </a:r>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28</a:t>
            </a:fld>
            <a:endParaRPr lang="en-US" altLang="ja-JP" dirty="0"/>
          </a:p>
        </p:txBody>
      </p:sp>
      <p:sp>
        <p:nvSpPr>
          <p:cNvPr id="6" name="テキスト ボックス 5"/>
          <p:cNvSpPr txBox="1"/>
          <p:nvPr/>
        </p:nvSpPr>
        <p:spPr>
          <a:xfrm>
            <a:off x="160799" y="4869160"/>
            <a:ext cx="2520280" cy="1815882"/>
          </a:xfrm>
          <a:prstGeom prst="rect">
            <a:avLst/>
          </a:prstGeom>
          <a:noFill/>
        </p:spPr>
        <p:txBody>
          <a:bodyPr wrap="square" rtlCol="0">
            <a:spAutoFit/>
          </a:bodyPr>
          <a:lstStyle/>
          <a:p>
            <a:r>
              <a:rPr kumimoji="1" lang="ja-JP" altLang="en-US" sz="1600" dirty="0"/>
              <a:t>出所：新日鐵住金</a:t>
            </a:r>
            <a:r>
              <a:rPr kumimoji="1" lang="en-US" altLang="ja-JP" sz="1600" dirty="0"/>
              <a:t>2020</a:t>
            </a:r>
            <a:r>
              <a:rPr kumimoji="1" lang="ja-JP" altLang="en-US" sz="1600" dirty="0"/>
              <a:t>年中期経営計画説明会資料，</a:t>
            </a:r>
            <a:r>
              <a:rPr kumimoji="1" lang="en-US" altLang="ja-JP" sz="1600" dirty="0"/>
              <a:t>2018</a:t>
            </a:r>
            <a:r>
              <a:rPr kumimoji="1" lang="ja-JP" altLang="en-US" sz="1600" dirty="0"/>
              <a:t>年</a:t>
            </a:r>
            <a:r>
              <a:rPr kumimoji="1" lang="en-US" altLang="ja-JP" sz="1600" dirty="0"/>
              <a:t>3</a:t>
            </a:r>
            <a:r>
              <a:rPr kumimoji="1" lang="ja-JP" altLang="en-US" sz="1600" dirty="0"/>
              <a:t>月</a:t>
            </a:r>
            <a:r>
              <a:rPr lang="en-US" altLang="ja-JP" sz="1600" dirty="0"/>
              <a:t>2</a:t>
            </a:r>
            <a:r>
              <a:rPr kumimoji="1" lang="ja-JP" altLang="en-US" sz="1600" dirty="0"/>
              <a:t>日（</a:t>
            </a:r>
            <a:r>
              <a:rPr lang="en-US" altLang="ja-JP" sz="1600" dirty="0"/>
              <a:t> </a:t>
            </a:r>
            <a:r>
              <a:rPr lang="en-US" altLang="ja-JP" sz="1600" dirty="0">
                <a:hlinkClick r:id="rId2"/>
              </a:rPr>
              <a:t>http://www.nssmc.com/common/secure/ir/library/pdf/20180302_800.pdf</a:t>
            </a:r>
            <a:r>
              <a:rPr lang="en-US" altLang="ja-JP" sz="1600" dirty="0"/>
              <a:t> </a:t>
            </a:r>
            <a:r>
              <a:rPr kumimoji="1" lang="ja-JP" altLang="en-US" sz="1600" dirty="0"/>
              <a:t>）。</a:t>
            </a:r>
          </a:p>
        </p:txBody>
      </p:sp>
    </p:spTree>
    <p:extLst>
      <p:ext uri="{BB962C8B-B14F-4D97-AF65-F5344CB8AC3E}">
        <p14:creationId xmlns:p14="http://schemas.microsoft.com/office/powerpoint/2010/main" val="21943490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自動車産業の重要性</a:t>
            </a:r>
          </a:p>
        </p:txBody>
      </p:sp>
      <p:sp>
        <p:nvSpPr>
          <p:cNvPr id="3" name="コンテンツ プレースホルダー 2"/>
          <p:cNvSpPr>
            <a:spLocks noGrp="1"/>
          </p:cNvSpPr>
          <p:nvPr>
            <p:ph idx="1"/>
          </p:nvPr>
        </p:nvSpPr>
        <p:spPr>
          <a:xfrm>
            <a:off x="467544" y="1196752"/>
            <a:ext cx="8229600" cy="1296144"/>
          </a:xfrm>
        </p:spPr>
        <p:txBody>
          <a:bodyPr>
            <a:normAutofit fontScale="92500" lnSpcReduction="20000"/>
          </a:bodyPr>
          <a:lstStyle/>
          <a:p>
            <a:r>
              <a:rPr kumimoji="1" lang="ja-JP" altLang="en-US" dirty="0"/>
              <a:t>国内需要に占める比重の増大</a:t>
            </a:r>
            <a:endParaRPr kumimoji="1" lang="en-US" altLang="ja-JP" dirty="0"/>
          </a:p>
          <a:p>
            <a:r>
              <a:rPr lang="ja-JP" altLang="en-US" dirty="0"/>
              <a:t>ただし量は伸び悩み。自動車の需要と生産が</a:t>
            </a:r>
            <a:r>
              <a:rPr lang="en-US" altLang="ja-JP" dirty="0"/>
              <a:t/>
            </a:r>
            <a:br>
              <a:rPr lang="en-US" altLang="ja-JP" dirty="0"/>
            </a:br>
            <a:r>
              <a:rPr lang="ja-JP" altLang="en-US" dirty="0"/>
              <a:t>＿＿＿＿＿＿＿＿＿＿ため</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29</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512883748"/>
              </p:ext>
            </p:extLst>
          </p:nvPr>
        </p:nvGraphicFramePr>
        <p:xfrm>
          <a:off x="107504" y="2780928"/>
          <a:ext cx="7848874" cy="3672406"/>
        </p:xfrm>
        <a:graphic>
          <a:graphicData uri="http://schemas.openxmlformats.org/drawingml/2006/table">
            <a:tbl>
              <a:tblPr firstRow="1" firstCol="1" lastRow="1">
                <a:tableStyleId>{284E427A-3D55-4303-BF80-6455036E1DE7}</a:tableStyleId>
              </a:tblPr>
              <a:tblGrid>
                <a:gridCol w="1365674">
                  <a:extLst>
                    <a:ext uri="{9D8B030D-6E8A-4147-A177-3AD203B41FA5}">
                      <a16:colId xmlns:a16="http://schemas.microsoft.com/office/drawing/2014/main" xmlns="" val="20000"/>
                    </a:ext>
                  </a:extLst>
                </a:gridCol>
                <a:gridCol w="810400">
                  <a:extLst>
                    <a:ext uri="{9D8B030D-6E8A-4147-A177-3AD203B41FA5}">
                      <a16:colId xmlns:a16="http://schemas.microsoft.com/office/drawing/2014/main" xmlns="" val="20001"/>
                    </a:ext>
                  </a:extLst>
                </a:gridCol>
                <a:gridCol w="810400">
                  <a:extLst>
                    <a:ext uri="{9D8B030D-6E8A-4147-A177-3AD203B41FA5}">
                      <a16:colId xmlns:a16="http://schemas.microsoft.com/office/drawing/2014/main" xmlns="" val="20002"/>
                    </a:ext>
                  </a:extLst>
                </a:gridCol>
                <a:gridCol w="810400">
                  <a:extLst>
                    <a:ext uri="{9D8B030D-6E8A-4147-A177-3AD203B41FA5}">
                      <a16:colId xmlns:a16="http://schemas.microsoft.com/office/drawing/2014/main" xmlns="" val="20003"/>
                    </a:ext>
                  </a:extLst>
                </a:gridCol>
                <a:gridCol w="810400">
                  <a:extLst>
                    <a:ext uri="{9D8B030D-6E8A-4147-A177-3AD203B41FA5}">
                      <a16:colId xmlns:a16="http://schemas.microsoft.com/office/drawing/2014/main" xmlns="" val="20004"/>
                    </a:ext>
                  </a:extLst>
                </a:gridCol>
                <a:gridCol w="810400">
                  <a:extLst>
                    <a:ext uri="{9D8B030D-6E8A-4147-A177-3AD203B41FA5}">
                      <a16:colId xmlns:a16="http://schemas.microsoft.com/office/drawing/2014/main" xmlns="" val="20005"/>
                    </a:ext>
                  </a:extLst>
                </a:gridCol>
                <a:gridCol w="810400">
                  <a:extLst>
                    <a:ext uri="{9D8B030D-6E8A-4147-A177-3AD203B41FA5}">
                      <a16:colId xmlns:a16="http://schemas.microsoft.com/office/drawing/2014/main" xmlns="" val="20006"/>
                    </a:ext>
                  </a:extLst>
                </a:gridCol>
                <a:gridCol w="810400">
                  <a:extLst>
                    <a:ext uri="{9D8B030D-6E8A-4147-A177-3AD203B41FA5}">
                      <a16:colId xmlns:a16="http://schemas.microsoft.com/office/drawing/2014/main" xmlns="" val="20007"/>
                    </a:ext>
                  </a:extLst>
                </a:gridCol>
                <a:gridCol w="810400">
                  <a:extLst>
                    <a:ext uri="{9D8B030D-6E8A-4147-A177-3AD203B41FA5}">
                      <a16:colId xmlns:a16="http://schemas.microsoft.com/office/drawing/2014/main" xmlns="" val="20008"/>
                    </a:ext>
                  </a:extLst>
                </a:gridCol>
              </a:tblGrid>
              <a:tr h="833469">
                <a:tc>
                  <a:txBody>
                    <a:bodyPr/>
                    <a:lstStyle/>
                    <a:p>
                      <a:pPr algn="ctr" fontAlgn="ctr"/>
                      <a:r>
                        <a:rPr lang="ja-JP" altLang="en-US" sz="1800" u="none" strike="noStrike" dirty="0">
                          <a:effectLst/>
                        </a:rPr>
                        <a:t>　</a:t>
                      </a:r>
                      <a:endParaRPr lang="ja-JP" altLang="en-US" sz="1800" b="1" i="0" u="none" strike="noStrike" dirty="0">
                        <a:effectLst/>
                        <a:latin typeface="ＭＳ Ｐゴシック"/>
                      </a:endParaRPr>
                    </a:p>
                  </a:txBody>
                  <a:tcPr marL="9525" marR="9525" marT="9525" marB="0" anchor="ctr"/>
                </a:tc>
                <a:tc>
                  <a:txBody>
                    <a:bodyPr/>
                    <a:lstStyle/>
                    <a:p>
                      <a:pPr algn="ctr" fontAlgn="ctr"/>
                      <a:r>
                        <a:rPr lang="en-US" altLang="ja-JP" sz="1800" u="none" strike="noStrike" dirty="0">
                          <a:effectLst/>
                        </a:rPr>
                        <a:t>1995</a:t>
                      </a:r>
                      <a:r>
                        <a:rPr lang="ja-JP" altLang="en-US" sz="1800" u="none" strike="noStrike" dirty="0">
                          <a:effectLst/>
                        </a:rPr>
                        <a:t>年度</a:t>
                      </a:r>
                      <a:endParaRPr lang="ja-JP" altLang="en-US" sz="1800" b="1" i="0" u="none" strike="noStrike" dirty="0">
                        <a:effectLst/>
                        <a:latin typeface="ＭＳ Ｐゴシック"/>
                      </a:endParaRPr>
                    </a:p>
                  </a:txBody>
                  <a:tcPr marL="9525" marR="9525" marT="9525" marB="0" anchor="ctr"/>
                </a:tc>
                <a:tc>
                  <a:txBody>
                    <a:bodyPr/>
                    <a:lstStyle/>
                    <a:p>
                      <a:pPr algn="ctr" fontAlgn="ctr"/>
                      <a:r>
                        <a:rPr lang="ja-JP" altLang="en-US" sz="1800" u="none" strike="noStrike" dirty="0">
                          <a:effectLst/>
                        </a:rPr>
                        <a:t>　</a:t>
                      </a:r>
                      <a:endParaRPr lang="ja-JP" altLang="en-US" sz="1800" b="1" i="0" u="none" strike="noStrike" dirty="0">
                        <a:effectLst/>
                        <a:latin typeface="ＭＳ Ｐゴシック"/>
                      </a:endParaRPr>
                    </a:p>
                  </a:txBody>
                  <a:tcPr marL="9525" marR="9525" marT="9525" marB="0" anchor="ctr"/>
                </a:tc>
                <a:tc>
                  <a:txBody>
                    <a:bodyPr/>
                    <a:lstStyle/>
                    <a:p>
                      <a:pPr algn="ctr" fontAlgn="ctr"/>
                      <a:r>
                        <a:rPr lang="en-US" altLang="ja-JP" sz="1800" u="none" strike="noStrike" dirty="0">
                          <a:effectLst/>
                        </a:rPr>
                        <a:t>2005</a:t>
                      </a:r>
                      <a:r>
                        <a:rPr lang="ja-JP" altLang="en-US" sz="1800" u="none" strike="noStrike" dirty="0">
                          <a:effectLst/>
                        </a:rPr>
                        <a:t>年度</a:t>
                      </a:r>
                      <a:endParaRPr lang="ja-JP" altLang="en-US" sz="1800" b="1" i="0" u="none" strike="noStrike" dirty="0">
                        <a:effectLst/>
                        <a:latin typeface="ＭＳ Ｐゴシック"/>
                      </a:endParaRPr>
                    </a:p>
                  </a:txBody>
                  <a:tcPr marL="9525" marR="9525" marT="9525" marB="0" anchor="ctr"/>
                </a:tc>
                <a:tc>
                  <a:txBody>
                    <a:bodyPr/>
                    <a:lstStyle/>
                    <a:p>
                      <a:pPr algn="ctr" fontAlgn="ctr"/>
                      <a:r>
                        <a:rPr lang="ja-JP" altLang="en-US" sz="1800" u="none" strike="noStrike" dirty="0">
                          <a:effectLst/>
                        </a:rPr>
                        <a:t>　</a:t>
                      </a:r>
                      <a:endParaRPr lang="ja-JP" altLang="en-US" sz="1800" b="1" i="0" u="none" strike="noStrike" dirty="0">
                        <a:effectLst/>
                        <a:latin typeface="ＭＳ Ｐゴシック"/>
                      </a:endParaRPr>
                    </a:p>
                  </a:txBody>
                  <a:tcPr marL="9525" marR="9525" marT="9525" marB="0" anchor="ctr"/>
                </a:tc>
                <a:tc>
                  <a:txBody>
                    <a:bodyPr/>
                    <a:lstStyle/>
                    <a:p>
                      <a:pPr algn="ctr" fontAlgn="ctr"/>
                      <a:r>
                        <a:rPr lang="en-US" altLang="ja-JP" sz="1800" u="none" strike="noStrike" dirty="0">
                          <a:effectLst/>
                        </a:rPr>
                        <a:t>2015</a:t>
                      </a:r>
                      <a:r>
                        <a:rPr lang="ja-JP" altLang="en-US" sz="1800" u="none" strike="noStrike" dirty="0">
                          <a:effectLst/>
                        </a:rPr>
                        <a:t>年度</a:t>
                      </a:r>
                      <a:endParaRPr lang="ja-JP" altLang="en-US" sz="1800" b="1" i="0" u="none" strike="noStrike" dirty="0">
                        <a:effectLst/>
                        <a:latin typeface="ＭＳ Ｐゴシック"/>
                      </a:endParaRPr>
                    </a:p>
                  </a:txBody>
                  <a:tcPr marL="9525" marR="9525" marT="9525" marB="0" anchor="ctr"/>
                </a:tc>
                <a:tc>
                  <a:txBody>
                    <a:bodyPr/>
                    <a:lstStyle/>
                    <a:p>
                      <a:pPr algn="ctr" fontAlgn="ctr"/>
                      <a:r>
                        <a:rPr lang="ja-JP" altLang="en-US" sz="1800" u="none" strike="noStrike" dirty="0">
                          <a:effectLst/>
                        </a:rPr>
                        <a:t>　</a:t>
                      </a:r>
                      <a:endParaRPr lang="ja-JP" altLang="en-US" sz="1800" b="1" i="0" u="none" strike="noStrike" dirty="0">
                        <a:effectLst/>
                        <a:latin typeface="ＭＳ Ｐゴシック"/>
                      </a:endParaRPr>
                    </a:p>
                  </a:txBody>
                  <a:tcPr marL="9525" marR="9525" marT="9525" marB="0" anchor="ctr"/>
                </a:tc>
                <a:tc>
                  <a:txBody>
                    <a:bodyPr/>
                    <a:lstStyle/>
                    <a:p>
                      <a:pPr algn="ctr" fontAlgn="ctr"/>
                      <a:r>
                        <a:rPr lang="en-US" altLang="ja-JP" sz="1800" u="none" strike="noStrike" dirty="0">
                          <a:effectLst/>
                        </a:rPr>
                        <a:t>1995→</a:t>
                      </a:r>
                      <a:br>
                        <a:rPr lang="en-US" altLang="ja-JP" sz="1800" u="none" strike="noStrike" dirty="0">
                          <a:effectLst/>
                        </a:rPr>
                      </a:br>
                      <a:r>
                        <a:rPr lang="en-US" altLang="ja-JP" sz="1800" u="none" strike="noStrike" dirty="0">
                          <a:effectLst/>
                        </a:rPr>
                        <a:t>2005</a:t>
                      </a:r>
                      <a:r>
                        <a:rPr lang="ja-JP" altLang="en-US" sz="1800" u="none" strike="noStrike" dirty="0">
                          <a:effectLst/>
                        </a:rPr>
                        <a:t>増減</a:t>
                      </a:r>
                      <a:endParaRPr lang="ja-JP" altLang="en-US" sz="1800" b="1" i="0" u="none" strike="noStrike" dirty="0">
                        <a:effectLst/>
                        <a:latin typeface="ＭＳ Ｐゴシック"/>
                      </a:endParaRPr>
                    </a:p>
                  </a:txBody>
                  <a:tcPr marL="9525" marR="9525" marT="9525" marB="0" anchor="ctr"/>
                </a:tc>
                <a:tc>
                  <a:txBody>
                    <a:bodyPr/>
                    <a:lstStyle/>
                    <a:p>
                      <a:pPr algn="ctr" fontAlgn="ctr"/>
                      <a:r>
                        <a:rPr lang="en-US" altLang="ja-JP" sz="1800" u="none" strike="noStrike" dirty="0">
                          <a:effectLst/>
                        </a:rPr>
                        <a:t>2005→</a:t>
                      </a:r>
                      <a:br>
                        <a:rPr lang="en-US" altLang="ja-JP" sz="1800" u="none" strike="noStrike" dirty="0">
                          <a:effectLst/>
                        </a:rPr>
                      </a:br>
                      <a:r>
                        <a:rPr lang="en-US" altLang="ja-JP" sz="1800" u="none" strike="noStrike" dirty="0">
                          <a:effectLst/>
                        </a:rPr>
                        <a:t>2015</a:t>
                      </a:r>
                      <a:r>
                        <a:rPr lang="ja-JP" altLang="en-US" sz="1800" u="none" strike="noStrike" dirty="0">
                          <a:effectLst/>
                        </a:rPr>
                        <a:t>増減</a:t>
                      </a:r>
                      <a:endParaRPr lang="ja-JP" altLang="en-US" sz="1800" b="1" i="0" u="none" strike="noStrike" dirty="0">
                        <a:effectLst/>
                        <a:latin typeface="ＭＳ Ｐゴシック"/>
                      </a:endParaRPr>
                    </a:p>
                  </a:txBody>
                  <a:tcPr marL="9525" marR="9525" marT="9525" marB="0" anchor="ctr"/>
                </a:tc>
                <a:extLst>
                  <a:ext uri="{0D108BD9-81ED-4DB2-BD59-A6C34878D82A}">
                    <a16:rowId xmlns:a16="http://schemas.microsoft.com/office/drawing/2014/main" xmlns="" val="10000"/>
                  </a:ext>
                </a:extLst>
              </a:tr>
              <a:tr h="284965">
                <a:tc>
                  <a:txBody>
                    <a:bodyPr/>
                    <a:lstStyle/>
                    <a:p>
                      <a:pPr algn="l" fontAlgn="ctr"/>
                      <a:r>
                        <a:rPr lang="ja-JP" altLang="en-US" sz="1800" u="none" strike="noStrike" dirty="0">
                          <a:effectLst/>
                        </a:rPr>
                        <a:t>土木</a:t>
                      </a:r>
                      <a:endParaRPr lang="ja-JP" altLang="en-US"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10,707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16.1%</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7,010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11.1%</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6,588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13.6%</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-3,697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-422 </a:t>
                      </a:r>
                      <a:endParaRPr lang="en-US" altLang="ja-JP" sz="1800" b="0" i="0" u="none" strike="noStrike" dirty="0">
                        <a:effectLst/>
                        <a:latin typeface="ＭＳ Ｐゴシック"/>
                      </a:endParaRPr>
                    </a:p>
                  </a:txBody>
                  <a:tcPr marL="9525" marR="9525" marT="9525" marB="0" anchor="ctr"/>
                </a:tc>
                <a:extLst>
                  <a:ext uri="{0D108BD9-81ED-4DB2-BD59-A6C34878D82A}">
                    <a16:rowId xmlns:a16="http://schemas.microsoft.com/office/drawing/2014/main" xmlns="" val="10001"/>
                  </a:ext>
                </a:extLst>
              </a:tr>
              <a:tr h="284965">
                <a:tc>
                  <a:txBody>
                    <a:bodyPr/>
                    <a:lstStyle/>
                    <a:p>
                      <a:pPr algn="l" fontAlgn="ctr"/>
                      <a:r>
                        <a:rPr lang="ja-JP" altLang="en-US" sz="1800" u="none" strike="noStrike" dirty="0">
                          <a:effectLst/>
                        </a:rPr>
                        <a:t>建築</a:t>
                      </a:r>
                      <a:endParaRPr lang="ja-JP" altLang="en-US"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22,663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34.1%</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20,808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32.9%</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14,557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30.1%</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-1,855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-6,251 </a:t>
                      </a:r>
                      <a:endParaRPr lang="en-US" altLang="ja-JP" sz="1800" b="0" i="0" u="none" strike="noStrike" dirty="0">
                        <a:effectLst/>
                        <a:latin typeface="ＭＳ Ｐゴシック"/>
                      </a:endParaRPr>
                    </a:p>
                  </a:txBody>
                  <a:tcPr marL="9525" marR="9525" marT="9525" marB="0" anchor="ctr"/>
                </a:tc>
                <a:extLst>
                  <a:ext uri="{0D108BD9-81ED-4DB2-BD59-A6C34878D82A}">
                    <a16:rowId xmlns:a16="http://schemas.microsoft.com/office/drawing/2014/main" xmlns="" val="10002"/>
                  </a:ext>
                </a:extLst>
              </a:tr>
              <a:tr h="559217">
                <a:tc>
                  <a:txBody>
                    <a:bodyPr/>
                    <a:lstStyle/>
                    <a:p>
                      <a:pPr algn="l" fontAlgn="ctr"/>
                      <a:r>
                        <a:rPr lang="ja-JP" altLang="en-US" sz="1800" u="none" strike="noStrike" dirty="0">
                          <a:effectLst/>
                        </a:rPr>
                        <a:t>造船・海洋機器</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3,463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5.2%</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5,612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8.9%</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4,324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8.9%</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2,149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-1,288 </a:t>
                      </a:r>
                      <a:endParaRPr lang="en-US" altLang="ja-JP" sz="1800" b="0" i="0" u="none" strike="noStrike" dirty="0">
                        <a:effectLst/>
                        <a:latin typeface="ＭＳ Ｐゴシック"/>
                      </a:endParaRPr>
                    </a:p>
                  </a:txBody>
                  <a:tcPr marL="9525" marR="9525" marT="9525" marB="0" anchor="ctr"/>
                </a:tc>
                <a:extLst>
                  <a:ext uri="{0D108BD9-81ED-4DB2-BD59-A6C34878D82A}">
                    <a16:rowId xmlns:a16="http://schemas.microsoft.com/office/drawing/2014/main" xmlns="" val="10003"/>
                  </a:ext>
                </a:extLst>
              </a:tr>
              <a:tr h="284965">
                <a:tc>
                  <a:txBody>
                    <a:bodyPr/>
                    <a:lstStyle/>
                    <a:p>
                      <a:pPr algn="l" fontAlgn="ctr"/>
                      <a:r>
                        <a:rPr lang="ja-JP" altLang="en-US" sz="1800" u="none" strike="noStrike" dirty="0">
                          <a:effectLst/>
                        </a:rPr>
                        <a:t>自動車</a:t>
                      </a:r>
                      <a:endParaRPr lang="ja-JP" altLang="en-US" sz="1800" b="0" i="0" u="none" strike="noStrike" dirty="0">
                        <a:effectLst/>
                        <a:latin typeface="ＭＳ Ｐゴシック"/>
                      </a:endParaRPr>
                    </a:p>
                  </a:txBody>
                  <a:tcPr marL="9525" marR="9525" marT="9525" marB="0" anchor="ctr">
                    <a:solidFill>
                      <a:schemeClr val="bg2"/>
                    </a:solidFill>
                  </a:tcPr>
                </a:tc>
                <a:tc>
                  <a:txBody>
                    <a:bodyPr/>
                    <a:lstStyle/>
                    <a:p>
                      <a:pPr algn="r" fontAlgn="ctr"/>
                      <a:r>
                        <a:rPr lang="en-US" altLang="ja-JP" sz="1800" u="none" strike="noStrike" dirty="0">
                          <a:effectLst/>
                        </a:rPr>
                        <a:t>10,977 </a:t>
                      </a:r>
                      <a:endParaRPr lang="en-US" altLang="ja-JP" sz="1800" b="0" i="0" u="none" strike="noStrike" dirty="0">
                        <a:effectLst/>
                        <a:latin typeface="ＭＳ Ｐゴシック"/>
                      </a:endParaRPr>
                    </a:p>
                  </a:txBody>
                  <a:tcPr marL="9525" marR="9525" marT="9525" marB="0" anchor="ctr">
                    <a:solidFill>
                      <a:schemeClr val="bg2"/>
                    </a:solidFill>
                  </a:tcPr>
                </a:tc>
                <a:tc>
                  <a:txBody>
                    <a:bodyPr/>
                    <a:lstStyle/>
                    <a:p>
                      <a:pPr algn="r" fontAlgn="ctr"/>
                      <a:r>
                        <a:rPr lang="en-US" altLang="ja-JP" sz="1800" u="none" strike="noStrike" dirty="0">
                          <a:effectLst/>
                        </a:rPr>
                        <a:t>16.5%</a:t>
                      </a:r>
                      <a:endParaRPr lang="en-US" altLang="ja-JP" sz="1800" b="0" i="0" u="none" strike="noStrike" dirty="0">
                        <a:effectLst/>
                        <a:latin typeface="ＭＳ Ｐゴシック"/>
                      </a:endParaRPr>
                    </a:p>
                  </a:txBody>
                  <a:tcPr marL="9525" marR="9525" marT="9525" marB="0" anchor="ctr">
                    <a:solidFill>
                      <a:schemeClr val="bg2"/>
                    </a:solidFill>
                  </a:tcPr>
                </a:tc>
                <a:tc>
                  <a:txBody>
                    <a:bodyPr/>
                    <a:lstStyle/>
                    <a:p>
                      <a:pPr algn="r" fontAlgn="ctr"/>
                      <a:r>
                        <a:rPr lang="en-US" altLang="ja-JP" sz="1800" u="none" strike="noStrike" dirty="0">
                          <a:effectLst/>
                        </a:rPr>
                        <a:t>13,413 </a:t>
                      </a:r>
                      <a:endParaRPr lang="en-US" altLang="ja-JP" sz="1800" b="0" i="0" u="none" strike="noStrike" dirty="0">
                        <a:effectLst/>
                        <a:latin typeface="ＭＳ Ｐゴシック"/>
                      </a:endParaRPr>
                    </a:p>
                  </a:txBody>
                  <a:tcPr marL="9525" marR="9525" marT="9525" marB="0" anchor="ctr">
                    <a:solidFill>
                      <a:schemeClr val="bg2"/>
                    </a:solidFill>
                  </a:tcPr>
                </a:tc>
                <a:tc>
                  <a:txBody>
                    <a:bodyPr/>
                    <a:lstStyle/>
                    <a:p>
                      <a:pPr algn="r" fontAlgn="ctr"/>
                      <a:r>
                        <a:rPr lang="en-US" altLang="ja-JP" sz="1800" u="none" strike="noStrike" dirty="0">
                          <a:effectLst/>
                        </a:rPr>
                        <a:t>21.2%</a:t>
                      </a:r>
                      <a:endParaRPr lang="en-US" altLang="ja-JP" sz="1800" b="0" i="0" u="none" strike="noStrike" dirty="0">
                        <a:effectLst/>
                        <a:latin typeface="ＭＳ Ｐゴシック"/>
                      </a:endParaRPr>
                    </a:p>
                  </a:txBody>
                  <a:tcPr marL="9525" marR="9525" marT="9525" marB="0" anchor="ctr">
                    <a:solidFill>
                      <a:schemeClr val="bg2"/>
                    </a:solidFill>
                  </a:tcPr>
                </a:tc>
                <a:tc>
                  <a:txBody>
                    <a:bodyPr/>
                    <a:lstStyle/>
                    <a:p>
                      <a:pPr algn="r" fontAlgn="ctr"/>
                      <a:r>
                        <a:rPr lang="en-US" altLang="ja-JP" sz="1800" u="none" strike="noStrike" dirty="0">
                          <a:effectLst/>
                        </a:rPr>
                        <a:t>10,762 </a:t>
                      </a:r>
                      <a:endParaRPr lang="en-US" altLang="ja-JP" sz="1800" b="0" i="0" u="none" strike="noStrike" dirty="0">
                        <a:effectLst/>
                        <a:latin typeface="ＭＳ Ｐゴシック"/>
                      </a:endParaRPr>
                    </a:p>
                  </a:txBody>
                  <a:tcPr marL="9525" marR="9525" marT="9525" marB="0" anchor="ctr">
                    <a:solidFill>
                      <a:schemeClr val="bg2"/>
                    </a:solidFill>
                  </a:tcPr>
                </a:tc>
                <a:tc>
                  <a:txBody>
                    <a:bodyPr/>
                    <a:lstStyle/>
                    <a:p>
                      <a:pPr algn="r" fontAlgn="ctr"/>
                      <a:r>
                        <a:rPr lang="en-US" altLang="ja-JP" sz="1800" u="none" strike="noStrike" dirty="0">
                          <a:effectLst/>
                        </a:rPr>
                        <a:t>22.2%</a:t>
                      </a:r>
                      <a:endParaRPr lang="en-US" altLang="ja-JP" sz="1800" b="0" i="0" u="none" strike="noStrike" dirty="0">
                        <a:effectLst/>
                        <a:latin typeface="ＭＳ Ｐゴシック"/>
                      </a:endParaRPr>
                    </a:p>
                  </a:txBody>
                  <a:tcPr marL="9525" marR="9525" marT="9525" marB="0" anchor="ctr">
                    <a:solidFill>
                      <a:schemeClr val="bg2"/>
                    </a:solidFill>
                  </a:tcPr>
                </a:tc>
                <a:tc>
                  <a:txBody>
                    <a:bodyPr/>
                    <a:lstStyle/>
                    <a:p>
                      <a:pPr algn="r" fontAlgn="ctr"/>
                      <a:r>
                        <a:rPr lang="en-US" altLang="ja-JP" sz="1800" u="none" strike="noStrike" dirty="0">
                          <a:effectLst/>
                        </a:rPr>
                        <a:t>2,436 </a:t>
                      </a:r>
                      <a:endParaRPr lang="en-US" altLang="ja-JP" sz="1800" b="0" i="0" u="none" strike="noStrike" dirty="0">
                        <a:effectLst/>
                        <a:latin typeface="ＭＳ Ｐゴシック"/>
                      </a:endParaRPr>
                    </a:p>
                  </a:txBody>
                  <a:tcPr marL="9525" marR="9525" marT="9525" marB="0" anchor="ctr">
                    <a:solidFill>
                      <a:schemeClr val="bg2"/>
                    </a:solidFill>
                  </a:tcPr>
                </a:tc>
                <a:tc>
                  <a:txBody>
                    <a:bodyPr/>
                    <a:lstStyle/>
                    <a:p>
                      <a:pPr algn="r" fontAlgn="ctr"/>
                      <a:r>
                        <a:rPr lang="en-US" altLang="ja-JP" sz="1800" u="none" strike="noStrike" dirty="0">
                          <a:effectLst/>
                        </a:rPr>
                        <a:t>-2,651 </a:t>
                      </a:r>
                      <a:endParaRPr lang="en-US" altLang="ja-JP" sz="1800" b="0" i="0" u="none" strike="noStrike" dirty="0">
                        <a:effectLst/>
                        <a:latin typeface="ＭＳ Ｐゴシック"/>
                      </a:endParaRPr>
                    </a:p>
                  </a:txBody>
                  <a:tcPr marL="9525" marR="9525" marT="9525" marB="0" anchor="ctr">
                    <a:solidFill>
                      <a:schemeClr val="bg2"/>
                    </a:solidFill>
                  </a:tcPr>
                </a:tc>
                <a:extLst>
                  <a:ext uri="{0D108BD9-81ED-4DB2-BD59-A6C34878D82A}">
                    <a16:rowId xmlns:a16="http://schemas.microsoft.com/office/drawing/2014/main" xmlns="" val="10004"/>
                  </a:ext>
                </a:extLst>
              </a:tr>
              <a:tr h="284965">
                <a:tc>
                  <a:txBody>
                    <a:bodyPr/>
                    <a:lstStyle/>
                    <a:p>
                      <a:pPr algn="l" fontAlgn="ctr"/>
                      <a:r>
                        <a:rPr lang="ja-JP" altLang="en-US" sz="1800" u="none" strike="noStrike" dirty="0">
                          <a:effectLst/>
                        </a:rPr>
                        <a:t>産業機械</a:t>
                      </a:r>
                      <a:endParaRPr lang="ja-JP" altLang="en-US"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5,307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8.0%</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5,915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9.4%</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4,609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9.5%</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608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-1,306 </a:t>
                      </a:r>
                      <a:endParaRPr lang="en-US" altLang="ja-JP" sz="1800" b="0" i="0" u="none" strike="noStrike" dirty="0">
                        <a:effectLst/>
                        <a:latin typeface="ＭＳ Ｐゴシック"/>
                      </a:endParaRPr>
                    </a:p>
                  </a:txBody>
                  <a:tcPr marL="9525" marR="9525" marT="9525" marB="0" anchor="ctr"/>
                </a:tc>
                <a:extLst>
                  <a:ext uri="{0D108BD9-81ED-4DB2-BD59-A6C34878D82A}">
                    <a16:rowId xmlns:a16="http://schemas.microsoft.com/office/drawing/2014/main" xmlns="" val="10005"/>
                  </a:ext>
                </a:extLst>
              </a:tr>
              <a:tr h="284965">
                <a:tc>
                  <a:txBody>
                    <a:bodyPr/>
                    <a:lstStyle/>
                    <a:p>
                      <a:pPr algn="l" fontAlgn="ctr"/>
                      <a:r>
                        <a:rPr lang="ja-JP" altLang="en-US" sz="1800" u="none" strike="noStrike" dirty="0">
                          <a:effectLst/>
                        </a:rPr>
                        <a:t>電気機械</a:t>
                      </a:r>
                      <a:endParaRPr lang="ja-JP" altLang="en-US"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4,321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6.5%</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3,868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6.1%</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2,917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6.0%</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-453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-951 </a:t>
                      </a:r>
                      <a:endParaRPr lang="en-US" altLang="ja-JP" sz="1800" b="0" i="0" u="none" strike="noStrike" dirty="0">
                        <a:effectLst/>
                        <a:latin typeface="ＭＳ Ｐゴシック"/>
                      </a:endParaRPr>
                    </a:p>
                  </a:txBody>
                  <a:tcPr marL="9525" marR="9525" marT="9525" marB="0" anchor="ctr"/>
                </a:tc>
                <a:extLst>
                  <a:ext uri="{0D108BD9-81ED-4DB2-BD59-A6C34878D82A}">
                    <a16:rowId xmlns:a16="http://schemas.microsoft.com/office/drawing/2014/main" xmlns="" val="10006"/>
                  </a:ext>
                </a:extLst>
              </a:tr>
              <a:tr h="284965">
                <a:tc>
                  <a:txBody>
                    <a:bodyPr/>
                    <a:lstStyle/>
                    <a:p>
                      <a:pPr algn="l" fontAlgn="ctr"/>
                      <a:r>
                        <a:rPr lang="ja-JP" altLang="en-US" sz="1800" u="none" strike="noStrike" dirty="0">
                          <a:effectLst/>
                        </a:rPr>
                        <a:t>二次製品</a:t>
                      </a:r>
                      <a:endParaRPr lang="ja-JP" altLang="en-US"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4,661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7.0%</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3,298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5.2%</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2,260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4.7%</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-1,363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-1,038 </a:t>
                      </a:r>
                      <a:endParaRPr lang="en-US" altLang="ja-JP" sz="1800" b="0" i="0" u="none" strike="noStrike" dirty="0">
                        <a:effectLst/>
                        <a:latin typeface="ＭＳ Ｐゴシック"/>
                      </a:endParaRPr>
                    </a:p>
                  </a:txBody>
                  <a:tcPr marL="9525" marR="9525" marT="9525" marB="0" anchor="ctr"/>
                </a:tc>
                <a:extLst>
                  <a:ext uri="{0D108BD9-81ED-4DB2-BD59-A6C34878D82A}">
                    <a16:rowId xmlns:a16="http://schemas.microsoft.com/office/drawing/2014/main" xmlns="" val="10007"/>
                  </a:ext>
                </a:extLst>
              </a:tr>
              <a:tr h="284965">
                <a:tc>
                  <a:txBody>
                    <a:bodyPr/>
                    <a:lstStyle/>
                    <a:p>
                      <a:pPr algn="l" fontAlgn="ctr"/>
                      <a:r>
                        <a:rPr lang="ja-JP" altLang="en-US" sz="1800" u="none" strike="noStrike" dirty="0">
                          <a:effectLst/>
                        </a:rPr>
                        <a:t>その他</a:t>
                      </a:r>
                      <a:endParaRPr lang="ja-JP" altLang="en-US"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4,357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6.6%</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3,263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5.2%</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2,415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5.0%</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-1,094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-848 </a:t>
                      </a:r>
                      <a:endParaRPr lang="en-US" altLang="ja-JP" sz="1800" b="0" i="0" u="none" strike="noStrike" dirty="0">
                        <a:effectLst/>
                        <a:latin typeface="ＭＳ Ｐゴシック"/>
                      </a:endParaRPr>
                    </a:p>
                  </a:txBody>
                  <a:tcPr marL="9525" marR="9525" marT="9525" marB="0" anchor="ctr"/>
                </a:tc>
                <a:extLst>
                  <a:ext uri="{0D108BD9-81ED-4DB2-BD59-A6C34878D82A}">
                    <a16:rowId xmlns:a16="http://schemas.microsoft.com/office/drawing/2014/main" xmlns="" val="10008"/>
                  </a:ext>
                </a:extLst>
              </a:tr>
              <a:tr h="284965">
                <a:tc>
                  <a:txBody>
                    <a:bodyPr/>
                    <a:lstStyle/>
                    <a:p>
                      <a:pPr algn="l" fontAlgn="ctr"/>
                      <a:r>
                        <a:rPr lang="ja-JP" altLang="en-US" sz="1800" u="none" strike="noStrike" dirty="0">
                          <a:effectLst/>
                        </a:rPr>
                        <a:t>総計</a:t>
                      </a:r>
                      <a:endParaRPr lang="ja-JP" altLang="en-US"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66,456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100.0%</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63,188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100.0%</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48,432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100.0%</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-3,268 </a:t>
                      </a:r>
                      <a:endParaRPr lang="en-US" altLang="ja-JP" sz="1800" b="0" i="0" u="none" strike="noStrike" dirty="0">
                        <a:effectLst/>
                        <a:latin typeface="ＭＳ Ｐゴシック"/>
                      </a:endParaRPr>
                    </a:p>
                  </a:txBody>
                  <a:tcPr marL="9525" marR="9525" marT="9525" marB="0" anchor="ctr"/>
                </a:tc>
                <a:tc>
                  <a:txBody>
                    <a:bodyPr/>
                    <a:lstStyle/>
                    <a:p>
                      <a:pPr algn="r" fontAlgn="ctr"/>
                      <a:r>
                        <a:rPr lang="en-US" altLang="ja-JP" sz="1800" u="none" strike="noStrike" dirty="0">
                          <a:effectLst/>
                        </a:rPr>
                        <a:t>-14,756 </a:t>
                      </a:r>
                      <a:endParaRPr lang="en-US" altLang="ja-JP" sz="1800" b="0" i="0" u="none" strike="noStrike" dirty="0">
                        <a:effectLst/>
                        <a:latin typeface="ＭＳ Ｐゴシック"/>
                      </a:endParaRPr>
                    </a:p>
                  </a:txBody>
                  <a:tcPr marL="9525" marR="9525" marT="9525" marB="0" anchor="ctr"/>
                </a:tc>
                <a:extLst>
                  <a:ext uri="{0D108BD9-81ED-4DB2-BD59-A6C34878D82A}">
                    <a16:rowId xmlns:a16="http://schemas.microsoft.com/office/drawing/2014/main" xmlns="" val="10009"/>
                  </a:ext>
                </a:extLst>
              </a:tr>
            </a:tbl>
          </a:graphicData>
        </a:graphic>
      </p:graphicFrame>
      <p:sp>
        <p:nvSpPr>
          <p:cNvPr id="6" name="テキスト ボックス 5"/>
          <p:cNvSpPr txBox="1"/>
          <p:nvPr/>
        </p:nvSpPr>
        <p:spPr>
          <a:xfrm>
            <a:off x="251520" y="6489277"/>
            <a:ext cx="7560840" cy="369332"/>
          </a:xfrm>
          <a:prstGeom prst="rect">
            <a:avLst/>
          </a:prstGeom>
          <a:noFill/>
        </p:spPr>
        <p:txBody>
          <a:bodyPr wrap="square" rtlCol="0">
            <a:spAutoFit/>
          </a:bodyPr>
          <a:lstStyle/>
          <a:p>
            <a:r>
              <a:rPr kumimoji="1" lang="ja-JP" altLang="en-US" dirty="0"/>
              <a:t>出所：日本鉄鋼連盟</a:t>
            </a:r>
            <a:r>
              <a:rPr kumimoji="1" lang="en-US" altLang="ja-JP" dirty="0"/>
              <a:t>[</a:t>
            </a:r>
            <a:r>
              <a:rPr kumimoji="1" lang="ja-JP" altLang="en-US" dirty="0"/>
              <a:t>各年</a:t>
            </a:r>
            <a:r>
              <a:rPr kumimoji="1" lang="en-US" altLang="ja-JP" dirty="0"/>
              <a:t>]</a:t>
            </a:r>
            <a:r>
              <a:rPr kumimoji="1" lang="ja-JP" altLang="en-US" dirty="0"/>
              <a:t>より作成。</a:t>
            </a:r>
          </a:p>
        </p:txBody>
      </p:sp>
      <p:sp>
        <p:nvSpPr>
          <p:cNvPr id="7" name="テキスト ボックス 6"/>
          <p:cNvSpPr txBox="1"/>
          <p:nvPr/>
        </p:nvSpPr>
        <p:spPr>
          <a:xfrm>
            <a:off x="251520" y="2420888"/>
            <a:ext cx="6552728" cy="369332"/>
          </a:xfrm>
          <a:prstGeom prst="rect">
            <a:avLst/>
          </a:prstGeom>
          <a:noFill/>
        </p:spPr>
        <p:txBody>
          <a:bodyPr wrap="square" rtlCol="0">
            <a:spAutoFit/>
          </a:bodyPr>
          <a:lstStyle/>
          <a:p>
            <a:r>
              <a:rPr kumimoji="1" lang="ja-JP" altLang="en-US" dirty="0"/>
              <a:t>普通鋼鋼材需要部門別消費量推計</a:t>
            </a:r>
          </a:p>
        </p:txBody>
      </p:sp>
    </p:spTree>
    <p:extLst>
      <p:ext uri="{BB962C8B-B14F-4D97-AF65-F5344CB8AC3E}">
        <p14:creationId xmlns:p14="http://schemas.microsoft.com/office/powerpoint/2010/main" val="1912435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構成</a:t>
            </a:r>
          </a:p>
        </p:txBody>
      </p:sp>
      <p:sp>
        <p:nvSpPr>
          <p:cNvPr id="3" name="コンテンツ プレースホルダー 2"/>
          <p:cNvSpPr>
            <a:spLocks noGrp="1"/>
          </p:cNvSpPr>
          <p:nvPr>
            <p:ph idx="1"/>
          </p:nvPr>
        </p:nvSpPr>
        <p:spPr/>
        <p:txBody>
          <a:bodyPr/>
          <a:lstStyle/>
          <a:p>
            <a:r>
              <a:rPr kumimoji="1" lang="ja-JP" altLang="en-US" dirty="0"/>
              <a:t>鉄鋼業の概要</a:t>
            </a:r>
            <a:endParaRPr kumimoji="1" lang="en-US" altLang="ja-JP" dirty="0"/>
          </a:p>
          <a:p>
            <a:r>
              <a:rPr lang="ja-JP" altLang="en-US" dirty="0"/>
              <a:t>分析視角：持続的イノベーションと破壊的イノベーション</a:t>
            </a:r>
            <a:endParaRPr kumimoji="1" lang="en-US" altLang="ja-JP" dirty="0"/>
          </a:p>
          <a:p>
            <a:r>
              <a:rPr lang="ja-JP" altLang="en-US" dirty="0"/>
              <a:t>高炉メーカーのグローバル高級鋼戦略</a:t>
            </a:r>
            <a:endParaRPr lang="en-US" altLang="ja-JP" dirty="0"/>
          </a:p>
          <a:p>
            <a:r>
              <a:rPr lang="ja-JP" altLang="en-US" dirty="0"/>
              <a:t>電炉メーカーの競争戦略</a:t>
            </a:r>
            <a:endParaRPr lang="en-US" altLang="ja-JP" dirty="0"/>
          </a:p>
          <a:p>
            <a:r>
              <a:rPr lang="ja-JP" altLang="en-US" dirty="0"/>
              <a:t>地球温暖化と日本鉄鋼業</a:t>
            </a:r>
            <a:endParaRPr lang="en-US" altLang="ja-JP" dirty="0"/>
          </a:p>
          <a:p>
            <a:r>
              <a:rPr lang="ja-JP" altLang="en-US" dirty="0"/>
              <a:t>補論：通商摩擦と日本鉄鋼業</a:t>
            </a:r>
            <a:endParaRPr lang="en-US" altLang="ja-JP" dirty="0"/>
          </a:p>
          <a:p>
            <a:r>
              <a:rPr lang="ja-JP" altLang="en-US" dirty="0"/>
              <a:t>日本鉄鋼業の将来</a:t>
            </a:r>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a:t>
            </a:fld>
            <a:endParaRPr lang="en-US" altLang="ja-JP" dirty="0"/>
          </a:p>
        </p:txBody>
      </p:sp>
    </p:spTree>
    <p:extLst>
      <p:ext uri="{BB962C8B-B14F-4D97-AF65-F5344CB8AC3E}">
        <p14:creationId xmlns:p14="http://schemas.microsoft.com/office/powerpoint/2010/main" val="29439724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3754760" cy="1152128"/>
          </a:xfrm>
        </p:spPr>
        <p:txBody>
          <a:bodyPr>
            <a:normAutofit fontScale="90000"/>
          </a:bodyPr>
          <a:lstStyle/>
          <a:p>
            <a:r>
              <a:rPr kumimoji="1" lang="ja-JP" altLang="en-US" sz="3200" u="sng" dirty="0"/>
              <a:t>ボリュームの大きい高級鋼</a:t>
            </a:r>
            <a:r>
              <a:rPr kumimoji="1" lang="ja-JP" altLang="en-US" sz="3200" dirty="0"/>
              <a:t>：自動車用鋼板</a:t>
            </a:r>
          </a:p>
        </p:txBody>
      </p:sp>
      <p:sp>
        <p:nvSpPr>
          <p:cNvPr id="3" name="コンテンツ プレースホルダー 2"/>
          <p:cNvSpPr>
            <a:spLocks noGrp="1"/>
          </p:cNvSpPr>
          <p:nvPr>
            <p:ph idx="1"/>
          </p:nvPr>
        </p:nvSpPr>
        <p:spPr>
          <a:xfrm>
            <a:off x="457200" y="1412776"/>
            <a:ext cx="3826768" cy="5433765"/>
          </a:xfrm>
        </p:spPr>
        <p:txBody>
          <a:bodyPr>
            <a:normAutofit fontScale="77500" lnSpcReduction="20000"/>
          </a:bodyPr>
          <a:lstStyle/>
          <a:p>
            <a:r>
              <a:rPr kumimoji="1" lang="ja-JP" altLang="en-US" dirty="0"/>
              <a:t>年間１０００万トン前後の鋼板が自動車用に使用される</a:t>
            </a:r>
            <a:endParaRPr kumimoji="1" lang="en-US" altLang="ja-JP" dirty="0"/>
          </a:p>
          <a:p>
            <a:r>
              <a:rPr kumimoji="1" lang="ja-JP" altLang="en-US" dirty="0"/>
              <a:t>高抗張力鋼のハイテン（５９０</a:t>
            </a:r>
            <a:r>
              <a:rPr kumimoji="1" lang="en-US" altLang="ja-JP" dirty="0"/>
              <a:t>MPa</a:t>
            </a:r>
            <a:r>
              <a:rPr kumimoji="1" lang="ja-JP" altLang="en-US" dirty="0"/>
              <a:t>級以上</a:t>
            </a:r>
            <a:r>
              <a:rPr kumimoji="1" lang="en-US" altLang="ja-JP" dirty="0"/>
              <a:t>)</a:t>
            </a:r>
            <a:r>
              <a:rPr kumimoji="1" lang="ja-JP" altLang="en-US" dirty="0"/>
              <a:t>，超ハイテン（</a:t>
            </a:r>
            <a:r>
              <a:rPr kumimoji="1" lang="en-US" altLang="ja-JP" dirty="0"/>
              <a:t>980MPa</a:t>
            </a:r>
            <a:r>
              <a:rPr kumimoji="1" lang="ja-JP" altLang="en-US" dirty="0"/>
              <a:t>級以上）の需要が拡大</a:t>
            </a:r>
            <a:endParaRPr kumimoji="1" lang="en-US" altLang="ja-JP" dirty="0"/>
          </a:p>
          <a:p>
            <a:pPr lvl="1"/>
            <a:r>
              <a:rPr kumimoji="1" lang="ja-JP" altLang="en-US" dirty="0"/>
              <a:t>車体軽量化，衝突安全基準強化（</a:t>
            </a:r>
            <a:r>
              <a:rPr kumimoji="1" lang="en-US" altLang="ja-JP" dirty="0"/>
              <a:t>EV</a:t>
            </a:r>
            <a:r>
              <a:rPr kumimoji="1" lang="ja-JP" altLang="en-US" dirty="0"/>
              <a:t>，自動運転車でも重要）</a:t>
            </a:r>
            <a:endParaRPr kumimoji="1" lang="en-US" altLang="ja-JP" dirty="0"/>
          </a:p>
          <a:p>
            <a:pPr lvl="1"/>
            <a:r>
              <a:rPr kumimoji="1" lang="ja-JP" altLang="en-US" dirty="0"/>
              <a:t>強度と加工性のよさの両立がカギ</a:t>
            </a:r>
            <a:endParaRPr kumimoji="1" lang="en-US" altLang="ja-JP" dirty="0"/>
          </a:p>
          <a:p>
            <a:r>
              <a:rPr lang="ja-JP" altLang="en-US" dirty="0"/>
              <a:t>外板には表面処理鋼板（</a:t>
            </a:r>
            <a:r>
              <a:rPr lang="en-US" altLang="ja-JP" dirty="0"/>
              <a:t>GA:</a:t>
            </a:r>
            <a:r>
              <a:rPr lang="ja-JP" altLang="en-US" dirty="0"/>
              <a:t>鉄亜鉛合金化めっき鋼板</a:t>
            </a:r>
            <a:r>
              <a:rPr lang="en-US" altLang="ja-JP" dirty="0"/>
              <a:t>)</a:t>
            </a:r>
            <a:r>
              <a:rPr lang="ja-JP" altLang="en-US" dirty="0"/>
              <a:t>を使用</a:t>
            </a:r>
            <a:endParaRPr lang="en-US" altLang="ja-JP" dirty="0"/>
          </a:p>
          <a:p>
            <a:pPr lvl="1"/>
            <a:r>
              <a:rPr kumimoji="1" lang="ja-JP" altLang="en-US" dirty="0"/>
              <a:t>耐食性，鮮映性，加工性の両立</a:t>
            </a:r>
            <a:endParaRPr kumimoji="1" lang="en-US" altLang="ja-JP" dirty="0"/>
          </a:p>
          <a:p>
            <a:endParaRPr kumimoji="1" lang="en-US" altLang="ja-JP" dirty="0"/>
          </a:p>
          <a:p>
            <a:pPr lvl="1"/>
            <a:endParaRPr kumimoji="1"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30</a:t>
            </a:fld>
            <a:endParaRPr lang="en-US" altLang="ja-JP" dirty="0"/>
          </a:p>
        </p:txBody>
      </p:sp>
      <p:sp>
        <p:nvSpPr>
          <p:cNvPr id="5" name="テキスト ボックス 4"/>
          <p:cNvSpPr txBox="1"/>
          <p:nvPr/>
        </p:nvSpPr>
        <p:spPr>
          <a:xfrm>
            <a:off x="4644008" y="6538764"/>
            <a:ext cx="3381064" cy="307777"/>
          </a:xfrm>
          <a:prstGeom prst="rect">
            <a:avLst/>
          </a:prstGeom>
          <a:noFill/>
        </p:spPr>
        <p:txBody>
          <a:bodyPr wrap="square" rtlCol="0">
            <a:spAutoFit/>
          </a:bodyPr>
          <a:lstStyle/>
          <a:p>
            <a:r>
              <a:rPr kumimoji="1" lang="ja-JP" altLang="en-US" sz="1400" dirty="0"/>
              <a:t>出所</a:t>
            </a:r>
            <a:r>
              <a:rPr kumimoji="1" lang="en-US" altLang="ja-JP" sz="1400" dirty="0"/>
              <a:t>:</a:t>
            </a:r>
            <a:r>
              <a:rPr kumimoji="1" lang="ja-JP" altLang="en-US" sz="1400" dirty="0"/>
              <a:t>メタルワン</a:t>
            </a:r>
            <a:r>
              <a:rPr kumimoji="1" lang="en-US" altLang="ja-JP" sz="1400" dirty="0"/>
              <a:t>[2010]76</a:t>
            </a:r>
            <a:r>
              <a:rPr kumimoji="1" lang="ja-JP" altLang="en-US" sz="1400" dirty="0"/>
              <a:t>頁。</a:t>
            </a:r>
          </a:p>
        </p:txBody>
      </p:sp>
    </p:spTree>
    <p:extLst>
      <p:ext uri="{BB962C8B-B14F-4D97-AF65-F5344CB8AC3E}">
        <p14:creationId xmlns:p14="http://schemas.microsoft.com/office/powerpoint/2010/main" val="26741774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日系自動車企業に対する納入での優位性</a:t>
            </a:r>
          </a:p>
        </p:txBody>
      </p:sp>
      <p:sp>
        <p:nvSpPr>
          <p:cNvPr id="3" name="コンテンツ プレースホルダー 2"/>
          <p:cNvSpPr>
            <a:spLocks noGrp="1"/>
          </p:cNvSpPr>
          <p:nvPr>
            <p:ph idx="1"/>
          </p:nvPr>
        </p:nvSpPr>
        <p:spPr>
          <a:xfrm>
            <a:off x="457200" y="1916832"/>
            <a:ext cx="8229600" cy="4824536"/>
          </a:xfrm>
        </p:spPr>
        <p:txBody>
          <a:bodyPr>
            <a:normAutofit fontScale="92500" lnSpcReduction="10000"/>
          </a:bodyPr>
          <a:lstStyle/>
          <a:p>
            <a:r>
              <a:rPr lang="ja-JP" altLang="en-US" dirty="0"/>
              <a:t>日本の自動車企業は高抗張力冷延鋼板，軸受鋼，一部の表面処理鋼板（</a:t>
            </a:r>
            <a:r>
              <a:rPr lang="en-US" altLang="ja-JP" dirty="0"/>
              <a:t>GA</a:t>
            </a:r>
            <a:r>
              <a:rPr lang="ja-JP" altLang="en-US" dirty="0"/>
              <a:t>鋼板）といった高級鋼材に関しては，日本企業製のものを必要としている</a:t>
            </a:r>
            <a:r>
              <a:rPr lang="en-US" altLang="ja-JP" dirty="0"/>
              <a:t>(JRCM-NEDO [1999:34])</a:t>
            </a:r>
            <a:r>
              <a:rPr lang="ja-JP" altLang="en-US" dirty="0"/>
              <a:t>。</a:t>
            </a:r>
            <a:endParaRPr lang="en-US" altLang="ja-JP" dirty="0"/>
          </a:p>
          <a:p>
            <a:r>
              <a:rPr lang="ja-JP" altLang="en-US" dirty="0"/>
              <a:t>日本の自動車企業による高抗張力鋼の調達先は，日本の鉄鋼企業である </a:t>
            </a:r>
            <a:r>
              <a:rPr lang="en-US" altLang="ja-JP" dirty="0"/>
              <a:t>(IRC[2004:47-75])</a:t>
            </a:r>
            <a:r>
              <a:rPr lang="ja-JP" altLang="en-US" dirty="0"/>
              <a:t>。</a:t>
            </a:r>
            <a:endParaRPr lang="en-US" altLang="ja-JP" dirty="0"/>
          </a:p>
          <a:p>
            <a:r>
              <a:rPr kumimoji="1" lang="ja-JP" altLang="en-US" dirty="0"/>
              <a:t>ただし自動車がインテグラル型製品なので品質設計最適化の要求が厳しく，多品種・小ロット生産を強いられ，</a:t>
            </a:r>
            <a:r>
              <a:rPr kumimoji="1" lang="ja-JP" altLang="en-US" u="sng" dirty="0"/>
              <a:t>競争力はあるが利益が出にくい</a:t>
            </a:r>
            <a:r>
              <a:rPr kumimoji="1" lang="ja-JP" altLang="en-US" dirty="0"/>
              <a:t>（川端</a:t>
            </a:r>
            <a:r>
              <a:rPr kumimoji="1" lang="en-US" altLang="ja-JP" dirty="0"/>
              <a:t>[1995][2005][2006]</a:t>
            </a:r>
            <a:r>
              <a:rPr kumimoji="1" lang="ja-JP" altLang="en-US" dirty="0"/>
              <a:t>）。</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31</a:t>
            </a:fld>
            <a:endParaRPr lang="en-US" altLang="ja-JP" dirty="0"/>
          </a:p>
        </p:txBody>
      </p:sp>
    </p:spTree>
    <p:extLst>
      <p:ext uri="{BB962C8B-B14F-4D97-AF65-F5344CB8AC3E}">
        <p14:creationId xmlns:p14="http://schemas.microsoft.com/office/powerpoint/2010/main" val="14089790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新興国が台頭する自動車生産</a:t>
            </a:r>
          </a:p>
        </p:txBody>
      </p:sp>
      <p:sp>
        <p:nvSpPr>
          <p:cNvPr id="3" name="コンテンツ プレースホルダー 2"/>
          <p:cNvSpPr>
            <a:spLocks noGrp="1"/>
          </p:cNvSpPr>
          <p:nvPr>
            <p:ph idx="1"/>
          </p:nvPr>
        </p:nvSpPr>
        <p:spPr>
          <a:xfrm>
            <a:off x="4716016" y="1124744"/>
            <a:ext cx="3888432" cy="2880319"/>
          </a:xfrm>
        </p:spPr>
        <p:txBody>
          <a:bodyPr>
            <a:normAutofit lnSpcReduction="10000"/>
          </a:bodyPr>
          <a:lstStyle/>
          <a:p>
            <a:r>
              <a:rPr kumimoji="1" lang="ja-JP" altLang="en-US" dirty="0"/>
              <a:t>自動車用鋼材市場も新興国に展開</a:t>
            </a:r>
            <a:endParaRPr kumimoji="1" lang="en-US" altLang="ja-JP" dirty="0"/>
          </a:p>
          <a:p>
            <a:r>
              <a:rPr lang="ja-JP" altLang="en-US" dirty="0"/>
              <a:t>輸出または＿＿＿＿によってこの市場を捕捉することが課題</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32</a:t>
            </a:fld>
            <a:endParaRPr lang="en-US" altLang="ja-JP" dirty="0"/>
          </a:p>
        </p:txBody>
      </p:sp>
      <p:sp>
        <p:nvSpPr>
          <p:cNvPr id="5" name="テキスト ボックス 4"/>
          <p:cNvSpPr txBox="1"/>
          <p:nvPr/>
        </p:nvSpPr>
        <p:spPr>
          <a:xfrm>
            <a:off x="4788024" y="4005064"/>
            <a:ext cx="4104456" cy="2585323"/>
          </a:xfrm>
          <a:prstGeom prst="rect">
            <a:avLst/>
          </a:prstGeom>
          <a:noFill/>
        </p:spPr>
        <p:txBody>
          <a:bodyPr wrap="square" rtlCol="0">
            <a:spAutoFit/>
          </a:bodyPr>
          <a:lstStyle/>
          <a:p>
            <a:r>
              <a:rPr lang="ja-JP" altLang="en-US" dirty="0"/>
              <a:t>←</a:t>
            </a:r>
            <a:r>
              <a:rPr lang="en-US" altLang="ja-JP" dirty="0"/>
              <a:t>2017</a:t>
            </a:r>
            <a:r>
              <a:rPr lang="ja-JP" altLang="en-US" dirty="0"/>
              <a:t>年世界の国別自動車生産（乗用車，商用車計）ランキング。</a:t>
            </a:r>
            <a:endParaRPr lang="en-US" altLang="ja-JP" dirty="0"/>
          </a:p>
          <a:p>
            <a:endParaRPr lang="en-US" altLang="ja-JP" dirty="0"/>
          </a:p>
          <a:p>
            <a:endParaRPr lang="en-US" altLang="ja-JP" dirty="0"/>
          </a:p>
          <a:p>
            <a:r>
              <a:rPr lang="ja-JP" altLang="en-US" dirty="0"/>
              <a:t>原資料：</a:t>
            </a:r>
            <a:r>
              <a:rPr lang="en-US" altLang="ja-JP" dirty="0"/>
              <a:t>International</a:t>
            </a:r>
            <a:r>
              <a:rPr lang="ja-JP" altLang="en-US" dirty="0"/>
              <a:t> </a:t>
            </a:r>
            <a:r>
              <a:rPr lang="en-US" altLang="ja-JP" dirty="0"/>
              <a:t>Organization</a:t>
            </a:r>
            <a:r>
              <a:rPr lang="ja-JP" altLang="en-US" dirty="0"/>
              <a:t> </a:t>
            </a:r>
            <a:r>
              <a:rPr lang="en-US" altLang="ja-JP" dirty="0"/>
              <a:t>of</a:t>
            </a:r>
            <a:r>
              <a:rPr lang="ja-JP" altLang="en-US" dirty="0"/>
              <a:t> </a:t>
            </a:r>
            <a:r>
              <a:rPr lang="en-US" altLang="ja-JP" dirty="0"/>
              <a:t>Motorvehicle</a:t>
            </a:r>
            <a:r>
              <a:rPr lang="ja-JP" altLang="en-US" dirty="0"/>
              <a:t> </a:t>
            </a:r>
            <a:r>
              <a:rPr lang="en-US" altLang="ja-JP" dirty="0"/>
              <a:t>Manufactures.</a:t>
            </a:r>
          </a:p>
          <a:p>
            <a:r>
              <a:rPr lang="ja-JP" altLang="en-US" dirty="0"/>
              <a:t>出所：</a:t>
            </a:r>
            <a:r>
              <a:rPr lang="en-US" altLang="ja-JP" dirty="0"/>
              <a:t>Global</a:t>
            </a:r>
            <a:r>
              <a:rPr lang="ja-JP" altLang="en-US" dirty="0"/>
              <a:t> </a:t>
            </a:r>
            <a:r>
              <a:rPr lang="en-US" altLang="ja-JP" dirty="0"/>
              <a:t>Note</a:t>
            </a:r>
            <a:r>
              <a:rPr lang="ja-JP" altLang="en-US" dirty="0"/>
              <a:t>ウェブサイト（</a:t>
            </a:r>
            <a:r>
              <a:rPr lang="en-US" altLang="ja-JP" dirty="0">
                <a:hlinkClick r:id="rId2"/>
              </a:rPr>
              <a:t>https://www.globalnote.jp/post-3184.html</a:t>
            </a:r>
            <a:r>
              <a:rPr lang="ja-JP" altLang="en-US" dirty="0"/>
              <a:t>）。</a:t>
            </a:r>
            <a:endParaRPr kumimoji="1" lang="ja-JP" altLang="en-US" dirty="0"/>
          </a:p>
        </p:txBody>
      </p:sp>
    </p:spTree>
    <p:extLst>
      <p:ext uri="{BB962C8B-B14F-4D97-AF65-F5344CB8AC3E}">
        <p14:creationId xmlns:p14="http://schemas.microsoft.com/office/powerpoint/2010/main" val="18673778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高級鋼の投資競争上の問題</a:t>
            </a:r>
          </a:p>
        </p:txBody>
      </p:sp>
      <p:sp>
        <p:nvSpPr>
          <p:cNvPr id="3" name="コンテンツ プレースホルダー 2"/>
          <p:cNvSpPr>
            <a:spLocks noGrp="1"/>
          </p:cNvSpPr>
          <p:nvPr>
            <p:ph idx="1"/>
          </p:nvPr>
        </p:nvSpPr>
        <p:spPr>
          <a:xfrm>
            <a:off x="457200" y="1282329"/>
            <a:ext cx="8229600" cy="5256584"/>
          </a:xfrm>
        </p:spPr>
        <p:txBody>
          <a:bodyPr>
            <a:normAutofit fontScale="92500" lnSpcReduction="20000"/>
          </a:bodyPr>
          <a:lstStyle/>
          <a:p>
            <a:r>
              <a:rPr kumimoji="1" lang="ja-JP" altLang="en-US" dirty="0"/>
              <a:t>グローバル競争</a:t>
            </a:r>
            <a:endParaRPr kumimoji="1" lang="en-US" altLang="ja-JP" dirty="0"/>
          </a:p>
          <a:p>
            <a:pPr lvl="1"/>
            <a:r>
              <a:rPr lang="ja-JP" altLang="en-US" dirty="0"/>
              <a:t>国際</a:t>
            </a:r>
            <a:r>
              <a:rPr lang="en-US" altLang="ja-JP" dirty="0"/>
              <a:t>M&amp;A</a:t>
            </a:r>
            <a:r>
              <a:rPr lang="ja-JP" altLang="en-US" dirty="0"/>
              <a:t>で巨大化した伝統的製鉄国（欧米＋ロシア）企業</a:t>
            </a:r>
            <a:endParaRPr lang="en-US" altLang="ja-JP" dirty="0"/>
          </a:p>
          <a:p>
            <a:pPr lvl="1"/>
            <a:r>
              <a:rPr kumimoji="1" lang="ja-JP" altLang="en-US" dirty="0"/>
              <a:t>新鋭設備への投資で台頭する新興国企業（中・韓・台・印・ブラジルなど）</a:t>
            </a:r>
            <a:endParaRPr kumimoji="1" lang="en-US" altLang="ja-JP" dirty="0"/>
          </a:p>
          <a:p>
            <a:r>
              <a:rPr kumimoji="1" lang="ja-JP" altLang="en-US" dirty="0"/>
              <a:t>経年劣化する設備を更新する投資の課題</a:t>
            </a:r>
            <a:endParaRPr kumimoji="1" lang="en-US" altLang="ja-JP" dirty="0"/>
          </a:p>
          <a:p>
            <a:pPr lvl="1"/>
            <a:r>
              <a:rPr lang="ja-JP" altLang="en-US" dirty="0"/>
              <a:t>どのような規模をめざすのか？</a:t>
            </a:r>
            <a:endParaRPr lang="en-US" altLang="ja-JP" dirty="0"/>
          </a:p>
          <a:p>
            <a:r>
              <a:rPr lang="ja-JP" altLang="en-US" dirty="0"/>
              <a:t>グローバルな生産システム展開</a:t>
            </a:r>
            <a:endParaRPr lang="en-US" altLang="ja-JP" dirty="0"/>
          </a:p>
          <a:p>
            <a:pPr lvl="1"/>
            <a:r>
              <a:rPr lang="ja-JP" altLang="en-US" dirty="0"/>
              <a:t>全世界で高級鋼をつくるのか？市場適応して汎用品も重視するのか？</a:t>
            </a:r>
            <a:endParaRPr lang="en-US" altLang="ja-JP" dirty="0"/>
          </a:p>
          <a:p>
            <a:pPr lvl="1"/>
            <a:r>
              <a:rPr lang="ja-JP" altLang="en-US" dirty="0"/>
              <a:t>一貫製鉄所の海外展開か＿＿＿＿＿＿＿＿か</a:t>
            </a:r>
            <a:endParaRPr lang="en-US" altLang="ja-JP" dirty="0"/>
          </a:p>
          <a:p>
            <a:r>
              <a:rPr lang="ja-JP" altLang="en-US" dirty="0"/>
              <a:t>投資形態の問題</a:t>
            </a:r>
            <a:endParaRPr lang="en-US" altLang="ja-JP" dirty="0"/>
          </a:p>
          <a:p>
            <a:pPr lvl="1"/>
            <a:r>
              <a:rPr lang="ja-JP" altLang="en-US" dirty="0"/>
              <a:t>海外直接投資か＿＿＿＿＿＿＿＿＿＿＿か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7C4F756-CAEA-4483-81F9-019165409EA8}" type="slidenum">
              <a:rPr kumimoji="1" lang="ja-JP" altLang="en-US" smtClean="0"/>
              <a:t>33</a:t>
            </a:fld>
            <a:endParaRPr kumimoji="1" lang="ja-JP" altLang="en-US" dirty="0"/>
          </a:p>
        </p:txBody>
      </p:sp>
    </p:spTree>
    <p:extLst>
      <p:ext uri="{BB962C8B-B14F-4D97-AF65-F5344CB8AC3E}">
        <p14:creationId xmlns:p14="http://schemas.microsoft.com/office/powerpoint/2010/main" val="42033929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日本の鉄鋼輸出の変化</a:t>
            </a:r>
          </a:p>
        </p:txBody>
      </p:sp>
      <p:sp>
        <p:nvSpPr>
          <p:cNvPr id="3" name="コンテンツ プレースホルダー 2"/>
          <p:cNvSpPr>
            <a:spLocks noGrp="1"/>
          </p:cNvSpPr>
          <p:nvPr>
            <p:ph idx="1"/>
          </p:nvPr>
        </p:nvSpPr>
        <p:spPr>
          <a:xfrm>
            <a:off x="467544" y="1196752"/>
            <a:ext cx="8229600" cy="1944216"/>
          </a:xfrm>
        </p:spPr>
        <p:txBody>
          <a:bodyPr>
            <a:normAutofit fontScale="62500" lnSpcReduction="20000"/>
          </a:bodyPr>
          <a:lstStyle/>
          <a:p>
            <a:r>
              <a:rPr kumimoji="1" lang="ja-JP" altLang="en-US" dirty="0"/>
              <a:t>円高傾向の</a:t>
            </a:r>
            <a:r>
              <a:rPr kumimoji="1" lang="en-US" altLang="ja-JP" dirty="0"/>
              <a:t>1990-2000</a:t>
            </a:r>
            <a:r>
              <a:rPr kumimoji="1" lang="ja-JP" altLang="en-US" dirty="0"/>
              <a:t>年代も輸出競争力を維持</a:t>
            </a:r>
            <a:endParaRPr kumimoji="1" lang="en-US" altLang="ja-JP" dirty="0"/>
          </a:p>
          <a:p>
            <a:r>
              <a:rPr kumimoji="1" lang="ja-JP" altLang="en-US" dirty="0"/>
              <a:t>低付加価値の条鋼類輸出は減少</a:t>
            </a:r>
            <a:endParaRPr kumimoji="1" lang="en-US" altLang="ja-JP" dirty="0"/>
          </a:p>
          <a:p>
            <a:r>
              <a:rPr lang="ja-JP" altLang="en-US" dirty="0"/>
              <a:t>高付加価値の電気鋼板，特殊鋼の輸出は増加</a:t>
            </a:r>
            <a:endParaRPr lang="en-US" altLang="ja-JP" dirty="0"/>
          </a:p>
          <a:p>
            <a:r>
              <a:rPr lang="ja-JP" altLang="en-US" u="sng" dirty="0"/>
              <a:t>付加価値が低い半製品が伸びているという謎</a:t>
            </a:r>
            <a:endParaRPr lang="en-US" altLang="ja-JP" u="sng" dirty="0"/>
          </a:p>
          <a:p>
            <a:r>
              <a:rPr kumimoji="1" lang="ja-JP" altLang="en-US" u="sng" dirty="0"/>
              <a:t>鋼板類の中で，付加価値が低い熱延コイルが最も伸びているという謎</a:t>
            </a:r>
            <a:endParaRPr kumimoji="1" lang="en-US" altLang="ja-JP" u="sng" dirty="0"/>
          </a:p>
          <a:p>
            <a:pPr lvl="1"/>
            <a:r>
              <a:rPr lang="ja-JP" altLang="en-US" dirty="0"/>
              <a:t>付加価値は熱延＜冷延＜表面処理なのに</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34</a:t>
            </a:fld>
            <a:endParaRPr lang="en-US" altLang="ja-JP" dirty="0"/>
          </a:p>
        </p:txBody>
      </p:sp>
      <p:sp>
        <p:nvSpPr>
          <p:cNvPr id="5" name="テキスト ボックス 4"/>
          <p:cNvSpPr txBox="1"/>
          <p:nvPr/>
        </p:nvSpPr>
        <p:spPr>
          <a:xfrm>
            <a:off x="6802492" y="4941168"/>
            <a:ext cx="2167135" cy="1169551"/>
          </a:xfrm>
          <a:prstGeom prst="rect">
            <a:avLst/>
          </a:prstGeom>
          <a:noFill/>
        </p:spPr>
        <p:txBody>
          <a:bodyPr wrap="square" rtlCol="0">
            <a:spAutoFit/>
          </a:bodyPr>
          <a:lstStyle/>
          <a:p>
            <a:r>
              <a:rPr lang="ja-JP" altLang="en-US" sz="1400" dirty="0"/>
              <a:t>注：年度により</a:t>
            </a:r>
            <a:r>
              <a:rPr lang="en-US" altLang="ja-JP" sz="1400" dirty="0"/>
              <a:t>10</a:t>
            </a:r>
            <a:r>
              <a:rPr lang="ja-JP" altLang="en-US" sz="1400" dirty="0"/>
              <a:t>年おきにみたもの。</a:t>
            </a:r>
            <a:endParaRPr lang="en-US" altLang="ja-JP" sz="1400" dirty="0"/>
          </a:p>
          <a:p>
            <a:endParaRPr lang="en-US" altLang="ja-JP" sz="1400" dirty="0"/>
          </a:p>
          <a:p>
            <a:r>
              <a:rPr kumimoji="1" lang="ja-JP" altLang="en-US" sz="1400" dirty="0"/>
              <a:t>出所：日本鉄鋼連盟</a:t>
            </a:r>
            <a:r>
              <a:rPr kumimoji="1" lang="en-US" altLang="ja-JP" sz="1400" dirty="0"/>
              <a:t>[</a:t>
            </a:r>
            <a:r>
              <a:rPr kumimoji="1" lang="ja-JP" altLang="en-US" sz="1400" dirty="0"/>
              <a:t>各年</a:t>
            </a:r>
            <a:r>
              <a:rPr kumimoji="1" lang="en-US" altLang="ja-JP" sz="1400" dirty="0"/>
              <a:t>]</a:t>
            </a:r>
            <a:r>
              <a:rPr kumimoji="1" lang="ja-JP" altLang="en-US" sz="1400" dirty="0"/>
              <a:t>より作成。</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29" y="3029337"/>
            <a:ext cx="6500396" cy="380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42418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0799" y="404664"/>
            <a:ext cx="8803689" cy="1152128"/>
          </a:xfrm>
        </p:spPr>
        <p:txBody>
          <a:bodyPr>
            <a:normAutofit/>
          </a:bodyPr>
          <a:lstStyle/>
          <a:p>
            <a:r>
              <a:rPr kumimoji="1" lang="ja-JP" altLang="en-US" sz="3600" dirty="0"/>
              <a:t>現地生産拠点の展開：新日鐵住金の場合</a:t>
            </a:r>
          </a:p>
        </p:txBody>
      </p:sp>
      <p:sp>
        <p:nvSpPr>
          <p:cNvPr id="3" name="コンテンツ プレースホルダー 2"/>
          <p:cNvSpPr>
            <a:spLocks noGrp="1"/>
          </p:cNvSpPr>
          <p:nvPr>
            <p:ph idx="1"/>
          </p:nvPr>
        </p:nvSpPr>
        <p:spPr>
          <a:xfrm>
            <a:off x="107505" y="1600201"/>
            <a:ext cx="2112366" cy="2980927"/>
          </a:xfrm>
        </p:spPr>
        <p:txBody>
          <a:bodyPr>
            <a:normAutofit fontScale="85000" lnSpcReduction="20000"/>
          </a:bodyPr>
          <a:lstStyle/>
          <a:p>
            <a:r>
              <a:rPr kumimoji="1" lang="ja-JP" altLang="en-US" dirty="0"/>
              <a:t>自動車用薄板が最大の目玉</a:t>
            </a:r>
            <a:endParaRPr kumimoji="1" lang="en-US" altLang="ja-JP" dirty="0"/>
          </a:p>
          <a:p>
            <a:r>
              <a:rPr kumimoji="1" lang="ja-JP" altLang="en-US" dirty="0"/>
              <a:t>「下工程」であって一貫製鉄所でない（後述）</a:t>
            </a:r>
            <a:endParaRPr kumimoji="1" lang="en-US" altLang="ja-JP" dirty="0"/>
          </a:p>
          <a:p>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35</a:t>
            </a:fld>
            <a:endParaRPr lang="en-US" altLang="ja-JP" dirty="0"/>
          </a:p>
        </p:txBody>
      </p:sp>
      <p:sp>
        <p:nvSpPr>
          <p:cNvPr id="6" name="テキスト ボックス 5"/>
          <p:cNvSpPr txBox="1"/>
          <p:nvPr/>
        </p:nvSpPr>
        <p:spPr>
          <a:xfrm>
            <a:off x="160799" y="4459774"/>
            <a:ext cx="2059072" cy="2308324"/>
          </a:xfrm>
          <a:prstGeom prst="rect">
            <a:avLst/>
          </a:prstGeom>
          <a:noFill/>
        </p:spPr>
        <p:txBody>
          <a:bodyPr wrap="square" rtlCol="0">
            <a:spAutoFit/>
          </a:bodyPr>
          <a:lstStyle/>
          <a:p>
            <a:r>
              <a:rPr kumimoji="1" lang="ja-JP" altLang="en-US" sz="1600" dirty="0"/>
              <a:t>出所：新日鐵住金</a:t>
            </a:r>
            <a:r>
              <a:rPr kumimoji="1" lang="en-US" altLang="ja-JP" sz="1600" dirty="0"/>
              <a:t>2020</a:t>
            </a:r>
            <a:r>
              <a:rPr kumimoji="1" lang="ja-JP" altLang="en-US" sz="1600" dirty="0"/>
              <a:t>年中期経営計画説明会資料，</a:t>
            </a:r>
            <a:r>
              <a:rPr kumimoji="1" lang="en-US" altLang="ja-JP" sz="1600" dirty="0"/>
              <a:t>2018</a:t>
            </a:r>
            <a:r>
              <a:rPr kumimoji="1" lang="ja-JP" altLang="en-US" sz="1600" dirty="0"/>
              <a:t>年</a:t>
            </a:r>
            <a:r>
              <a:rPr kumimoji="1" lang="en-US" altLang="ja-JP" sz="1600" dirty="0"/>
              <a:t>3</a:t>
            </a:r>
            <a:r>
              <a:rPr kumimoji="1" lang="ja-JP" altLang="en-US" sz="1600" dirty="0"/>
              <a:t>月</a:t>
            </a:r>
            <a:r>
              <a:rPr lang="en-US" altLang="ja-JP" sz="1600" dirty="0"/>
              <a:t>2</a:t>
            </a:r>
            <a:r>
              <a:rPr kumimoji="1" lang="ja-JP" altLang="en-US" sz="1600" dirty="0"/>
              <a:t>日（</a:t>
            </a:r>
            <a:r>
              <a:rPr lang="en-US" altLang="ja-JP" sz="1600" dirty="0"/>
              <a:t> </a:t>
            </a:r>
            <a:r>
              <a:rPr lang="en-US" altLang="ja-JP" sz="1600" dirty="0">
                <a:hlinkClick r:id="rId2"/>
              </a:rPr>
              <a:t>http://www.nssmc.com/common/secure/ir/library/pdf/20180302_800.pdf</a:t>
            </a:r>
            <a:r>
              <a:rPr lang="en-US" altLang="ja-JP" sz="1600" dirty="0"/>
              <a:t> </a:t>
            </a:r>
            <a:r>
              <a:rPr kumimoji="1" lang="ja-JP" altLang="en-US" sz="1600" dirty="0"/>
              <a:t>）。</a:t>
            </a:r>
          </a:p>
        </p:txBody>
      </p:sp>
    </p:spTree>
    <p:extLst>
      <p:ext uri="{BB962C8B-B14F-4D97-AF65-F5344CB8AC3E}">
        <p14:creationId xmlns:p14="http://schemas.microsoft.com/office/powerpoint/2010/main" val="21117211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92088"/>
          </a:xfrm>
        </p:spPr>
        <p:txBody>
          <a:bodyPr>
            <a:normAutofit fontScale="90000"/>
          </a:bodyPr>
          <a:lstStyle/>
          <a:p>
            <a:r>
              <a:rPr kumimoji="1" lang="ja-JP" altLang="en-US" dirty="0"/>
              <a:t>事業と設備投資規模の企業間比較</a:t>
            </a:r>
          </a:p>
        </p:txBody>
      </p:sp>
      <p:sp>
        <p:nvSpPr>
          <p:cNvPr id="3" name="コンテンツ プレースホルダー 2"/>
          <p:cNvSpPr>
            <a:spLocks noGrp="1"/>
          </p:cNvSpPr>
          <p:nvPr>
            <p:ph idx="1"/>
          </p:nvPr>
        </p:nvSpPr>
        <p:spPr>
          <a:xfrm>
            <a:off x="395536" y="1124745"/>
            <a:ext cx="8229600" cy="1728192"/>
          </a:xfrm>
        </p:spPr>
        <p:txBody>
          <a:bodyPr>
            <a:normAutofit fontScale="92500" lnSpcReduction="20000"/>
          </a:bodyPr>
          <a:lstStyle/>
          <a:p>
            <a:r>
              <a:rPr kumimoji="1" lang="ja-JP" altLang="en-US" dirty="0"/>
              <a:t>日本の大手</a:t>
            </a:r>
            <a:r>
              <a:rPr kumimoji="1" lang="en-US" altLang="ja-JP" dirty="0"/>
              <a:t>2</a:t>
            </a:r>
            <a:r>
              <a:rPr kumimoji="1" lang="ja-JP" altLang="en-US" dirty="0"/>
              <a:t>社は世界最大級で設備投資の金額・比率も高い</a:t>
            </a:r>
            <a:endParaRPr kumimoji="1" lang="en-US" altLang="ja-JP" dirty="0"/>
          </a:p>
          <a:p>
            <a:r>
              <a:rPr lang="ja-JP" altLang="en-US" dirty="0"/>
              <a:t>多国籍企業</a:t>
            </a:r>
            <a:r>
              <a:rPr lang="en-US" altLang="ja-JP" dirty="0"/>
              <a:t>Arcelor</a:t>
            </a:r>
            <a:r>
              <a:rPr lang="ja-JP" altLang="en-US" dirty="0"/>
              <a:t> </a:t>
            </a:r>
            <a:r>
              <a:rPr lang="en-US" altLang="ja-JP" dirty="0"/>
              <a:t>Mittal</a:t>
            </a:r>
            <a:r>
              <a:rPr lang="ja-JP" altLang="en-US" dirty="0"/>
              <a:t>，台頭する新興国大手と競争しなければならない</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36</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2986057623"/>
              </p:ext>
            </p:extLst>
          </p:nvPr>
        </p:nvGraphicFramePr>
        <p:xfrm>
          <a:off x="395536" y="2852936"/>
          <a:ext cx="8136903" cy="3384373"/>
        </p:xfrm>
        <a:graphic>
          <a:graphicData uri="http://schemas.openxmlformats.org/drawingml/2006/table">
            <a:tbl>
              <a:tblPr firstRow="1" firstCol="1">
                <a:tableStyleId>{35758FB7-9AC5-4552-8A53-C91805E547FA}</a:tableStyleId>
              </a:tblPr>
              <a:tblGrid>
                <a:gridCol w="3269971">
                  <a:extLst>
                    <a:ext uri="{9D8B030D-6E8A-4147-A177-3AD203B41FA5}">
                      <a16:colId xmlns:a16="http://schemas.microsoft.com/office/drawing/2014/main" xmlns="" val="20000"/>
                    </a:ext>
                  </a:extLst>
                </a:gridCol>
                <a:gridCol w="1216733">
                  <a:extLst>
                    <a:ext uri="{9D8B030D-6E8A-4147-A177-3AD203B41FA5}">
                      <a16:colId xmlns:a16="http://schemas.microsoft.com/office/drawing/2014/main" xmlns="" val="20001"/>
                    </a:ext>
                  </a:extLst>
                </a:gridCol>
                <a:gridCol w="1216733">
                  <a:extLst>
                    <a:ext uri="{9D8B030D-6E8A-4147-A177-3AD203B41FA5}">
                      <a16:colId xmlns:a16="http://schemas.microsoft.com/office/drawing/2014/main" xmlns="" val="20002"/>
                    </a:ext>
                  </a:extLst>
                </a:gridCol>
                <a:gridCol w="1216733">
                  <a:extLst>
                    <a:ext uri="{9D8B030D-6E8A-4147-A177-3AD203B41FA5}">
                      <a16:colId xmlns:a16="http://schemas.microsoft.com/office/drawing/2014/main" xmlns="" val="20003"/>
                    </a:ext>
                  </a:extLst>
                </a:gridCol>
                <a:gridCol w="1216733">
                  <a:extLst>
                    <a:ext uri="{9D8B030D-6E8A-4147-A177-3AD203B41FA5}">
                      <a16:colId xmlns:a16="http://schemas.microsoft.com/office/drawing/2014/main" xmlns="" val="20004"/>
                    </a:ext>
                  </a:extLst>
                </a:gridCol>
              </a:tblGrid>
              <a:tr h="511063">
                <a:tc>
                  <a:txBody>
                    <a:bodyPr/>
                    <a:lstStyle/>
                    <a:p>
                      <a:pPr algn="l" fontAlgn="ctr"/>
                      <a:endParaRPr lang="ja-JP" altLang="en-US" sz="1600" b="0" i="0" u="none" strike="noStrike" dirty="0">
                        <a:solidFill>
                          <a:schemeClr val="tx1"/>
                        </a:solidFill>
                        <a:effectLst/>
                        <a:latin typeface="ＭＳ Ｐゴシック"/>
                      </a:endParaRPr>
                    </a:p>
                  </a:txBody>
                  <a:tcPr marL="7620" marR="7620" marT="7620" marB="0" anchor="ctr"/>
                </a:tc>
                <a:tc>
                  <a:txBody>
                    <a:bodyPr/>
                    <a:lstStyle/>
                    <a:p>
                      <a:pPr algn="l" fontAlgn="ctr"/>
                      <a:r>
                        <a:rPr lang="ja-JP" altLang="en-US" sz="1600" u="none" strike="noStrike" dirty="0">
                          <a:effectLst/>
                          <a:latin typeface="+mn-ea"/>
                          <a:ea typeface="+mn-ea"/>
                        </a:rPr>
                        <a:t>粗鋼生産</a:t>
                      </a:r>
                      <a:endParaRPr lang="ja-JP" altLang="en-US" sz="1600" b="0" i="0" u="none" strike="noStrike" dirty="0">
                        <a:solidFill>
                          <a:schemeClr val="tx1"/>
                        </a:solidFill>
                        <a:effectLst/>
                        <a:latin typeface="+mn-ea"/>
                        <a:ea typeface="+mn-ea"/>
                      </a:endParaRPr>
                    </a:p>
                  </a:txBody>
                  <a:tcPr marL="7620" marR="7620" marT="7620" marB="0" anchor="ctr"/>
                </a:tc>
                <a:tc>
                  <a:txBody>
                    <a:bodyPr/>
                    <a:lstStyle/>
                    <a:p>
                      <a:pPr algn="l" fontAlgn="ctr"/>
                      <a:r>
                        <a:rPr lang="ja-JP" altLang="en-US" sz="1600" u="none" strike="noStrike" dirty="0">
                          <a:effectLst/>
                          <a:latin typeface="+mn-ea"/>
                          <a:ea typeface="+mn-ea"/>
                        </a:rPr>
                        <a:t>売上高（</a:t>
                      </a:r>
                      <a:r>
                        <a:rPr lang="en-US" altLang="ja-JP" sz="1600" u="none" strike="noStrike" dirty="0">
                          <a:effectLst/>
                          <a:latin typeface="+mn-ea"/>
                          <a:ea typeface="+mn-ea"/>
                        </a:rPr>
                        <a:t>100</a:t>
                      </a:r>
                      <a:r>
                        <a:rPr lang="ja-JP" altLang="en-US" sz="1600" u="none" strike="noStrike" dirty="0">
                          <a:effectLst/>
                          <a:latin typeface="+mn-ea"/>
                          <a:ea typeface="+mn-ea"/>
                        </a:rPr>
                        <a:t>万ドル）</a:t>
                      </a:r>
                      <a:endParaRPr lang="ja-JP" altLang="en-US" sz="1600" b="0" i="0" u="none" strike="noStrike" dirty="0">
                        <a:solidFill>
                          <a:schemeClr val="tx1"/>
                        </a:solidFill>
                        <a:effectLst/>
                        <a:latin typeface="+mn-ea"/>
                        <a:ea typeface="+mn-ea"/>
                      </a:endParaRPr>
                    </a:p>
                  </a:txBody>
                  <a:tcPr marL="7620" marR="7620" marT="7620" marB="0" anchor="ctr"/>
                </a:tc>
                <a:tc>
                  <a:txBody>
                    <a:bodyPr/>
                    <a:lstStyle/>
                    <a:p>
                      <a:pPr algn="l" fontAlgn="ctr"/>
                      <a:r>
                        <a:rPr lang="ja-JP" altLang="en-US" sz="1600" u="none" strike="noStrike" dirty="0">
                          <a:effectLst/>
                          <a:latin typeface="+mn-ea"/>
                          <a:ea typeface="+mn-ea"/>
                        </a:rPr>
                        <a:t>設備投資（</a:t>
                      </a:r>
                      <a:r>
                        <a:rPr lang="en-US" altLang="ja-JP" sz="1600" u="none" strike="noStrike" dirty="0">
                          <a:effectLst/>
                          <a:latin typeface="+mn-ea"/>
                          <a:ea typeface="+mn-ea"/>
                        </a:rPr>
                        <a:t>100</a:t>
                      </a:r>
                      <a:r>
                        <a:rPr lang="ja-JP" altLang="en-US" sz="1600" u="none" strike="noStrike" dirty="0">
                          <a:effectLst/>
                          <a:latin typeface="+mn-ea"/>
                          <a:ea typeface="+mn-ea"/>
                        </a:rPr>
                        <a:t>万ドル）</a:t>
                      </a:r>
                      <a:endParaRPr lang="ja-JP" altLang="en-US" sz="1600" b="0" i="0" u="none" strike="noStrike" dirty="0">
                        <a:solidFill>
                          <a:schemeClr val="tx1"/>
                        </a:solidFill>
                        <a:effectLst/>
                        <a:latin typeface="+mn-ea"/>
                        <a:ea typeface="+mn-ea"/>
                      </a:endParaRPr>
                    </a:p>
                  </a:txBody>
                  <a:tcPr marL="7620" marR="7620" marT="7620" marB="0" anchor="ctr"/>
                </a:tc>
                <a:tc>
                  <a:txBody>
                    <a:bodyPr/>
                    <a:lstStyle/>
                    <a:p>
                      <a:pPr algn="l" fontAlgn="ctr"/>
                      <a:r>
                        <a:rPr lang="zh-TW" altLang="en-US" sz="1600" u="none" strike="noStrike" dirty="0">
                          <a:effectLst/>
                          <a:latin typeface="+mn-ea"/>
                          <a:ea typeface="+mn-ea"/>
                        </a:rPr>
                        <a:t>設備投資／売上高</a:t>
                      </a:r>
                      <a:endParaRPr lang="zh-TW" altLang="en-US" sz="1600" b="0" i="0" u="none" strike="noStrike" dirty="0">
                        <a:solidFill>
                          <a:schemeClr val="tx1"/>
                        </a:solidFill>
                        <a:effectLst/>
                        <a:latin typeface="+mn-ea"/>
                        <a:ea typeface="+mn-ea"/>
                      </a:endParaRPr>
                    </a:p>
                  </a:txBody>
                  <a:tcPr marL="7620" marR="7620" marT="7620" marB="0" anchor="ctr"/>
                </a:tc>
                <a:extLst>
                  <a:ext uri="{0D108BD9-81ED-4DB2-BD59-A6C34878D82A}">
                    <a16:rowId xmlns:a16="http://schemas.microsoft.com/office/drawing/2014/main" xmlns="" val="10000"/>
                  </a:ext>
                </a:extLst>
              </a:tr>
              <a:tr h="261210">
                <a:tc>
                  <a:txBody>
                    <a:bodyPr/>
                    <a:lstStyle/>
                    <a:p>
                      <a:pPr algn="l" fontAlgn="ctr"/>
                      <a:r>
                        <a:rPr lang="zh-TW" altLang="en-US" sz="1600" u="none" strike="noStrike" dirty="0">
                          <a:effectLst/>
                          <a:latin typeface="ＭＳ Ｐゴシック" panose="020B0600070205080204" pitchFamily="50" charset="-128"/>
                          <a:ea typeface="ＭＳ Ｐゴシック" panose="020B0600070205080204" pitchFamily="50" charset="-128"/>
                        </a:rPr>
                        <a:t>新日鐵住金（日本）</a:t>
                      </a:r>
                      <a:endPar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3">
                        <a:lumMod val="20000"/>
                        <a:lumOff val="80000"/>
                      </a:schemeClr>
                    </a:solidFill>
                  </a:tcPr>
                </a:tc>
                <a:tc>
                  <a:txBody>
                    <a:bodyPr/>
                    <a:lstStyle/>
                    <a:p>
                      <a:pPr algn="r" fontAlgn="ctr"/>
                      <a:r>
                        <a:rPr lang="en-US" altLang="ja-JP" sz="1600" b="1" u="none" strike="noStrike" dirty="0">
                          <a:effectLst/>
                        </a:rPr>
                        <a:t>45170 </a:t>
                      </a:r>
                      <a:endParaRPr lang="en-US" altLang="ja-JP" sz="1600" b="1" i="0" u="none" strike="noStrike" dirty="0">
                        <a:solidFill>
                          <a:schemeClr val="tx1"/>
                        </a:solidFill>
                        <a:effectLst/>
                        <a:latin typeface="ＭＳ Ｐゴシック"/>
                      </a:endParaRPr>
                    </a:p>
                  </a:txBody>
                  <a:tcPr marL="7620" marR="7620" marT="7620" marB="0" anchor="ctr">
                    <a:solidFill>
                      <a:schemeClr val="accent3">
                        <a:lumMod val="20000"/>
                        <a:lumOff val="80000"/>
                      </a:schemeClr>
                    </a:solidFill>
                  </a:tcPr>
                </a:tc>
                <a:tc>
                  <a:txBody>
                    <a:bodyPr/>
                    <a:lstStyle/>
                    <a:p>
                      <a:pPr algn="r" fontAlgn="ctr"/>
                      <a:r>
                        <a:rPr lang="en-US" altLang="ja-JP" sz="1600" b="1" u="none" strike="noStrike" dirty="0">
                          <a:effectLst/>
                        </a:rPr>
                        <a:t>39607 </a:t>
                      </a:r>
                      <a:endParaRPr lang="en-US" altLang="ja-JP" sz="1600" b="1" i="0" u="none" strike="noStrike" dirty="0">
                        <a:solidFill>
                          <a:schemeClr val="tx1"/>
                        </a:solidFill>
                        <a:effectLst/>
                        <a:latin typeface="ＭＳ Ｐゴシック"/>
                      </a:endParaRPr>
                    </a:p>
                  </a:txBody>
                  <a:tcPr marL="7620" marR="7620" marT="7620" marB="0" anchor="ctr">
                    <a:solidFill>
                      <a:schemeClr val="accent3">
                        <a:lumMod val="20000"/>
                        <a:lumOff val="80000"/>
                      </a:schemeClr>
                    </a:solidFill>
                  </a:tcPr>
                </a:tc>
                <a:tc>
                  <a:txBody>
                    <a:bodyPr/>
                    <a:lstStyle/>
                    <a:p>
                      <a:pPr algn="r" fontAlgn="ctr"/>
                      <a:r>
                        <a:rPr lang="en-US" altLang="ja-JP" sz="1600" b="1" u="none" strike="noStrike" dirty="0">
                          <a:effectLst/>
                        </a:rPr>
                        <a:t>3001 </a:t>
                      </a:r>
                      <a:endParaRPr lang="en-US" altLang="ja-JP" sz="1600" b="1" i="0" u="none" strike="noStrike" dirty="0">
                        <a:solidFill>
                          <a:schemeClr val="tx1"/>
                        </a:solidFill>
                        <a:effectLst/>
                        <a:latin typeface="ＭＳ Ｐゴシック"/>
                      </a:endParaRPr>
                    </a:p>
                  </a:txBody>
                  <a:tcPr marL="7620" marR="7620" marT="7620" marB="0" anchor="ctr">
                    <a:solidFill>
                      <a:schemeClr val="accent3">
                        <a:lumMod val="20000"/>
                        <a:lumOff val="80000"/>
                      </a:schemeClr>
                    </a:solidFill>
                  </a:tcPr>
                </a:tc>
                <a:tc>
                  <a:txBody>
                    <a:bodyPr/>
                    <a:lstStyle/>
                    <a:p>
                      <a:pPr algn="r" fontAlgn="ctr"/>
                      <a:r>
                        <a:rPr lang="en-US" altLang="ja-JP" sz="1600" b="1" u="none" strike="noStrike" dirty="0">
                          <a:effectLst/>
                        </a:rPr>
                        <a:t>7.6%</a:t>
                      </a:r>
                      <a:endParaRPr lang="en-US" altLang="ja-JP" sz="1600" b="1" i="0" u="none" strike="noStrike" dirty="0">
                        <a:solidFill>
                          <a:schemeClr val="tx1"/>
                        </a:solidFill>
                        <a:effectLst/>
                        <a:latin typeface="ＭＳ Ｐゴシック"/>
                      </a:endParaRPr>
                    </a:p>
                  </a:txBody>
                  <a:tcPr marL="7620" marR="7620" marT="7620" marB="0" anchor="ctr">
                    <a:solidFill>
                      <a:schemeClr val="accent3">
                        <a:lumMod val="20000"/>
                        <a:lumOff val="80000"/>
                      </a:schemeClr>
                    </a:solidFill>
                  </a:tcPr>
                </a:tc>
                <a:extLst>
                  <a:ext uri="{0D108BD9-81ED-4DB2-BD59-A6C34878D82A}">
                    <a16:rowId xmlns:a16="http://schemas.microsoft.com/office/drawing/2014/main" xmlns="" val="10001"/>
                  </a:ext>
                </a:extLst>
              </a:tr>
              <a:tr h="261210">
                <a:tc>
                  <a:txBody>
                    <a:bodyPr/>
                    <a:lstStyle/>
                    <a:p>
                      <a:pPr algn="l" fontAlgn="ctr"/>
                      <a:r>
                        <a:rPr lang="en-US" altLang="ja-JP" sz="1600" u="none" strike="noStrike" dirty="0">
                          <a:effectLst/>
                          <a:latin typeface="ＭＳ Ｐゴシック" panose="020B0600070205080204" pitchFamily="50" charset="-128"/>
                          <a:ea typeface="ＭＳ Ｐゴシック" panose="020B0600070205080204" pitchFamily="50" charset="-128"/>
                        </a:rPr>
                        <a:t>JFE</a:t>
                      </a:r>
                      <a:r>
                        <a:rPr lang="ja-JP" altLang="en-US" sz="1600" u="none" strike="noStrike" dirty="0">
                          <a:effectLst/>
                          <a:latin typeface="ＭＳ Ｐゴシック" panose="020B0600070205080204" pitchFamily="50" charset="-128"/>
                          <a:ea typeface="ＭＳ Ｐゴシック" panose="020B0600070205080204" pitchFamily="50" charset="-128"/>
                        </a:rPr>
                        <a:t>ホールディングス（日本）</a:t>
                      </a:r>
                      <a:endPar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3">
                        <a:lumMod val="20000"/>
                        <a:lumOff val="80000"/>
                      </a:schemeClr>
                    </a:solidFill>
                  </a:tcPr>
                </a:tc>
                <a:tc>
                  <a:txBody>
                    <a:bodyPr/>
                    <a:lstStyle/>
                    <a:p>
                      <a:pPr algn="r" fontAlgn="ctr"/>
                      <a:r>
                        <a:rPr lang="en-US" altLang="ja-JP" sz="1600" b="1" u="none" strike="noStrike" dirty="0">
                          <a:effectLst/>
                        </a:rPr>
                        <a:t>30410 </a:t>
                      </a:r>
                      <a:endParaRPr lang="en-US" altLang="ja-JP" sz="1600" b="1" i="0" u="none" strike="noStrike" dirty="0">
                        <a:solidFill>
                          <a:schemeClr val="tx1"/>
                        </a:solidFill>
                        <a:effectLst/>
                        <a:latin typeface="ＭＳ Ｐゴシック"/>
                      </a:endParaRPr>
                    </a:p>
                  </a:txBody>
                  <a:tcPr marL="7620" marR="7620" marT="7620" marB="0" anchor="ctr">
                    <a:solidFill>
                      <a:schemeClr val="accent3">
                        <a:lumMod val="20000"/>
                        <a:lumOff val="80000"/>
                      </a:schemeClr>
                    </a:solidFill>
                  </a:tcPr>
                </a:tc>
                <a:tc>
                  <a:txBody>
                    <a:bodyPr/>
                    <a:lstStyle/>
                    <a:p>
                      <a:pPr algn="r" fontAlgn="ctr"/>
                      <a:r>
                        <a:rPr lang="en-US" altLang="ja-JP" sz="1600" b="1" u="none" strike="noStrike" dirty="0">
                          <a:effectLst/>
                        </a:rPr>
                        <a:t>28289 </a:t>
                      </a:r>
                      <a:endParaRPr lang="en-US" altLang="ja-JP" sz="1600" b="1" i="0" u="none" strike="noStrike" dirty="0">
                        <a:solidFill>
                          <a:schemeClr val="tx1"/>
                        </a:solidFill>
                        <a:effectLst/>
                        <a:latin typeface="ＭＳ Ｐゴシック"/>
                      </a:endParaRPr>
                    </a:p>
                  </a:txBody>
                  <a:tcPr marL="7620" marR="7620" marT="7620" marB="0" anchor="ctr">
                    <a:solidFill>
                      <a:schemeClr val="accent3">
                        <a:lumMod val="20000"/>
                        <a:lumOff val="80000"/>
                      </a:schemeClr>
                    </a:solidFill>
                  </a:tcPr>
                </a:tc>
                <a:tc>
                  <a:txBody>
                    <a:bodyPr/>
                    <a:lstStyle/>
                    <a:p>
                      <a:pPr algn="r" fontAlgn="ctr"/>
                      <a:r>
                        <a:rPr lang="en-US" altLang="ja-JP" sz="1600" b="1" u="none" strike="noStrike" dirty="0">
                          <a:effectLst/>
                        </a:rPr>
                        <a:t>2007 </a:t>
                      </a:r>
                      <a:endParaRPr lang="en-US" altLang="ja-JP" sz="1600" b="1" i="0" u="none" strike="noStrike" dirty="0">
                        <a:solidFill>
                          <a:schemeClr val="tx1"/>
                        </a:solidFill>
                        <a:effectLst/>
                        <a:latin typeface="ＭＳ Ｐゴシック"/>
                      </a:endParaRPr>
                    </a:p>
                  </a:txBody>
                  <a:tcPr marL="7620" marR="7620" marT="7620" marB="0" anchor="ctr">
                    <a:solidFill>
                      <a:schemeClr val="accent3">
                        <a:lumMod val="20000"/>
                        <a:lumOff val="80000"/>
                      </a:schemeClr>
                    </a:solidFill>
                  </a:tcPr>
                </a:tc>
                <a:tc>
                  <a:txBody>
                    <a:bodyPr/>
                    <a:lstStyle/>
                    <a:p>
                      <a:pPr algn="r" fontAlgn="ctr"/>
                      <a:r>
                        <a:rPr lang="en-US" altLang="ja-JP" sz="1600" b="1" u="none" strike="noStrike" dirty="0">
                          <a:effectLst/>
                        </a:rPr>
                        <a:t>7.1%</a:t>
                      </a:r>
                      <a:endParaRPr lang="en-US" altLang="ja-JP" sz="1600" b="1" i="0" u="none" strike="noStrike" dirty="0">
                        <a:solidFill>
                          <a:schemeClr val="tx1"/>
                        </a:solidFill>
                        <a:effectLst/>
                        <a:latin typeface="ＭＳ Ｐゴシック"/>
                      </a:endParaRPr>
                    </a:p>
                  </a:txBody>
                  <a:tcPr marL="7620" marR="7620" marT="7620" marB="0" anchor="ctr">
                    <a:solidFill>
                      <a:schemeClr val="accent3">
                        <a:lumMod val="20000"/>
                        <a:lumOff val="80000"/>
                      </a:schemeClr>
                    </a:solidFill>
                  </a:tcPr>
                </a:tc>
                <a:extLst>
                  <a:ext uri="{0D108BD9-81ED-4DB2-BD59-A6C34878D82A}">
                    <a16:rowId xmlns:a16="http://schemas.microsoft.com/office/drawing/2014/main" xmlns="" val="10002"/>
                  </a:ext>
                </a:extLst>
              </a:tr>
              <a:tr h="261210">
                <a:tc>
                  <a:txBody>
                    <a:bodyPr/>
                    <a:lstStyle/>
                    <a:p>
                      <a:pPr algn="l" fontAlgn="ctr"/>
                      <a:r>
                        <a:rPr lang="en-US" sz="1600" u="none" strike="noStrike" dirty="0">
                          <a:effectLst/>
                        </a:rPr>
                        <a:t>POSCO(</a:t>
                      </a:r>
                      <a:r>
                        <a:rPr lang="ja-JP" altLang="en-US" sz="1600" u="none" strike="noStrike" dirty="0">
                          <a:effectLst/>
                        </a:rPr>
                        <a:t>韓国</a:t>
                      </a:r>
                      <a:r>
                        <a:rPr lang="en-US" altLang="ja-JP" sz="1600" u="none" strike="noStrike" dirty="0">
                          <a:effectLst/>
                        </a:rPr>
                        <a:t>)</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41560 </a:t>
                      </a:r>
                      <a:endParaRPr lang="en-US" altLang="ja-JP" sz="1600" b="1"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43851 </a:t>
                      </a:r>
                      <a:endParaRPr lang="en-US" altLang="ja-JP" sz="1600" b="1"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1931 </a:t>
                      </a:r>
                      <a:endParaRPr lang="en-US" altLang="ja-JP" sz="1600" b="1"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4.4%</a:t>
                      </a:r>
                      <a:endParaRPr lang="en-US" altLang="ja-JP" sz="1600" b="0" i="0" u="none" strike="noStrike" dirty="0">
                        <a:solidFill>
                          <a:schemeClr val="tx1"/>
                        </a:solidFill>
                        <a:effectLst/>
                        <a:latin typeface="ＭＳ Ｐゴシック"/>
                      </a:endParaRPr>
                    </a:p>
                  </a:txBody>
                  <a:tcPr marL="7620" marR="7620" marT="7620" marB="0" anchor="ctr"/>
                </a:tc>
                <a:extLst>
                  <a:ext uri="{0D108BD9-81ED-4DB2-BD59-A6C34878D82A}">
                    <a16:rowId xmlns:a16="http://schemas.microsoft.com/office/drawing/2014/main" xmlns="" val="10003"/>
                  </a:ext>
                </a:extLst>
              </a:tr>
              <a:tr h="261210">
                <a:tc>
                  <a:txBody>
                    <a:bodyPr/>
                    <a:lstStyle/>
                    <a:p>
                      <a:pPr algn="l" fontAlgn="ctr"/>
                      <a:r>
                        <a:rPr lang="zh-CN" altLang="en-US" sz="1600" u="none" strike="noStrike" dirty="0">
                          <a:effectLst/>
                          <a:latin typeface="ＭＳ Ｐゴシック" panose="020B0600070205080204" pitchFamily="50" charset="-128"/>
                          <a:ea typeface="ＭＳ Ｐゴシック" panose="020B0600070205080204" pitchFamily="50" charset="-128"/>
                        </a:rPr>
                        <a:t>中国鋼鉄</a:t>
                      </a:r>
                      <a:r>
                        <a:rPr lang="en-US" altLang="zh-CN" sz="1600" u="none" strike="noStrike" dirty="0">
                          <a:effectLst/>
                          <a:latin typeface="ＭＳ Ｐゴシック" panose="020B0600070205080204" pitchFamily="50" charset="-128"/>
                          <a:ea typeface="ＭＳ Ｐゴシック" panose="020B0600070205080204" pitchFamily="50" charset="-128"/>
                        </a:rPr>
                        <a:t>(</a:t>
                      </a:r>
                      <a:r>
                        <a:rPr lang="zh-CN" altLang="en-US" sz="1600" u="none" strike="noStrike" dirty="0">
                          <a:effectLst/>
                          <a:latin typeface="ＭＳ Ｐゴシック" panose="020B0600070205080204" pitchFamily="50" charset="-128"/>
                          <a:ea typeface="ＭＳ Ｐゴシック" panose="020B0600070205080204" pitchFamily="50" charset="-128"/>
                        </a:rPr>
                        <a:t>台湾</a:t>
                      </a:r>
                      <a:r>
                        <a:rPr lang="en-US" altLang="zh-CN" sz="1600" u="none" strike="noStrike" dirty="0">
                          <a:effectLst/>
                          <a:latin typeface="ＭＳ Ｐゴシック" panose="020B0600070205080204" pitchFamily="50" charset="-128"/>
                          <a:ea typeface="ＭＳ Ｐゴシック" panose="020B0600070205080204" pitchFamily="50" charset="-128"/>
                        </a:rPr>
                        <a:t>)</a:t>
                      </a:r>
                      <a:endParaRPr lang="en-US" altLang="zh-CN"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fontAlgn="ctr"/>
                      <a:r>
                        <a:rPr lang="en-US" altLang="ja-JP" sz="1600" u="none" strike="noStrike" dirty="0">
                          <a:effectLst/>
                        </a:rPr>
                        <a:t>15520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9038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611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6.8%</a:t>
                      </a:r>
                      <a:endParaRPr lang="en-US" altLang="ja-JP" sz="1600" b="1" i="0" u="none" strike="noStrike" dirty="0">
                        <a:solidFill>
                          <a:schemeClr val="tx1"/>
                        </a:solidFill>
                        <a:effectLst/>
                        <a:latin typeface="ＭＳ Ｐゴシック"/>
                      </a:endParaRPr>
                    </a:p>
                  </a:txBody>
                  <a:tcPr marL="7620" marR="7620" marT="7620" marB="0" anchor="ctr"/>
                </a:tc>
                <a:extLst>
                  <a:ext uri="{0D108BD9-81ED-4DB2-BD59-A6C34878D82A}">
                    <a16:rowId xmlns:a16="http://schemas.microsoft.com/office/drawing/2014/main" xmlns="" val="10004"/>
                  </a:ext>
                </a:extLst>
              </a:tr>
              <a:tr h="261210">
                <a:tc>
                  <a:txBody>
                    <a:bodyPr/>
                    <a:lstStyle/>
                    <a:p>
                      <a:pPr algn="l" fontAlgn="ctr"/>
                      <a:r>
                        <a:rPr lang="zh-CN" altLang="en-US" sz="1600" u="none" strike="noStrike" dirty="0">
                          <a:effectLst/>
                          <a:latin typeface="ＭＳ Ｐゴシック" panose="020B0600070205080204" pitchFamily="50" charset="-128"/>
                          <a:ea typeface="ＭＳ Ｐゴシック" panose="020B0600070205080204" pitchFamily="50" charset="-128"/>
                        </a:rPr>
                        <a:t>宝山鋼鉄</a:t>
                      </a:r>
                      <a:r>
                        <a:rPr lang="en-US" altLang="zh-CN" sz="1600" u="none" strike="noStrike" dirty="0">
                          <a:effectLst/>
                          <a:latin typeface="ＭＳ Ｐゴシック" panose="020B0600070205080204" pitchFamily="50" charset="-128"/>
                          <a:ea typeface="ＭＳ Ｐゴシック" panose="020B0600070205080204" pitchFamily="50" charset="-128"/>
                        </a:rPr>
                        <a:t>(</a:t>
                      </a:r>
                      <a:r>
                        <a:rPr lang="zh-CN" altLang="en-US" sz="1600" u="none" strike="noStrike" dirty="0">
                          <a:effectLst/>
                          <a:latin typeface="ＭＳ Ｐゴシック" panose="020B0600070205080204" pitchFamily="50" charset="-128"/>
                          <a:ea typeface="ＭＳ Ｐゴシック" panose="020B0600070205080204" pitchFamily="50" charset="-128"/>
                        </a:rPr>
                        <a:t>中国</a:t>
                      </a:r>
                      <a:r>
                        <a:rPr lang="en-US" altLang="zh-CN" sz="1600" u="none" strike="noStrike" dirty="0">
                          <a:effectLst/>
                          <a:latin typeface="ＭＳ Ｐゴシック" panose="020B0600070205080204" pitchFamily="50" charset="-128"/>
                          <a:ea typeface="ＭＳ Ｐゴシック" panose="020B0600070205080204" pitchFamily="50" charset="-128"/>
                        </a:rPr>
                        <a:t>)</a:t>
                      </a:r>
                      <a:r>
                        <a:rPr lang="ja-JP" altLang="en-US" sz="1600" u="none" strike="noStrike" dirty="0">
                          <a:effectLst/>
                          <a:latin typeface="ＭＳ Ｐゴシック" panose="020B0600070205080204" pitchFamily="50" charset="-128"/>
                          <a:ea typeface="ＭＳ Ｐゴシック" panose="020B0600070205080204" pitchFamily="50" charset="-128"/>
                        </a:rPr>
                        <a:t> </a:t>
                      </a:r>
                      <a:endParaRPr lang="en-US" altLang="zh-CN"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fontAlgn="ctr"/>
                      <a:r>
                        <a:rPr lang="en-US" altLang="ja-JP" sz="1600" b="1" u="none" strike="noStrike" dirty="0">
                          <a:effectLst/>
                        </a:rPr>
                        <a:t>27449 </a:t>
                      </a:r>
                      <a:endParaRPr lang="en-US" altLang="ja-JP" sz="1600" b="1"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26741</a:t>
                      </a:r>
                      <a:r>
                        <a:rPr lang="en-US" altLang="ja-JP" sz="1600" u="none" strike="noStrike" dirty="0">
                          <a:effectLst/>
                        </a:rPr>
                        <a:t>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2123</a:t>
                      </a:r>
                      <a:r>
                        <a:rPr lang="en-US" altLang="ja-JP" sz="1600" u="none" strike="noStrike" dirty="0">
                          <a:effectLst/>
                        </a:rPr>
                        <a:t>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7.9%</a:t>
                      </a:r>
                      <a:endParaRPr lang="en-US" altLang="ja-JP" sz="1600" b="1" i="0" u="none" strike="noStrike" dirty="0">
                        <a:solidFill>
                          <a:schemeClr val="tx1"/>
                        </a:solidFill>
                        <a:effectLst/>
                        <a:latin typeface="ＭＳ Ｐゴシック"/>
                      </a:endParaRPr>
                    </a:p>
                  </a:txBody>
                  <a:tcPr marL="7620" marR="7620" marT="7620" marB="0" anchor="ctr"/>
                </a:tc>
                <a:extLst>
                  <a:ext uri="{0D108BD9-81ED-4DB2-BD59-A6C34878D82A}">
                    <a16:rowId xmlns:a16="http://schemas.microsoft.com/office/drawing/2014/main" xmlns="" val="10005"/>
                  </a:ext>
                </a:extLst>
              </a:tr>
              <a:tr h="261210">
                <a:tc>
                  <a:txBody>
                    <a:bodyPr/>
                    <a:lstStyle/>
                    <a:p>
                      <a:pPr algn="l" fontAlgn="ctr"/>
                      <a:r>
                        <a:rPr lang="en-US" sz="1600" u="none" strike="noStrike" dirty="0">
                          <a:effectLst/>
                        </a:rPr>
                        <a:t>TATA Steel(</a:t>
                      </a:r>
                      <a:r>
                        <a:rPr lang="ja-JP" altLang="en-US" sz="1600" u="none" strike="noStrike" dirty="0">
                          <a:effectLst/>
                        </a:rPr>
                        <a:t>インド</a:t>
                      </a:r>
                      <a:r>
                        <a:rPr lang="en-US" altLang="ja-JP" sz="1600" u="none" strike="noStrike" dirty="0">
                          <a:effectLst/>
                        </a:rPr>
                        <a:t>)</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26310 </a:t>
                      </a:r>
                      <a:endParaRPr lang="en-US" altLang="ja-JP" sz="1600" b="1"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17354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1135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6.5%</a:t>
                      </a:r>
                      <a:endParaRPr lang="en-US" altLang="ja-JP" sz="1600" b="1" i="0" u="none" strike="noStrike" dirty="0">
                        <a:solidFill>
                          <a:schemeClr val="tx1"/>
                        </a:solidFill>
                        <a:effectLst/>
                        <a:latin typeface="ＭＳ Ｐゴシック"/>
                      </a:endParaRPr>
                    </a:p>
                  </a:txBody>
                  <a:tcPr marL="7620" marR="7620" marT="7620" marB="0" anchor="ctr"/>
                </a:tc>
                <a:extLst>
                  <a:ext uri="{0D108BD9-81ED-4DB2-BD59-A6C34878D82A}">
                    <a16:rowId xmlns:a16="http://schemas.microsoft.com/office/drawing/2014/main" xmlns="" val="10006"/>
                  </a:ext>
                </a:extLst>
              </a:tr>
              <a:tr h="261210">
                <a:tc>
                  <a:txBody>
                    <a:bodyPr/>
                    <a:lstStyle/>
                    <a:p>
                      <a:pPr algn="l" fontAlgn="ctr"/>
                      <a:r>
                        <a:rPr lang="en-US" altLang="ja-JP" sz="1600" u="none" strike="noStrike" dirty="0">
                          <a:effectLst/>
                        </a:rPr>
                        <a:t>Arcelor Mittal(</a:t>
                      </a:r>
                      <a:r>
                        <a:rPr lang="ja-JP" altLang="en-US" sz="1600" u="none" strike="noStrike" dirty="0">
                          <a:effectLst/>
                        </a:rPr>
                        <a:t>ルクセンブルグ</a:t>
                      </a:r>
                      <a:r>
                        <a:rPr lang="en-US" altLang="ja-JP" sz="1600" u="none" strike="noStrike" dirty="0">
                          <a:effectLst/>
                        </a:rPr>
                        <a:t>)</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90767</a:t>
                      </a:r>
                      <a:r>
                        <a:rPr lang="en-US" altLang="ja-JP" sz="1600" u="none" strike="noStrike" dirty="0">
                          <a:effectLst/>
                        </a:rPr>
                        <a:t>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56791</a:t>
                      </a:r>
                      <a:r>
                        <a:rPr lang="en-US" altLang="ja-JP" sz="1600" u="none" strike="noStrike" dirty="0">
                          <a:effectLst/>
                        </a:rPr>
                        <a:t>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2444</a:t>
                      </a:r>
                      <a:r>
                        <a:rPr lang="en-US" altLang="ja-JP" sz="1600" u="none" strike="noStrike" dirty="0">
                          <a:effectLst/>
                        </a:rPr>
                        <a:t>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4.3%</a:t>
                      </a:r>
                      <a:endParaRPr lang="en-US" altLang="ja-JP" sz="1600" b="0" i="0" u="none" strike="noStrike" dirty="0">
                        <a:solidFill>
                          <a:schemeClr val="tx1"/>
                        </a:solidFill>
                        <a:effectLst/>
                        <a:latin typeface="ＭＳ Ｐゴシック"/>
                      </a:endParaRPr>
                    </a:p>
                  </a:txBody>
                  <a:tcPr marL="7620" marR="7620" marT="7620" marB="0" anchor="ctr"/>
                </a:tc>
                <a:extLst>
                  <a:ext uri="{0D108BD9-81ED-4DB2-BD59-A6C34878D82A}">
                    <a16:rowId xmlns:a16="http://schemas.microsoft.com/office/drawing/2014/main" xmlns="" val="10007"/>
                  </a:ext>
                </a:extLst>
              </a:tr>
              <a:tr h="261210">
                <a:tc>
                  <a:txBody>
                    <a:bodyPr/>
                    <a:lstStyle/>
                    <a:p>
                      <a:pPr algn="l" fontAlgn="ctr"/>
                      <a:r>
                        <a:rPr lang="en-US" sz="1600" u="none" strike="noStrike" dirty="0">
                          <a:effectLst/>
                        </a:rPr>
                        <a:t>US Steel(</a:t>
                      </a:r>
                      <a:r>
                        <a:rPr lang="ja-JP" altLang="en-US" sz="1600" u="none" strike="noStrike" dirty="0">
                          <a:effectLst/>
                        </a:rPr>
                        <a:t>アメリカ</a:t>
                      </a:r>
                      <a:r>
                        <a:rPr lang="en-US" altLang="ja-JP" sz="1600" u="none" strike="noStrike" dirty="0">
                          <a:effectLst/>
                        </a:rPr>
                        <a:t>)</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14218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9045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306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3.4%</a:t>
                      </a:r>
                      <a:endParaRPr lang="en-US" altLang="ja-JP" sz="1600" b="0" i="0" u="none" strike="noStrike" dirty="0">
                        <a:solidFill>
                          <a:schemeClr val="tx1"/>
                        </a:solidFill>
                        <a:effectLst/>
                        <a:latin typeface="ＭＳ Ｐゴシック"/>
                      </a:endParaRPr>
                    </a:p>
                  </a:txBody>
                  <a:tcPr marL="7620" marR="7620" marT="7620" marB="0" anchor="ctr"/>
                </a:tc>
                <a:extLst>
                  <a:ext uri="{0D108BD9-81ED-4DB2-BD59-A6C34878D82A}">
                    <a16:rowId xmlns:a16="http://schemas.microsoft.com/office/drawing/2014/main" xmlns="" val="10008"/>
                  </a:ext>
                </a:extLst>
              </a:tr>
              <a:tr h="261210">
                <a:tc>
                  <a:txBody>
                    <a:bodyPr/>
                    <a:lstStyle/>
                    <a:p>
                      <a:pPr algn="l" fontAlgn="ctr"/>
                      <a:r>
                        <a:rPr lang="en-US" sz="1600" u="none" strike="noStrike" dirty="0">
                          <a:effectLst/>
                        </a:rPr>
                        <a:t>Nucor(</a:t>
                      </a:r>
                      <a:r>
                        <a:rPr lang="ja-JP" altLang="en-US" sz="1600" u="none" strike="noStrike" dirty="0">
                          <a:effectLst/>
                        </a:rPr>
                        <a:t>アメリカ</a:t>
                      </a:r>
                      <a:r>
                        <a:rPr lang="en-US" altLang="ja-JP" sz="1600" u="none" strike="noStrike" dirty="0">
                          <a:effectLst/>
                        </a:rPr>
                        <a:t>)</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19307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16208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618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3.8%</a:t>
                      </a:r>
                      <a:endParaRPr lang="en-US" altLang="ja-JP" sz="1600" b="0" i="0" u="none" strike="noStrike" dirty="0">
                        <a:solidFill>
                          <a:schemeClr val="tx1"/>
                        </a:solidFill>
                        <a:effectLst/>
                        <a:latin typeface="ＭＳ Ｐゴシック"/>
                      </a:endParaRPr>
                    </a:p>
                  </a:txBody>
                  <a:tcPr marL="7620" marR="7620" marT="7620" marB="0" anchor="ctr"/>
                </a:tc>
                <a:extLst>
                  <a:ext uri="{0D108BD9-81ED-4DB2-BD59-A6C34878D82A}">
                    <a16:rowId xmlns:a16="http://schemas.microsoft.com/office/drawing/2014/main" xmlns="" val="10009"/>
                  </a:ext>
                </a:extLst>
              </a:tr>
              <a:tr h="261210">
                <a:tc>
                  <a:txBody>
                    <a:bodyPr/>
                    <a:lstStyle/>
                    <a:p>
                      <a:pPr algn="l" fontAlgn="ctr"/>
                      <a:r>
                        <a:rPr lang="en-US" sz="1600" u="none" strike="noStrike" dirty="0">
                          <a:effectLst/>
                        </a:rPr>
                        <a:t>Thyssen Krupp AG(</a:t>
                      </a:r>
                      <a:r>
                        <a:rPr lang="ja-JP" altLang="en-US" sz="1600" u="none" strike="noStrike" dirty="0">
                          <a:effectLst/>
                        </a:rPr>
                        <a:t>ドイツ</a:t>
                      </a:r>
                      <a:r>
                        <a:rPr lang="en-US" altLang="ja-JP" sz="1600" u="none" strike="noStrike" dirty="0">
                          <a:effectLst/>
                        </a:rPr>
                        <a:t>)</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17240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41315</a:t>
                      </a:r>
                      <a:r>
                        <a:rPr lang="en-US" altLang="ja-JP" sz="1600" u="none" strike="noStrike" dirty="0">
                          <a:effectLst/>
                        </a:rPr>
                        <a:t>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1173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2.8%</a:t>
                      </a:r>
                      <a:endParaRPr lang="en-US" altLang="ja-JP" sz="1600" b="0" i="0" u="none" strike="noStrike" dirty="0">
                        <a:solidFill>
                          <a:schemeClr val="tx1"/>
                        </a:solidFill>
                        <a:effectLst/>
                        <a:latin typeface="ＭＳ Ｐゴシック"/>
                      </a:endParaRPr>
                    </a:p>
                  </a:txBody>
                  <a:tcPr marL="7620" marR="7620" marT="7620" marB="0" anchor="ctr"/>
                </a:tc>
                <a:extLst>
                  <a:ext uri="{0D108BD9-81ED-4DB2-BD59-A6C34878D82A}">
                    <a16:rowId xmlns:a16="http://schemas.microsoft.com/office/drawing/2014/main" xmlns="" val="10010"/>
                  </a:ext>
                </a:extLst>
              </a:tr>
              <a:tr h="261210">
                <a:tc>
                  <a:txBody>
                    <a:bodyPr/>
                    <a:lstStyle/>
                    <a:p>
                      <a:pPr algn="l" fontAlgn="ctr"/>
                      <a:r>
                        <a:rPr lang="en-US" sz="1600" u="none" strike="noStrike" dirty="0">
                          <a:effectLst/>
                        </a:rPr>
                        <a:t>Severstal(</a:t>
                      </a:r>
                      <a:r>
                        <a:rPr lang="ja-JP" altLang="en-US" sz="1600" u="none" strike="noStrike" dirty="0">
                          <a:effectLst/>
                        </a:rPr>
                        <a:t>ロシア</a:t>
                      </a:r>
                      <a:r>
                        <a:rPr lang="en-US" altLang="ja-JP" sz="1600" u="none" strike="noStrike" dirty="0">
                          <a:effectLst/>
                        </a:rPr>
                        <a:t>)</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11630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5812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u="none" strike="noStrike" dirty="0">
                          <a:effectLst/>
                        </a:rPr>
                        <a:t>494 </a:t>
                      </a:r>
                      <a:endParaRPr lang="en-US" altLang="ja-JP" sz="1600" b="0" i="0" u="none" strike="noStrike" dirty="0">
                        <a:solidFill>
                          <a:schemeClr val="tx1"/>
                        </a:solidFill>
                        <a:effectLst/>
                        <a:latin typeface="ＭＳ Ｐゴシック"/>
                      </a:endParaRPr>
                    </a:p>
                  </a:txBody>
                  <a:tcPr marL="7620" marR="7620" marT="7620" marB="0" anchor="ctr"/>
                </a:tc>
                <a:tc>
                  <a:txBody>
                    <a:bodyPr/>
                    <a:lstStyle/>
                    <a:p>
                      <a:pPr algn="r" fontAlgn="ctr"/>
                      <a:r>
                        <a:rPr lang="en-US" altLang="ja-JP" sz="1600" b="1" u="none" strike="noStrike" dirty="0">
                          <a:effectLst/>
                        </a:rPr>
                        <a:t>8.5%</a:t>
                      </a:r>
                      <a:endParaRPr lang="en-US" altLang="ja-JP" sz="1600" b="1" i="0" u="none" strike="noStrike" dirty="0">
                        <a:solidFill>
                          <a:schemeClr val="tx1"/>
                        </a:solidFill>
                        <a:effectLst/>
                        <a:latin typeface="ＭＳ Ｐゴシック"/>
                      </a:endParaRPr>
                    </a:p>
                  </a:txBody>
                  <a:tcPr marL="7620" marR="7620" marT="7620" marB="0" anchor="ctr"/>
                </a:tc>
                <a:extLst>
                  <a:ext uri="{0D108BD9-81ED-4DB2-BD59-A6C34878D82A}">
                    <a16:rowId xmlns:a16="http://schemas.microsoft.com/office/drawing/2014/main" xmlns="" val="10011"/>
                  </a:ext>
                </a:extLst>
              </a:tr>
            </a:tbl>
          </a:graphicData>
        </a:graphic>
      </p:graphicFrame>
      <p:sp>
        <p:nvSpPr>
          <p:cNvPr id="6" name="テキスト ボックス 5"/>
          <p:cNvSpPr txBox="1"/>
          <p:nvPr/>
        </p:nvSpPr>
        <p:spPr>
          <a:xfrm>
            <a:off x="323528" y="6453336"/>
            <a:ext cx="7776864" cy="369332"/>
          </a:xfrm>
          <a:prstGeom prst="rect">
            <a:avLst/>
          </a:prstGeom>
          <a:noFill/>
        </p:spPr>
        <p:txBody>
          <a:bodyPr wrap="square" rtlCol="0">
            <a:spAutoFit/>
          </a:bodyPr>
          <a:lstStyle/>
          <a:p>
            <a:r>
              <a:rPr kumimoji="1" lang="ja-JP" altLang="en-US" dirty="0"/>
              <a:t>出所：日本鉄鋼連盟</a:t>
            </a:r>
            <a:r>
              <a:rPr kumimoji="1" lang="en-US" altLang="ja-JP" dirty="0"/>
              <a:t>[2017]</a:t>
            </a:r>
            <a:r>
              <a:rPr kumimoji="1" lang="ja-JP" altLang="en-US" dirty="0"/>
              <a:t>と各社公表数値より作成。</a:t>
            </a:r>
          </a:p>
        </p:txBody>
      </p:sp>
    </p:spTree>
    <p:extLst>
      <p:ext uri="{BB962C8B-B14F-4D97-AF65-F5344CB8AC3E}">
        <p14:creationId xmlns:p14="http://schemas.microsoft.com/office/powerpoint/2010/main" val="33721937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23850" y="279400"/>
            <a:ext cx="8569325" cy="917575"/>
          </a:xfrm>
        </p:spPr>
        <p:txBody>
          <a:bodyPr/>
          <a:lstStyle/>
          <a:p>
            <a:pPr eaLnBrk="1" hangingPunct="1"/>
            <a:r>
              <a:rPr lang="ja-JP" altLang="en-US" sz="4000" dirty="0"/>
              <a:t>設備投資・研究開発支出の推移</a:t>
            </a:r>
          </a:p>
        </p:txBody>
      </p:sp>
      <p:sp>
        <p:nvSpPr>
          <p:cNvPr id="16386" name="スライド番号プレースホルダ 5"/>
          <p:cNvSpPr>
            <a:spLocks noGrp="1"/>
          </p:cNvSpPr>
          <p:nvPr>
            <p:ph type="sldNum" sz="quarter" idx="12"/>
          </p:nvPr>
        </p:nvSpPr>
        <p:spPr/>
        <p:txBody>
          <a:bodyPr/>
          <a:lstStyle/>
          <a:p>
            <a:pPr>
              <a:defRPr/>
            </a:pPr>
            <a:fld id="{10AC0888-8892-457F-87FC-4E1920CD529E}" type="slidenum">
              <a:rPr lang="en-US" altLang="ja-JP"/>
              <a:pPr>
                <a:defRPr/>
              </a:pPr>
              <a:t>37</a:t>
            </a:fld>
            <a:endParaRPr lang="en-US" altLang="ja-JP"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75" y="1052736"/>
            <a:ext cx="7736933" cy="4788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2"/>
          <p:cNvSpPr txBox="1">
            <a:spLocks noChangeArrowheads="1"/>
          </p:cNvSpPr>
          <p:nvPr/>
        </p:nvSpPr>
        <p:spPr bwMode="auto">
          <a:xfrm>
            <a:off x="179512" y="5733256"/>
            <a:ext cx="8136904" cy="982980"/>
          </a:xfrm>
          <a:prstGeom prst="rect">
            <a:avLst/>
          </a:prstGeom>
          <a:solidFill>
            <a:srgbClr val="FFFFFF"/>
          </a:solidFill>
          <a:ln w="9525">
            <a:noFill/>
            <a:miter lim="800000"/>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just" defTabSz="914400" eaLnBrk="1" fontAlgn="auto" latinLnBrk="0" hangingPunct="1">
              <a:lnSpc>
                <a:spcPts val="1300"/>
              </a:lnSpc>
              <a:spcBef>
                <a:spcPts val="0"/>
              </a:spcBef>
              <a:spcAft>
                <a:spcPts val="0"/>
              </a:spcAft>
              <a:buClrTx/>
              <a:buSzTx/>
              <a:buFontTx/>
              <a:buNone/>
              <a:tabLst/>
              <a:defRPr/>
            </a:pPr>
            <a:r>
              <a:rPr lang="ja-JP" altLang="en-US" sz="1200" kern="100" dirty="0">
                <a:latin typeface="Century"/>
                <a:ea typeface="ＭＳ 明朝"/>
                <a:cs typeface="Times New Roman"/>
              </a:rPr>
              <a:t>注：設備投資は，</a:t>
            </a:r>
            <a:r>
              <a:rPr lang="en-US" altLang="ja-JP" sz="1200" kern="100" dirty="0">
                <a:latin typeface="Century"/>
                <a:ea typeface="ＭＳ 明朝"/>
                <a:cs typeface="Times New Roman"/>
              </a:rPr>
              <a:t>2002</a:t>
            </a:r>
            <a:r>
              <a:rPr lang="ja-JP" altLang="en-US" sz="1200" kern="100" dirty="0">
                <a:latin typeface="Century"/>
                <a:ea typeface="ＭＳ 明朝"/>
                <a:cs typeface="Times New Roman"/>
              </a:rPr>
              <a:t>年度までは新日鉄，</a:t>
            </a:r>
            <a:r>
              <a:rPr lang="en-US" altLang="ja-JP" sz="1200" kern="100" dirty="0">
                <a:latin typeface="Century"/>
                <a:ea typeface="ＭＳ 明朝"/>
                <a:cs typeface="Times New Roman"/>
              </a:rPr>
              <a:t>NKK</a:t>
            </a:r>
            <a:r>
              <a:rPr lang="ja-JP" altLang="en-US" sz="1200" kern="100" dirty="0">
                <a:latin typeface="Century"/>
                <a:ea typeface="ＭＳ 明朝"/>
                <a:cs typeface="Times New Roman"/>
              </a:rPr>
              <a:t>，川崎製鉄，住友金属工業，神戸製鋼所の</a:t>
            </a:r>
            <a:r>
              <a:rPr lang="en-US" altLang="ja-JP" sz="1200" kern="100" dirty="0">
                <a:latin typeface="Century"/>
                <a:ea typeface="ＭＳ 明朝"/>
                <a:cs typeface="Times New Roman"/>
              </a:rPr>
              <a:t>5</a:t>
            </a:r>
            <a:r>
              <a:rPr lang="ja-JP" altLang="en-US" sz="1200" kern="100" dirty="0">
                <a:latin typeface="Century"/>
                <a:ea typeface="ＭＳ 明朝"/>
                <a:cs typeface="Times New Roman"/>
              </a:rPr>
              <a:t>社。</a:t>
            </a:r>
            <a:r>
              <a:rPr lang="en-US" altLang="ja-JP" sz="1200" kern="100" dirty="0">
                <a:latin typeface="Century"/>
                <a:ea typeface="ＭＳ 明朝"/>
                <a:cs typeface="Times New Roman"/>
              </a:rPr>
              <a:t>2003</a:t>
            </a:r>
            <a:r>
              <a:rPr lang="ja-JP" altLang="en-US" sz="1200" kern="100" dirty="0">
                <a:latin typeface="Century"/>
                <a:ea typeface="ＭＳ 明朝"/>
                <a:cs typeface="Times New Roman"/>
              </a:rPr>
              <a:t>年度からは新日鉄，</a:t>
            </a:r>
            <a:r>
              <a:rPr lang="en-US" altLang="ja-JP" sz="1200" kern="100" dirty="0">
                <a:latin typeface="Century"/>
                <a:ea typeface="ＭＳ 明朝"/>
                <a:cs typeface="Times New Roman"/>
              </a:rPr>
              <a:t>JFE</a:t>
            </a:r>
            <a:r>
              <a:rPr lang="ja-JP" altLang="en-US" sz="1200" kern="100" dirty="0">
                <a:latin typeface="Century"/>
                <a:ea typeface="ＭＳ 明朝"/>
                <a:cs typeface="Times New Roman"/>
              </a:rPr>
              <a:t>スチール，住友金属工業，神戸製鋼所の</a:t>
            </a:r>
            <a:r>
              <a:rPr lang="en-US" altLang="ja-JP" sz="1200" kern="100" dirty="0">
                <a:latin typeface="Century"/>
                <a:ea typeface="ＭＳ 明朝"/>
                <a:cs typeface="Times New Roman"/>
              </a:rPr>
              <a:t>4</a:t>
            </a:r>
            <a:r>
              <a:rPr lang="ja-JP" altLang="en-US" sz="1200" kern="100" dirty="0">
                <a:latin typeface="Century"/>
                <a:ea typeface="ＭＳ 明朝"/>
                <a:cs typeface="Times New Roman"/>
              </a:rPr>
              <a:t>社。</a:t>
            </a:r>
            <a:r>
              <a:rPr lang="en-US" altLang="ja-JP" sz="1200" kern="100" dirty="0">
                <a:latin typeface="Century"/>
                <a:ea typeface="ＭＳ 明朝"/>
                <a:cs typeface="Times New Roman"/>
              </a:rPr>
              <a:t>2012</a:t>
            </a:r>
            <a:r>
              <a:rPr lang="ja-JP" altLang="en-US" sz="1200" kern="100" dirty="0">
                <a:latin typeface="Century"/>
                <a:ea typeface="ＭＳ 明朝"/>
                <a:cs typeface="Times New Roman"/>
              </a:rPr>
              <a:t>年度からは新日鉄住金，</a:t>
            </a:r>
            <a:r>
              <a:rPr lang="en-US" altLang="ja-JP" sz="1200" kern="100" dirty="0">
                <a:latin typeface="Century"/>
                <a:ea typeface="ＭＳ 明朝"/>
                <a:cs typeface="Times New Roman"/>
              </a:rPr>
              <a:t>JFE</a:t>
            </a:r>
            <a:r>
              <a:rPr lang="ja-JP" altLang="en-US" sz="1200" kern="100" dirty="0">
                <a:latin typeface="Century"/>
                <a:ea typeface="ＭＳ 明朝"/>
                <a:cs typeface="Times New Roman"/>
              </a:rPr>
              <a:t>スチール，神戸製鋼所の</a:t>
            </a:r>
            <a:r>
              <a:rPr lang="en-US" altLang="ja-JP" sz="1200" kern="100" dirty="0">
                <a:latin typeface="Century"/>
                <a:ea typeface="ＭＳ 明朝"/>
                <a:cs typeface="Times New Roman"/>
              </a:rPr>
              <a:t>3</a:t>
            </a:r>
            <a:r>
              <a:rPr lang="ja-JP" altLang="en-US" sz="1200" kern="100" dirty="0">
                <a:latin typeface="Century"/>
                <a:ea typeface="ＭＳ 明朝"/>
                <a:cs typeface="Times New Roman"/>
              </a:rPr>
              <a:t>社。研究費支出は常に鉄鋼メーカー最大</a:t>
            </a:r>
            <a:r>
              <a:rPr lang="en-US" altLang="ja-JP" sz="1200" kern="100" dirty="0">
                <a:latin typeface="Century"/>
                <a:ea typeface="ＭＳ 明朝"/>
                <a:cs typeface="Times New Roman"/>
              </a:rPr>
              <a:t>5</a:t>
            </a:r>
            <a:r>
              <a:rPr lang="ja-JP" altLang="en-US" sz="1200" kern="100" dirty="0">
                <a:latin typeface="Century"/>
                <a:ea typeface="ＭＳ 明朝"/>
                <a:cs typeface="Times New Roman"/>
              </a:rPr>
              <a:t>社。</a:t>
            </a:r>
            <a:endParaRPr lang="en-US" altLang="ja-JP" sz="1200" kern="100" dirty="0">
              <a:latin typeface="Century"/>
              <a:ea typeface="ＭＳ 明朝"/>
              <a:cs typeface="Times New Roman"/>
            </a:endParaRPr>
          </a:p>
          <a:p>
            <a:pPr marL="0" marR="0" indent="0" algn="just" defTabSz="914400" eaLnBrk="1" fontAlgn="auto" latinLnBrk="0" hangingPunct="1">
              <a:lnSpc>
                <a:spcPts val="1300"/>
              </a:lnSpc>
              <a:spcBef>
                <a:spcPts val="0"/>
              </a:spcBef>
              <a:spcAft>
                <a:spcPts val="0"/>
              </a:spcAft>
              <a:buClrTx/>
              <a:buSzTx/>
              <a:buFontTx/>
              <a:buNone/>
              <a:tabLst/>
              <a:defRPr/>
            </a:pPr>
            <a:r>
              <a:rPr lang="ja-JP" altLang="en-US" sz="1200" kern="100" dirty="0">
                <a:latin typeface="Century"/>
                <a:ea typeface="ＭＳ 明朝"/>
                <a:cs typeface="Times New Roman"/>
              </a:rPr>
              <a:t>     設備投資は，</a:t>
            </a:r>
            <a:r>
              <a:rPr lang="en-US" altLang="ja-JP" sz="1200" kern="100" dirty="0">
                <a:latin typeface="Century"/>
                <a:ea typeface="ＭＳ 明朝"/>
                <a:cs typeface="Times New Roman"/>
              </a:rPr>
              <a:t>1998</a:t>
            </a:r>
            <a:r>
              <a:rPr lang="ja-JP" altLang="en-US" sz="1200" kern="100" dirty="0">
                <a:latin typeface="Century"/>
                <a:ea typeface="ＭＳ 明朝"/>
                <a:cs typeface="Times New Roman"/>
              </a:rPr>
              <a:t>年度及び</a:t>
            </a:r>
            <a:r>
              <a:rPr lang="en-US" altLang="ja-JP" sz="1200" kern="100" dirty="0">
                <a:latin typeface="Century"/>
                <a:ea typeface="ＭＳ 明朝"/>
                <a:cs typeface="Times New Roman"/>
              </a:rPr>
              <a:t>2002</a:t>
            </a:r>
            <a:r>
              <a:rPr lang="ja-JP" altLang="en-US" sz="1200" kern="100" dirty="0">
                <a:latin typeface="Century"/>
                <a:ea typeface="ＭＳ 明朝"/>
                <a:cs typeface="Times New Roman"/>
              </a:rPr>
              <a:t>年度で基準がかわり，連続していない。</a:t>
            </a:r>
            <a:endParaRPr lang="ja-JP" altLang="ja-JP" sz="1200" kern="100" dirty="0">
              <a:latin typeface="Century"/>
              <a:ea typeface="ＭＳ 明朝"/>
              <a:cs typeface="Times New Roman"/>
            </a:endParaRPr>
          </a:p>
          <a:p>
            <a:pPr algn="just">
              <a:spcAft>
                <a:spcPts val="0"/>
              </a:spcAft>
            </a:pPr>
            <a:r>
              <a:rPr lang="ja-JP" altLang="en-US" sz="1200" kern="100" dirty="0">
                <a:latin typeface="Century"/>
                <a:ea typeface="ＭＳ 明朝"/>
                <a:cs typeface="Times New Roman"/>
              </a:rPr>
              <a:t>出所：研究開発費は総務省</a:t>
            </a:r>
            <a:r>
              <a:rPr lang="en-US" altLang="ja-JP" sz="1200" kern="100" dirty="0">
                <a:latin typeface="Century"/>
                <a:ea typeface="ＭＳ 明朝"/>
                <a:cs typeface="Times New Roman"/>
              </a:rPr>
              <a:t>[</a:t>
            </a:r>
            <a:r>
              <a:rPr lang="ja-JP" altLang="en-US" sz="1200" kern="100" dirty="0">
                <a:latin typeface="Century"/>
                <a:ea typeface="ＭＳ 明朝"/>
                <a:cs typeface="Times New Roman"/>
              </a:rPr>
              <a:t>各年</a:t>
            </a:r>
            <a:r>
              <a:rPr lang="en-US" altLang="ja-JP" sz="1200" kern="100" dirty="0">
                <a:latin typeface="Century"/>
                <a:ea typeface="ＭＳ 明朝"/>
                <a:cs typeface="Times New Roman"/>
              </a:rPr>
              <a:t>]</a:t>
            </a:r>
            <a:r>
              <a:rPr lang="ja-JP" altLang="en-US" sz="1200" kern="100" dirty="0">
                <a:latin typeface="Century"/>
                <a:ea typeface="ＭＳ 明朝"/>
                <a:cs typeface="Times New Roman"/>
              </a:rPr>
              <a:t>，設備投資</a:t>
            </a:r>
            <a:r>
              <a:rPr lang="en-US" altLang="ja-JP" sz="1200" kern="100" dirty="0">
                <a:latin typeface="Century"/>
                <a:ea typeface="ＭＳ 明朝"/>
                <a:cs typeface="Times New Roman"/>
              </a:rPr>
              <a:t>A</a:t>
            </a:r>
            <a:r>
              <a:rPr lang="ja-JP" altLang="en-US" sz="1200" kern="100" dirty="0">
                <a:latin typeface="Century"/>
                <a:ea typeface="ＭＳ 明朝"/>
                <a:cs typeface="Times New Roman"/>
              </a:rPr>
              <a:t>，</a:t>
            </a:r>
            <a:r>
              <a:rPr lang="en-US" altLang="ja-JP" sz="1200" kern="100" dirty="0">
                <a:latin typeface="Century"/>
                <a:ea typeface="ＭＳ 明朝"/>
                <a:cs typeface="Times New Roman"/>
              </a:rPr>
              <a:t>B</a:t>
            </a:r>
            <a:r>
              <a:rPr lang="ja-JP" altLang="en-US" sz="1200" kern="100" dirty="0">
                <a:latin typeface="Century"/>
                <a:ea typeface="ＭＳ 明朝"/>
                <a:cs typeface="Times New Roman"/>
              </a:rPr>
              <a:t>は日本鉄鋼連盟</a:t>
            </a:r>
            <a:r>
              <a:rPr lang="en-US" altLang="ja-JP" sz="1200" kern="100" dirty="0">
                <a:latin typeface="Century"/>
                <a:ea typeface="ＭＳ 明朝"/>
                <a:cs typeface="Times New Roman"/>
              </a:rPr>
              <a:t>[</a:t>
            </a:r>
            <a:r>
              <a:rPr lang="ja-JP" altLang="en-US" sz="1200" kern="100" dirty="0">
                <a:latin typeface="Century"/>
                <a:ea typeface="ＭＳ 明朝"/>
                <a:cs typeface="Times New Roman"/>
              </a:rPr>
              <a:t>各年</a:t>
            </a:r>
            <a:r>
              <a:rPr lang="en-US" altLang="ja-JP" sz="1200" kern="100" dirty="0">
                <a:latin typeface="Century"/>
                <a:ea typeface="ＭＳ 明朝"/>
                <a:cs typeface="Times New Roman"/>
              </a:rPr>
              <a:t>]</a:t>
            </a:r>
            <a:r>
              <a:rPr lang="ja-JP" altLang="en-US" sz="1200" kern="100" dirty="0">
                <a:latin typeface="Century"/>
                <a:ea typeface="ＭＳ 明朝"/>
                <a:cs typeface="Times New Roman"/>
              </a:rPr>
              <a:t>，設備投資</a:t>
            </a:r>
            <a:r>
              <a:rPr lang="en-US" altLang="ja-JP" sz="1200" kern="100" dirty="0">
                <a:latin typeface="Century"/>
                <a:ea typeface="ＭＳ 明朝"/>
                <a:cs typeface="Times New Roman"/>
              </a:rPr>
              <a:t>C</a:t>
            </a:r>
            <a:r>
              <a:rPr lang="ja-JP" altLang="en-US" sz="1200" kern="100" dirty="0">
                <a:latin typeface="Century"/>
                <a:ea typeface="ＭＳ 明朝"/>
                <a:cs typeface="Times New Roman"/>
              </a:rPr>
              <a:t>は各社公表資料。</a:t>
            </a:r>
            <a:endParaRPr lang="ja-JP" altLang="ja-JP" sz="1200" kern="100" dirty="0">
              <a:latin typeface="Century"/>
              <a:ea typeface="ＭＳ 明朝"/>
              <a:cs typeface="Times New Roman"/>
            </a:endParaRPr>
          </a:p>
        </p:txBody>
      </p:sp>
    </p:spTree>
    <p:extLst>
      <p:ext uri="{BB962C8B-B14F-4D97-AF65-F5344CB8AC3E}">
        <p14:creationId xmlns:p14="http://schemas.microsoft.com/office/powerpoint/2010/main" val="40003205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設備投資・研究開発の量的限界</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38</a:t>
            </a:fld>
            <a:endParaRPr lang="en-US" altLang="ja-JP" dirty="0"/>
          </a:p>
        </p:txBody>
      </p:sp>
      <p:sp>
        <p:nvSpPr>
          <p:cNvPr id="5" name="Rectangle 3"/>
          <p:cNvSpPr>
            <a:spLocks noGrp="1" noChangeArrowheads="1"/>
          </p:cNvSpPr>
          <p:nvPr>
            <p:ph idx="1"/>
          </p:nvPr>
        </p:nvSpPr>
        <p:spPr>
          <a:xfrm>
            <a:off x="395536" y="1340768"/>
            <a:ext cx="8352928" cy="5472608"/>
          </a:xfrm>
        </p:spPr>
        <p:txBody>
          <a:bodyPr>
            <a:normAutofit fontScale="85000" lnSpcReduction="20000"/>
          </a:bodyPr>
          <a:lstStyle/>
          <a:p>
            <a:pPr>
              <a:defRPr/>
            </a:pPr>
            <a:r>
              <a:rPr lang="ja-JP" altLang="en-US" dirty="0"/>
              <a:t>景気に大きく左右される設備投資</a:t>
            </a:r>
            <a:endParaRPr lang="en-US" altLang="ja-JP" dirty="0"/>
          </a:p>
          <a:p>
            <a:pPr lvl="1" eaLnBrk="1" hangingPunct="1">
              <a:defRPr/>
            </a:pPr>
            <a:r>
              <a:rPr lang="ja-JP" altLang="en-US" dirty="0"/>
              <a:t>設備の老朽化に改修・長寿命化で対応</a:t>
            </a:r>
          </a:p>
          <a:p>
            <a:pPr lvl="1" eaLnBrk="1" hangingPunct="1">
              <a:defRPr/>
            </a:pPr>
            <a:r>
              <a:rPr lang="ja-JP" altLang="en-US" dirty="0"/>
              <a:t>新プロセス開発の停滞。銑鋼一貫技術の改良で対応</a:t>
            </a:r>
            <a:endParaRPr lang="en-US" altLang="ja-JP" dirty="0"/>
          </a:p>
          <a:p>
            <a:pPr lvl="2" eaLnBrk="1" hangingPunct="1">
              <a:defRPr/>
            </a:pPr>
            <a:r>
              <a:rPr lang="ja-JP" altLang="en-US" dirty="0"/>
              <a:t>高炉を代替・補完するはずだった</a:t>
            </a:r>
            <a:r>
              <a:rPr lang="en-US" altLang="ja-JP" dirty="0"/>
              <a:t>DIOS</a:t>
            </a:r>
            <a:r>
              <a:rPr lang="ja-JP" altLang="en-US" dirty="0"/>
              <a:t>（溶融還元法）を実用化せず</a:t>
            </a:r>
            <a:endParaRPr lang="en-US" altLang="ja-JP" dirty="0"/>
          </a:p>
          <a:p>
            <a:pPr lvl="1" eaLnBrk="1" hangingPunct="1">
              <a:defRPr/>
            </a:pPr>
            <a:r>
              <a:rPr lang="en-US" altLang="ja-JP" dirty="0"/>
              <a:t>2000-2010</a:t>
            </a:r>
            <a:r>
              <a:rPr lang="ja-JP" altLang="en-US" dirty="0"/>
              <a:t>年代の設備投資重点</a:t>
            </a:r>
            <a:endParaRPr lang="en-US" altLang="ja-JP" dirty="0"/>
          </a:p>
          <a:p>
            <a:pPr lvl="2">
              <a:defRPr/>
            </a:pPr>
            <a:r>
              <a:rPr lang="ja-JP" altLang="en-US" dirty="0" smtClean="0"/>
              <a:t>コークス炉，高炉など老朽設備の更新</a:t>
            </a:r>
            <a:endParaRPr lang="en-US" altLang="ja-JP" dirty="0"/>
          </a:p>
          <a:p>
            <a:pPr lvl="2">
              <a:defRPr/>
            </a:pPr>
            <a:r>
              <a:rPr lang="ja-JP" altLang="en-US" dirty="0"/>
              <a:t>高級鋼製造のためのボトルネック解消投資</a:t>
            </a:r>
          </a:p>
          <a:p>
            <a:pPr eaLnBrk="1" hangingPunct="1">
              <a:defRPr/>
            </a:pPr>
            <a:r>
              <a:rPr lang="ja-JP" altLang="en-US" dirty="0"/>
              <a:t>研究開発投資はバブル期がピーク</a:t>
            </a:r>
            <a:endParaRPr lang="en-US" altLang="ja-JP" dirty="0"/>
          </a:p>
          <a:p>
            <a:pPr lvl="1">
              <a:defRPr/>
            </a:pPr>
            <a:r>
              <a:rPr lang="en-US" altLang="ja-JP" dirty="0"/>
              <a:t>2016</a:t>
            </a:r>
            <a:r>
              <a:rPr lang="ja-JP" altLang="en-US" dirty="0"/>
              <a:t>年度売上高比率</a:t>
            </a:r>
            <a:r>
              <a:rPr lang="en-US" altLang="ja-JP" dirty="0"/>
              <a:t>1.98</a:t>
            </a:r>
            <a:r>
              <a:rPr lang="ja-JP" altLang="en-US" dirty="0"/>
              <a:t>％で，全製造業</a:t>
            </a:r>
            <a:r>
              <a:rPr lang="en-US" altLang="ja-JP" dirty="0"/>
              <a:t>4.25%</a:t>
            </a:r>
            <a:r>
              <a:rPr lang="ja-JP" altLang="en-US" dirty="0"/>
              <a:t>に及ばない（総務省</a:t>
            </a:r>
            <a:r>
              <a:rPr lang="en-US" altLang="ja-JP" dirty="0"/>
              <a:t>[</a:t>
            </a:r>
            <a:r>
              <a:rPr lang="ja-JP" altLang="en-US" dirty="0"/>
              <a:t>各年</a:t>
            </a:r>
            <a:r>
              <a:rPr lang="en-US" altLang="ja-JP" dirty="0"/>
              <a:t>]</a:t>
            </a:r>
            <a:r>
              <a:rPr lang="ja-JP" altLang="en-US" dirty="0"/>
              <a:t>）</a:t>
            </a:r>
            <a:endParaRPr lang="en-US" altLang="ja-JP" dirty="0"/>
          </a:p>
          <a:p>
            <a:pPr>
              <a:defRPr/>
            </a:pPr>
            <a:r>
              <a:rPr lang="en-US" altLang="ja-JP" dirty="0"/>
              <a:t>1970-80</a:t>
            </a:r>
            <a:r>
              <a:rPr lang="ja-JP" altLang="en-US" dirty="0"/>
              <a:t>年代のように，量的に設備投資・研究開発で他国企業を引き離すことは難しい</a:t>
            </a:r>
            <a:endParaRPr lang="en-US" altLang="ja-JP" dirty="0"/>
          </a:p>
          <a:p>
            <a:pPr lvl="1">
              <a:defRPr/>
            </a:pPr>
            <a:r>
              <a:rPr lang="ja-JP" altLang="en-US" dirty="0"/>
              <a:t>いまの日本メーカーにとって，海外に大型一貫製鉄所を過半数出資で建設することは容易ではない（高級鋼主体なら</a:t>
            </a:r>
            <a:r>
              <a:rPr lang="en-US" altLang="ja-JP" dirty="0"/>
              <a:t>60-80</a:t>
            </a:r>
            <a:r>
              <a:rPr lang="ja-JP" altLang="en-US" dirty="0"/>
              <a:t>億ドルかかる</a:t>
            </a:r>
            <a:r>
              <a:rPr lang="en-US" altLang="ja-JP" dirty="0"/>
              <a:t>)</a:t>
            </a:r>
          </a:p>
          <a:p>
            <a:pPr>
              <a:defRPr/>
            </a:pPr>
            <a:endParaRPr lang="ja-JP" altLang="en-US" dirty="0"/>
          </a:p>
        </p:txBody>
      </p:sp>
    </p:spTree>
    <p:extLst>
      <p:ext uri="{BB962C8B-B14F-4D97-AF65-F5344CB8AC3E}">
        <p14:creationId xmlns:p14="http://schemas.microsoft.com/office/powerpoint/2010/main" val="25355587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507288" cy="1152128"/>
          </a:xfrm>
        </p:spPr>
        <p:txBody>
          <a:bodyPr>
            <a:normAutofit fontScale="90000"/>
          </a:bodyPr>
          <a:lstStyle/>
          <a:p>
            <a:r>
              <a:rPr lang="ja-JP" altLang="en-US" dirty="0"/>
              <a:t>投資を制約する</a:t>
            </a:r>
            <a:r>
              <a:rPr kumimoji="1" lang="ja-JP" altLang="en-US" dirty="0"/>
              <a:t>鉄鋼メーカーの収益性</a:t>
            </a:r>
          </a:p>
        </p:txBody>
      </p:sp>
      <p:sp>
        <p:nvSpPr>
          <p:cNvPr id="3" name="コンテンツ プレースホルダー 2"/>
          <p:cNvSpPr>
            <a:spLocks noGrp="1"/>
          </p:cNvSpPr>
          <p:nvPr>
            <p:ph idx="1"/>
          </p:nvPr>
        </p:nvSpPr>
        <p:spPr>
          <a:xfrm>
            <a:off x="395536" y="1124745"/>
            <a:ext cx="8229600" cy="2232248"/>
          </a:xfrm>
        </p:spPr>
        <p:txBody>
          <a:bodyPr>
            <a:normAutofit fontScale="62500" lnSpcReduction="20000"/>
          </a:bodyPr>
          <a:lstStyle/>
          <a:p>
            <a:r>
              <a:rPr kumimoji="1" lang="ja-JP" altLang="en-US" dirty="0"/>
              <a:t>高級鋼でも高い利益率は出にくい（川端</a:t>
            </a:r>
            <a:r>
              <a:rPr kumimoji="1" lang="en-US" altLang="ja-JP" dirty="0"/>
              <a:t>[1995][2005][2006]</a:t>
            </a:r>
            <a:r>
              <a:rPr kumimoji="1" lang="ja-JP" altLang="en-US" dirty="0"/>
              <a:t>）</a:t>
            </a:r>
            <a:endParaRPr kumimoji="1" lang="en-US" altLang="ja-JP" dirty="0"/>
          </a:p>
          <a:p>
            <a:pPr lvl="1"/>
            <a:r>
              <a:rPr kumimoji="1" lang="ja-JP" altLang="en-US" dirty="0"/>
              <a:t>円高圧力</a:t>
            </a:r>
            <a:endParaRPr lang="en-US" altLang="ja-JP" dirty="0"/>
          </a:p>
          <a:p>
            <a:pPr lvl="1"/>
            <a:r>
              <a:rPr lang="ja-JP" altLang="en-US" dirty="0"/>
              <a:t>新興</a:t>
            </a:r>
            <a:r>
              <a:rPr kumimoji="1" lang="ja-JP" altLang="en-US" dirty="0"/>
              <a:t>国台頭による激しい国際競争</a:t>
            </a:r>
            <a:endParaRPr kumimoji="1" lang="en-US" altLang="ja-JP" dirty="0"/>
          </a:p>
          <a:p>
            <a:pPr lvl="1"/>
            <a:r>
              <a:rPr kumimoji="1" lang="ja-JP" altLang="en-US" dirty="0"/>
              <a:t>差別化が十分でない商品</a:t>
            </a:r>
            <a:endParaRPr kumimoji="1" lang="en-US" altLang="ja-JP" dirty="0"/>
          </a:p>
          <a:p>
            <a:pPr lvl="1"/>
            <a:r>
              <a:rPr kumimoji="1" lang="ja-JP" altLang="en-US" dirty="0"/>
              <a:t>自動車産業からの厳しいコスト・品質要求による開発・生産コストの上昇</a:t>
            </a:r>
            <a:endParaRPr kumimoji="1" lang="en-US" altLang="ja-JP" dirty="0"/>
          </a:p>
          <a:p>
            <a:r>
              <a:rPr kumimoji="1" lang="ja-JP" altLang="en-US" dirty="0"/>
              <a:t>新日鐵住金，</a:t>
            </a:r>
            <a:r>
              <a:rPr kumimoji="1" lang="en-US" altLang="ja-JP" dirty="0"/>
              <a:t>JFE</a:t>
            </a:r>
            <a:r>
              <a:rPr kumimoji="1" lang="ja-JP" altLang="en-US" dirty="0"/>
              <a:t>グループとも，</a:t>
            </a:r>
            <a:r>
              <a:rPr kumimoji="1" lang="en-US" altLang="ja-JP" dirty="0"/>
              <a:t>2017</a:t>
            </a:r>
            <a:r>
              <a:rPr kumimoji="1" lang="ja-JP" altLang="en-US" dirty="0"/>
              <a:t>年まで目標としていた</a:t>
            </a:r>
            <a:r>
              <a:rPr kumimoji="1" lang="en-US" altLang="ja-JP" dirty="0"/>
              <a:t>ROE10%</a:t>
            </a:r>
            <a:r>
              <a:rPr kumimoji="1" lang="ja-JP" altLang="en-US" dirty="0"/>
              <a:t>は実現できていない（以下のグラフは</a:t>
            </a:r>
            <a:r>
              <a:rPr kumimoji="1" lang="en-US" altLang="ja-JP" dirty="0"/>
              <a:t>ROS</a:t>
            </a:r>
            <a:r>
              <a:rPr kumimoji="1" lang="ja-JP" altLang="en-US" dirty="0"/>
              <a:t>を表示）。</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39</a:t>
            </a:fld>
            <a:endParaRPr lang="en-US" altLang="ja-JP"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4984"/>
            <a:ext cx="7939844"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5292080" y="5733256"/>
            <a:ext cx="3600400" cy="646331"/>
          </a:xfrm>
          <a:prstGeom prst="rect">
            <a:avLst/>
          </a:prstGeom>
          <a:noFill/>
        </p:spPr>
        <p:txBody>
          <a:bodyPr wrap="square" rtlCol="0">
            <a:spAutoFit/>
          </a:bodyPr>
          <a:lstStyle/>
          <a:p>
            <a:r>
              <a:rPr kumimoji="1" lang="ja-JP" altLang="en-US" dirty="0"/>
              <a:t>出所：日本鉄鋼連盟</a:t>
            </a:r>
            <a:r>
              <a:rPr kumimoji="1" lang="en-US" altLang="ja-JP" dirty="0"/>
              <a:t>[</a:t>
            </a:r>
            <a:r>
              <a:rPr kumimoji="1" lang="ja-JP" altLang="en-US" dirty="0"/>
              <a:t>各年</a:t>
            </a:r>
            <a:r>
              <a:rPr kumimoji="1" lang="en-US" altLang="ja-JP" dirty="0"/>
              <a:t>]</a:t>
            </a:r>
            <a:r>
              <a:rPr kumimoji="1" lang="ja-JP" altLang="en-US" dirty="0"/>
              <a:t>より作成。</a:t>
            </a:r>
          </a:p>
        </p:txBody>
      </p:sp>
    </p:spTree>
    <p:extLst>
      <p:ext uri="{BB962C8B-B14F-4D97-AF65-F5344CB8AC3E}">
        <p14:creationId xmlns:p14="http://schemas.microsoft.com/office/powerpoint/2010/main" val="2583868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２</a:t>
            </a:r>
            <a:r>
              <a:rPr kumimoji="1" lang="en-US" altLang="ja-JP" dirty="0"/>
              <a:t>-</a:t>
            </a:r>
            <a:r>
              <a:rPr kumimoji="1" lang="ja-JP" altLang="en-US" dirty="0"/>
              <a:t>（１）　鉄鋼業の概要</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a:t>
            </a:fld>
            <a:endParaRPr lang="en-US" altLang="ja-JP" dirty="0"/>
          </a:p>
        </p:txBody>
      </p:sp>
    </p:spTree>
    <p:extLst>
      <p:ext uri="{BB962C8B-B14F-4D97-AF65-F5344CB8AC3E}">
        <p14:creationId xmlns:p14="http://schemas.microsoft.com/office/powerpoint/2010/main" val="35977913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404664"/>
            <a:ext cx="8856984" cy="1008112"/>
          </a:xfrm>
        </p:spPr>
        <p:txBody>
          <a:bodyPr>
            <a:normAutofit/>
          </a:bodyPr>
          <a:lstStyle/>
          <a:p>
            <a:r>
              <a:rPr lang="ja-JP" altLang="en-US" dirty="0"/>
              <a:t>海外生産の戦略（１）</a:t>
            </a:r>
            <a:endParaRPr kumimoji="1" lang="ja-JP" altLang="en-US" dirty="0"/>
          </a:p>
        </p:txBody>
      </p:sp>
      <p:sp>
        <p:nvSpPr>
          <p:cNvPr id="3" name="コンテンツ プレースホルダー 2"/>
          <p:cNvSpPr>
            <a:spLocks noGrp="1"/>
          </p:cNvSpPr>
          <p:nvPr>
            <p:ph idx="1"/>
          </p:nvPr>
        </p:nvSpPr>
        <p:spPr>
          <a:xfrm>
            <a:off x="457200" y="1340768"/>
            <a:ext cx="8507288" cy="5328592"/>
          </a:xfrm>
        </p:spPr>
        <p:txBody>
          <a:bodyPr>
            <a:normAutofit fontScale="92500"/>
          </a:bodyPr>
          <a:lstStyle/>
          <a:p>
            <a:r>
              <a:rPr lang="ja-JP" altLang="en-US" dirty="0"/>
              <a:t>高級鋼グローバル・バリュー・チェーンの編成（Ａ）</a:t>
            </a:r>
          </a:p>
          <a:p>
            <a:pPr lvl="1"/>
            <a:r>
              <a:rPr lang="ja-JP" altLang="en-US" dirty="0"/>
              <a:t>日本から母材を送り，現地で圧延･加工する工程間国際分業</a:t>
            </a:r>
          </a:p>
          <a:p>
            <a:pPr lvl="1"/>
            <a:r>
              <a:rPr lang="ja-JP" altLang="en-US" dirty="0"/>
              <a:t>輸出構造の変化はこれが原因</a:t>
            </a:r>
            <a:endParaRPr lang="en-US" altLang="ja-JP" dirty="0"/>
          </a:p>
          <a:p>
            <a:pPr lvl="2"/>
            <a:r>
              <a:rPr lang="ja-JP" altLang="en-US" dirty="0"/>
              <a:t>日本で製鋼まで→半製品（スラブ）輸出</a:t>
            </a:r>
            <a:endParaRPr lang="en-US" altLang="ja-JP" dirty="0"/>
          </a:p>
          <a:p>
            <a:pPr lvl="2"/>
            <a:r>
              <a:rPr lang="ja-JP" altLang="en-US" dirty="0"/>
              <a:t>日本で熱延まで→熱延コイル（熱延広幅帯鋼）輸出</a:t>
            </a:r>
          </a:p>
          <a:p>
            <a:pPr lvl="1"/>
            <a:r>
              <a:rPr lang="ja-JP" altLang="en-US" dirty="0"/>
              <a:t>川上から川下までの一貫管理＝＿＿＿＿＿＿＿型の工程を最適化（川端</a:t>
            </a:r>
            <a:r>
              <a:rPr lang="en-US" altLang="ja-JP" dirty="0"/>
              <a:t>[2008]</a:t>
            </a:r>
            <a:r>
              <a:rPr lang="ja-JP" altLang="en-US" dirty="0"/>
              <a:t>，藤本</a:t>
            </a:r>
            <a:r>
              <a:rPr lang="en-US" altLang="ja-JP" dirty="0"/>
              <a:t>[2009]</a:t>
            </a:r>
            <a:r>
              <a:rPr lang="ja-JP" altLang="en-US" dirty="0"/>
              <a:t>，</a:t>
            </a:r>
            <a:r>
              <a:rPr lang="en-US" altLang="ja-JP" dirty="0"/>
              <a:t>Kawabata[2012]</a:t>
            </a:r>
            <a:r>
              <a:rPr lang="ja-JP" altLang="en-US" dirty="0" smtClean="0"/>
              <a:t>）。</a:t>
            </a:r>
            <a:r>
              <a:rPr lang="ja-JP" altLang="en-US" dirty="0" smtClean="0">
                <a:hlinkClick r:id="rId2" action="ppaction://hlinkpres?slideindex=12&amp;slidetitle=アーキテクチャの概念"/>
              </a:rPr>
              <a:t>前節スライド参照</a:t>
            </a:r>
            <a:endParaRPr lang="ja-JP" altLang="en-US" dirty="0"/>
          </a:p>
          <a:p>
            <a:pPr lvl="1"/>
            <a:r>
              <a:rPr lang="ja-JP" altLang="en-US" dirty="0"/>
              <a:t>強み：日本に近い品質の維持</a:t>
            </a:r>
          </a:p>
          <a:p>
            <a:pPr lvl="1"/>
            <a:r>
              <a:rPr lang="ja-JP" altLang="en-US" dirty="0"/>
              <a:t>弱み：生産量拡大速度が制限され，グローバルシェアは落ちる</a:t>
            </a:r>
            <a:endParaRPr lang="en-US" altLang="ja-JP" dirty="0"/>
          </a:p>
          <a:p>
            <a:pPr lvl="1"/>
            <a:endParaRPr lang="ja-JP" altLang="en-US" dirty="0"/>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40</a:t>
            </a:fld>
            <a:endParaRPr lang="en-US" altLang="ja-JP" dirty="0"/>
          </a:p>
        </p:txBody>
      </p:sp>
    </p:spTree>
    <p:extLst>
      <p:ext uri="{BB962C8B-B14F-4D97-AF65-F5344CB8AC3E}">
        <p14:creationId xmlns:p14="http://schemas.microsoft.com/office/powerpoint/2010/main" val="40750672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5" y="404664"/>
            <a:ext cx="8928991" cy="648072"/>
          </a:xfrm>
        </p:spPr>
        <p:txBody>
          <a:bodyPr>
            <a:normAutofit fontScale="90000"/>
          </a:bodyPr>
          <a:lstStyle/>
          <a:p>
            <a:pPr algn="l"/>
            <a:r>
              <a:rPr lang="ja-JP" altLang="en-US" sz="3600" dirty="0"/>
              <a:t>高級鋼グローバル・バリュー・チェーン（Ａ）の展開例</a:t>
            </a:r>
            <a:endParaRPr kumimoji="1" lang="ja-JP" altLang="en-US" sz="3600" dirty="0"/>
          </a:p>
        </p:txBody>
      </p:sp>
      <p:sp>
        <p:nvSpPr>
          <p:cNvPr id="3" name="コンテンツ プレースホルダー 2"/>
          <p:cNvSpPr>
            <a:spLocks noGrp="1"/>
          </p:cNvSpPr>
          <p:nvPr>
            <p:ph idx="1"/>
          </p:nvPr>
        </p:nvSpPr>
        <p:spPr>
          <a:xfrm>
            <a:off x="420537" y="1100179"/>
            <a:ext cx="8229600" cy="748679"/>
          </a:xfrm>
        </p:spPr>
        <p:txBody>
          <a:bodyPr/>
          <a:lstStyle/>
          <a:p>
            <a:r>
              <a:rPr kumimoji="1" lang="en-US" altLang="ja-JP" dirty="0"/>
              <a:t>JFE</a:t>
            </a:r>
            <a:r>
              <a:rPr kumimoji="1" lang="ja-JP" altLang="en-US" dirty="0"/>
              <a:t>スチールの展開する工程間国際分業</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41</a:t>
            </a:fld>
            <a:endParaRPr lang="en-US" altLang="ja-JP" dirty="0"/>
          </a:p>
        </p:txBody>
      </p:sp>
      <p:grpSp>
        <p:nvGrpSpPr>
          <p:cNvPr id="5" name="Group 514"/>
          <p:cNvGrpSpPr>
            <a:grpSpLocks/>
          </p:cNvGrpSpPr>
          <p:nvPr/>
        </p:nvGrpSpPr>
        <p:grpSpPr bwMode="auto">
          <a:xfrm>
            <a:off x="210915" y="1863625"/>
            <a:ext cx="8356542" cy="4896259"/>
            <a:chOff x="181" y="572"/>
            <a:chExt cx="5489" cy="3334"/>
          </a:xfrm>
        </p:grpSpPr>
        <p:grpSp>
          <p:nvGrpSpPr>
            <p:cNvPr id="6" name="Group 513"/>
            <p:cNvGrpSpPr>
              <a:grpSpLocks/>
            </p:cNvGrpSpPr>
            <p:nvPr/>
          </p:nvGrpSpPr>
          <p:grpSpPr bwMode="auto">
            <a:xfrm>
              <a:off x="181" y="572"/>
              <a:ext cx="5489" cy="3334"/>
              <a:chOff x="181" y="572"/>
              <a:chExt cx="5489" cy="3334"/>
            </a:xfrm>
          </p:grpSpPr>
          <p:grpSp>
            <p:nvGrpSpPr>
              <p:cNvPr id="8" name="Group 512"/>
              <p:cNvGrpSpPr>
                <a:grpSpLocks/>
              </p:cNvGrpSpPr>
              <p:nvPr/>
            </p:nvGrpSpPr>
            <p:grpSpPr bwMode="auto">
              <a:xfrm>
                <a:off x="181" y="572"/>
                <a:ext cx="5489" cy="3334"/>
                <a:chOff x="181" y="572"/>
                <a:chExt cx="5489" cy="3334"/>
              </a:xfrm>
            </p:grpSpPr>
            <p:sp>
              <p:nvSpPr>
                <p:cNvPr id="10" name="AutoShape 5"/>
                <p:cNvSpPr>
                  <a:spLocks noChangeAspect="1" noChangeArrowheads="1" noTextEdit="1"/>
                </p:cNvSpPr>
                <p:nvPr/>
              </p:nvSpPr>
              <p:spPr bwMode="auto">
                <a:xfrm>
                  <a:off x="181" y="572"/>
                  <a:ext cx="5489" cy="3334"/>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grpSp>
              <p:nvGrpSpPr>
                <p:cNvPr id="11" name="Group 511"/>
                <p:cNvGrpSpPr>
                  <a:grpSpLocks/>
                </p:cNvGrpSpPr>
                <p:nvPr/>
              </p:nvGrpSpPr>
              <p:grpSpPr bwMode="auto">
                <a:xfrm>
                  <a:off x="498" y="743"/>
                  <a:ext cx="4770" cy="3119"/>
                  <a:chOff x="498" y="743"/>
                  <a:chExt cx="4770" cy="3119"/>
                </a:xfrm>
              </p:grpSpPr>
              <p:sp>
                <p:nvSpPr>
                  <p:cNvPr id="117" name="Rectangle 61"/>
                  <p:cNvSpPr>
                    <a:spLocks noChangeArrowheads="1"/>
                  </p:cNvSpPr>
                  <p:nvPr/>
                </p:nvSpPr>
                <p:spPr bwMode="auto">
                  <a:xfrm>
                    <a:off x="3217" y="3645"/>
                    <a:ext cx="1157" cy="87"/>
                  </a:xfrm>
                  <a:prstGeom prst="rect">
                    <a:avLst/>
                  </a:prstGeom>
                  <a:solidFill>
                    <a:srgbClr val="FFFFFF"/>
                  </a:solidFill>
                  <a:ln w="9525">
                    <a:solidFill>
                      <a:srgbClr val="000000"/>
                    </a:solidFill>
                    <a:miter lim="800000"/>
                    <a:headEnd/>
                    <a:tailEnd/>
                  </a:ln>
                  <a:extLst/>
                </p:spPr>
                <p:txBody>
                  <a:bodyPr/>
                  <a:lstStyle/>
                  <a:p>
                    <a:endParaRPr lang="ja-JP" altLang="en-US" dirty="0"/>
                  </a:p>
                </p:txBody>
              </p:sp>
              <p:sp>
                <p:nvSpPr>
                  <p:cNvPr id="118" name="Rectangle 7"/>
                  <p:cNvSpPr>
                    <a:spLocks noChangeArrowheads="1"/>
                  </p:cNvSpPr>
                  <p:nvPr/>
                </p:nvSpPr>
                <p:spPr bwMode="auto">
                  <a:xfrm>
                    <a:off x="501" y="746"/>
                    <a:ext cx="341" cy="87"/>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19" name="Rectangle 8"/>
                  <p:cNvSpPr>
                    <a:spLocks noChangeArrowheads="1"/>
                  </p:cNvSpPr>
                  <p:nvPr/>
                </p:nvSpPr>
                <p:spPr bwMode="auto">
                  <a:xfrm>
                    <a:off x="1180" y="746"/>
                    <a:ext cx="341"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20" name="Rectangle 9"/>
                  <p:cNvSpPr>
                    <a:spLocks noChangeArrowheads="1"/>
                  </p:cNvSpPr>
                  <p:nvPr/>
                </p:nvSpPr>
                <p:spPr bwMode="auto">
                  <a:xfrm>
                    <a:off x="1859" y="746"/>
                    <a:ext cx="341"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21" name="Rectangle 10"/>
                  <p:cNvSpPr>
                    <a:spLocks noChangeArrowheads="1"/>
                  </p:cNvSpPr>
                  <p:nvPr/>
                </p:nvSpPr>
                <p:spPr bwMode="auto">
                  <a:xfrm>
                    <a:off x="2538" y="746"/>
                    <a:ext cx="342"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22" name="Rectangle 11"/>
                  <p:cNvSpPr>
                    <a:spLocks noChangeArrowheads="1"/>
                  </p:cNvSpPr>
                  <p:nvPr/>
                </p:nvSpPr>
                <p:spPr bwMode="auto">
                  <a:xfrm>
                    <a:off x="3217" y="746"/>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23" name="Rectangle 12"/>
                  <p:cNvSpPr>
                    <a:spLocks noChangeArrowheads="1"/>
                  </p:cNvSpPr>
                  <p:nvPr/>
                </p:nvSpPr>
                <p:spPr bwMode="auto">
                  <a:xfrm>
                    <a:off x="501" y="831"/>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24" name="Rectangle 13"/>
                  <p:cNvSpPr>
                    <a:spLocks noChangeArrowheads="1"/>
                  </p:cNvSpPr>
                  <p:nvPr/>
                </p:nvSpPr>
                <p:spPr bwMode="auto">
                  <a:xfrm>
                    <a:off x="1180" y="831"/>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25" name="Rectangle 14"/>
                  <p:cNvSpPr>
                    <a:spLocks noChangeArrowheads="1"/>
                  </p:cNvSpPr>
                  <p:nvPr/>
                </p:nvSpPr>
                <p:spPr bwMode="auto">
                  <a:xfrm>
                    <a:off x="1859" y="831"/>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26" name="Rectangle 15"/>
                  <p:cNvSpPr>
                    <a:spLocks noChangeArrowheads="1"/>
                  </p:cNvSpPr>
                  <p:nvPr/>
                </p:nvSpPr>
                <p:spPr bwMode="auto">
                  <a:xfrm>
                    <a:off x="2538" y="831"/>
                    <a:ext cx="342"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27" name="Rectangle 16"/>
                  <p:cNvSpPr>
                    <a:spLocks noChangeArrowheads="1"/>
                  </p:cNvSpPr>
                  <p:nvPr/>
                </p:nvSpPr>
                <p:spPr bwMode="auto">
                  <a:xfrm>
                    <a:off x="3217" y="916"/>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28" name="Rectangle 17"/>
                  <p:cNvSpPr>
                    <a:spLocks noChangeArrowheads="1"/>
                  </p:cNvSpPr>
                  <p:nvPr/>
                </p:nvSpPr>
                <p:spPr bwMode="auto">
                  <a:xfrm>
                    <a:off x="501" y="1002"/>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29" name="Rectangle 18"/>
                  <p:cNvSpPr>
                    <a:spLocks noChangeArrowheads="1"/>
                  </p:cNvSpPr>
                  <p:nvPr/>
                </p:nvSpPr>
                <p:spPr bwMode="auto">
                  <a:xfrm>
                    <a:off x="1180" y="1002"/>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30" name="Rectangle 19"/>
                  <p:cNvSpPr>
                    <a:spLocks noChangeArrowheads="1"/>
                  </p:cNvSpPr>
                  <p:nvPr/>
                </p:nvSpPr>
                <p:spPr bwMode="auto">
                  <a:xfrm>
                    <a:off x="1859" y="1002"/>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31" name="Rectangle 20"/>
                  <p:cNvSpPr>
                    <a:spLocks noChangeArrowheads="1"/>
                  </p:cNvSpPr>
                  <p:nvPr/>
                </p:nvSpPr>
                <p:spPr bwMode="auto">
                  <a:xfrm>
                    <a:off x="2538" y="1002"/>
                    <a:ext cx="342"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32" name="Rectangle 21"/>
                  <p:cNvSpPr>
                    <a:spLocks noChangeArrowheads="1"/>
                  </p:cNvSpPr>
                  <p:nvPr/>
                </p:nvSpPr>
                <p:spPr bwMode="auto">
                  <a:xfrm>
                    <a:off x="3217" y="1087"/>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33" name="Rectangle 22"/>
                  <p:cNvSpPr>
                    <a:spLocks noChangeArrowheads="1"/>
                  </p:cNvSpPr>
                  <p:nvPr/>
                </p:nvSpPr>
                <p:spPr bwMode="auto">
                  <a:xfrm>
                    <a:off x="501" y="1172"/>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34" name="Rectangle 23"/>
                  <p:cNvSpPr>
                    <a:spLocks noChangeArrowheads="1"/>
                  </p:cNvSpPr>
                  <p:nvPr/>
                </p:nvSpPr>
                <p:spPr bwMode="auto">
                  <a:xfrm>
                    <a:off x="1180" y="1172"/>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35" name="Rectangle 24"/>
                  <p:cNvSpPr>
                    <a:spLocks noChangeArrowheads="1"/>
                  </p:cNvSpPr>
                  <p:nvPr/>
                </p:nvSpPr>
                <p:spPr bwMode="auto">
                  <a:xfrm>
                    <a:off x="1859" y="1172"/>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36" name="Rectangle 25"/>
                  <p:cNvSpPr>
                    <a:spLocks noChangeArrowheads="1"/>
                  </p:cNvSpPr>
                  <p:nvPr/>
                </p:nvSpPr>
                <p:spPr bwMode="auto">
                  <a:xfrm>
                    <a:off x="2538" y="1172"/>
                    <a:ext cx="342"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37" name="Rectangle 26"/>
                  <p:cNvSpPr>
                    <a:spLocks noChangeArrowheads="1"/>
                  </p:cNvSpPr>
                  <p:nvPr/>
                </p:nvSpPr>
                <p:spPr bwMode="auto">
                  <a:xfrm>
                    <a:off x="3217" y="1257"/>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38" name="Rectangle 27"/>
                  <p:cNvSpPr>
                    <a:spLocks noChangeArrowheads="1"/>
                  </p:cNvSpPr>
                  <p:nvPr/>
                </p:nvSpPr>
                <p:spPr bwMode="auto">
                  <a:xfrm>
                    <a:off x="501" y="1343"/>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39" name="Rectangle 28"/>
                  <p:cNvSpPr>
                    <a:spLocks noChangeArrowheads="1"/>
                  </p:cNvSpPr>
                  <p:nvPr/>
                </p:nvSpPr>
                <p:spPr bwMode="auto">
                  <a:xfrm>
                    <a:off x="1180" y="1343"/>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40" name="Rectangle 29"/>
                  <p:cNvSpPr>
                    <a:spLocks noChangeArrowheads="1"/>
                  </p:cNvSpPr>
                  <p:nvPr/>
                </p:nvSpPr>
                <p:spPr bwMode="auto">
                  <a:xfrm>
                    <a:off x="1859" y="1343"/>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41" name="Rectangle 30"/>
                  <p:cNvSpPr>
                    <a:spLocks noChangeArrowheads="1"/>
                  </p:cNvSpPr>
                  <p:nvPr/>
                </p:nvSpPr>
                <p:spPr bwMode="auto">
                  <a:xfrm>
                    <a:off x="2538" y="1343"/>
                    <a:ext cx="342"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42" name="Rectangle 31"/>
                  <p:cNvSpPr>
                    <a:spLocks noChangeArrowheads="1"/>
                  </p:cNvSpPr>
                  <p:nvPr/>
                </p:nvSpPr>
                <p:spPr bwMode="auto">
                  <a:xfrm>
                    <a:off x="3217" y="1428"/>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43" name="Rectangle 32"/>
                  <p:cNvSpPr>
                    <a:spLocks noChangeArrowheads="1"/>
                  </p:cNvSpPr>
                  <p:nvPr/>
                </p:nvSpPr>
                <p:spPr bwMode="auto">
                  <a:xfrm>
                    <a:off x="501" y="1513"/>
                    <a:ext cx="341" cy="173"/>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44" name="Rectangle 33"/>
                  <p:cNvSpPr>
                    <a:spLocks noChangeArrowheads="1"/>
                  </p:cNvSpPr>
                  <p:nvPr/>
                </p:nvSpPr>
                <p:spPr bwMode="auto">
                  <a:xfrm>
                    <a:off x="1180" y="1513"/>
                    <a:ext cx="341"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45" name="Rectangle 34"/>
                  <p:cNvSpPr>
                    <a:spLocks noChangeArrowheads="1"/>
                  </p:cNvSpPr>
                  <p:nvPr/>
                </p:nvSpPr>
                <p:spPr bwMode="auto">
                  <a:xfrm>
                    <a:off x="1859" y="1513"/>
                    <a:ext cx="341"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46" name="Rectangle 35"/>
                  <p:cNvSpPr>
                    <a:spLocks noChangeArrowheads="1"/>
                  </p:cNvSpPr>
                  <p:nvPr/>
                </p:nvSpPr>
                <p:spPr bwMode="auto">
                  <a:xfrm>
                    <a:off x="2538" y="1513"/>
                    <a:ext cx="342"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47" name="Rectangle 36"/>
                  <p:cNvSpPr>
                    <a:spLocks noChangeArrowheads="1"/>
                  </p:cNvSpPr>
                  <p:nvPr/>
                </p:nvSpPr>
                <p:spPr bwMode="auto">
                  <a:xfrm>
                    <a:off x="3217" y="1599"/>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48" name="Rectangle 37"/>
                  <p:cNvSpPr>
                    <a:spLocks noChangeArrowheads="1"/>
                  </p:cNvSpPr>
                  <p:nvPr/>
                </p:nvSpPr>
                <p:spPr bwMode="auto">
                  <a:xfrm>
                    <a:off x="501" y="1684"/>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49" name="Rectangle 38"/>
                  <p:cNvSpPr>
                    <a:spLocks noChangeArrowheads="1"/>
                  </p:cNvSpPr>
                  <p:nvPr/>
                </p:nvSpPr>
                <p:spPr bwMode="auto">
                  <a:xfrm>
                    <a:off x="1180" y="1684"/>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50" name="Rectangle 39"/>
                  <p:cNvSpPr>
                    <a:spLocks noChangeArrowheads="1"/>
                  </p:cNvSpPr>
                  <p:nvPr/>
                </p:nvSpPr>
                <p:spPr bwMode="auto">
                  <a:xfrm>
                    <a:off x="1859" y="1684"/>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51" name="Rectangle 40"/>
                  <p:cNvSpPr>
                    <a:spLocks noChangeArrowheads="1"/>
                  </p:cNvSpPr>
                  <p:nvPr/>
                </p:nvSpPr>
                <p:spPr bwMode="auto">
                  <a:xfrm>
                    <a:off x="2538" y="1684"/>
                    <a:ext cx="342"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52" name="Rectangle 41"/>
                  <p:cNvSpPr>
                    <a:spLocks noChangeArrowheads="1"/>
                  </p:cNvSpPr>
                  <p:nvPr/>
                </p:nvSpPr>
                <p:spPr bwMode="auto">
                  <a:xfrm>
                    <a:off x="3217" y="1769"/>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53" name="Rectangle 42"/>
                  <p:cNvSpPr>
                    <a:spLocks noChangeArrowheads="1"/>
                  </p:cNvSpPr>
                  <p:nvPr/>
                </p:nvSpPr>
                <p:spPr bwMode="auto">
                  <a:xfrm>
                    <a:off x="501" y="1854"/>
                    <a:ext cx="341" cy="173"/>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54" name="Rectangle 43"/>
                  <p:cNvSpPr>
                    <a:spLocks noChangeArrowheads="1"/>
                  </p:cNvSpPr>
                  <p:nvPr/>
                </p:nvSpPr>
                <p:spPr bwMode="auto">
                  <a:xfrm>
                    <a:off x="1180" y="1854"/>
                    <a:ext cx="341"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55" name="Rectangle 44"/>
                  <p:cNvSpPr>
                    <a:spLocks noChangeArrowheads="1"/>
                  </p:cNvSpPr>
                  <p:nvPr/>
                </p:nvSpPr>
                <p:spPr bwMode="auto">
                  <a:xfrm>
                    <a:off x="1859" y="1854"/>
                    <a:ext cx="341"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56" name="Rectangle 45"/>
                  <p:cNvSpPr>
                    <a:spLocks noChangeArrowheads="1"/>
                  </p:cNvSpPr>
                  <p:nvPr/>
                </p:nvSpPr>
                <p:spPr bwMode="auto">
                  <a:xfrm>
                    <a:off x="2538" y="1854"/>
                    <a:ext cx="342"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57" name="Rectangle 46"/>
                  <p:cNvSpPr>
                    <a:spLocks noChangeArrowheads="1"/>
                  </p:cNvSpPr>
                  <p:nvPr/>
                </p:nvSpPr>
                <p:spPr bwMode="auto">
                  <a:xfrm>
                    <a:off x="3217" y="1940"/>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58" name="Rectangle 47"/>
                  <p:cNvSpPr>
                    <a:spLocks noChangeArrowheads="1"/>
                  </p:cNvSpPr>
                  <p:nvPr/>
                </p:nvSpPr>
                <p:spPr bwMode="auto">
                  <a:xfrm>
                    <a:off x="501" y="2025"/>
                    <a:ext cx="341" cy="87"/>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59" name="Rectangle 48"/>
                  <p:cNvSpPr>
                    <a:spLocks noChangeArrowheads="1"/>
                  </p:cNvSpPr>
                  <p:nvPr/>
                </p:nvSpPr>
                <p:spPr bwMode="auto">
                  <a:xfrm>
                    <a:off x="1180" y="2025"/>
                    <a:ext cx="341"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60" name="Rectangle 49"/>
                  <p:cNvSpPr>
                    <a:spLocks noChangeArrowheads="1"/>
                  </p:cNvSpPr>
                  <p:nvPr/>
                </p:nvSpPr>
                <p:spPr bwMode="auto">
                  <a:xfrm>
                    <a:off x="1859" y="2025"/>
                    <a:ext cx="341"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61" name="Rectangle 50"/>
                  <p:cNvSpPr>
                    <a:spLocks noChangeArrowheads="1"/>
                  </p:cNvSpPr>
                  <p:nvPr/>
                </p:nvSpPr>
                <p:spPr bwMode="auto">
                  <a:xfrm>
                    <a:off x="2538" y="2025"/>
                    <a:ext cx="342"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62" name="Rectangle 51"/>
                  <p:cNvSpPr>
                    <a:spLocks noChangeArrowheads="1"/>
                  </p:cNvSpPr>
                  <p:nvPr/>
                </p:nvSpPr>
                <p:spPr bwMode="auto">
                  <a:xfrm>
                    <a:off x="501" y="2110"/>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63" name="Rectangle 52"/>
                  <p:cNvSpPr>
                    <a:spLocks noChangeArrowheads="1"/>
                  </p:cNvSpPr>
                  <p:nvPr/>
                </p:nvSpPr>
                <p:spPr bwMode="auto">
                  <a:xfrm>
                    <a:off x="1180" y="2110"/>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64" name="Rectangle 53"/>
                  <p:cNvSpPr>
                    <a:spLocks noChangeArrowheads="1"/>
                  </p:cNvSpPr>
                  <p:nvPr/>
                </p:nvSpPr>
                <p:spPr bwMode="auto">
                  <a:xfrm>
                    <a:off x="1859" y="2110"/>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65" name="Rectangle 54"/>
                  <p:cNvSpPr>
                    <a:spLocks noChangeArrowheads="1"/>
                  </p:cNvSpPr>
                  <p:nvPr/>
                </p:nvSpPr>
                <p:spPr bwMode="auto">
                  <a:xfrm>
                    <a:off x="3217" y="2196"/>
                    <a:ext cx="1157" cy="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66" name="Rectangle 55"/>
                  <p:cNvSpPr>
                    <a:spLocks noChangeArrowheads="1"/>
                  </p:cNvSpPr>
                  <p:nvPr/>
                </p:nvSpPr>
                <p:spPr bwMode="auto">
                  <a:xfrm>
                    <a:off x="501" y="2281"/>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67" name="Rectangle 56"/>
                  <p:cNvSpPr>
                    <a:spLocks noChangeArrowheads="1"/>
                  </p:cNvSpPr>
                  <p:nvPr/>
                </p:nvSpPr>
                <p:spPr bwMode="auto">
                  <a:xfrm>
                    <a:off x="1180" y="2281"/>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68" name="Rectangle 57"/>
                  <p:cNvSpPr>
                    <a:spLocks noChangeArrowheads="1"/>
                  </p:cNvSpPr>
                  <p:nvPr/>
                </p:nvSpPr>
                <p:spPr bwMode="auto">
                  <a:xfrm>
                    <a:off x="1859" y="2281"/>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69" name="Rectangle 58"/>
                  <p:cNvSpPr>
                    <a:spLocks noChangeArrowheads="1"/>
                  </p:cNvSpPr>
                  <p:nvPr/>
                </p:nvSpPr>
                <p:spPr bwMode="auto">
                  <a:xfrm>
                    <a:off x="501" y="2451"/>
                    <a:ext cx="341" cy="173"/>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70" name="Rectangle 59"/>
                  <p:cNvSpPr>
                    <a:spLocks noChangeArrowheads="1"/>
                  </p:cNvSpPr>
                  <p:nvPr/>
                </p:nvSpPr>
                <p:spPr bwMode="auto">
                  <a:xfrm>
                    <a:off x="1180" y="2451"/>
                    <a:ext cx="341"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71" name="Rectangle 60"/>
                  <p:cNvSpPr>
                    <a:spLocks noChangeArrowheads="1"/>
                  </p:cNvSpPr>
                  <p:nvPr/>
                </p:nvSpPr>
                <p:spPr bwMode="auto">
                  <a:xfrm>
                    <a:off x="1859" y="2451"/>
                    <a:ext cx="341"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72" name="Rectangle 61"/>
                  <p:cNvSpPr>
                    <a:spLocks noChangeArrowheads="1"/>
                  </p:cNvSpPr>
                  <p:nvPr/>
                </p:nvSpPr>
                <p:spPr bwMode="auto">
                  <a:xfrm>
                    <a:off x="3217" y="2541"/>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73" name="Rectangle 62"/>
                  <p:cNvSpPr>
                    <a:spLocks noChangeArrowheads="1"/>
                  </p:cNvSpPr>
                  <p:nvPr/>
                </p:nvSpPr>
                <p:spPr bwMode="auto">
                  <a:xfrm>
                    <a:off x="501" y="2622"/>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74" name="Rectangle 63"/>
                  <p:cNvSpPr>
                    <a:spLocks noChangeArrowheads="1"/>
                  </p:cNvSpPr>
                  <p:nvPr/>
                </p:nvSpPr>
                <p:spPr bwMode="auto">
                  <a:xfrm>
                    <a:off x="1180" y="2622"/>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75" name="Rectangle 64"/>
                  <p:cNvSpPr>
                    <a:spLocks noChangeArrowheads="1"/>
                  </p:cNvSpPr>
                  <p:nvPr/>
                </p:nvSpPr>
                <p:spPr bwMode="auto">
                  <a:xfrm>
                    <a:off x="1859" y="2622"/>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76" name="Rectangle 65"/>
                  <p:cNvSpPr>
                    <a:spLocks noChangeArrowheads="1"/>
                  </p:cNvSpPr>
                  <p:nvPr/>
                </p:nvSpPr>
                <p:spPr bwMode="auto">
                  <a:xfrm>
                    <a:off x="3217" y="2707"/>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77" name="Rectangle 66"/>
                  <p:cNvSpPr>
                    <a:spLocks noChangeArrowheads="1"/>
                  </p:cNvSpPr>
                  <p:nvPr/>
                </p:nvSpPr>
                <p:spPr bwMode="auto">
                  <a:xfrm>
                    <a:off x="501" y="2792"/>
                    <a:ext cx="341" cy="173"/>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78" name="Rectangle 67"/>
                  <p:cNvSpPr>
                    <a:spLocks noChangeArrowheads="1"/>
                  </p:cNvSpPr>
                  <p:nvPr/>
                </p:nvSpPr>
                <p:spPr bwMode="auto">
                  <a:xfrm>
                    <a:off x="1180" y="2792"/>
                    <a:ext cx="341"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79" name="Rectangle 68"/>
                  <p:cNvSpPr>
                    <a:spLocks noChangeArrowheads="1"/>
                  </p:cNvSpPr>
                  <p:nvPr/>
                </p:nvSpPr>
                <p:spPr bwMode="auto">
                  <a:xfrm>
                    <a:off x="1859" y="2792"/>
                    <a:ext cx="341"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80" name="Rectangle 69"/>
                  <p:cNvSpPr>
                    <a:spLocks noChangeArrowheads="1"/>
                  </p:cNvSpPr>
                  <p:nvPr/>
                </p:nvSpPr>
                <p:spPr bwMode="auto">
                  <a:xfrm>
                    <a:off x="3217" y="2878"/>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81" name="Rectangle 70"/>
                  <p:cNvSpPr>
                    <a:spLocks noChangeArrowheads="1"/>
                  </p:cNvSpPr>
                  <p:nvPr/>
                </p:nvSpPr>
                <p:spPr bwMode="auto">
                  <a:xfrm>
                    <a:off x="501" y="2963"/>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82" name="Rectangle 71"/>
                  <p:cNvSpPr>
                    <a:spLocks noChangeArrowheads="1"/>
                  </p:cNvSpPr>
                  <p:nvPr/>
                </p:nvSpPr>
                <p:spPr bwMode="auto">
                  <a:xfrm>
                    <a:off x="1180" y="2963"/>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83" name="Rectangle 72"/>
                  <p:cNvSpPr>
                    <a:spLocks noChangeArrowheads="1"/>
                  </p:cNvSpPr>
                  <p:nvPr/>
                </p:nvSpPr>
                <p:spPr bwMode="auto">
                  <a:xfrm>
                    <a:off x="1859" y="2963"/>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84" name="Rectangle 73"/>
                  <p:cNvSpPr>
                    <a:spLocks noChangeArrowheads="1"/>
                  </p:cNvSpPr>
                  <p:nvPr/>
                </p:nvSpPr>
                <p:spPr bwMode="auto">
                  <a:xfrm>
                    <a:off x="3217" y="3048"/>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85" name="Rectangle 74"/>
                  <p:cNvSpPr>
                    <a:spLocks noChangeArrowheads="1"/>
                  </p:cNvSpPr>
                  <p:nvPr/>
                </p:nvSpPr>
                <p:spPr bwMode="auto">
                  <a:xfrm>
                    <a:off x="501" y="3134"/>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86" name="Rectangle 75"/>
                  <p:cNvSpPr>
                    <a:spLocks noChangeArrowheads="1"/>
                  </p:cNvSpPr>
                  <p:nvPr/>
                </p:nvSpPr>
                <p:spPr bwMode="auto">
                  <a:xfrm>
                    <a:off x="1180" y="3134"/>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87" name="Rectangle 76"/>
                  <p:cNvSpPr>
                    <a:spLocks noChangeArrowheads="1"/>
                  </p:cNvSpPr>
                  <p:nvPr/>
                </p:nvSpPr>
                <p:spPr bwMode="auto">
                  <a:xfrm>
                    <a:off x="1859" y="3134"/>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88" name="Rectangle 77"/>
                  <p:cNvSpPr>
                    <a:spLocks noChangeArrowheads="1"/>
                  </p:cNvSpPr>
                  <p:nvPr/>
                </p:nvSpPr>
                <p:spPr bwMode="auto">
                  <a:xfrm>
                    <a:off x="3217" y="3219"/>
                    <a:ext cx="115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89" name="Rectangle 78"/>
                  <p:cNvSpPr>
                    <a:spLocks noChangeArrowheads="1"/>
                  </p:cNvSpPr>
                  <p:nvPr/>
                </p:nvSpPr>
                <p:spPr bwMode="auto">
                  <a:xfrm>
                    <a:off x="501" y="3304"/>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90" name="Rectangle 79"/>
                  <p:cNvSpPr>
                    <a:spLocks noChangeArrowheads="1"/>
                  </p:cNvSpPr>
                  <p:nvPr/>
                </p:nvSpPr>
                <p:spPr bwMode="auto">
                  <a:xfrm>
                    <a:off x="1180" y="3304"/>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91" name="Rectangle 80"/>
                  <p:cNvSpPr>
                    <a:spLocks noChangeArrowheads="1"/>
                  </p:cNvSpPr>
                  <p:nvPr/>
                </p:nvSpPr>
                <p:spPr bwMode="auto">
                  <a:xfrm>
                    <a:off x="1859" y="3304"/>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93" name="Rectangle 82"/>
                  <p:cNvSpPr>
                    <a:spLocks noChangeArrowheads="1"/>
                  </p:cNvSpPr>
                  <p:nvPr/>
                </p:nvSpPr>
                <p:spPr bwMode="auto">
                  <a:xfrm>
                    <a:off x="501" y="3475"/>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94" name="Rectangle 83"/>
                  <p:cNvSpPr>
                    <a:spLocks noChangeArrowheads="1"/>
                  </p:cNvSpPr>
                  <p:nvPr/>
                </p:nvSpPr>
                <p:spPr bwMode="auto">
                  <a:xfrm>
                    <a:off x="1180" y="3475"/>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95" name="Rectangle 84"/>
                  <p:cNvSpPr>
                    <a:spLocks noChangeArrowheads="1"/>
                  </p:cNvSpPr>
                  <p:nvPr/>
                </p:nvSpPr>
                <p:spPr bwMode="auto">
                  <a:xfrm>
                    <a:off x="3223" y="3343"/>
                    <a:ext cx="1157" cy="254"/>
                  </a:xfrm>
                  <a:prstGeom prst="rect">
                    <a:avLst/>
                  </a:prstGeom>
                  <a:solidFill>
                    <a:srgbClr val="FFFFFF"/>
                  </a:solidFill>
                  <a:ln w="9525">
                    <a:solidFill>
                      <a:srgbClr val="000000"/>
                    </a:solidFill>
                    <a:miter lim="800000"/>
                    <a:headEnd/>
                    <a:tailEnd/>
                  </a:ln>
                  <a:extLst/>
                </p:spPr>
                <p:txBody>
                  <a:bodyPr/>
                  <a:lstStyle/>
                  <a:p>
                    <a:endParaRPr lang="ja-JP" altLang="en-US" dirty="0"/>
                  </a:p>
                </p:txBody>
              </p:sp>
              <p:sp>
                <p:nvSpPr>
                  <p:cNvPr id="196" name="Rectangle 85"/>
                  <p:cNvSpPr>
                    <a:spLocks noChangeArrowheads="1"/>
                  </p:cNvSpPr>
                  <p:nvPr/>
                </p:nvSpPr>
                <p:spPr bwMode="auto">
                  <a:xfrm>
                    <a:off x="501" y="3645"/>
                    <a:ext cx="341" cy="172"/>
                  </a:xfrm>
                  <a:prstGeom prst="rect">
                    <a:avLst/>
                  </a:prstGeom>
                  <a:solidFill>
                    <a:srgbClr val="FFFFFF"/>
                  </a:solidFill>
                  <a:ln w="9525">
                    <a:solidFill>
                      <a:schemeClr val="bg1"/>
                    </a:solidFill>
                    <a:miter lim="800000"/>
                    <a:headEnd/>
                    <a:tailEnd/>
                  </a:ln>
                  <a:extLst/>
                </p:spPr>
                <p:txBody>
                  <a:bodyPr/>
                  <a:lstStyle/>
                  <a:p>
                    <a:endParaRPr lang="ja-JP" altLang="en-US" dirty="0"/>
                  </a:p>
                </p:txBody>
              </p:sp>
              <p:sp>
                <p:nvSpPr>
                  <p:cNvPr id="197" name="Rectangle 86"/>
                  <p:cNvSpPr>
                    <a:spLocks noChangeArrowheads="1"/>
                  </p:cNvSpPr>
                  <p:nvPr/>
                </p:nvSpPr>
                <p:spPr bwMode="auto">
                  <a:xfrm>
                    <a:off x="1180" y="3645"/>
                    <a:ext cx="341" cy="1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98" name="Rectangle 87"/>
                  <p:cNvSpPr>
                    <a:spLocks noChangeArrowheads="1"/>
                  </p:cNvSpPr>
                  <p:nvPr/>
                </p:nvSpPr>
                <p:spPr bwMode="auto">
                  <a:xfrm>
                    <a:off x="3231" y="752"/>
                    <a:ext cx="106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Guangzhou JFE Steel Sheet(China)</a:t>
                    </a:r>
                    <a:endParaRPr lang="en-US" altLang="ja-JP" dirty="0"/>
                  </a:p>
                </p:txBody>
              </p:sp>
              <p:sp>
                <p:nvSpPr>
                  <p:cNvPr id="199" name="Rectangle 88"/>
                  <p:cNvSpPr>
                    <a:spLocks noChangeArrowheads="1"/>
                  </p:cNvSpPr>
                  <p:nvPr/>
                </p:nvSpPr>
                <p:spPr bwMode="auto">
                  <a:xfrm>
                    <a:off x="4385" y="752"/>
                    <a:ext cx="5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Including auto-steel</a:t>
                    </a:r>
                    <a:endParaRPr lang="en-US" altLang="ja-JP" dirty="0"/>
                  </a:p>
                </p:txBody>
              </p:sp>
              <p:sp>
                <p:nvSpPr>
                  <p:cNvPr id="200" name="Rectangle 89"/>
                  <p:cNvSpPr>
                    <a:spLocks noChangeArrowheads="1"/>
                  </p:cNvSpPr>
                  <p:nvPr/>
                </p:nvSpPr>
                <p:spPr bwMode="auto">
                  <a:xfrm>
                    <a:off x="2891" y="838"/>
                    <a:ext cx="26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Cold coil</a:t>
                    </a:r>
                    <a:endParaRPr lang="en-US" altLang="ja-JP" dirty="0"/>
                  </a:p>
                </p:txBody>
              </p:sp>
              <p:sp>
                <p:nvSpPr>
                  <p:cNvPr id="201" name="Rectangle 90"/>
                  <p:cNvSpPr>
                    <a:spLocks noChangeArrowheads="1"/>
                  </p:cNvSpPr>
                  <p:nvPr/>
                </p:nvSpPr>
                <p:spPr bwMode="auto">
                  <a:xfrm>
                    <a:off x="3231" y="923"/>
                    <a:ext cx="429"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DJG</a:t>
                    </a:r>
                    <a:r>
                      <a:rPr lang="ja-JP" altLang="en-US" sz="900" dirty="0">
                        <a:solidFill>
                          <a:srgbClr val="000000"/>
                        </a:solidFill>
                        <a:latin typeface="ＭＳ Ｐゴシック" pitchFamily="50" charset="-128"/>
                      </a:rPr>
                      <a:t>（</a:t>
                    </a:r>
                    <a:r>
                      <a:rPr lang="en-US" altLang="ja-JP" sz="900" dirty="0">
                        <a:solidFill>
                          <a:srgbClr val="000000"/>
                        </a:solidFill>
                        <a:latin typeface="ＭＳ Ｐゴシック" pitchFamily="50" charset="-128"/>
                      </a:rPr>
                      <a:t>Canada</a:t>
                    </a:r>
                    <a:r>
                      <a:rPr lang="ja-JP" altLang="en-US" sz="900" dirty="0">
                        <a:solidFill>
                          <a:srgbClr val="000000"/>
                        </a:solidFill>
                        <a:latin typeface="ＭＳ Ｐゴシック" pitchFamily="50" charset="-128"/>
                      </a:rPr>
                      <a:t>）</a:t>
                    </a:r>
                    <a:endParaRPr lang="ja-JP" altLang="en-US" dirty="0"/>
                  </a:p>
                </p:txBody>
              </p:sp>
              <p:sp>
                <p:nvSpPr>
                  <p:cNvPr id="202" name="Rectangle 91"/>
                  <p:cNvSpPr>
                    <a:spLocks noChangeArrowheads="1"/>
                  </p:cNvSpPr>
                  <p:nvPr/>
                </p:nvSpPr>
                <p:spPr bwMode="auto">
                  <a:xfrm>
                    <a:off x="2891" y="1008"/>
                    <a:ext cx="26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Cold coil</a:t>
                    </a:r>
                    <a:endParaRPr lang="en-US" altLang="ja-JP" dirty="0"/>
                  </a:p>
                </p:txBody>
              </p:sp>
              <p:sp>
                <p:nvSpPr>
                  <p:cNvPr id="203" name="Rectangle 92"/>
                  <p:cNvSpPr>
                    <a:spLocks noChangeArrowheads="1"/>
                  </p:cNvSpPr>
                  <p:nvPr/>
                </p:nvSpPr>
                <p:spPr bwMode="auto">
                  <a:xfrm>
                    <a:off x="3231" y="1094"/>
                    <a:ext cx="49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JSGT</a:t>
                    </a:r>
                    <a:r>
                      <a:rPr lang="ja-JP" altLang="en-US" sz="900" dirty="0">
                        <a:solidFill>
                          <a:srgbClr val="000000"/>
                        </a:solidFill>
                        <a:latin typeface="ＭＳ Ｐゴシック" pitchFamily="50" charset="-128"/>
                      </a:rPr>
                      <a:t> </a:t>
                    </a:r>
                    <a:r>
                      <a:rPr lang="en-US" altLang="ja-JP" sz="900" dirty="0">
                        <a:solidFill>
                          <a:srgbClr val="000000"/>
                        </a:solidFill>
                        <a:latin typeface="ＭＳ Ｐゴシック" pitchFamily="50" charset="-128"/>
                      </a:rPr>
                      <a:t>(Thailand)</a:t>
                    </a:r>
                    <a:endParaRPr lang="ja-JP" altLang="en-US" dirty="0"/>
                  </a:p>
                </p:txBody>
              </p:sp>
              <p:sp>
                <p:nvSpPr>
                  <p:cNvPr id="204" name="Rectangle 93"/>
                  <p:cNvSpPr>
                    <a:spLocks noChangeArrowheads="1"/>
                  </p:cNvSpPr>
                  <p:nvPr/>
                </p:nvSpPr>
                <p:spPr bwMode="auto">
                  <a:xfrm>
                    <a:off x="2891" y="1179"/>
                    <a:ext cx="26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Cold coil</a:t>
                    </a:r>
                    <a:endParaRPr lang="en-US" altLang="ja-JP" dirty="0"/>
                  </a:p>
                </p:txBody>
              </p:sp>
              <p:sp>
                <p:nvSpPr>
                  <p:cNvPr id="205" name="Rectangle 94"/>
                  <p:cNvSpPr>
                    <a:spLocks noChangeArrowheads="1"/>
                  </p:cNvSpPr>
                  <p:nvPr/>
                </p:nvSpPr>
                <p:spPr bwMode="auto">
                  <a:xfrm>
                    <a:off x="3231" y="1264"/>
                    <a:ext cx="95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Hainan Haiwoo Tinplate (China)</a:t>
                    </a:r>
                    <a:endParaRPr lang="en-US" altLang="ja-JP" dirty="0"/>
                  </a:p>
                </p:txBody>
              </p:sp>
              <p:sp>
                <p:nvSpPr>
                  <p:cNvPr id="206" name="Rectangle 95"/>
                  <p:cNvSpPr>
                    <a:spLocks noChangeArrowheads="1"/>
                  </p:cNvSpPr>
                  <p:nvPr/>
                </p:nvSpPr>
                <p:spPr bwMode="auto">
                  <a:xfrm>
                    <a:off x="4385" y="1264"/>
                    <a:ext cx="28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Tinplating</a:t>
                    </a:r>
                    <a:endParaRPr lang="en-US" altLang="ja-JP" dirty="0"/>
                  </a:p>
                </p:txBody>
              </p:sp>
              <p:sp>
                <p:nvSpPr>
                  <p:cNvPr id="207" name="Rectangle 96"/>
                  <p:cNvSpPr>
                    <a:spLocks noChangeArrowheads="1"/>
                  </p:cNvSpPr>
                  <p:nvPr/>
                </p:nvSpPr>
                <p:spPr bwMode="auto">
                  <a:xfrm>
                    <a:off x="2891" y="1349"/>
                    <a:ext cx="18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TMBP</a:t>
                    </a:r>
                    <a:endParaRPr lang="en-US" altLang="ja-JP" dirty="0"/>
                  </a:p>
                </p:txBody>
              </p:sp>
              <p:sp>
                <p:nvSpPr>
                  <p:cNvPr id="208" name="Rectangle 97"/>
                  <p:cNvSpPr>
                    <a:spLocks noChangeArrowheads="1"/>
                  </p:cNvSpPr>
                  <p:nvPr/>
                </p:nvSpPr>
                <p:spPr bwMode="auto">
                  <a:xfrm>
                    <a:off x="3231" y="1435"/>
                    <a:ext cx="44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TTP (Thailand)</a:t>
                    </a:r>
                    <a:endParaRPr lang="en-US" altLang="ja-JP" dirty="0"/>
                  </a:p>
                </p:txBody>
              </p:sp>
              <p:sp>
                <p:nvSpPr>
                  <p:cNvPr id="209" name="Rectangle 98"/>
                  <p:cNvSpPr>
                    <a:spLocks noChangeArrowheads="1"/>
                  </p:cNvSpPr>
                  <p:nvPr/>
                </p:nvSpPr>
                <p:spPr bwMode="auto">
                  <a:xfrm>
                    <a:off x="4385" y="1435"/>
                    <a:ext cx="28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Tinplating</a:t>
                    </a:r>
                    <a:endParaRPr lang="en-US" altLang="ja-JP" dirty="0"/>
                  </a:p>
                </p:txBody>
              </p:sp>
              <p:sp>
                <p:nvSpPr>
                  <p:cNvPr id="210" name="Rectangle 99"/>
                  <p:cNvSpPr>
                    <a:spLocks noChangeArrowheads="1"/>
                  </p:cNvSpPr>
                  <p:nvPr/>
                </p:nvSpPr>
                <p:spPr bwMode="auto">
                  <a:xfrm>
                    <a:off x="2891" y="1520"/>
                    <a:ext cx="18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TMBP</a:t>
                    </a:r>
                    <a:endParaRPr lang="en-US" altLang="ja-JP" dirty="0"/>
                  </a:p>
                </p:txBody>
              </p:sp>
              <p:sp>
                <p:nvSpPr>
                  <p:cNvPr id="211" name="Rectangle 100"/>
                  <p:cNvSpPr>
                    <a:spLocks noChangeArrowheads="1"/>
                  </p:cNvSpPr>
                  <p:nvPr/>
                </p:nvSpPr>
                <p:spPr bwMode="auto">
                  <a:xfrm>
                    <a:off x="3231" y="1605"/>
                    <a:ext cx="58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Perstima (Malaysia)</a:t>
                    </a:r>
                    <a:endParaRPr lang="en-US" altLang="ja-JP" dirty="0"/>
                  </a:p>
                </p:txBody>
              </p:sp>
              <p:sp>
                <p:nvSpPr>
                  <p:cNvPr id="212" name="Rectangle 101"/>
                  <p:cNvSpPr>
                    <a:spLocks noChangeArrowheads="1"/>
                  </p:cNvSpPr>
                  <p:nvPr/>
                </p:nvSpPr>
                <p:spPr bwMode="auto">
                  <a:xfrm>
                    <a:off x="4385" y="1605"/>
                    <a:ext cx="28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Tinplating</a:t>
                    </a:r>
                    <a:endParaRPr lang="en-US" altLang="ja-JP" dirty="0"/>
                  </a:p>
                </p:txBody>
              </p:sp>
              <p:sp>
                <p:nvSpPr>
                  <p:cNvPr id="213" name="Rectangle 102"/>
                  <p:cNvSpPr>
                    <a:spLocks noChangeArrowheads="1"/>
                  </p:cNvSpPr>
                  <p:nvPr/>
                </p:nvSpPr>
                <p:spPr bwMode="auto">
                  <a:xfrm>
                    <a:off x="2891" y="1690"/>
                    <a:ext cx="18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TMBP</a:t>
                    </a:r>
                    <a:endParaRPr lang="en-US" altLang="ja-JP" dirty="0"/>
                  </a:p>
                </p:txBody>
              </p:sp>
              <p:sp>
                <p:nvSpPr>
                  <p:cNvPr id="214" name="Rectangle 103"/>
                  <p:cNvSpPr>
                    <a:spLocks noChangeArrowheads="1"/>
                  </p:cNvSpPr>
                  <p:nvPr/>
                </p:nvSpPr>
                <p:spPr bwMode="auto">
                  <a:xfrm>
                    <a:off x="3231" y="1776"/>
                    <a:ext cx="84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Perstima Vietnam (Vietnam)</a:t>
                    </a:r>
                    <a:endParaRPr lang="en-US" altLang="ja-JP" dirty="0"/>
                  </a:p>
                </p:txBody>
              </p:sp>
              <p:sp>
                <p:nvSpPr>
                  <p:cNvPr id="215" name="Rectangle 104"/>
                  <p:cNvSpPr>
                    <a:spLocks noChangeArrowheads="1"/>
                  </p:cNvSpPr>
                  <p:nvPr/>
                </p:nvSpPr>
                <p:spPr bwMode="auto">
                  <a:xfrm>
                    <a:off x="4385" y="1776"/>
                    <a:ext cx="28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Tinplating</a:t>
                    </a:r>
                    <a:endParaRPr lang="en-US" altLang="ja-JP" dirty="0"/>
                  </a:p>
                </p:txBody>
              </p:sp>
              <p:sp>
                <p:nvSpPr>
                  <p:cNvPr id="216" name="Rectangle 105"/>
                  <p:cNvSpPr>
                    <a:spLocks noChangeArrowheads="1"/>
                  </p:cNvSpPr>
                  <p:nvPr/>
                </p:nvSpPr>
                <p:spPr bwMode="auto">
                  <a:xfrm>
                    <a:off x="2891" y="1861"/>
                    <a:ext cx="18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TMBP</a:t>
                    </a:r>
                    <a:endParaRPr lang="en-US" altLang="ja-JP" dirty="0"/>
                  </a:p>
                </p:txBody>
              </p:sp>
              <p:sp>
                <p:nvSpPr>
                  <p:cNvPr id="217" name="Rectangle 106"/>
                  <p:cNvSpPr>
                    <a:spLocks noChangeArrowheads="1"/>
                  </p:cNvSpPr>
                  <p:nvPr/>
                </p:nvSpPr>
                <p:spPr bwMode="auto">
                  <a:xfrm>
                    <a:off x="2210" y="1953"/>
                    <a:ext cx="21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800" dirty="0">
                        <a:solidFill>
                          <a:srgbClr val="000000"/>
                        </a:solidFill>
                        <a:latin typeface="ＭＳ Ｐゴシック" pitchFamily="50" charset="-128"/>
                      </a:rPr>
                      <a:t>Hot coil</a:t>
                    </a:r>
                    <a:endParaRPr lang="en-US" altLang="ja-JP" dirty="0"/>
                  </a:p>
                </p:txBody>
              </p:sp>
              <p:sp>
                <p:nvSpPr>
                  <p:cNvPr id="218" name="Rectangle 107"/>
                  <p:cNvSpPr>
                    <a:spLocks noChangeArrowheads="1"/>
                  </p:cNvSpPr>
                  <p:nvPr/>
                </p:nvSpPr>
                <p:spPr bwMode="auto">
                  <a:xfrm>
                    <a:off x="3231" y="1946"/>
                    <a:ext cx="61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HOLASA (Columbia)</a:t>
                    </a:r>
                    <a:endParaRPr lang="en-US" altLang="ja-JP" dirty="0"/>
                  </a:p>
                </p:txBody>
              </p:sp>
              <p:sp>
                <p:nvSpPr>
                  <p:cNvPr id="219" name="Rectangle 108"/>
                  <p:cNvSpPr>
                    <a:spLocks noChangeArrowheads="1"/>
                  </p:cNvSpPr>
                  <p:nvPr/>
                </p:nvSpPr>
                <p:spPr bwMode="auto">
                  <a:xfrm>
                    <a:off x="4385" y="1946"/>
                    <a:ext cx="28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Tinplating</a:t>
                    </a:r>
                    <a:endParaRPr lang="en-US" altLang="ja-JP" dirty="0"/>
                  </a:p>
                </p:txBody>
              </p:sp>
              <p:sp>
                <p:nvSpPr>
                  <p:cNvPr id="220" name="Rectangle 109"/>
                  <p:cNvSpPr>
                    <a:spLocks noChangeArrowheads="1"/>
                  </p:cNvSpPr>
                  <p:nvPr/>
                </p:nvSpPr>
                <p:spPr bwMode="auto">
                  <a:xfrm>
                    <a:off x="2891" y="2032"/>
                    <a:ext cx="18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TMBP</a:t>
                    </a:r>
                    <a:endParaRPr lang="en-US" altLang="ja-JP" dirty="0"/>
                  </a:p>
                </p:txBody>
              </p:sp>
              <p:sp>
                <p:nvSpPr>
                  <p:cNvPr id="221" name="Rectangle 110"/>
                  <p:cNvSpPr>
                    <a:spLocks noChangeArrowheads="1"/>
                  </p:cNvSpPr>
                  <p:nvPr/>
                </p:nvSpPr>
                <p:spPr bwMode="auto">
                  <a:xfrm>
                    <a:off x="3231" y="2202"/>
                    <a:ext cx="53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TCRSS (Thailand)</a:t>
                    </a:r>
                    <a:endParaRPr lang="en-US" altLang="ja-JP" dirty="0"/>
                  </a:p>
                </p:txBody>
              </p:sp>
              <p:sp>
                <p:nvSpPr>
                  <p:cNvPr id="222" name="Rectangle 111"/>
                  <p:cNvSpPr>
                    <a:spLocks noChangeArrowheads="1"/>
                  </p:cNvSpPr>
                  <p:nvPr/>
                </p:nvSpPr>
                <p:spPr bwMode="auto">
                  <a:xfrm>
                    <a:off x="4385" y="2202"/>
                    <a:ext cx="85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For auto and appliance steel</a:t>
                    </a:r>
                    <a:endParaRPr lang="en-US" altLang="ja-JP" dirty="0"/>
                  </a:p>
                </p:txBody>
              </p:sp>
              <p:sp>
                <p:nvSpPr>
                  <p:cNvPr id="223" name="Rectangle 112"/>
                  <p:cNvSpPr>
                    <a:spLocks noChangeArrowheads="1"/>
                  </p:cNvSpPr>
                  <p:nvPr/>
                </p:nvSpPr>
                <p:spPr bwMode="auto">
                  <a:xfrm>
                    <a:off x="3231" y="2543"/>
                    <a:ext cx="58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SUNSCO (Vietnam)</a:t>
                    </a:r>
                    <a:endParaRPr lang="en-US" altLang="ja-JP" dirty="0"/>
                  </a:p>
                </p:txBody>
              </p:sp>
              <p:sp>
                <p:nvSpPr>
                  <p:cNvPr id="224" name="Rectangle 113"/>
                  <p:cNvSpPr>
                    <a:spLocks noChangeArrowheads="1"/>
                  </p:cNvSpPr>
                  <p:nvPr/>
                </p:nvSpPr>
                <p:spPr bwMode="auto">
                  <a:xfrm>
                    <a:off x="4377" y="2341"/>
                    <a:ext cx="33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For TMBP </a:t>
                    </a:r>
                    <a:endParaRPr lang="en-US" altLang="ja-JP" dirty="0"/>
                  </a:p>
                </p:txBody>
              </p:sp>
              <p:sp>
                <p:nvSpPr>
                  <p:cNvPr id="225" name="Rectangle 114"/>
                  <p:cNvSpPr>
                    <a:spLocks noChangeArrowheads="1"/>
                  </p:cNvSpPr>
                  <p:nvPr/>
                </p:nvSpPr>
                <p:spPr bwMode="auto">
                  <a:xfrm>
                    <a:off x="3231" y="2714"/>
                    <a:ext cx="80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Corinth Pipework (Greece)</a:t>
                    </a:r>
                    <a:endParaRPr lang="en-US" altLang="ja-JP" dirty="0"/>
                  </a:p>
                </p:txBody>
              </p:sp>
              <p:sp>
                <p:nvSpPr>
                  <p:cNvPr id="226" name="Rectangle 115"/>
                  <p:cNvSpPr>
                    <a:spLocks noChangeArrowheads="1"/>
                  </p:cNvSpPr>
                  <p:nvPr/>
                </p:nvSpPr>
                <p:spPr bwMode="auto">
                  <a:xfrm>
                    <a:off x="2551" y="2799"/>
                    <a:ext cx="23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Hot coil</a:t>
                    </a:r>
                    <a:endParaRPr lang="en-US" altLang="ja-JP" dirty="0"/>
                  </a:p>
                </p:txBody>
              </p:sp>
              <p:sp>
                <p:nvSpPr>
                  <p:cNvPr id="227" name="Rectangle 116"/>
                  <p:cNvSpPr>
                    <a:spLocks noChangeArrowheads="1"/>
                  </p:cNvSpPr>
                  <p:nvPr/>
                </p:nvSpPr>
                <p:spPr bwMode="auto">
                  <a:xfrm>
                    <a:off x="937" y="2884"/>
                    <a:ext cx="11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Iron</a:t>
                    </a:r>
                    <a:endParaRPr lang="en-US" altLang="ja-JP" dirty="0"/>
                  </a:p>
                </p:txBody>
              </p:sp>
              <p:sp>
                <p:nvSpPr>
                  <p:cNvPr id="228" name="Rectangle 117"/>
                  <p:cNvSpPr>
                    <a:spLocks noChangeArrowheads="1"/>
                  </p:cNvSpPr>
                  <p:nvPr/>
                </p:nvSpPr>
                <p:spPr bwMode="auto">
                  <a:xfrm>
                    <a:off x="1593" y="2884"/>
                    <a:ext cx="12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Slab</a:t>
                    </a:r>
                    <a:endParaRPr lang="en-US" altLang="ja-JP" dirty="0"/>
                  </a:p>
                </p:txBody>
              </p:sp>
              <p:sp>
                <p:nvSpPr>
                  <p:cNvPr id="229" name="Rectangle 118"/>
                  <p:cNvSpPr>
                    <a:spLocks noChangeArrowheads="1"/>
                  </p:cNvSpPr>
                  <p:nvPr/>
                </p:nvSpPr>
                <p:spPr bwMode="auto">
                  <a:xfrm>
                    <a:off x="3217" y="2872"/>
                    <a:ext cx="59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r>
                      <a:rPr lang="en-US" altLang="ja-JP" sz="900" dirty="0">
                        <a:solidFill>
                          <a:srgbClr val="000000"/>
                        </a:solidFill>
                        <a:latin typeface="ＭＳ Ｐゴシック" pitchFamily="50" charset="-128"/>
                      </a:rPr>
                      <a:t>JSW</a:t>
                    </a:r>
                    <a:r>
                      <a:rPr lang="ja-JP" altLang="en-US" sz="900" dirty="0">
                        <a:solidFill>
                          <a:srgbClr val="000000"/>
                        </a:solidFill>
                        <a:latin typeface="ＭＳ Ｐゴシック" pitchFamily="50" charset="-128"/>
                      </a:rPr>
                      <a:t>　（</a:t>
                    </a:r>
                    <a:r>
                      <a:rPr lang="en-US" altLang="ja-JP" sz="900" dirty="0">
                        <a:solidFill>
                          <a:srgbClr val="000000"/>
                        </a:solidFill>
                        <a:latin typeface="ＭＳ Ｐゴシック" pitchFamily="50" charset="-128"/>
                      </a:rPr>
                      <a:t>India)</a:t>
                    </a:r>
                    <a:endParaRPr lang="en-US" altLang="ja-JP" dirty="0"/>
                  </a:p>
                </p:txBody>
              </p:sp>
              <p:sp>
                <p:nvSpPr>
                  <p:cNvPr id="230" name="Rectangle 119"/>
                  <p:cNvSpPr>
                    <a:spLocks noChangeArrowheads="1"/>
                  </p:cNvSpPr>
                  <p:nvPr/>
                </p:nvSpPr>
                <p:spPr bwMode="auto">
                  <a:xfrm>
                    <a:off x="4385" y="2884"/>
                    <a:ext cx="5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Including auto-steel</a:t>
                    </a:r>
                    <a:endParaRPr lang="en-US" altLang="ja-JP" dirty="0"/>
                  </a:p>
                </p:txBody>
              </p:sp>
              <p:sp>
                <p:nvSpPr>
                  <p:cNvPr id="231" name="Rectangle 120"/>
                  <p:cNvSpPr>
                    <a:spLocks noChangeArrowheads="1"/>
                  </p:cNvSpPr>
                  <p:nvPr/>
                </p:nvSpPr>
                <p:spPr bwMode="auto">
                  <a:xfrm>
                    <a:off x="3231" y="3055"/>
                    <a:ext cx="78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Union Steel (South Korea)</a:t>
                    </a:r>
                    <a:endParaRPr lang="en-US" altLang="ja-JP" dirty="0"/>
                  </a:p>
                </p:txBody>
              </p:sp>
              <p:sp>
                <p:nvSpPr>
                  <p:cNvPr id="232" name="Rectangle 121"/>
                  <p:cNvSpPr>
                    <a:spLocks noChangeArrowheads="1"/>
                  </p:cNvSpPr>
                  <p:nvPr/>
                </p:nvSpPr>
                <p:spPr bwMode="auto">
                  <a:xfrm>
                    <a:off x="3231" y="3225"/>
                    <a:ext cx="8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Dongbu Steel (South Korea)</a:t>
                    </a:r>
                    <a:endParaRPr lang="en-US" altLang="ja-JP" dirty="0"/>
                  </a:p>
                </p:txBody>
              </p:sp>
              <p:sp>
                <p:nvSpPr>
                  <p:cNvPr id="233" name="Rectangle 122"/>
                  <p:cNvSpPr>
                    <a:spLocks noChangeArrowheads="1"/>
                  </p:cNvSpPr>
                  <p:nvPr/>
                </p:nvSpPr>
                <p:spPr bwMode="auto">
                  <a:xfrm>
                    <a:off x="4385" y="3225"/>
                    <a:ext cx="3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For TMBP</a:t>
                    </a:r>
                    <a:r>
                      <a:rPr lang="ja-JP" altLang="en-US" sz="900" dirty="0">
                        <a:solidFill>
                          <a:srgbClr val="000000"/>
                        </a:solidFill>
                        <a:latin typeface="ＭＳ Ｐゴシック" pitchFamily="50" charset="-128"/>
                      </a:rPr>
                      <a:t>？</a:t>
                    </a:r>
                    <a:endParaRPr lang="ja-JP" altLang="en-US" dirty="0"/>
                  </a:p>
                </p:txBody>
              </p:sp>
              <p:sp>
                <p:nvSpPr>
                  <p:cNvPr id="234" name="Rectangle 123"/>
                  <p:cNvSpPr>
                    <a:spLocks noChangeArrowheads="1"/>
                  </p:cNvSpPr>
                  <p:nvPr/>
                </p:nvSpPr>
                <p:spPr bwMode="auto">
                  <a:xfrm>
                    <a:off x="2233" y="3580"/>
                    <a:ext cx="12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Slab</a:t>
                    </a:r>
                    <a:endParaRPr lang="en-US" altLang="ja-JP" dirty="0"/>
                  </a:p>
                </p:txBody>
              </p:sp>
              <p:sp>
                <p:nvSpPr>
                  <p:cNvPr id="235" name="Rectangle 124"/>
                  <p:cNvSpPr>
                    <a:spLocks noChangeArrowheads="1"/>
                  </p:cNvSpPr>
                  <p:nvPr/>
                </p:nvSpPr>
                <p:spPr bwMode="auto">
                  <a:xfrm>
                    <a:off x="3325" y="3422"/>
                    <a:ext cx="90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Dong Kuk Steel (South Korea)</a:t>
                    </a:r>
                    <a:endParaRPr lang="en-US" altLang="ja-JP" dirty="0"/>
                  </a:p>
                </p:txBody>
              </p:sp>
              <p:sp>
                <p:nvSpPr>
                  <p:cNvPr id="236" name="Rectangle 125"/>
                  <p:cNvSpPr>
                    <a:spLocks noChangeArrowheads="1"/>
                  </p:cNvSpPr>
                  <p:nvPr/>
                </p:nvSpPr>
                <p:spPr bwMode="auto">
                  <a:xfrm>
                    <a:off x="2551" y="1389"/>
                    <a:ext cx="324"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r>
                      <a:rPr lang="en-US" altLang="ja-JP" sz="900" dirty="0">
                        <a:solidFill>
                          <a:srgbClr val="000000"/>
                        </a:solidFill>
                        <a:latin typeface="ＭＳ Ｐゴシック" pitchFamily="50" charset="-128"/>
                      </a:rPr>
                      <a:t>JFE</a:t>
                    </a:r>
                    <a:r>
                      <a:rPr lang="ja-JP" altLang="en-US" sz="900" dirty="0">
                        <a:solidFill>
                          <a:srgbClr val="000000"/>
                        </a:solidFill>
                        <a:latin typeface="ＭＳ Ｐゴシック" pitchFamily="50" charset="-128"/>
                      </a:rPr>
                      <a:t> </a:t>
                    </a:r>
                    <a:r>
                      <a:rPr lang="en-US" altLang="ja-JP" sz="900" dirty="0">
                        <a:solidFill>
                          <a:srgbClr val="000000"/>
                        </a:solidFill>
                        <a:latin typeface="ＭＳ Ｐゴシック" pitchFamily="50" charset="-128"/>
                      </a:rPr>
                      <a:t/>
                    </a:r>
                    <a:br>
                      <a:rPr lang="en-US" altLang="ja-JP" sz="900" dirty="0">
                        <a:solidFill>
                          <a:srgbClr val="000000"/>
                        </a:solidFill>
                        <a:latin typeface="ＭＳ Ｐゴシック" pitchFamily="50" charset="-128"/>
                      </a:rPr>
                    </a:br>
                    <a:r>
                      <a:rPr lang="en-US" altLang="ja-JP" sz="900" dirty="0">
                        <a:solidFill>
                          <a:srgbClr val="000000"/>
                        </a:solidFill>
                        <a:latin typeface="ＭＳ Ｐゴシック" pitchFamily="50" charset="-128"/>
                      </a:rPr>
                      <a:t>Cold rolling</a:t>
                    </a:r>
                  </a:p>
                  <a:p>
                    <a:pPr algn="l"/>
                    <a:r>
                      <a:rPr lang="en-US" altLang="ja-JP" sz="900" dirty="0">
                        <a:solidFill>
                          <a:srgbClr val="000000"/>
                        </a:solidFill>
                        <a:latin typeface="ＭＳ Ｐゴシック" pitchFamily="50" charset="-128"/>
                      </a:rPr>
                      <a:t>mill</a:t>
                    </a:r>
                    <a:endParaRPr lang="en-US" altLang="ja-JP" dirty="0"/>
                  </a:p>
                </p:txBody>
              </p:sp>
              <p:sp>
                <p:nvSpPr>
                  <p:cNvPr id="237" name="Rectangle 126"/>
                  <p:cNvSpPr>
                    <a:spLocks noChangeArrowheads="1"/>
                  </p:cNvSpPr>
                  <p:nvPr/>
                </p:nvSpPr>
                <p:spPr bwMode="auto">
                  <a:xfrm>
                    <a:off x="514" y="2241"/>
                    <a:ext cx="24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JFE BF</a:t>
                    </a:r>
                    <a:endParaRPr lang="en-US" altLang="ja-JP" dirty="0"/>
                  </a:p>
                </p:txBody>
              </p:sp>
              <p:sp>
                <p:nvSpPr>
                  <p:cNvPr id="238" name="Rectangle 127"/>
                  <p:cNvSpPr>
                    <a:spLocks noChangeArrowheads="1"/>
                  </p:cNvSpPr>
                  <p:nvPr/>
                </p:nvSpPr>
                <p:spPr bwMode="auto">
                  <a:xfrm>
                    <a:off x="1193" y="2241"/>
                    <a:ext cx="323"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r>
                      <a:rPr lang="en-US" altLang="ja-JP" sz="900" dirty="0">
                        <a:solidFill>
                          <a:srgbClr val="000000"/>
                        </a:solidFill>
                        <a:latin typeface="ＭＳ Ｐゴシック" pitchFamily="50" charset="-128"/>
                      </a:rPr>
                      <a:t>JFE BOF/CC</a:t>
                    </a:r>
                    <a:endParaRPr lang="en-US" altLang="ja-JP" dirty="0"/>
                  </a:p>
                </p:txBody>
              </p:sp>
              <p:sp>
                <p:nvSpPr>
                  <p:cNvPr id="239" name="Rectangle 128"/>
                  <p:cNvSpPr>
                    <a:spLocks noChangeArrowheads="1"/>
                  </p:cNvSpPr>
                  <p:nvPr/>
                </p:nvSpPr>
                <p:spPr bwMode="auto">
                  <a:xfrm>
                    <a:off x="1872" y="2071"/>
                    <a:ext cx="323"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r>
                      <a:rPr lang="en-US" altLang="ja-JP" sz="900" dirty="0">
                        <a:solidFill>
                          <a:srgbClr val="000000"/>
                        </a:solidFill>
                        <a:latin typeface="ＭＳ Ｐゴシック" pitchFamily="50" charset="-128"/>
                      </a:rPr>
                      <a:t>JFE</a:t>
                    </a:r>
                    <a:r>
                      <a:rPr lang="ja-JP" altLang="en-US" sz="900" dirty="0">
                        <a:solidFill>
                          <a:srgbClr val="000000"/>
                        </a:solidFill>
                        <a:latin typeface="ＭＳ Ｐゴシック" pitchFamily="50" charset="-128"/>
                      </a:rPr>
                      <a:t>　</a:t>
                    </a:r>
                    <a:r>
                      <a:rPr lang="en-US" altLang="ja-JP" sz="900" dirty="0">
                        <a:solidFill>
                          <a:srgbClr val="000000"/>
                        </a:solidFill>
                        <a:latin typeface="ＭＳ Ｐゴシック" pitchFamily="50" charset="-128"/>
                      </a:rPr>
                      <a:t>Hot strip</a:t>
                    </a:r>
                  </a:p>
                  <a:p>
                    <a:pPr algn="l"/>
                    <a:r>
                      <a:rPr lang="en-US" altLang="ja-JP" sz="900" dirty="0">
                        <a:solidFill>
                          <a:srgbClr val="000000"/>
                        </a:solidFill>
                        <a:latin typeface="ＭＳ Ｐゴシック" pitchFamily="50" charset="-128"/>
                      </a:rPr>
                      <a:t>mill</a:t>
                    </a:r>
                    <a:endParaRPr lang="en-US" altLang="ja-JP" dirty="0"/>
                  </a:p>
                </p:txBody>
              </p:sp>
              <p:sp>
                <p:nvSpPr>
                  <p:cNvPr id="240" name="Line 129"/>
                  <p:cNvSpPr>
                    <a:spLocks noChangeShapeType="1"/>
                  </p:cNvSpPr>
                  <p:nvPr/>
                </p:nvSpPr>
                <p:spPr bwMode="auto">
                  <a:xfrm>
                    <a:off x="504" y="743"/>
                    <a:ext cx="3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1" name="Rectangle 130"/>
                  <p:cNvSpPr>
                    <a:spLocks noChangeArrowheads="1"/>
                  </p:cNvSpPr>
                  <p:nvPr/>
                </p:nvSpPr>
                <p:spPr bwMode="auto">
                  <a:xfrm>
                    <a:off x="504" y="743"/>
                    <a:ext cx="34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42" name="Line 131"/>
                  <p:cNvSpPr>
                    <a:spLocks noChangeShapeType="1"/>
                  </p:cNvSpPr>
                  <p:nvPr/>
                </p:nvSpPr>
                <p:spPr bwMode="auto">
                  <a:xfrm>
                    <a:off x="1183" y="743"/>
                    <a:ext cx="3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3" name="Rectangle 132"/>
                  <p:cNvSpPr>
                    <a:spLocks noChangeArrowheads="1"/>
                  </p:cNvSpPr>
                  <p:nvPr/>
                </p:nvSpPr>
                <p:spPr bwMode="auto">
                  <a:xfrm>
                    <a:off x="1183" y="743"/>
                    <a:ext cx="34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44" name="Line 133"/>
                  <p:cNvSpPr>
                    <a:spLocks noChangeShapeType="1"/>
                  </p:cNvSpPr>
                  <p:nvPr/>
                </p:nvSpPr>
                <p:spPr bwMode="auto">
                  <a:xfrm>
                    <a:off x="1862" y="743"/>
                    <a:ext cx="3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 name="Rectangle 134"/>
                  <p:cNvSpPr>
                    <a:spLocks noChangeArrowheads="1"/>
                  </p:cNvSpPr>
                  <p:nvPr/>
                </p:nvSpPr>
                <p:spPr bwMode="auto">
                  <a:xfrm>
                    <a:off x="1862" y="743"/>
                    <a:ext cx="34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46" name="Line 135"/>
                  <p:cNvSpPr>
                    <a:spLocks noChangeShapeType="1"/>
                  </p:cNvSpPr>
                  <p:nvPr/>
                </p:nvSpPr>
                <p:spPr bwMode="auto">
                  <a:xfrm>
                    <a:off x="2542" y="743"/>
                    <a:ext cx="33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7" name="Rectangle 136"/>
                  <p:cNvSpPr>
                    <a:spLocks noChangeArrowheads="1"/>
                  </p:cNvSpPr>
                  <p:nvPr/>
                </p:nvSpPr>
                <p:spPr bwMode="auto">
                  <a:xfrm>
                    <a:off x="2542" y="743"/>
                    <a:ext cx="33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48" name="Line 137"/>
                  <p:cNvSpPr>
                    <a:spLocks noChangeShapeType="1"/>
                  </p:cNvSpPr>
                  <p:nvPr/>
                </p:nvSpPr>
                <p:spPr bwMode="auto">
                  <a:xfrm>
                    <a:off x="3214" y="743"/>
                    <a:ext cx="1" cy="9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9" name="Rectangle 138"/>
                  <p:cNvSpPr>
                    <a:spLocks noChangeArrowheads="1"/>
                  </p:cNvSpPr>
                  <p:nvPr/>
                </p:nvSpPr>
                <p:spPr bwMode="auto">
                  <a:xfrm>
                    <a:off x="3214" y="743"/>
                    <a:ext cx="7" cy="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50" name="Line 139"/>
                  <p:cNvSpPr>
                    <a:spLocks noChangeShapeType="1"/>
                  </p:cNvSpPr>
                  <p:nvPr/>
                </p:nvSpPr>
                <p:spPr bwMode="auto">
                  <a:xfrm>
                    <a:off x="4369" y="749"/>
                    <a:ext cx="1" cy="8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51" name="Rectangle 140"/>
                  <p:cNvSpPr>
                    <a:spLocks noChangeArrowheads="1"/>
                  </p:cNvSpPr>
                  <p:nvPr/>
                </p:nvSpPr>
                <p:spPr bwMode="auto">
                  <a:xfrm>
                    <a:off x="4369" y="749"/>
                    <a:ext cx="7"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52" name="Line 141"/>
                  <p:cNvSpPr>
                    <a:spLocks noChangeShapeType="1"/>
                  </p:cNvSpPr>
                  <p:nvPr/>
                </p:nvSpPr>
                <p:spPr bwMode="auto">
                  <a:xfrm>
                    <a:off x="3214" y="913"/>
                    <a:ext cx="1" cy="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53" name="Rectangle 142"/>
                  <p:cNvSpPr>
                    <a:spLocks noChangeArrowheads="1"/>
                  </p:cNvSpPr>
                  <p:nvPr/>
                </p:nvSpPr>
                <p:spPr bwMode="auto">
                  <a:xfrm>
                    <a:off x="3214" y="913"/>
                    <a:ext cx="7"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54" name="Line 143"/>
                  <p:cNvSpPr>
                    <a:spLocks noChangeShapeType="1"/>
                  </p:cNvSpPr>
                  <p:nvPr/>
                </p:nvSpPr>
                <p:spPr bwMode="auto">
                  <a:xfrm>
                    <a:off x="4369" y="920"/>
                    <a:ext cx="1" cy="8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55" name="Rectangle 144"/>
                  <p:cNvSpPr>
                    <a:spLocks noChangeArrowheads="1"/>
                  </p:cNvSpPr>
                  <p:nvPr/>
                </p:nvSpPr>
                <p:spPr bwMode="auto">
                  <a:xfrm>
                    <a:off x="4369" y="920"/>
                    <a:ext cx="7"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56" name="Line 145"/>
                  <p:cNvSpPr>
                    <a:spLocks noChangeShapeType="1"/>
                  </p:cNvSpPr>
                  <p:nvPr/>
                </p:nvSpPr>
                <p:spPr bwMode="auto">
                  <a:xfrm>
                    <a:off x="3214" y="1084"/>
                    <a:ext cx="1" cy="9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57" name="Rectangle 146"/>
                  <p:cNvSpPr>
                    <a:spLocks noChangeArrowheads="1"/>
                  </p:cNvSpPr>
                  <p:nvPr/>
                </p:nvSpPr>
                <p:spPr bwMode="auto">
                  <a:xfrm>
                    <a:off x="3214" y="1084"/>
                    <a:ext cx="7" cy="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58" name="Line 147"/>
                  <p:cNvSpPr>
                    <a:spLocks noChangeShapeType="1"/>
                  </p:cNvSpPr>
                  <p:nvPr/>
                </p:nvSpPr>
                <p:spPr bwMode="auto">
                  <a:xfrm>
                    <a:off x="4369" y="1090"/>
                    <a:ext cx="1" cy="8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59" name="Rectangle 148"/>
                  <p:cNvSpPr>
                    <a:spLocks noChangeArrowheads="1"/>
                  </p:cNvSpPr>
                  <p:nvPr/>
                </p:nvSpPr>
                <p:spPr bwMode="auto">
                  <a:xfrm>
                    <a:off x="4369" y="1090"/>
                    <a:ext cx="7"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60" name="Line 149"/>
                  <p:cNvSpPr>
                    <a:spLocks noChangeShapeType="1"/>
                  </p:cNvSpPr>
                  <p:nvPr/>
                </p:nvSpPr>
                <p:spPr bwMode="auto">
                  <a:xfrm>
                    <a:off x="3214" y="1254"/>
                    <a:ext cx="1" cy="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61" name="Rectangle 150"/>
                  <p:cNvSpPr>
                    <a:spLocks noChangeArrowheads="1"/>
                  </p:cNvSpPr>
                  <p:nvPr/>
                </p:nvSpPr>
                <p:spPr bwMode="auto">
                  <a:xfrm>
                    <a:off x="3214" y="1254"/>
                    <a:ext cx="7"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62" name="Line 151"/>
                  <p:cNvSpPr>
                    <a:spLocks noChangeShapeType="1"/>
                  </p:cNvSpPr>
                  <p:nvPr/>
                </p:nvSpPr>
                <p:spPr bwMode="auto">
                  <a:xfrm>
                    <a:off x="4369" y="1261"/>
                    <a:ext cx="1" cy="8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63" name="Rectangle 152"/>
                  <p:cNvSpPr>
                    <a:spLocks noChangeArrowheads="1"/>
                  </p:cNvSpPr>
                  <p:nvPr/>
                </p:nvSpPr>
                <p:spPr bwMode="auto">
                  <a:xfrm>
                    <a:off x="4369" y="1261"/>
                    <a:ext cx="7"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64" name="Line 153"/>
                  <p:cNvSpPr>
                    <a:spLocks noChangeShapeType="1"/>
                  </p:cNvSpPr>
                  <p:nvPr/>
                </p:nvSpPr>
                <p:spPr bwMode="auto">
                  <a:xfrm>
                    <a:off x="3214" y="1425"/>
                    <a:ext cx="1" cy="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65" name="Rectangle 154"/>
                  <p:cNvSpPr>
                    <a:spLocks noChangeArrowheads="1"/>
                  </p:cNvSpPr>
                  <p:nvPr/>
                </p:nvSpPr>
                <p:spPr bwMode="auto">
                  <a:xfrm>
                    <a:off x="3214" y="1425"/>
                    <a:ext cx="7"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66" name="Line 155"/>
                  <p:cNvSpPr>
                    <a:spLocks noChangeShapeType="1"/>
                  </p:cNvSpPr>
                  <p:nvPr/>
                </p:nvSpPr>
                <p:spPr bwMode="auto">
                  <a:xfrm>
                    <a:off x="4369" y="1431"/>
                    <a:ext cx="1" cy="8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67" name="Rectangle 156"/>
                  <p:cNvSpPr>
                    <a:spLocks noChangeArrowheads="1"/>
                  </p:cNvSpPr>
                  <p:nvPr/>
                </p:nvSpPr>
                <p:spPr bwMode="auto">
                  <a:xfrm>
                    <a:off x="4369" y="1431"/>
                    <a:ext cx="7" cy="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68" name="Line 157"/>
                  <p:cNvSpPr>
                    <a:spLocks noChangeShapeType="1"/>
                  </p:cNvSpPr>
                  <p:nvPr/>
                </p:nvSpPr>
                <p:spPr bwMode="auto">
                  <a:xfrm>
                    <a:off x="3214" y="1595"/>
                    <a:ext cx="1" cy="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69" name="Rectangle 158"/>
                  <p:cNvSpPr>
                    <a:spLocks noChangeArrowheads="1"/>
                  </p:cNvSpPr>
                  <p:nvPr/>
                </p:nvSpPr>
                <p:spPr bwMode="auto">
                  <a:xfrm>
                    <a:off x="3214" y="1595"/>
                    <a:ext cx="7"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70" name="Line 159"/>
                  <p:cNvSpPr>
                    <a:spLocks noChangeShapeType="1"/>
                  </p:cNvSpPr>
                  <p:nvPr/>
                </p:nvSpPr>
                <p:spPr bwMode="auto">
                  <a:xfrm>
                    <a:off x="4369" y="1602"/>
                    <a:ext cx="1" cy="8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1" name="Rectangle 160"/>
                  <p:cNvSpPr>
                    <a:spLocks noChangeArrowheads="1"/>
                  </p:cNvSpPr>
                  <p:nvPr/>
                </p:nvSpPr>
                <p:spPr bwMode="auto">
                  <a:xfrm>
                    <a:off x="4369" y="1602"/>
                    <a:ext cx="7"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72" name="Line 161"/>
                  <p:cNvSpPr>
                    <a:spLocks noChangeShapeType="1"/>
                  </p:cNvSpPr>
                  <p:nvPr/>
                </p:nvSpPr>
                <p:spPr bwMode="auto">
                  <a:xfrm>
                    <a:off x="3214" y="1766"/>
                    <a:ext cx="1" cy="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3" name="Rectangle 162"/>
                  <p:cNvSpPr>
                    <a:spLocks noChangeArrowheads="1"/>
                  </p:cNvSpPr>
                  <p:nvPr/>
                </p:nvSpPr>
                <p:spPr bwMode="auto">
                  <a:xfrm>
                    <a:off x="3214" y="1766"/>
                    <a:ext cx="7"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74" name="Line 163"/>
                  <p:cNvSpPr>
                    <a:spLocks noChangeShapeType="1"/>
                  </p:cNvSpPr>
                  <p:nvPr/>
                </p:nvSpPr>
                <p:spPr bwMode="auto">
                  <a:xfrm>
                    <a:off x="4369" y="1772"/>
                    <a:ext cx="1" cy="8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5" name="Rectangle 164"/>
                  <p:cNvSpPr>
                    <a:spLocks noChangeArrowheads="1"/>
                  </p:cNvSpPr>
                  <p:nvPr/>
                </p:nvSpPr>
                <p:spPr bwMode="auto">
                  <a:xfrm>
                    <a:off x="4369" y="1772"/>
                    <a:ext cx="7" cy="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76" name="Line 165"/>
                  <p:cNvSpPr>
                    <a:spLocks noChangeShapeType="1"/>
                  </p:cNvSpPr>
                  <p:nvPr/>
                </p:nvSpPr>
                <p:spPr bwMode="auto">
                  <a:xfrm>
                    <a:off x="3214" y="1936"/>
                    <a:ext cx="1" cy="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7" name="Rectangle 166"/>
                  <p:cNvSpPr>
                    <a:spLocks noChangeArrowheads="1"/>
                  </p:cNvSpPr>
                  <p:nvPr/>
                </p:nvSpPr>
                <p:spPr bwMode="auto">
                  <a:xfrm>
                    <a:off x="3214" y="1936"/>
                    <a:ext cx="7"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78" name="Line 167"/>
                  <p:cNvSpPr>
                    <a:spLocks noChangeShapeType="1"/>
                  </p:cNvSpPr>
                  <p:nvPr/>
                </p:nvSpPr>
                <p:spPr bwMode="auto">
                  <a:xfrm>
                    <a:off x="4369" y="1943"/>
                    <a:ext cx="1" cy="8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9" name="Rectangle 168"/>
                  <p:cNvSpPr>
                    <a:spLocks noChangeArrowheads="1"/>
                  </p:cNvSpPr>
                  <p:nvPr/>
                </p:nvSpPr>
                <p:spPr bwMode="auto">
                  <a:xfrm>
                    <a:off x="4369" y="1943"/>
                    <a:ext cx="7"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80" name="Line 169"/>
                  <p:cNvSpPr>
                    <a:spLocks noChangeShapeType="1"/>
                  </p:cNvSpPr>
                  <p:nvPr/>
                </p:nvSpPr>
                <p:spPr bwMode="auto">
                  <a:xfrm>
                    <a:off x="3214" y="2192"/>
                    <a:ext cx="1" cy="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81" name="Rectangle 170"/>
                  <p:cNvSpPr>
                    <a:spLocks noChangeArrowheads="1"/>
                  </p:cNvSpPr>
                  <p:nvPr/>
                </p:nvSpPr>
                <p:spPr bwMode="auto">
                  <a:xfrm>
                    <a:off x="3214" y="2192"/>
                    <a:ext cx="7"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82" name="Line 171"/>
                  <p:cNvSpPr>
                    <a:spLocks noChangeShapeType="1"/>
                  </p:cNvSpPr>
                  <p:nvPr/>
                </p:nvSpPr>
                <p:spPr bwMode="auto">
                  <a:xfrm>
                    <a:off x="4369" y="2199"/>
                    <a:ext cx="1" cy="8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83" name="Rectangle 172"/>
                  <p:cNvSpPr>
                    <a:spLocks noChangeArrowheads="1"/>
                  </p:cNvSpPr>
                  <p:nvPr/>
                </p:nvSpPr>
                <p:spPr bwMode="auto">
                  <a:xfrm>
                    <a:off x="4369" y="2199"/>
                    <a:ext cx="7"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84" name="Line 173"/>
                  <p:cNvSpPr>
                    <a:spLocks noChangeShapeType="1"/>
                  </p:cNvSpPr>
                  <p:nvPr/>
                </p:nvSpPr>
                <p:spPr bwMode="auto">
                  <a:xfrm>
                    <a:off x="3214" y="2533"/>
                    <a:ext cx="1" cy="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85" name="Rectangle 174"/>
                  <p:cNvSpPr>
                    <a:spLocks noChangeArrowheads="1"/>
                  </p:cNvSpPr>
                  <p:nvPr/>
                </p:nvSpPr>
                <p:spPr bwMode="auto">
                  <a:xfrm>
                    <a:off x="3214" y="2533"/>
                    <a:ext cx="7"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86" name="Line 175"/>
                  <p:cNvSpPr>
                    <a:spLocks noChangeShapeType="1"/>
                  </p:cNvSpPr>
                  <p:nvPr/>
                </p:nvSpPr>
                <p:spPr bwMode="auto">
                  <a:xfrm>
                    <a:off x="4369" y="2540"/>
                    <a:ext cx="1" cy="8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87" name="Rectangle 176"/>
                  <p:cNvSpPr>
                    <a:spLocks noChangeArrowheads="1"/>
                  </p:cNvSpPr>
                  <p:nvPr/>
                </p:nvSpPr>
                <p:spPr bwMode="auto">
                  <a:xfrm>
                    <a:off x="4369" y="2540"/>
                    <a:ext cx="7"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88" name="Line 177"/>
                  <p:cNvSpPr>
                    <a:spLocks noChangeShapeType="1"/>
                  </p:cNvSpPr>
                  <p:nvPr/>
                </p:nvSpPr>
                <p:spPr bwMode="auto">
                  <a:xfrm>
                    <a:off x="3214" y="2704"/>
                    <a:ext cx="1" cy="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89" name="Rectangle 178"/>
                  <p:cNvSpPr>
                    <a:spLocks noChangeArrowheads="1"/>
                  </p:cNvSpPr>
                  <p:nvPr/>
                </p:nvSpPr>
                <p:spPr bwMode="auto">
                  <a:xfrm>
                    <a:off x="3214" y="2704"/>
                    <a:ext cx="7"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90" name="Line 179"/>
                  <p:cNvSpPr>
                    <a:spLocks noChangeShapeType="1"/>
                  </p:cNvSpPr>
                  <p:nvPr/>
                </p:nvSpPr>
                <p:spPr bwMode="auto">
                  <a:xfrm>
                    <a:off x="4369" y="2710"/>
                    <a:ext cx="1" cy="8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91" name="Rectangle 180"/>
                  <p:cNvSpPr>
                    <a:spLocks noChangeArrowheads="1"/>
                  </p:cNvSpPr>
                  <p:nvPr/>
                </p:nvSpPr>
                <p:spPr bwMode="auto">
                  <a:xfrm>
                    <a:off x="4369" y="2710"/>
                    <a:ext cx="7" cy="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92" name="Line 181"/>
                  <p:cNvSpPr>
                    <a:spLocks noChangeShapeType="1"/>
                  </p:cNvSpPr>
                  <p:nvPr/>
                </p:nvSpPr>
                <p:spPr bwMode="auto">
                  <a:xfrm>
                    <a:off x="3214" y="2874"/>
                    <a:ext cx="1" cy="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93" name="Rectangle 182"/>
                  <p:cNvSpPr>
                    <a:spLocks noChangeArrowheads="1"/>
                  </p:cNvSpPr>
                  <p:nvPr/>
                </p:nvSpPr>
                <p:spPr bwMode="auto">
                  <a:xfrm>
                    <a:off x="3214" y="2874"/>
                    <a:ext cx="7"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94" name="Line 183"/>
                  <p:cNvSpPr>
                    <a:spLocks noChangeShapeType="1"/>
                  </p:cNvSpPr>
                  <p:nvPr/>
                </p:nvSpPr>
                <p:spPr bwMode="auto">
                  <a:xfrm>
                    <a:off x="4369" y="2881"/>
                    <a:ext cx="1" cy="8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95" name="Rectangle 184"/>
                  <p:cNvSpPr>
                    <a:spLocks noChangeArrowheads="1"/>
                  </p:cNvSpPr>
                  <p:nvPr/>
                </p:nvSpPr>
                <p:spPr bwMode="auto">
                  <a:xfrm>
                    <a:off x="4369" y="2881"/>
                    <a:ext cx="7"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96" name="Line 185"/>
                  <p:cNvSpPr>
                    <a:spLocks noChangeShapeType="1"/>
                  </p:cNvSpPr>
                  <p:nvPr/>
                </p:nvSpPr>
                <p:spPr bwMode="auto">
                  <a:xfrm>
                    <a:off x="3214" y="3045"/>
                    <a:ext cx="1" cy="9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97" name="Rectangle 186"/>
                  <p:cNvSpPr>
                    <a:spLocks noChangeArrowheads="1"/>
                  </p:cNvSpPr>
                  <p:nvPr/>
                </p:nvSpPr>
                <p:spPr bwMode="auto">
                  <a:xfrm>
                    <a:off x="3214" y="3045"/>
                    <a:ext cx="7" cy="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98" name="Line 187"/>
                  <p:cNvSpPr>
                    <a:spLocks noChangeShapeType="1"/>
                  </p:cNvSpPr>
                  <p:nvPr/>
                </p:nvSpPr>
                <p:spPr bwMode="auto">
                  <a:xfrm>
                    <a:off x="4369" y="3052"/>
                    <a:ext cx="1" cy="8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99" name="Rectangle 188"/>
                  <p:cNvSpPr>
                    <a:spLocks noChangeArrowheads="1"/>
                  </p:cNvSpPr>
                  <p:nvPr/>
                </p:nvSpPr>
                <p:spPr bwMode="auto">
                  <a:xfrm>
                    <a:off x="4369" y="3052"/>
                    <a:ext cx="7"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300" name="Line 189"/>
                  <p:cNvSpPr>
                    <a:spLocks noChangeShapeType="1"/>
                  </p:cNvSpPr>
                  <p:nvPr/>
                </p:nvSpPr>
                <p:spPr bwMode="auto">
                  <a:xfrm>
                    <a:off x="3214" y="3216"/>
                    <a:ext cx="1" cy="9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301" name="Rectangle 190"/>
                  <p:cNvSpPr>
                    <a:spLocks noChangeArrowheads="1"/>
                  </p:cNvSpPr>
                  <p:nvPr/>
                </p:nvSpPr>
                <p:spPr bwMode="auto">
                  <a:xfrm>
                    <a:off x="3214" y="3216"/>
                    <a:ext cx="7" cy="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302" name="Line 191"/>
                  <p:cNvSpPr>
                    <a:spLocks noChangeShapeType="1"/>
                  </p:cNvSpPr>
                  <p:nvPr/>
                </p:nvSpPr>
                <p:spPr bwMode="auto">
                  <a:xfrm>
                    <a:off x="4369" y="3222"/>
                    <a:ext cx="1" cy="8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303" name="Rectangle 192"/>
                  <p:cNvSpPr>
                    <a:spLocks noChangeArrowheads="1"/>
                  </p:cNvSpPr>
                  <p:nvPr/>
                </p:nvSpPr>
                <p:spPr bwMode="auto">
                  <a:xfrm>
                    <a:off x="4369" y="3222"/>
                    <a:ext cx="7"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304" name="Line 193"/>
                  <p:cNvSpPr>
                    <a:spLocks noChangeShapeType="1"/>
                  </p:cNvSpPr>
                  <p:nvPr/>
                </p:nvSpPr>
                <p:spPr bwMode="auto">
                  <a:xfrm>
                    <a:off x="504" y="3813"/>
                    <a:ext cx="3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305" name="Rectangle 194"/>
                  <p:cNvSpPr>
                    <a:spLocks noChangeArrowheads="1"/>
                  </p:cNvSpPr>
                  <p:nvPr/>
                </p:nvSpPr>
                <p:spPr bwMode="auto">
                  <a:xfrm>
                    <a:off x="504" y="3813"/>
                    <a:ext cx="34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306" name="Line 195"/>
                  <p:cNvSpPr>
                    <a:spLocks noChangeShapeType="1"/>
                  </p:cNvSpPr>
                  <p:nvPr/>
                </p:nvSpPr>
                <p:spPr bwMode="auto">
                  <a:xfrm>
                    <a:off x="498" y="743"/>
                    <a:ext cx="1" cy="30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307" name="Rectangle 196"/>
                  <p:cNvSpPr>
                    <a:spLocks noChangeArrowheads="1"/>
                  </p:cNvSpPr>
                  <p:nvPr/>
                </p:nvSpPr>
                <p:spPr bwMode="auto">
                  <a:xfrm>
                    <a:off x="498" y="743"/>
                    <a:ext cx="6" cy="30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308" name="Line 197"/>
                  <p:cNvSpPr>
                    <a:spLocks noChangeShapeType="1"/>
                  </p:cNvSpPr>
                  <p:nvPr/>
                </p:nvSpPr>
                <p:spPr bwMode="auto">
                  <a:xfrm>
                    <a:off x="837" y="749"/>
                    <a:ext cx="1" cy="30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309" name="Rectangle 198"/>
                  <p:cNvSpPr>
                    <a:spLocks noChangeArrowheads="1"/>
                  </p:cNvSpPr>
                  <p:nvPr/>
                </p:nvSpPr>
                <p:spPr bwMode="auto">
                  <a:xfrm>
                    <a:off x="837" y="749"/>
                    <a:ext cx="7" cy="30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310" name="Rectangle 88"/>
                  <p:cNvSpPr>
                    <a:spLocks noChangeArrowheads="1"/>
                  </p:cNvSpPr>
                  <p:nvPr/>
                </p:nvSpPr>
                <p:spPr bwMode="auto">
                  <a:xfrm>
                    <a:off x="4379" y="1077"/>
                    <a:ext cx="5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Including auto-steel</a:t>
                    </a:r>
                    <a:endParaRPr lang="en-US" altLang="ja-JP" dirty="0"/>
                  </a:p>
                </p:txBody>
              </p:sp>
              <p:sp>
                <p:nvSpPr>
                  <p:cNvPr id="311" name="Rectangle 121"/>
                  <p:cNvSpPr>
                    <a:spLocks noChangeArrowheads="1"/>
                  </p:cNvSpPr>
                  <p:nvPr/>
                </p:nvSpPr>
                <p:spPr bwMode="auto">
                  <a:xfrm>
                    <a:off x="3238" y="3645"/>
                    <a:ext cx="99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California</a:t>
                    </a:r>
                    <a:r>
                      <a:rPr lang="ja-JP" altLang="en-US" sz="900" dirty="0">
                        <a:solidFill>
                          <a:srgbClr val="000000"/>
                        </a:solidFill>
                        <a:latin typeface="ＭＳ Ｐゴシック" pitchFamily="50" charset="-128"/>
                      </a:rPr>
                      <a:t> </a:t>
                    </a:r>
                    <a:r>
                      <a:rPr lang="en-US" altLang="ja-JP" sz="900" dirty="0">
                        <a:solidFill>
                          <a:srgbClr val="000000"/>
                        </a:solidFill>
                        <a:latin typeface="ＭＳ Ｐゴシック" pitchFamily="50" charset="-128"/>
                      </a:rPr>
                      <a:t>Steel</a:t>
                    </a:r>
                    <a:r>
                      <a:rPr lang="ja-JP" altLang="en-US" sz="900" dirty="0">
                        <a:solidFill>
                          <a:srgbClr val="000000"/>
                        </a:solidFill>
                        <a:latin typeface="ＭＳ Ｐゴシック" pitchFamily="50" charset="-128"/>
                      </a:rPr>
                      <a:t> </a:t>
                    </a:r>
                    <a:r>
                      <a:rPr lang="en-US" altLang="ja-JP" sz="900" dirty="0">
                        <a:solidFill>
                          <a:srgbClr val="000000"/>
                        </a:solidFill>
                        <a:latin typeface="ＭＳ Ｐゴシック" pitchFamily="50" charset="-128"/>
                      </a:rPr>
                      <a:t>Industries</a:t>
                    </a:r>
                    <a:r>
                      <a:rPr lang="ja-JP" altLang="en-US" sz="900" dirty="0">
                        <a:solidFill>
                          <a:srgbClr val="000000"/>
                        </a:solidFill>
                        <a:latin typeface="ＭＳ Ｐゴシック" pitchFamily="50" charset="-128"/>
                      </a:rPr>
                      <a:t> </a:t>
                    </a:r>
                    <a:r>
                      <a:rPr lang="en-US" altLang="ja-JP" sz="900" dirty="0">
                        <a:solidFill>
                          <a:srgbClr val="000000"/>
                        </a:solidFill>
                        <a:latin typeface="ＭＳ Ｐゴシック" pitchFamily="50" charset="-128"/>
                      </a:rPr>
                      <a:t>(USA)</a:t>
                    </a:r>
                    <a:endParaRPr lang="en-US" altLang="ja-JP" dirty="0"/>
                  </a:p>
                </p:txBody>
              </p:sp>
              <p:sp>
                <p:nvSpPr>
                  <p:cNvPr id="313" name="Rectangle 121"/>
                  <p:cNvSpPr>
                    <a:spLocks noChangeArrowheads="1"/>
                  </p:cNvSpPr>
                  <p:nvPr/>
                </p:nvSpPr>
                <p:spPr bwMode="auto">
                  <a:xfrm>
                    <a:off x="3225" y="3768"/>
                    <a:ext cx="1155" cy="94"/>
                  </a:xfrm>
                  <a:prstGeom prst="rect">
                    <a:avLst/>
                  </a:prstGeom>
                  <a:solidFill>
                    <a:srgbClr val="FFFFFF"/>
                  </a:solidFill>
                  <a:ln w="9525">
                    <a:solidFill>
                      <a:srgbClr val="000000"/>
                    </a:solidFill>
                    <a:miter lim="800000"/>
                    <a:headEnd/>
                    <a:tailEnd/>
                  </a:ln>
                  <a:extLst/>
                </p:spPr>
                <p:txBody>
                  <a:bodyPr wrap="square" lIns="0" tIns="0" rIns="0" bIns="0">
                    <a:spAutoFit/>
                  </a:bodyPr>
                  <a:lstStyle/>
                  <a:p>
                    <a:pPr algn="l"/>
                    <a:r>
                      <a:rPr lang="ja-JP" altLang="en-US" sz="900" dirty="0">
                        <a:solidFill>
                          <a:srgbClr val="000000"/>
                        </a:solidFill>
                        <a:latin typeface="ＭＳ Ｐゴシック" pitchFamily="50" charset="-128"/>
                      </a:rPr>
                      <a:t> </a:t>
                    </a:r>
                    <a:r>
                      <a:rPr lang="en-US" altLang="ja-JP" sz="900" dirty="0">
                        <a:solidFill>
                          <a:srgbClr val="000000"/>
                        </a:solidFill>
                        <a:latin typeface="ＭＳ Ｐゴシック" pitchFamily="50" charset="-128"/>
                      </a:rPr>
                      <a:t>SSI</a:t>
                    </a:r>
                    <a:r>
                      <a:rPr lang="ja-JP" altLang="en-US" sz="900" dirty="0">
                        <a:solidFill>
                          <a:srgbClr val="000000"/>
                        </a:solidFill>
                        <a:latin typeface="ＭＳ Ｐゴシック" pitchFamily="50" charset="-128"/>
                      </a:rPr>
                      <a:t> </a:t>
                    </a:r>
                    <a:r>
                      <a:rPr lang="en-US" altLang="ja-JP" sz="900" dirty="0">
                        <a:solidFill>
                          <a:srgbClr val="000000"/>
                        </a:solidFill>
                        <a:latin typeface="ＭＳ Ｐゴシック" pitchFamily="50" charset="-128"/>
                      </a:rPr>
                      <a:t>(Thailand)</a:t>
                    </a:r>
                    <a:endParaRPr lang="en-US" altLang="ja-JP" dirty="0"/>
                  </a:p>
                </p:txBody>
              </p:sp>
              <p:sp>
                <p:nvSpPr>
                  <p:cNvPr id="312" name="Rectangle 111"/>
                  <p:cNvSpPr>
                    <a:spLocks noChangeArrowheads="1"/>
                  </p:cNvSpPr>
                  <p:nvPr/>
                </p:nvSpPr>
                <p:spPr bwMode="auto">
                  <a:xfrm>
                    <a:off x="4417" y="3771"/>
                    <a:ext cx="85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altLang="ja-JP" sz="900" dirty="0">
                        <a:solidFill>
                          <a:srgbClr val="000000"/>
                        </a:solidFill>
                        <a:latin typeface="ＭＳ Ｐゴシック" pitchFamily="50" charset="-128"/>
                      </a:rPr>
                      <a:t>For auto and appliance steel</a:t>
                    </a:r>
                    <a:endParaRPr lang="en-US" altLang="ja-JP" dirty="0"/>
                  </a:p>
                </p:txBody>
              </p:sp>
            </p:grpSp>
            <p:sp>
              <p:nvSpPr>
                <p:cNvPr id="12" name="Line 199"/>
                <p:cNvSpPr>
                  <a:spLocks noChangeShapeType="1"/>
                </p:cNvSpPr>
                <p:nvPr/>
              </p:nvSpPr>
              <p:spPr bwMode="auto">
                <a:xfrm>
                  <a:off x="1177" y="743"/>
                  <a:ext cx="1" cy="30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13" name="Rectangle 200"/>
                <p:cNvSpPr>
                  <a:spLocks noChangeArrowheads="1"/>
                </p:cNvSpPr>
                <p:nvPr/>
              </p:nvSpPr>
              <p:spPr bwMode="auto">
                <a:xfrm>
                  <a:off x="1177" y="743"/>
                  <a:ext cx="6" cy="30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4" name="Line 201"/>
                <p:cNvSpPr>
                  <a:spLocks noChangeShapeType="1"/>
                </p:cNvSpPr>
                <p:nvPr/>
              </p:nvSpPr>
              <p:spPr bwMode="auto">
                <a:xfrm>
                  <a:off x="1516" y="749"/>
                  <a:ext cx="1" cy="30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15" name="Rectangle 202"/>
                <p:cNvSpPr>
                  <a:spLocks noChangeArrowheads="1"/>
                </p:cNvSpPr>
                <p:nvPr/>
              </p:nvSpPr>
              <p:spPr bwMode="auto">
                <a:xfrm>
                  <a:off x="1516" y="749"/>
                  <a:ext cx="7" cy="30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6" name="Line 203"/>
                <p:cNvSpPr>
                  <a:spLocks noChangeShapeType="1"/>
                </p:cNvSpPr>
                <p:nvPr/>
              </p:nvSpPr>
              <p:spPr bwMode="auto">
                <a:xfrm>
                  <a:off x="1856" y="743"/>
                  <a:ext cx="1" cy="27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17" name="Rectangle 204"/>
                <p:cNvSpPr>
                  <a:spLocks noChangeArrowheads="1"/>
                </p:cNvSpPr>
                <p:nvPr/>
              </p:nvSpPr>
              <p:spPr bwMode="auto">
                <a:xfrm>
                  <a:off x="1856" y="743"/>
                  <a:ext cx="6" cy="27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8" name="Line 205"/>
                <p:cNvSpPr>
                  <a:spLocks noChangeShapeType="1"/>
                </p:cNvSpPr>
                <p:nvPr/>
              </p:nvSpPr>
              <p:spPr bwMode="auto">
                <a:xfrm>
                  <a:off x="2195" y="749"/>
                  <a:ext cx="1" cy="272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19" name="Rectangle 206"/>
                <p:cNvSpPr>
                  <a:spLocks noChangeArrowheads="1"/>
                </p:cNvSpPr>
                <p:nvPr/>
              </p:nvSpPr>
              <p:spPr bwMode="auto">
                <a:xfrm>
                  <a:off x="2195" y="749"/>
                  <a:ext cx="7" cy="27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0" name="Line 207"/>
                <p:cNvSpPr>
                  <a:spLocks noChangeShapeType="1"/>
                </p:cNvSpPr>
                <p:nvPr/>
              </p:nvSpPr>
              <p:spPr bwMode="auto">
                <a:xfrm>
                  <a:off x="2535" y="743"/>
                  <a:ext cx="1" cy="13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1" name="Rectangle 208"/>
                <p:cNvSpPr>
                  <a:spLocks noChangeArrowheads="1"/>
                </p:cNvSpPr>
                <p:nvPr/>
              </p:nvSpPr>
              <p:spPr bwMode="auto">
                <a:xfrm>
                  <a:off x="2535" y="743"/>
                  <a:ext cx="7" cy="13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2" name="Line 209"/>
                <p:cNvSpPr>
                  <a:spLocks noChangeShapeType="1"/>
                </p:cNvSpPr>
                <p:nvPr/>
              </p:nvSpPr>
              <p:spPr bwMode="auto">
                <a:xfrm>
                  <a:off x="2875" y="749"/>
                  <a:ext cx="1" cy="136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3" name="Rectangle 210"/>
                <p:cNvSpPr>
                  <a:spLocks noChangeArrowheads="1"/>
                </p:cNvSpPr>
                <p:nvPr/>
              </p:nvSpPr>
              <p:spPr bwMode="auto">
                <a:xfrm>
                  <a:off x="2875" y="749"/>
                  <a:ext cx="6" cy="13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28" name="Line 215"/>
                <p:cNvSpPr>
                  <a:spLocks noChangeShapeType="1"/>
                </p:cNvSpPr>
                <p:nvPr/>
              </p:nvSpPr>
              <p:spPr bwMode="auto">
                <a:xfrm>
                  <a:off x="3221" y="743"/>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9" name="Rectangle 216"/>
                <p:cNvSpPr>
                  <a:spLocks noChangeArrowheads="1"/>
                </p:cNvSpPr>
                <p:nvPr/>
              </p:nvSpPr>
              <p:spPr bwMode="auto">
                <a:xfrm>
                  <a:off x="3221" y="743"/>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30" name="Line 217"/>
                <p:cNvSpPr>
                  <a:spLocks noChangeShapeType="1"/>
                </p:cNvSpPr>
                <p:nvPr/>
              </p:nvSpPr>
              <p:spPr bwMode="auto">
                <a:xfrm>
                  <a:off x="3221" y="828"/>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31" name="Rectangle 218"/>
                <p:cNvSpPr>
                  <a:spLocks noChangeArrowheads="1"/>
                </p:cNvSpPr>
                <p:nvPr/>
              </p:nvSpPr>
              <p:spPr bwMode="auto">
                <a:xfrm>
                  <a:off x="3221" y="828"/>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32" name="Line 219"/>
                <p:cNvSpPr>
                  <a:spLocks noChangeShapeType="1"/>
                </p:cNvSpPr>
                <p:nvPr/>
              </p:nvSpPr>
              <p:spPr bwMode="auto">
                <a:xfrm>
                  <a:off x="3221" y="913"/>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33" name="Rectangle 220"/>
                <p:cNvSpPr>
                  <a:spLocks noChangeArrowheads="1"/>
                </p:cNvSpPr>
                <p:nvPr/>
              </p:nvSpPr>
              <p:spPr bwMode="auto">
                <a:xfrm>
                  <a:off x="3221" y="913"/>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34" name="Line 221"/>
                <p:cNvSpPr>
                  <a:spLocks noChangeShapeType="1"/>
                </p:cNvSpPr>
                <p:nvPr/>
              </p:nvSpPr>
              <p:spPr bwMode="auto">
                <a:xfrm>
                  <a:off x="3221" y="998"/>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35" name="Rectangle 222"/>
                <p:cNvSpPr>
                  <a:spLocks noChangeArrowheads="1"/>
                </p:cNvSpPr>
                <p:nvPr/>
              </p:nvSpPr>
              <p:spPr bwMode="auto">
                <a:xfrm>
                  <a:off x="3221" y="998"/>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36" name="Line 223"/>
                <p:cNvSpPr>
                  <a:spLocks noChangeShapeType="1"/>
                </p:cNvSpPr>
                <p:nvPr/>
              </p:nvSpPr>
              <p:spPr bwMode="auto">
                <a:xfrm>
                  <a:off x="3221" y="1084"/>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37" name="Rectangle 224"/>
                <p:cNvSpPr>
                  <a:spLocks noChangeArrowheads="1"/>
                </p:cNvSpPr>
                <p:nvPr/>
              </p:nvSpPr>
              <p:spPr bwMode="auto">
                <a:xfrm>
                  <a:off x="3221" y="1084"/>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38" name="Line 225"/>
                <p:cNvSpPr>
                  <a:spLocks noChangeShapeType="1"/>
                </p:cNvSpPr>
                <p:nvPr/>
              </p:nvSpPr>
              <p:spPr bwMode="auto">
                <a:xfrm>
                  <a:off x="3221" y="1169"/>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39" name="Rectangle 226"/>
                <p:cNvSpPr>
                  <a:spLocks noChangeArrowheads="1"/>
                </p:cNvSpPr>
                <p:nvPr/>
              </p:nvSpPr>
              <p:spPr bwMode="auto">
                <a:xfrm>
                  <a:off x="3221" y="1169"/>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40" name="Line 227"/>
                <p:cNvSpPr>
                  <a:spLocks noChangeShapeType="1"/>
                </p:cNvSpPr>
                <p:nvPr/>
              </p:nvSpPr>
              <p:spPr bwMode="auto">
                <a:xfrm>
                  <a:off x="3221" y="1254"/>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41" name="Rectangle 228"/>
                <p:cNvSpPr>
                  <a:spLocks noChangeArrowheads="1"/>
                </p:cNvSpPr>
                <p:nvPr/>
              </p:nvSpPr>
              <p:spPr bwMode="auto">
                <a:xfrm>
                  <a:off x="3221" y="1254"/>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42" name="Line 229"/>
                <p:cNvSpPr>
                  <a:spLocks noChangeShapeType="1"/>
                </p:cNvSpPr>
                <p:nvPr/>
              </p:nvSpPr>
              <p:spPr bwMode="auto">
                <a:xfrm>
                  <a:off x="3221" y="1339"/>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43" name="Rectangle 230"/>
                <p:cNvSpPr>
                  <a:spLocks noChangeArrowheads="1"/>
                </p:cNvSpPr>
                <p:nvPr/>
              </p:nvSpPr>
              <p:spPr bwMode="auto">
                <a:xfrm>
                  <a:off x="3221" y="1339"/>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44" name="Line 231"/>
                <p:cNvSpPr>
                  <a:spLocks noChangeShapeType="1"/>
                </p:cNvSpPr>
                <p:nvPr/>
              </p:nvSpPr>
              <p:spPr bwMode="auto">
                <a:xfrm>
                  <a:off x="3221" y="1425"/>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45" name="Rectangle 232"/>
                <p:cNvSpPr>
                  <a:spLocks noChangeArrowheads="1"/>
                </p:cNvSpPr>
                <p:nvPr/>
              </p:nvSpPr>
              <p:spPr bwMode="auto">
                <a:xfrm>
                  <a:off x="3221" y="1425"/>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46" name="Line 233"/>
                <p:cNvSpPr>
                  <a:spLocks noChangeShapeType="1"/>
                </p:cNvSpPr>
                <p:nvPr/>
              </p:nvSpPr>
              <p:spPr bwMode="auto">
                <a:xfrm>
                  <a:off x="3221" y="1510"/>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47" name="Rectangle 234"/>
                <p:cNvSpPr>
                  <a:spLocks noChangeArrowheads="1"/>
                </p:cNvSpPr>
                <p:nvPr/>
              </p:nvSpPr>
              <p:spPr bwMode="auto">
                <a:xfrm>
                  <a:off x="3221" y="1510"/>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48" name="Line 235"/>
                <p:cNvSpPr>
                  <a:spLocks noChangeShapeType="1"/>
                </p:cNvSpPr>
                <p:nvPr/>
              </p:nvSpPr>
              <p:spPr bwMode="auto">
                <a:xfrm>
                  <a:off x="3221" y="1595"/>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49" name="Rectangle 236"/>
                <p:cNvSpPr>
                  <a:spLocks noChangeArrowheads="1"/>
                </p:cNvSpPr>
                <p:nvPr/>
              </p:nvSpPr>
              <p:spPr bwMode="auto">
                <a:xfrm>
                  <a:off x="3221" y="1595"/>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50" name="Line 237"/>
                <p:cNvSpPr>
                  <a:spLocks noChangeShapeType="1"/>
                </p:cNvSpPr>
                <p:nvPr/>
              </p:nvSpPr>
              <p:spPr bwMode="auto">
                <a:xfrm>
                  <a:off x="3221" y="1681"/>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51" name="Rectangle 238"/>
                <p:cNvSpPr>
                  <a:spLocks noChangeArrowheads="1"/>
                </p:cNvSpPr>
                <p:nvPr/>
              </p:nvSpPr>
              <p:spPr bwMode="auto">
                <a:xfrm>
                  <a:off x="3221" y="1681"/>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52" name="Line 239"/>
                <p:cNvSpPr>
                  <a:spLocks noChangeShapeType="1"/>
                </p:cNvSpPr>
                <p:nvPr/>
              </p:nvSpPr>
              <p:spPr bwMode="auto">
                <a:xfrm>
                  <a:off x="3221" y="1766"/>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53" name="Rectangle 240"/>
                <p:cNvSpPr>
                  <a:spLocks noChangeArrowheads="1"/>
                </p:cNvSpPr>
                <p:nvPr/>
              </p:nvSpPr>
              <p:spPr bwMode="auto">
                <a:xfrm>
                  <a:off x="3221" y="1766"/>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54" name="Line 241"/>
                <p:cNvSpPr>
                  <a:spLocks noChangeShapeType="1"/>
                </p:cNvSpPr>
                <p:nvPr/>
              </p:nvSpPr>
              <p:spPr bwMode="auto">
                <a:xfrm>
                  <a:off x="3221" y="1851"/>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55" name="Rectangle 242"/>
                <p:cNvSpPr>
                  <a:spLocks noChangeArrowheads="1"/>
                </p:cNvSpPr>
                <p:nvPr/>
              </p:nvSpPr>
              <p:spPr bwMode="auto">
                <a:xfrm>
                  <a:off x="3221" y="1851"/>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56" name="Line 243"/>
                <p:cNvSpPr>
                  <a:spLocks noChangeShapeType="1"/>
                </p:cNvSpPr>
                <p:nvPr/>
              </p:nvSpPr>
              <p:spPr bwMode="auto">
                <a:xfrm>
                  <a:off x="3221" y="1936"/>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57" name="Rectangle 244"/>
                <p:cNvSpPr>
                  <a:spLocks noChangeArrowheads="1"/>
                </p:cNvSpPr>
                <p:nvPr/>
              </p:nvSpPr>
              <p:spPr bwMode="auto">
                <a:xfrm>
                  <a:off x="3221" y="1936"/>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58" name="Line 245"/>
                <p:cNvSpPr>
                  <a:spLocks noChangeShapeType="1"/>
                </p:cNvSpPr>
                <p:nvPr/>
              </p:nvSpPr>
              <p:spPr bwMode="auto">
                <a:xfrm>
                  <a:off x="3221" y="2022"/>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59" name="Rectangle 246"/>
                <p:cNvSpPr>
                  <a:spLocks noChangeArrowheads="1"/>
                </p:cNvSpPr>
                <p:nvPr/>
              </p:nvSpPr>
              <p:spPr bwMode="auto">
                <a:xfrm>
                  <a:off x="3221" y="2022"/>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60" name="Line 247"/>
                <p:cNvSpPr>
                  <a:spLocks noChangeShapeType="1"/>
                </p:cNvSpPr>
                <p:nvPr/>
              </p:nvSpPr>
              <p:spPr bwMode="auto">
                <a:xfrm>
                  <a:off x="2542" y="2107"/>
                  <a:ext cx="33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61" name="Rectangle 248"/>
                <p:cNvSpPr>
                  <a:spLocks noChangeArrowheads="1"/>
                </p:cNvSpPr>
                <p:nvPr/>
              </p:nvSpPr>
              <p:spPr bwMode="auto">
                <a:xfrm>
                  <a:off x="2542" y="2107"/>
                  <a:ext cx="339"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62" name="Line 249"/>
                <p:cNvSpPr>
                  <a:spLocks noChangeShapeType="1"/>
                </p:cNvSpPr>
                <p:nvPr/>
              </p:nvSpPr>
              <p:spPr bwMode="auto">
                <a:xfrm>
                  <a:off x="3221" y="2192"/>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63" name="Rectangle 250"/>
                <p:cNvSpPr>
                  <a:spLocks noChangeArrowheads="1"/>
                </p:cNvSpPr>
                <p:nvPr/>
              </p:nvSpPr>
              <p:spPr bwMode="auto">
                <a:xfrm>
                  <a:off x="3221" y="2192"/>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64" name="Line 251"/>
                <p:cNvSpPr>
                  <a:spLocks noChangeShapeType="1"/>
                </p:cNvSpPr>
                <p:nvPr/>
              </p:nvSpPr>
              <p:spPr bwMode="auto">
                <a:xfrm>
                  <a:off x="3221" y="2278"/>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65" name="Rectangle 252"/>
                <p:cNvSpPr>
                  <a:spLocks noChangeArrowheads="1"/>
                </p:cNvSpPr>
                <p:nvPr/>
              </p:nvSpPr>
              <p:spPr bwMode="auto">
                <a:xfrm>
                  <a:off x="3221" y="2278"/>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66" name="Line 253"/>
                <p:cNvSpPr>
                  <a:spLocks noChangeShapeType="1"/>
                </p:cNvSpPr>
                <p:nvPr/>
              </p:nvSpPr>
              <p:spPr bwMode="auto">
                <a:xfrm>
                  <a:off x="3221" y="2533"/>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67" name="Rectangle 254"/>
                <p:cNvSpPr>
                  <a:spLocks noChangeArrowheads="1"/>
                </p:cNvSpPr>
                <p:nvPr/>
              </p:nvSpPr>
              <p:spPr bwMode="auto">
                <a:xfrm>
                  <a:off x="3221" y="2533"/>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68" name="Line 255"/>
                <p:cNvSpPr>
                  <a:spLocks noChangeShapeType="1"/>
                </p:cNvSpPr>
                <p:nvPr/>
              </p:nvSpPr>
              <p:spPr bwMode="auto">
                <a:xfrm>
                  <a:off x="3221" y="2619"/>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69" name="Rectangle 256"/>
                <p:cNvSpPr>
                  <a:spLocks noChangeArrowheads="1"/>
                </p:cNvSpPr>
                <p:nvPr/>
              </p:nvSpPr>
              <p:spPr bwMode="auto">
                <a:xfrm>
                  <a:off x="3221" y="2619"/>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70" name="Line 257"/>
                <p:cNvSpPr>
                  <a:spLocks noChangeShapeType="1"/>
                </p:cNvSpPr>
                <p:nvPr/>
              </p:nvSpPr>
              <p:spPr bwMode="auto">
                <a:xfrm>
                  <a:off x="3221" y="2704"/>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71" name="Rectangle 258"/>
                <p:cNvSpPr>
                  <a:spLocks noChangeArrowheads="1"/>
                </p:cNvSpPr>
                <p:nvPr/>
              </p:nvSpPr>
              <p:spPr bwMode="auto">
                <a:xfrm>
                  <a:off x="3221" y="2704"/>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72" name="Line 259"/>
                <p:cNvSpPr>
                  <a:spLocks noChangeShapeType="1"/>
                </p:cNvSpPr>
                <p:nvPr/>
              </p:nvSpPr>
              <p:spPr bwMode="auto">
                <a:xfrm>
                  <a:off x="3221" y="2789"/>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73" name="Rectangle 260"/>
                <p:cNvSpPr>
                  <a:spLocks noChangeArrowheads="1"/>
                </p:cNvSpPr>
                <p:nvPr/>
              </p:nvSpPr>
              <p:spPr bwMode="auto">
                <a:xfrm>
                  <a:off x="3221" y="2789"/>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74" name="Line 261"/>
                <p:cNvSpPr>
                  <a:spLocks noChangeShapeType="1"/>
                </p:cNvSpPr>
                <p:nvPr/>
              </p:nvSpPr>
              <p:spPr bwMode="auto">
                <a:xfrm>
                  <a:off x="3221" y="2874"/>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75" name="Rectangle 262"/>
                <p:cNvSpPr>
                  <a:spLocks noChangeArrowheads="1"/>
                </p:cNvSpPr>
                <p:nvPr/>
              </p:nvSpPr>
              <p:spPr bwMode="auto">
                <a:xfrm>
                  <a:off x="3221" y="2874"/>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76" name="Line 263"/>
                <p:cNvSpPr>
                  <a:spLocks noChangeShapeType="1"/>
                </p:cNvSpPr>
                <p:nvPr/>
              </p:nvSpPr>
              <p:spPr bwMode="auto">
                <a:xfrm>
                  <a:off x="3221" y="2960"/>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77" name="Rectangle 264"/>
                <p:cNvSpPr>
                  <a:spLocks noChangeArrowheads="1"/>
                </p:cNvSpPr>
                <p:nvPr/>
              </p:nvSpPr>
              <p:spPr bwMode="auto">
                <a:xfrm>
                  <a:off x="3221" y="2960"/>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78" name="Line 265"/>
                <p:cNvSpPr>
                  <a:spLocks noChangeShapeType="1"/>
                </p:cNvSpPr>
                <p:nvPr/>
              </p:nvSpPr>
              <p:spPr bwMode="auto">
                <a:xfrm>
                  <a:off x="3221" y="3045"/>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79" name="Rectangle 266"/>
                <p:cNvSpPr>
                  <a:spLocks noChangeArrowheads="1"/>
                </p:cNvSpPr>
                <p:nvPr/>
              </p:nvSpPr>
              <p:spPr bwMode="auto">
                <a:xfrm>
                  <a:off x="3221" y="3045"/>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80" name="Line 267"/>
                <p:cNvSpPr>
                  <a:spLocks noChangeShapeType="1"/>
                </p:cNvSpPr>
                <p:nvPr/>
              </p:nvSpPr>
              <p:spPr bwMode="auto">
                <a:xfrm>
                  <a:off x="3221" y="3130"/>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81" name="Rectangle 268"/>
                <p:cNvSpPr>
                  <a:spLocks noChangeArrowheads="1"/>
                </p:cNvSpPr>
                <p:nvPr/>
              </p:nvSpPr>
              <p:spPr bwMode="auto">
                <a:xfrm>
                  <a:off x="3221" y="3130"/>
                  <a:ext cx="1155"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82" name="Line 269"/>
                <p:cNvSpPr>
                  <a:spLocks noChangeShapeType="1"/>
                </p:cNvSpPr>
                <p:nvPr/>
              </p:nvSpPr>
              <p:spPr bwMode="auto">
                <a:xfrm>
                  <a:off x="3221" y="3216"/>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83" name="Rectangle 270"/>
                <p:cNvSpPr>
                  <a:spLocks noChangeArrowheads="1"/>
                </p:cNvSpPr>
                <p:nvPr/>
              </p:nvSpPr>
              <p:spPr bwMode="auto">
                <a:xfrm>
                  <a:off x="3221" y="3216"/>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84" name="Line 271"/>
                <p:cNvSpPr>
                  <a:spLocks noChangeShapeType="1"/>
                </p:cNvSpPr>
                <p:nvPr/>
              </p:nvSpPr>
              <p:spPr bwMode="auto">
                <a:xfrm>
                  <a:off x="3221" y="3301"/>
                  <a:ext cx="115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85" name="Rectangle 272"/>
                <p:cNvSpPr>
                  <a:spLocks noChangeArrowheads="1"/>
                </p:cNvSpPr>
                <p:nvPr/>
              </p:nvSpPr>
              <p:spPr bwMode="auto">
                <a:xfrm>
                  <a:off x="3221" y="3301"/>
                  <a:ext cx="115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88" name="Line 275"/>
                <p:cNvSpPr>
                  <a:spLocks noChangeShapeType="1"/>
                </p:cNvSpPr>
                <p:nvPr/>
              </p:nvSpPr>
              <p:spPr bwMode="auto">
                <a:xfrm>
                  <a:off x="1862" y="3471"/>
                  <a:ext cx="3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89" name="Rectangle 276"/>
                <p:cNvSpPr>
                  <a:spLocks noChangeArrowheads="1"/>
                </p:cNvSpPr>
                <p:nvPr/>
              </p:nvSpPr>
              <p:spPr bwMode="auto">
                <a:xfrm>
                  <a:off x="1862" y="3471"/>
                  <a:ext cx="340"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92" name="Line 279"/>
                <p:cNvSpPr>
                  <a:spLocks noChangeShapeType="1"/>
                </p:cNvSpPr>
                <p:nvPr/>
              </p:nvSpPr>
              <p:spPr bwMode="auto">
                <a:xfrm>
                  <a:off x="1183" y="3813"/>
                  <a:ext cx="3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93" name="Rectangle 280"/>
                <p:cNvSpPr>
                  <a:spLocks noChangeArrowheads="1"/>
                </p:cNvSpPr>
                <p:nvPr/>
              </p:nvSpPr>
              <p:spPr bwMode="auto">
                <a:xfrm>
                  <a:off x="1183" y="3813"/>
                  <a:ext cx="34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94" name="Freeform 281"/>
                <p:cNvSpPr>
                  <a:spLocks/>
                </p:cNvSpPr>
                <p:nvPr/>
              </p:nvSpPr>
              <p:spPr bwMode="auto">
                <a:xfrm>
                  <a:off x="898" y="2112"/>
                  <a:ext cx="231" cy="767"/>
                </a:xfrm>
                <a:custGeom>
                  <a:avLst/>
                  <a:gdLst>
                    <a:gd name="T0" fmla="*/ 172 w 231"/>
                    <a:gd name="T1" fmla="*/ 0 h 767"/>
                    <a:gd name="T2" fmla="*/ 172 w 231"/>
                    <a:gd name="T3" fmla="*/ 192 h 767"/>
                    <a:gd name="T4" fmla="*/ 0 w 231"/>
                    <a:gd name="T5" fmla="*/ 192 h 767"/>
                    <a:gd name="T6" fmla="*/ 0 w 231"/>
                    <a:gd name="T7" fmla="*/ 576 h 767"/>
                    <a:gd name="T8" fmla="*/ 172 w 231"/>
                    <a:gd name="T9" fmla="*/ 576 h 767"/>
                    <a:gd name="T10" fmla="*/ 172 w 231"/>
                    <a:gd name="T11" fmla="*/ 767 h 767"/>
                    <a:gd name="T12" fmla="*/ 231 w 231"/>
                    <a:gd name="T13" fmla="*/ 384 h 767"/>
                    <a:gd name="T14" fmla="*/ 172 w 231"/>
                    <a:gd name="T15" fmla="*/ 0 h 767"/>
                    <a:gd name="T16" fmla="*/ 0 60000 65536"/>
                    <a:gd name="T17" fmla="*/ 0 60000 65536"/>
                    <a:gd name="T18" fmla="*/ 0 60000 65536"/>
                    <a:gd name="T19" fmla="*/ 0 60000 65536"/>
                    <a:gd name="T20" fmla="*/ 0 60000 65536"/>
                    <a:gd name="T21" fmla="*/ 0 60000 65536"/>
                    <a:gd name="T22" fmla="*/ 0 60000 65536"/>
                    <a:gd name="T23" fmla="*/ 0 60000 65536"/>
                    <a:gd name="T24" fmla="*/ 0 w 231"/>
                    <a:gd name="T25" fmla="*/ 0 h 767"/>
                    <a:gd name="T26" fmla="*/ 231 w 231"/>
                    <a:gd name="T27" fmla="*/ 767 h 7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1" h="767">
                      <a:moveTo>
                        <a:pt x="172" y="0"/>
                      </a:moveTo>
                      <a:lnTo>
                        <a:pt x="172" y="192"/>
                      </a:lnTo>
                      <a:lnTo>
                        <a:pt x="0" y="192"/>
                      </a:lnTo>
                      <a:lnTo>
                        <a:pt x="0" y="576"/>
                      </a:lnTo>
                      <a:lnTo>
                        <a:pt x="172" y="576"/>
                      </a:lnTo>
                      <a:lnTo>
                        <a:pt x="172" y="767"/>
                      </a:lnTo>
                      <a:lnTo>
                        <a:pt x="231" y="384"/>
                      </a:lnTo>
                      <a:lnTo>
                        <a:pt x="1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95" name="Freeform 282"/>
                <p:cNvSpPr>
                  <a:spLocks/>
                </p:cNvSpPr>
                <p:nvPr/>
              </p:nvSpPr>
              <p:spPr bwMode="auto">
                <a:xfrm>
                  <a:off x="898" y="2112"/>
                  <a:ext cx="231" cy="767"/>
                </a:xfrm>
                <a:custGeom>
                  <a:avLst/>
                  <a:gdLst>
                    <a:gd name="T0" fmla="*/ 172 w 231"/>
                    <a:gd name="T1" fmla="*/ 0 h 767"/>
                    <a:gd name="T2" fmla="*/ 172 w 231"/>
                    <a:gd name="T3" fmla="*/ 192 h 767"/>
                    <a:gd name="T4" fmla="*/ 0 w 231"/>
                    <a:gd name="T5" fmla="*/ 192 h 767"/>
                    <a:gd name="T6" fmla="*/ 0 w 231"/>
                    <a:gd name="T7" fmla="*/ 576 h 767"/>
                    <a:gd name="T8" fmla="*/ 172 w 231"/>
                    <a:gd name="T9" fmla="*/ 576 h 767"/>
                    <a:gd name="T10" fmla="*/ 172 w 231"/>
                    <a:gd name="T11" fmla="*/ 767 h 767"/>
                    <a:gd name="T12" fmla="*/ 231 w 231"/>
                    <a:gd name="T13" fmla="*/ 384 h 767"/>
                    <a:gd name="T14" fmla="*/ 172 w 231"/>
                    <a:gd name="T15" fmla="*/ 0 h 767"/>
                    <a:gd name="T16" fmla="*/ 0 60000 65536"/>
                    <a:gd name="T17" fmla="*/ 0 60000 65536"/>
                    <a:gd name="T18" fmla="*/ 0 60000 65536"/>
                    <a:gd name="T19" fmla="*/ 0 60000 65536"/>
                    <a:gd name="T20" fmla="*/ 0 60000 65536"/>
                    <a:gd name="T21" fmla="*/ 0 60000 65536"/>
                    <a:gd name="T22" fmla="*/ 0 60000 65536"/>
                    <a:gd name="T23" fmla="*/ 0 60000 65536"/>
                    <a:gd name="T24" fmla="*/ 0 w 231"/>
                    <a:gd name="T25" fmla="*/ 0 h 767"/>
                    <a:gd name="T26" fmla="*/ 231 w 231"/>
                    <a:gd name="T27" fmla="*/ 767 h 7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1" h="767">
                      <a:moveTo>
                        <a:pt x="172" y="0"/>
                      </a:moveTo>
                      <a:lnTo>
                        <a:pt x="172" y="192"/>
                      </a:lnTo>
                      <a:lnTo>
                        <a:pt x="0" y="192"/>
                      </a:lnTo>
                      <a:lnTo>
                        <a:pt x="0" y="576"/>
                      </a:lnTo>
                      <a:lnTo>
                        <a:pt x="172" y="576"/>
                      </a:lnTo>
                      <a:lnTo>
                        <a:pt x="172" y="767"/>
                      </a:lnTo>
                      <a:lnTo>
                        <a:pt x="231" y="384"/>
                      </a:lnTo>
                      <a:lnTo>
                        <a:pt x="172"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96" name="Freeform 283"/>
                <p:cNvSpPr>
                  <a:spLocks/>
                </p:cNvSpPr>
                <p:nvPr/>
              </p:nvSpPr>
              <p:spPr bwMode="auto">
                <a:xfrm>
                  <a:off x="1559" y="2122"/>
                  <a:ext cx="231" cy="677"/>
                </a:xfrm>
                <a:custGeom>
                  <a:avLst/>
                  <a:gdLst>
                    <a:gd name="T0" fmla="*/ 172 w 231"/>
                    <a:gd name="T1" fmla="*/ 0 h 677"/>
                    <a:gd name="T2" fmla="*/ 172 w 231"/>
                    <a:gd name="T3" fmla="*/ 169 h 677"/>
                    <a:gd name="T4" fmla="*/ 0 w 231"/>
                    <a:gd name="T5" fmla="*/ 169 h 677"/>
                    <a:gd name="T6" fmla="*/ 0 w 231"/>
                    <a:gd name="T7" fmla="*/ 506 h 677"/>
                    <a:gd name="T8" fmla="*/ 172 w 231"/>
                    <a:gd name="T9" fmla="*/ 506 h 677"/>
                    <a:gd name="T10" fmla="*/ 172 w 231"/>
                    <a:gd name="T11" fmla="*/ 677 h 677"/>
                    <a:gd name="T12" fmla="*/ 231 w 231"/>
                    <a:gd name="T13" fmla="*/ 338 h 677"/>
                    <a:gd name="T14" fmla="*/ 172 w 231"/>
                    <a:gd name="T15" fmla="*/ 0 h 677"/>
                    <a:gd name="T16" fmla="*/ 0 60000 65536"/>
                    <a:gd name="T17" fmla="*/ 0 60000 65536"/>
                    <a:gd name="T18" fmla="*/ 0 60000 65536"/>
                    <a:gd name="T19" fmla="*/ 0 60000 65536"/>
                    <a:gd name="T20" fmla="*/ 0 60000 65536"/>
                    <a:gd name="T21" fmla="*/ 0 60000 65536"/>
                    <a:gd name="T22" fmla="*/ 0 60000 65536"/>
                    <a:gd name="T23" fmla="*/ 0 60000 65536"/>
                    <a:gd name="T24" fmla="*/ 0 w 231"/>
                    <a:gd name="T25" fmla="*/ 0 h 677"/>
                    <a:gd name="T26" fmla="*/ 231 w 231"/>
                    <a:gd name="T27" fmla="*/ 677 h 67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1" h="677">
                      <a:moveTo>
                        <a:pt x="172" y="0"/>
                      </a:moveTo>
                      <a:lnTo>
                        <a:pt x="172" y="169"/>
                      </a:lnTo>
                      <a:lnTo>
                        <a:pt x="0" y="169"/>
                      </a:lnTo>
                      <a:lnTo>
                        <a:pt x="0" y="506"/>
                      </a:lnTo>
                      <a:lnTo>
                        <a:pt x="172" y="506"/>
                      </a:lnTo>
                      <a:lnTo>
                        <a:pt x="172" y="677"/>
                      </a:lnTo>
                      <a:lnTo>
                        <a:pt x="231" y="338"/>
                      </a:lnTo>
                      <a:lnTo>
                        <a:pt x="1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97" name="Freeform 284"/>
                <p:cNvSpPr>
                  <a:spLocks/>
                </p:cNvSpPr>
                <p:nvPr/>
              </p:nvSpPr>
              <p:spPr bwMode="auto">
                <a:xfrm>
                  <a:off x="1559" y="2122"/>
                  <a:ext cx="231" cy="677"/>
                </a:xfrm>
                <a:custGeom>
                  <a:avLst/>
                  <a:gdLst>
                    <a:gd name="T0" fmla="*/ 172 w 231"/>
                    <a:gd name="T1" fmla="*/ 0 h 677"/>
                    <a:gd name="T2" fmla="*/ 172 w 231"/>
                    <a:gd name="T3" fmla="*/ 169 h 677"/>
                    <a:gd name="T4" fmla="*/ 0 w 231"/>
                    <a:gd name="T5" fmla="*/ 169 h 677"/>
                    <a:gd name="T6" fmla="*/ 0 w 231"/>
                    <a:gd name="T7" fmla="*/ 506 h 677"/>
                    <a:gd name="T8" fmla="*/ 172 w 231"/>
                    <a:gd name="T9" fmla="*/ 506 h 677"/>
                    <a:gd name="T10" fmla="*/ 172 w 231"/>
                    <a:gd name="T11" fmla="*/ 677 h 677"/>
                    <a:gd name="T12" fmla="*/ 231 w 231"/>
                    <a:gd name="T13" fmla="*/ 338 h 677"/>
                    <a:gd name="T14" fmla="*/ 172 w 231"/>
                    <a:gd name="T15" fmla="*/ 0 h 677"/>
                    <a:gd name="T16" fmla="*/ 0 60000 65536"/>
                    <a:gd name="T17" fmla="*/ 0 60000 65536"/>
                    <a:gd name="T18" fmla="*/ 0 60000 65536"/>
                    <a:gd name="T19" fmla="*/ 0 60000 65536"/>
                    <a:gd name="T20" fmla="*/ 0 60000 65536"/>
                    <a:gd name="T21" fmla="*/ 0 60000 65536"/>
                    <a:gd name="T22" fmla="*/ 0 60000 65536"/>
                    <a:gd name="T23" fmla="*/ 0 60000 65536"/>
                    <a:gd name="T24" fmla="*/ 0 w 231"/>
                    <a:gd name="T25" fmla="*/ 0 h 677"/>
                    <a:gd name="T26" fmla="*/ 231 w 231"/>
                    <a:gd name="T27" fmla="*/ 677 h 67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1" h="677">
                      <a:moveTo>
                        <a:pt x="172" y="0"/>
                      </a:moveTo>
                      <a:lnTo>
                        <a:pt x="172" y="169"/>
                      </a:lnTo>
                      <a:lnTo>
                        <a:pt x="0" y="169"/>
                      </a:lnTo>
                      <a:lnTo>
                        <a:pt x="0" y="506"/>
                      </a:lnTo>
                      <a:lnTo>
                        <a:pt x="172" y="506"/>
                      </a:lnTo>
                      <a:lnTo>
                        <a:pt x="172" y="677"/>
                      </a:lnTo>
                      <a:lnTo>
                        <a:pt x="231" y="338"/>
                      </a:lnTo>
                      <a:lnTo>
                        <a:pt x="172"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98" name="Freeform 285"/>
                <p:cNvSpPr>
                  <a:spLocks noEditPoints="1"/>
                </p:cNvSpPr>
                <p:nvPr/>
              </p:nvSpPr>
              <p:spPr bwMode="auto">
                <a:xfrm>
                  <a:off x="1519" y="3508"/>
                  <a:ext cx="1683" cy="41"/>
                </a:xfrm>
                <a:custGeom>
                  <a:avLst/>
                  <a:gdLst>
                    <a:gd name="T0" fmla="*/ 0 w 1683"/>
                    <a:gd name="T1" fmla="*/ 16 h 41"/>
                    <a:gd name="T2" fmla="*/ 1649 w 1683"/>
                    <a:gd name="T3" fmla="*/ 16 h 41"/>
                    <a:gd name="T4" fmla="*/ 1649 w 1683"/>
                    <a:gd name="T5" fmla="*/ 25 h 41"/>
                    <a:gd name="T6" fmla="*/ 0 w 1683"/>
                    <a:gd name="T7" fmla="*/ 25 h 41"/>
                    <a:gd name="T8" fmla="*/ 0 w 1683"/>
                    <a:gd name="T9" fmla="*/ 16 h 41"/>
                    <a:gd name="T10" fmla="*/ 1642 w 1683"/>
                    <a:gd name="T11" fmla="*/ 0 h 41"/>
                    <a:gd name="T12" fmla="*/ 1683 w 1683"/>
                    <a:gd name="T13" fmla="*/ 21 h 41"/>
                    <a:gd name="T14" fmla="*/ 1642 w 1683"/>
                    <a:gd name="T15" fmla="*/ 41 h 41"/>
                    <a:gd name="T16" fmla="*/ 1642 w 1683"/>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83"/>
                    <a:gd name="T28" fmla="*/ 0 h 41"/>
                    <a:gd name="T29" fmla="*/ 1683 w 1683"/>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83" h="41">
                      <a:moveTo>
                        <a:pt x="0" y="16"/>
                      </a:moveTo>
                      <a:lnTo>
                        <a:pt x="1649" y="16"/>
                      </a:lnTo>
                      <a:lnTo>
                        <a:pt x="1649" y="25"/>
                      </a:lnTo>
                      <a:lnTo>
                        <a:pt x="0" y="25"/>
                      </a:lnTo>
                      <a:lnTo>
                        <a:pt x="0" y="16"/>
                      </a:lnTo>
                      <a:close/>
                      <a:moveTo>
                        <a:pt x="1642" y="0"/>
                      </a:moveTo>
                      <a:lnTo>
                        <a:pt x="1683" y="21"/>
                      </a:lnTo>
                      <a:lnTo>
                        <a:pt x="1642" y="41"/>
                      </a:lnTo>
                      <a:lnTo>
                        <a:pt x="1642"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99" name="Freeform 286"/>
                <p:cNvSpPr>
                  <a:spLocks noEditPoints="1"/>
                </p:cNvSpPr>
                <p:nvPr/>
              </p:nvSpPr>
              <p:spPr bwMode="auto">
                <a:xfrm>
                  <a:off x="2200" y="3242"/>
                  <a:ext cx="1014" cy="41"/>
                </a:xfrm>
                <a:custGeom>
                  <a:avLst/>
                  <a:gdLst>
                    <a:gd name="T0" fmla="*/ 0 w 1014"/>
                    <a:gd name="T1" fmla="*/ 16 h 41"/>
                    <a:gd name="T2" fmla="*/ 980 w 1014"/>
                    <a:gd name="T3" fmla="*/ 16 h 41"/>
                    <a:gd name="T4" fmla="*/ 980 w 1014"/>
                    <a:gd name="T5" fmla="*/ 24 h 41"/>
                    <a:gd name="T6" fmla="*/ 0 w 1014"/>
                    <a:gd name="T7" fmla="*/ 24 h 41"/>
                    <a:gd name="T8" fmla="*/ 0 w 1014"/>
                    <a:gd name="T9" fmla="*/ 16 h 41"/>
                    <a:gd name="T10" fmla="*/ 973 w 1014"/>
                    <a:gd name="T11" fmla="*/ 0 h 41"/>
                    <a:gd name="T12" fmla="*/ 1014 w 1014"/>
                    <a:gd name="T13" fmla="*/ 21 h 41"/>
                    <a:gd name="T14" fmla="*/ 973 w 1014"/>
                    <a:gd name="T15" fmla="*/ 41 h 41"/>
                    <a:gd name="T16" fmla="*/ 973 w 1014"/>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41"/>
                    <a:gd name="T29" fmla="*/ 1014 w 1014"/>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41">
                      <a:moveTo>
                        <a:pt x="0" y="16"/>
                      </a:moveTo>
                      <a:lnTo>
                        <a:pt x="980" y="16"/>
                      </a:lnTo>
                      <a:lnTo>
                        <a:pt x="980" y="24"/>
                      </a:lnTo>
                      <a:lnTo>
                        <a:pt x="0" y="24"/>
                      </a:lnTo>
                      <a:lnTo>
                        <a:pt x="0" y="16"/>
                      </a:lnTo>
                      <a:close/>
                      <a:moveTo>
                        <a:pt x="973" y="0"/>
                      </a:moveTo>
                      <a:lnTo>
                        <a:pt x="1014" y="21"/>
                      </a:lnTo>
                      <a:lnTo>
                        <a:pt x="973" y="41"/>
                      </a:lnTo>
                      <a:lnTo>
                        <a:pt x="973"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00" name="Freeform 287"/>
                <p:cNvSpPr>
                  <a:spLocks noEditPoints="1"/>
                </p:cNvSpPr>
                <p:nvPr/>
              </p:nvSpPr>
              <p:spPr bwMode="auto">
                <a:xfrm>
                  <a:off x="2210" y="3076"/>
                  <a:ext cx="1014" cy="41"/>
                </a:xfrm>
                <a:custGeom>
                  <a:avLst/>
                  <a:gdLst>
                    <a:gd name="T0" fmla="*/ 0 w 1014"/>
                    <a:gd name="T1" fmla="*/ 17 h 41"/>
                    <a:gd name="T2" fmla="*/ 980 w 1014"/>
                    <a:gd name="T3" fmla="*/ 17 h 41"/>
                    <a:gd name="T4" fmla="*/ 980 w 1014"/>
                    <a:gd name="T5" fmla="*/ 25 h 41"/>
                    <a:gd name="T6" fmla="*/ 0 w 1014"/>
                    <a:gd name="T7" fmla="*/ 25 h 41"/>
                    <a:gd name="T8" fmla="*/ 0 w 1014"/>
                    <a:gd name="T9" fmla="*/ 17 h 41"/>
                    <a:gd name="T10" fmla="*/ 973 w 1014"/>
                    <a:gd name="T11" fmla="*/ 0 h 41"/>
                    <a:gd name="T12" fmla="*/ 1014 w 1014"/>
                    <a:gd name="T13" fmla="*/ 22 h 41"/>
                    <a:gd name="T14" fmla="*/ 973 w 1014"/>
                    <a:gd name="T15" fmla="*/ 41 h 41"/>
                    <a:gd name="T16" fmla="*/ 973 w 1014"/>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41"/>
                    <a:gd name="T29" fmla="*/ 1014 w 1014"/>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41">
                      <a:moveTo>
                        <a:pt x="0" y="17"/>
                      </a:moveTo>
                      <a:lnTo>
                        <a:pt x="980" y="17"/>
                      </a:lnTo>
                      <a:lnTo>
                        <a:pt x="980" y="25"/>
                      </a:lnTo>
                      <a:lnTo>
                        <a:pt x="0" y="25"/>
                      </a:lnTo>
                      <a:lnTo>
                        <a:pt x="0" y="17"/>
                      </a:lnTo>
                      <a:close/>
                      <a:moveTo>
                        <a:pt x="973" y="0"/>
                      </a:moveTo>
                      <a:lnTo>
                        <a:pt x="1014" y="22"/>
                      </a:lnTo>
                      <a:lnTo>
                        <a:pt x="973" y="41"/>
                      </a:lnTo>
                      <a:lnTo>
                        <a:pt x="973"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01" name="Freeform 288"/>
                <p:cNvSpPr>
                  <a:spLocks noEditPoints="1"/>
                </p:cNvSpPr>
                <p:nvPr/>
              </p:nvSpPr>
              <p:spPr bwMode="auto">
                <a:xfrm>
                  <a:off x="2205" y="2906"/>
                  <a:ext cx="1014" cy="41"/>
                </a:xfrm>
                <a:custGeom>
                  <a:avLst/>
                  <a:gdLst>
                    <a:gd name="T0" fmla="*/ 0 w 1014"/>
                    <a:gd name="T1" fmla="*/ 16 h 41"/>
                    <a:gd name="T2" fmla="*/ 980 w 1014"/>
                    <a:gd name="T3" fmla="*/ 16 h 41"/>
                    <a:gd name="T4" fmla="*/ 980 w 1014"/>
                    <a:gd name="T5" fmla="*/ 24 h 41"/>
                    <a:gd name="T6" fmla="*/ 0 w 1014"/>
                    <a:gd name="T7" fmla="*/ 24 h 41"/>
                    <a:gd name="T8" fmla="*/ 0 w 1014"/>
                    <a:gd name="T9" fmla="*/ 16 h 41"/>
                    <a:gd name="T10" fmla="*/ 973 w 1014"/>
                    <a:gd name="T11" fmla="*/ 0 h 41"/>
                    <a:gd name="T12" fmla="*/ 1014 w 1014"/>
                    <a:gd name="T13" fmla="*/ 21 h 41"/>
                    <a:gd name="T14" fmla="*/ 973 w 1014"/>
                    <a:gd name="T15" fmla="*/ 41 h 41"/>
                    <a:gd name="T16" fmla="*/ 973 w 1014"/>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41"/>
                    <a:gd name="T29" fmla="*/ 1014 w 1014"/>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41">
                      <a:moveTo>
                        <a:pt x="0" y="16"/>
                      </a:moveTo>
                      <a:lnTo>
                        <a:pt x="980" y="16"/>
                      </a:lnTo>
                      <a:lnTo>
                        <a:pt x="980" y="24"/>
                      </a:lnTo>
                      <a:lnTo>
                        <a:pt x="0" y="24"/>
                      </a:lnTo>
                      <a:lnTo>
                        <a:pt x="0" y="16"/>
                      </a:lnTo>
                      <a:close/>
                      <a:moveTo>
                        <a:pt x="973" y="0"/>
                      </a:moveTo>
                      <a:lnTo>
                        <a:pt x="1014" y="21"/>
                      </a:lnTo>
                      <a:lnTo>
                        <a:pt x="973" y="41"/>
                      </a:lnTo>
                      <a:lnTo>
                        <a:pt x="973"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02" name="Freeform 289"/>
                <p:cNvSpPr>
                  <a:spLocks noEditPoints="1"/>
                </p:cNvSpPr>
                <p:nvPr/>
              </p:nvSpPr>
              <p:spPr bwMode="auto">
                <a:xfrm>
                  <a:off x="2205" y="2565"/>
                  <a:ext cx="1014" cy="41"/>
                </a:xfrm>
                <a:custGeom>
                  <a:avLst/>
                  <a:gdLst>
                    <a:gd name="T0" fmla="*/ 0 w 1014"/>
                    <a:gd name="T1" fmla="*/ 16 h 41"/>
                    <a:gd name="T2" fmla="*/ 980 w 1014"/>
                    <a:gd name="T3" fmla="*/ 16 h 41"/>
                    <a:gd name="T4" fmla="*/ 980 w 1014"/>
                    <a:gd name="T5" fmla="*/ 24 h 41"/>
                    <a:gd name="T6" fmla="*/ 0 w 1014"/>
                    <a:gd name="T7" fmla="*/ 24 h 41"/>
                    <a:gd name="T8" fmla="*/ 0 w 1014"/>
                    <a:gd name="T9" fmla="*/ 16 h 41"/>
                    <a:gd name="T10" fmla="*/ 973 w 1014"/>
                    <a:gd name="T11" fmla="*/ 0 h 41"/>
                    <a:gd name="T12" fmla="*/ 1014 w 1014"/>
                    <a:gd name="T13" fmla="*/ 21 h 41"/>
                    <a:gd name="T14" fmla="*/ 973 w 1014"/>
                    <a:gd name="T15" fmla="*/ 41 h 41"/>
                    <a:gd name="T16" fmla="*/ 973 w 1014"/>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41"/>
                    <a:gd name="T29" fmla="*/ 1014 w 1014"/>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41">
                      <a:moveTo>
                        <a:pt x="0" y="16"/>
                      </a:moveTo>
                      <a:lnTo>
                        <a:pt x="980" y="16"/>
                      </a:lnTo>
                      <a:lnTo>
                        <a:pt x="980" y="24"/>
                      </a:lnTo>
                      <a:lnTo>
                        <a:pt x="0" y="24"/>
                      </a:lnTo>
                      <a:lnTo>
                        <a:pt x="0" y="16"/>
                      </a:lnTo>
                      <a:close/>
                      <a:moveTo>
                        <a:pt x="973" y="0"/>
                      </a:moveTo>
                      <a:lnTo>
                        <a:pt x="1014" y="21"/>
                      </a:lnTo>
                      <a:lnTo>
                        <a:pt x="973" y="41"/>
                      </a:lnTo>
                      <a:lnTo>
                        <a:pt x="973"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03" name="Freeform 290"/>
                <p:cNvSpPr>
                  <a:spLocks noEditPoints="1"/>
                </p:cNvSpPr>
                <p:nvPr/>
              </p:nvSpPr>
              <p:spPr bwMode="auto">
                <a:xfrm>
                  <a:off x="2205" y="2219"/>
                  <a:ext cx="1014" cy="40"/>
                </a:xfrm>
                <a:custGeom>
                  <a:avLst/>
                  <a:gdLst>
                    <a:gd name="T0" fmla="*/ 0 w 1014"/>
                    <a:gd name="T1" fmla="*/ 16 h 40"/>
                    <a:gd name="T2" fmla="*/ 980 w 1014"/>
                    <a:gd name="T3" fmla="*/ 16 h 40"/>
                    <a:gd name="T4" fmla="*/ 980 w 1014"/>
                    <a:gd name="T5" fmla="*/ 24 h 40"/>
                    <a:gd name="T6" fmla="*/ 0 w 1014"/>
                    <a:gd name="T7" fmla="*/ 24 h 40"/>
                    <a:gd name="T8" fmla="*/ 0 w 1014"/>
                    <a:gd name="T9" fmla="*/ 16 h 40"/>
                    <a:gd name="T10" fmla="*/ 973 w 1014"/>
                    <a:gd name="T11" fmla="*/ 0 h 40"/>
                    <a:gd name="T12" fmla="*/ 1014 w 1014"/>
                    <a:gd name="T13" fmla="*/ 21 h 40"/>
                    <a:gd name="T14" fmla="*/ 973 w 1014"/>
                    <a:gd name="T15" fmla="*/ 40 h 40"/>
                    <a:gd name="T16" fmla="*/ 973 w 1014"/>
                    <a:gd name="T17" fmla="*/ 0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40"/>
                    <a:gd name="T29" fmla="*/ 1014 w 1014"/>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40">
                      <a:moveTo>
                        <a:pt x="0" y="16"/>
                      </a:moveTo>
                      <a:lnTo>
                        <a:pt x="980" y="16"/>
                      </a:lnTo>
                      <a:lnTo>
                        <a:pt x="980" y="24"/>
                      </a:lnTo>
                      <a:lnTo>
                        <a:pt x="0" y="24"/>
                      </a:lnTo>
                      <a:lnTo>
                        <a:pt x="0" y="16"/>
                      </a:lnTo>
                      <a:close/>
                      <a:moveTo>
                        <a:pt x="973" y="0"/>
                      </a:moveTo>
                      <a:lnTo>
                        <a:pt x="1014" y="21"/>
                      </a:lnTo>
                      <a:lnTo>
                        <a:pt x="973" y="40"/>
                      </a:lnTo>
                      <a:lnTo>
                        <a:pt x="973"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04" name="Freeform 291"/>
                <p:cNvSpPr>
                  <a:spLocks noEditPoints="1"/>
                </p:cNvSpPr>
                <p:nvPr/>
              </p:nvSpPr>
              <p:spPr bwMode="auto">
                <a:xfrm>
                  <a:off x="2884" y="1802"/>
                  <a:ext cx="335" cy="41"/>
                </a:xfrm>
                <a:custGeom>
                  <a:avLst/>
                  <a:gdLst>
                    <a:gd name="T0" fmla="*/ 0 w 335"/>
                    <a:gd name="T1" fmla="*/ 16 h 41"/>
                    <a:gd name="T2" fmla="*/ 301 w 335"/>
                    <a:gd name="T3" fmla="*/ 16 h 41"/>
                    <a:gd name="T4" fmla="*/ 301 w 335"/>
                    <a:gd name="T5" fmla="*/ 25 h 41"/>
                    <a:gd name="T6" fmla="*/ 0 w 335"/>
                    <a:gd name="T7" fmla="*/ 25 h 41"/>
                    <a:gd name="T8" fmla="*/ 0 w 335"/>
                    <a:gd name="T9" fmla="*/ 16 h 41"/>
                    <a:gd name="T10" fmla="*/ 294 w 335"/>
                    <a:gd name="T11" fmla="*/ 0 h 41"/>
                    <a:gd name="T12" fmla="*/ 335 w 335"/>
                    <a:gd name="T13" fmla="*/ 21 h 41"/>
                    <a:gd name="T14" fmla="*/ 294 w 335"/>
                    <a:gd name="T15" fmla="*/ 41 h 41"/>
                    <a:gd name="T16" fmla="*/ 294 w 335"/>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5"/>
                    <a:gd name="T28" fmla="*/ 0 h 41"/>
                    <a:gd name="T29" fmla="*/ 335 w 335"/>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5" h="41">
                      <a:moveTo>
                        <a:pt x="0" y="16"/>
                      </a:moveTo>
                      <a:lnTo>
                        <a:pt x="301" y="16"/>
                      </a:lnTo>
                      <a:lnTo>
                        <a:pt x="301" y="25"/>
                      </a:lnTo>
                      <a:lnTo>
                        <a:pt x="0" y="25"/>
                      </a:lnTo>
                      <a:lnTo>
                        <a:pt x="0" y="16"/>
                      </a:lnTo>
                      <a:close/>
                      <a:moveTo>
                        <a:pt x="294" y="0"/>
                      </a:moveTo>
                      <a:lnTo>
                        <a:pt x="335" y="21"/>
                      </a:lnTo>
                      <a:lnTo>
                        <a:pt x="294" y="41"/>
                      </a:lnTo>
                      <a:lnTo>
                        <a:pt x="294"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05" name="Freeform 292"/>
                <p:cNvSpPr>
                  <a:spLocks noEditPoints="1"/>
                </p:cNvSpPr>
                <p:nvPr/>
              </p:nvSpPr>
              <p:spPr bwMode="auto">
                <a:xfrm>
                  <a:off x="2889" y="1285"/>
                  <a:ext cx="335" cy="41"/>
                </a:xfrm>
                <a:custGeom>
                  <a:avLst/>
                  <a:gdLst>
                    <a:gd name="T0" fmla="*/ 0 w 335"/>
                    <a:gd name="T1" fmla="*/ 17 h 41"/>
                    <a:gd name="T2" fmla="*/ 301 w 335"/>
                    <a:gd name="T3" fmla="*/ 17 h 41"/>
                    <a:gd name="T4" fmla="*/ 301 w 335"/>
                    <a:gd name="T5" fmla="*/ 25 h 41"/>
                    <a:gd name="T6" fmla="*/ 0 w 335"/>
                    <a:gd name="T7" fmla="*/ 25 h 41"/>
                    <a:gd name="T8" fmla="*/ 0 w 335"/>
                    <a:gd name="T9" fmla="*/ 17 h 41"/>
                    <a:gd name="T10" fmla="*/ 294 w 335"/>
                    <a:gd name="T11" fmla="*/ 0 h 41"/>
                    <a:gd name="T12" fmla="*/ 335 w 335"/>
                    <a:gd name="T13" fmla="*/ 22 h 41"/>
                    <a:gd name="T14" fmla="*/ 294 w 335"/>
                    <a:gd name="T15" fmla="*/ 41 h 41"/>
                    <a:gd name="T16" fmla="*/ 294 w 335"/>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5"/>
                    <a:gd name="T28" fmla="*/ 0 h 41"/>
                    <a:gd name="T29" fmla="*/ 335 w 335"/>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5" h="41">
                      <a:moveTo>
                        <a:pt x="0" y="17"/>
                      </a:moveTo>
                      <a:lnTo>
                        <a:pt x="301" y="17"/>
                      </a:lnTo>
                      <a:lnTo>
                        <a:pt x="301" y="25"/>
                      </a:lnTo>
                      <a:lnTo>
                        <a:pt x="0" y="25"/>
                      </a:lnTo>
                      <a:lnTo>
                        <a:pt x="0" y="17"/>
                      </a:lnTo>
                      <a:close/>
                      <a:moveTo>
                        <a:pt x="294" y="0"/>
                      </a:moveTo>
                      <a:lnTo>
                        <a:pt x="335" y="22"/>
                      </a:lnTo>
                      <a:lnTo>
                        <a:pt x="294" y="41"/>
                      </a:lnTo>
                      <a:lnTo>
                        <a:pt x="294"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06" name="Freeform 293"/>
                <p:cNvSpPr>
                  <a:spLocks noEditPoints="1"/>
                </p:cNvSpPr>
                <p:nvPr/>
              </p:nvSpPr>
              <p:spPr bwMode="auto">
                <a:xfrm>
                  <a:off x="2884" y="779"/>
                  <a:ext cx="335" cy="41"/>
                </a:xfrm>
                <a:custGeom>
                  <a:avLst/>
                  <a:gdLst>
                    <a:gd name="T0" fmla="*/ 0 w 335"/>
                    <a:gd name="T1" fmla="*/ 16 h 41"/>
                    <a:gd name="T2" fmla="*/ 301 w 335"/>
                    <a:gd name="T3" fmla="*/ 16 h 41"/>
                    <a:gd name="T4" fmla="*/ 301 w 335"/>
                    <a:gd name="T5" fmla="*/ 24 h 41"/>
                    <a:gd name="T6" fmla="*/ 0 w 335"/>
                    <a:gd name="T7" fmla="*/ 24 h 41"/>
                    <a:gd name="T8" fmla="*/ 0 w 335"/>
                    <a:gd name="T9" fmla="*/ 16 h 41"/>
                    <a:gd name="T10" fmla="*/ 294 w 335"/>
                    <a:gd name="T11" fmla="*/ 0 h 41"/>
                    <a:gd name="T12" fmla="*/ 335 w 335"/>
                    <a:gd name="T13" fmla="*/ 21 h 41"/>
                    <a:gd name="T14" fmla="*/ 294 w 335"/>
                    <a:gd name="T15" fmla="*/ 41 h 41"/>
                    <a:gd name="T16" fmla="*/ 294 w 335"/>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5"/>
                    <a:gd name="T28" fmla="*/ 0 h 41"/>
                    <a:gd name="T29" fmla="*/ 335 w 335"/>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5" h="41">
                      <a:moveTo>
                        <a:pt x="0" y="16"/>
                      </a:moveTo>
                      <a:lnTo>
                        <a:pt x="301" y="16"/>
                      </a:lnTo>
                      <a:lnTo>
                        <a:pt x="301" y="24"/>
                      </a:lnTo>
                      <a:lnTo>
                        <a:pt x="0" y="24"/>
                      </a:lnTo>
                      <a:lnTo>
                        <a:pt x="0" y="16"/>
                      </a:lnTo>
                      <a:close/>
                      <a:moveTo>
                        <a:pt x="294" y="0"/>
                      </a:moveTo>
                      <a:lnTo>
                        <a:pt x="335" y="21"/>
                      </a:lnTo>
                      <a:lnTo>
                        <a:pt x="294" y="41"/>
                      </a:lnTo>
                      <a:lnTo>
                        <a:pt x="294"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07" name="Freeform 294"/>
                <p:cNvSpPr>
                  <a:spLocks/>
                </p:cNvSpPr>
                <p:nvPr/>
              </p:nvSpPr>
              <p:spPr bwMode="auto">
                <a:xfrm>
                  <a:off x="2261" y="823"/>
                  <a:ext cx="231" cy="582"/>
                </a:xfrm>
                <a:custGeom>
                  <a:avLst/>
                  <a:gdLst>
                    <a:gd name="T0" fmla="*/ 172 w 231"/>
                    <a:gd name="T1" fmla="*/ 0 h 582"/>
                    <a:gd name="T2" fmla="*/ 172 w 231"/>
                    <a:gd name="T3" fmla="*/ 144 h 582"/>
                    <a:gd name="T4" fmla="*/ 0 w 231"/>
                    <a:gd name="T5" fmla="*/ 144 h 582"/>
                    <a:gd name="T6" fmla="*/ 0 w 231"/>
                    <a:gd name="T7" fmla="*/ 436 h 582"/>
                    <a:gd name="T8" fmla="*/ 172 w 231"/>
                    <a:gd name="T9" fmla="*/ 436 h 582"/>
                    <a:gd name="T10" fmla="*/ 172 w 231"/>
                    <a:gd name="T11" fmla="*/ 582 h 582"/>
                    <a:gd name="T12" fmla="*/ 231 w 231"/>
                    <a:gd name="T13" fmla="*/ 290 h 582"/>
                    <a:gd name="T14" fmla="*/ 172 w 231"/>
                    <a:gd name="T15" fmla="*/ 0 h 582"/>
                    <a:gd name="T16" fmla="*/ 0 60000 65536"/>
                    <a:gd name="T17" fmla="*/ 0 60000 65536"/>
                    <a:gd name="T18" fmla="*/ 0 60000 65536"/>
                    <a:gd name="T19" fmla="*/ 0 60000 65536"/>
                    <a:gd name="T20" fmla="*/ 0 60000 65536"/>
                    <a:gd name="T21" fmla="*/ 0 60000 65536"/>
                    <a:gd name="T22" fmla="*/ 0 60000 65536"/>
                    <a:gd name="T23" fmla="*/ 0 60000 65536"/>
                    <a:gd name="T24" fmla="*/ 0 w 231"/>
                    <a:gd name="T25" fmla="*/ 0 h 582"/>
                    <a:gd name="T26" fmla="*/ 231 w 231"/>
                    <a:gd name="T27" fmla="*/ 582 h 5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1" h="582">
                      <a:moveTo>
                        <a:pt x="172" y="0"/>
                      </a:moveTo>
                      <a:lnTo>
                        <a:pt x="172" y="144"/>
                      </a:lnTo>
                      <a:lnTo>
                        <a:pt x="0" y="144"/>
                      </a:lnTo>
                      <a:lnTo>
                        <a:pt x="0" y="436"/>
                      </a:lnTo>
                      <a:lnTo>
                        <a:pt x="172" y="436"/>
                      </a:lnTo>
                      <a:lnTo>
                        <a:pt x="172" y="582"/>
                      </a:lnTo>
                      <a:lnTo>
                        <a:pt x="231" y="290"/>
                      </a:lnTo>
                      <a:lnTo>
                        <a:pt x="1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8" name="Freeform 295"/>
                <p:cNvSpPr>
                  <a:spLocks/>
                </p:cNvSpPr>
                <p:nvPr/>
              </p:nvSpPr>
              <p:spPr bwMode="auto">
                <a:xfrm>
                  <a:off x="2261" y="823"/>
                  <a:ext cx="231" cy="582"/>
                </a:xfrm>
                <a:custGeom>
                  <a:avLst/>
                  <a:gdLst>
                    <a:gd name="T0" fmla="*/ 172 w 231"/>
                    <a:gd name="T1" fmla="*/ 0 h 582"/>
                    <a:gd name="T2" fmla="*/ 172 w 231"/>
                    <a:gd name="T3" fmla="*/ 144 h 582"/>
                    <a:gd name="T4" fmla="*/ 0 w 231"/>
                    <a:gd name="T5" fmla="*/ 144 h 582"/>
                    <a:gd name="T6" fmla="*/ 0 w 231"/>
                    <a:gd name="T7" fmla="*/ 436 h 582"/>
                    <a:gd name="T8" fmla="*/ 172 w 231"/>
                    <a:gd name="T9" fmla="*/ 436 h 582"/>
                    <a:gd name="T10" fmla="*/ 172 w 231"/>
                    <a:gd name="T11" fmla="*/ 582 h 582"/>
                    <a:gd name="T12" fmla="*/ 231 w 231"/>
                    <a:gd name="T13" fmla="*/ 290 h 582"/>
                    <a:gd name="T14" fmla="*/ 172 w 231"/>
                    <a:gd name="T15" fmla="*/ 0 h 582"/>
                    <a:gd name="T16" fmla="*/ 0 60000 65536"/>
                    <a:gd name="T17" fmla="*/ 0 60000 65536"/>
                    <a:gd name="T18" fmla="*/ 0 60000 65536"/>
                    <a:gd name="T19" fmla="*/ 0 60000 65536"/>
                    <a:gd name="T20" fmla="*/ 0 60000 65536"/>
                    <a:gd name="T21" fmla="*/ 0 60000 65536"/>
                    <a:gd name="T22" fmla="*/ 0 60000 65536"/>
                    <a:gd name="T23" fmla="*/ 0 60000 65536"/>
                    <a:gd name="T24" fmla="*/ 0 w 231"/>
                    <a:gd name="T25" fmla="*/ 0 h 582"/>
                    <a:gd name="T26" fmla="*/ 231 w 231"/>
                    <a:gd name="T27" fmla="*/ 582 h 5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1" h="582">
                      <a:moveTo>
                        <a:pt x="172" y="0"/>
                      </a:moveTo>
                      <a:lnTo>
                        <a:pt x="172" y="144"/>
                      </a:lnTo>
                      <a:lnTo>
                        <a:pt x="0" y="144"/>
                      </a:lnTo>
                      <a:lnTo>
                        <a:pt x="0" y="436"/>
                      </a:lnTo>
                      <a:lnTo>
                        <a:pt x="172" y="436"/>
                      </a:lnTo>
                      <a:lnTo>
                        <a:pt x="172" y="582"/>
                      </a:lnTo>
                      <a:lnTo>
                        <a:pt x="231" y="290"/>
                      </a:lnTo>
                      <a:lnTo>
                        <a:pt x="172"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09" name="Freeform 296"/>
                <p:cNvSpPr>
                  <a:spLocks noEditPoints="1"/>
                </p:cNvSpPr>
                <p:nvPr/>
              </p:nvSpPr>
              <p:spPr bwMode="auto">
                <a:xfrm>
                  <a:off x="2205" y="3407"/>
                  <a:ext cx="1014" cy="41"/>
                </a:xfrm>
                <a:custGeom>
                  <a:avLst/>
                  <a:gdLst>
                    <a:gd name="T0" fmla="*/ 0 w 1014"/>
                    <a:gd name="T1" fmla="*/ 17 h 41"/>
                    <a:gd name="T2" fmla="*/ 980 w 1014"/>
                    <a:gd name="T3" fmla="*/ 17 h 41"/>
                    <a:gd name="T4" fmla="*/ 980 w 1014"/>
                    <a:gd name="T5" fmla="*/ 25 h 41"/>
                    <a:gd name="T6" fmla="*/ 0 w 1014"/>
                    <a:gd name="T7" fmla="*/ 25 h 41"/>
                    <a:gd name="T8" fmla="*/ 0 w 1014"/>
                    <a:gd name="T9" fmla="*/ 17 h 41"/>
                    <a:gd name="T10" fmla="*/ 973 w 1014"/>
                    <a:gd name="T11" fmla="*/ 0 h 41"/>
                    <a:gd name="T12" fmla="*/ 1014 w 1014"/>
                    <a:gd name="T13" fmla="*/ 22 h 41"/>
                    <a:gd name="T14" fmla="*/ 973 w 1014"/>
                    <a:gd name="T15" fmla="*/ 41 h 41"/>
                    <a:gd name="T16" fmla="*/ 973 w 1014"/>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41"/>
                    <a:gd name="T29" fmla="*/ 1014 w 1014"/>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41">
                      <a:moveTo>
                        <a:pt x="0" y="17"/>
                      </a:moveTo>
                      <a:lnTo>
                        <a:pt x="980" y="17"/>
                      </a:lnTo>
                      <a:lnTo>
                        <a:pt x="980" y="25"/>
                      </a:lnTo>
                      <a:lnTo>
                        <a:pt x="0" y="25"/>
                      </a:lnTo>
                      <a:lnTo>
                        <a:pt x="0" y="17"/>
                      </a:lnTo>
                      <a:close/>
                      <a:moveTo>
                        <a:pt x="973" y="0"/>
                      </a:moveTo>
                      <a:lnTo>
                        <a:pt x="1014" y="22"/>
                      </a:lnTo>
                      <a:lnTo>
                        <a:pt x="973" y="41"/>
                      </a:lnTo>
                      <a:lnTo>
                        <a:pt x="973"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10" name="Freeform 297"/>
                <p:cNvSpPr>
                  <a:spLocks noEditPoints="1"/>
                </p:cNvSpPr>
                <p:nvPr/>
              </p:nvSpPr>
              <p:spPr bwMode="auto">
                <a:xfrm>
                  <a:off x="2205" y="2725"/>
                  <a:ext cx="1014" cy="41"/>
                </a:xfrm>
                <a:custGeom>
                  <a:avLst/>
                  <a:gdLst>
                    <a:gd name="T0" fmla="*/ 0 w 1014"/>
                    <a:gd name="T1" fmla="*/ 17 h 41"/>
                    <a:gd name="T2" fmla="*/ 980 w 1014"/>
                    <a:gd name="T3" fmla="*/ 17 h 41"/>
                    <a:gd name="T4" fmla="*/ 980 w 1014"/>
                    <a:gd name="T5" fmla="*/ 25 h 41"/>
                    <a:gd name="T6" fmla="*/ 0 w 1014"/>
                    <a:gd name="T7" fmla="*/ 25 h 41"/>
                    <a:gd name="T8" fmla="*/ 0 w 1014"/>
                    <a:gd name="T9" fmla="*/ 17 h 41"/>
                    <a:gd name="T10" fmla="*/ 973 w 1014"/>
                    <a:gd name="T11" fmla="*/ 0 h 41"/>
                    <a:gd name="T12" fmla="*/ 1014 w 1014"/>
                    <a:gd name="T13" fmla="*/ 22 h 41"/>
                    <a:gd name="T14" fmla="*/ 973 w 1014"/>
                    <a:gd name="T15" fmla="*/ 41 h 41"/>
                    <a:gd name="T16" fmla="*/ 973 w 1014"/>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41"/>
                    <a:gd name="T29" fmla="*/ 1014 w 1014"/>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41">
                      <a:moveTo>
                        <a:pt x="0" y="17"/>
                      </a:moveTo>
                      <a:lnTo>
                        <a:pt x="980" y="17"/>
                      </a:lnTo>
                      <a:lnTo>
                        <a:pt x="980" y="25"/>
                      </a:lnTo>
                      <a:lnTo>
                        <a:pt x="0" y="25"/>
                      </a:lnTo>
                      <a:lnTo>
                        <a:pt x="0" y="17"/>
                      </a:lnTo>
                      <a:close/>
                      <a:moveTo>
                        <a:pt x="973" y="0"/>
                      </a:moveTo>
                      <a:lnTo>
                        <a:pt x="1014" y="22"/>
                      </a:lnTo>
                      <a:lnTo>
                        <a:pt x="973" y="41"/>
                      </a:lnTo>
                      <a:lnTo>
                        <a:pt x="973"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11" name="Freeform 298"/>
                <p:cNvSpPr>
                  <a:spLocks noEditPoints="1"/>
                </p:cNvSpPr>
                <p:nvPr/>
              </p:nvSpPr>
              <p:spPr bwMode="auto">
                <a:xfrm>
                  <a:off x="2884" y="949"/>
                  <a:ext cx="335" cy="41"/>
                </a:xfrm>
                <a:custGeom>
                  <a:avLst/>
                  <a:gdLst>
                    <a:gd name="T0" fmla="*/ 0 w 335"/>
                    <a:gd name="T1" fmla="*/ 17 h 41"/>
                    <a:gd name="T2" fmla="*/ 301 w 335"/>
                    <a:gd name="T3" fmla="*/ 17 h 41"/>
                    <a:gd name="T4" fmla="*/ 301 w 335"/>
                    <a:gd name="T5" fmla="*/ 25 h 41"/>
                    <a:gd name="T6" fmla="*/ 0 w 335"/>
                    <a:gd name="T7" fmla="*/ 25 h 41"/>
                    <a:gd name="T8" fmla="*/ 0 w 335"/>
                    <a:gd name="T9" fmla="*/ 17 h 41"/>
                    <a:gd name="T10" fmla="*/ 294 w 335"/>
                    <a:gd name="T11" fmla="*/ 0 h 41"/>
                    <a:gd name="T12" fmla="*/ 335 w 335"/>
                    <a:gd name="T13" fmla="*/ 22 h 41"/>
                    <a:gd name="T14" fmla="*/ 294 w 335"/>
                    <a:gd name="T15" fmla="*/ 41 h 41"/>
                    <a:gd name="T16" fmla="*/ 294 w 335"/>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5"/>
                    <a:gd name="T28" fmla="*/ 0 h 41"/>
                    <a:gd name="T29" fmla="*/ 335 w 335"/>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5" h="41">
                      <a:moveTo>
                        <a:pt x="0" y="17"/>
                      </a:moveTo>
                      <a:lnTo>
                        <a:pt x="301" y="17"/>
                      </a:lnTo>
                      <a:lnTo>
                        <a:pt x="301" y="25"/>
                      </a:lnTo>
                      <a:lnTo>
                        <a:pt x="0" y="25"/>
                      </a:lnTo>
                      <a:lnTo>
                        <a:pt x="0" y="17"/>
                      </a:lnTo>
                      <a:close/>
                      <a:moveTo>
                        <a:pt x="294" y="0"/>
                      </a:moveTo>
                      <a:lnTo>
                        <a:pt x="335" y="22"/>
                      </a:lnTo>
                      <a:lnTo>
                        <a:pt x="294" y="41"/>
                      </a:lnTo>
                      <a:lnTo>
                        <a:pt x="294"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12" name="Freeform 299"/>
                <p:cNvSpPr>
                  <a:spLocks noEditPoints="1"/>
                </p:cNvSpPr>
                <p:nvPr/>
              </p:nvSpPr>
              <p:spPr bwMode="auto">
                <a:xfrm>
                  <a:off x="2884" y="1120"/>
                  <a:ext cx="335" cy="41"/>
                </a:xfrm>
                <a:custGeom>
                  <a:avLst/>
                  <a:gdLst>
                    <a:gd name="T0" fmla="*/ 0 w 335"/>
                    <a:gd name="T1" fmla="*/ 16 h 41"/>
                    <a:gd name="T2" fmla="*/ 301 w 335"/>
                    <a:gd name="T3" fmla="*/ 16 h 41"/>
                    <a:gd name="T4" fmla="*/ 301 w 335"/>
                    <a:gd name="T5" fmla="*/ 24 h 41"/>
                    <a:gd name="T6" fmla="*/ 0 w 335"/>
                    <a:gd name="T7" fmla="*/ 24 h 41"/>
                    <a:gd name="T8" fmla="*/ 0 w 335"/>
                    <a:gd name="T9" fmla="*/ 16 h 41"/>
                    <a:gd name="T10" fmla="*/ 294 w 335"/>
                    <a:gd name="T11" fmla="*/ 0 h 41"/>
                    <a:gd name="T12" fmla="*/ 335 w 335"/>
                    <a:gd name="T13" fmla="*/ 21 h 41"/>
                    <a:gd name="T14" fmla="*/ 294 w 335"/>
                    <a:gd name="T15" fmla="*/ 41 h 41"/>
                    <a:gd name="T16" fmla="*/ 294 w 335"/>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5"/>
                    <a:gd name="T28" fmla="*/ 0 h 41"/>
                    <a:gd name="T29" fmla="*/ 335 w 335"/>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5" h="41">
                      <a:moveTo>
                        <a:pt x="0" y="16"/>
                      </a:moveTo>
                      <a:lnTo>
                        <a:pt x="301" y="16"/>
                      </a:lnTo>
                      <a:lnTo>
                        <a:pt x="301" y="24"/>
                      </a:lnTo>
                      <a:lnTo>
                        <a:pt x="0" y="24"/>
                      </a:lnTo>
                      <a:lnTo>
                        <a:pt x="0" y="16"/>
                      </a:lnTo>
                      <a:close/>
                      <a:moveTo>
                        <a:pt x="294" y="0"/>
                      </a:moveTo>
                      <a:lnTo>
                        <a:pt x="335" y="21"/>
                      </a:lnTo>
                      <a:lnTo>
                        <a:pt x="294" y="41"/>
                      </a:lnTo>
                      <a:lnTo>
                        <a:pt x="294"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13" name="Freeform 300"/>
                <p:cNvSpPr>
                  <a:spLocks noEditPoints="1"/>
                </p:cNvSpPr>
                <p:nvPr/>
              </p:nvSpPr>
              <p:spPr bwMode="auto">
                <a:xfrm>
                  <a:off x="2889" y="1456"/>
                  <a:ext cx="335" cy="41"/>
                </a:xfrm>
                <a:custGeom>
                  <a:avLst/>
                  <a:gdLst>
                    <a:gd name="T0" fmla="*/ 0 w 335"/>
                    <a:gd name="T1" fmla="*/ 16 h 41"/>
                    <a:gd name="T2" fmla="*/ 301 w 335"/>
                    <a:gd name="T3" fmla="*/ 16 h 41"/>
                    <a:gd name="T4" fmla="*/ 301 w 335"/>
                    <a:gd name="T5" fmla="*/ 25 h 41"/>
                    <a:gd name="T6" fmla="*/ 0 w 335"/>
                    <a:gd name="T7" fmla="*/ 25 h 41"/>
                    <a:gd name="T8" fmla="*/ 0 w 335"/>
                    <a:gd name="T9" fmla="*/ 16 h 41"/>
                    <a:gd name="T10" fmla="*/ 294 w 335"/>
                    <a:gd name="T11" fmla="*/ 0 h 41"/>
                    <a:gd name="T12" fmla="*/ 335 w 335"/>
                    <a:gd name="T13" fmla="*/ 21 h 41"/>
                    <a:gd name="T14" fmla="*/ 294 w 335"/>
                    <a:gd name="T15" fmla="*/ 41 h 41"/>
                    <a:gd name="T16" fmla="*/ 294 w 335"/>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5"/>
                    <a:gd name="T28" fmla="*/ 0 h 41"/>
                    <a:gd name="T29" fmla="*/ 335 w 335"/>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5" h="41">
                      <a:moveTo>
                        <a:pt x="0" y="16"/>
                      </a:moveTo>
                      <a:lnTo>
                        <a:pt x="301" y="16"/>
                      </a:lnTo>
                      <a:lnTo>
                        <a:pt x="301" y="25"/>
                      </a:lnTo>
                      <a:lnTo>
                        <a:pt x="0" y="25"/>
                      </a:lnTo>
                      <a:lnTo>
                        <a:pt x="0" y="16"/>
                      </a:lnTo>
                      <a:close/>
                      <a:moveTo>
                        <a:pt x="294" y="0"/>
                      </a:moveTo>
                      <a:lnTo>
                        <a:pt x="335" y="21"/>
                      </a:lnTo>
                      <a:lnTo>
                        <a:pt x="294" y="41"/>
                      </a:lnTo>
                      <a:lnTo>
                        <a:pt x="294"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14" name="Freeform 301"/>
                <p:cNvSpPr>
                  <a:spLocks noEditPoints="1"/>
                </p:cNvSpPr>
                <p:nvPr/>
              </p:nvSpPr>
              <p:spPr bwMode="auto">
                <a:xfrm>
                  <a:off x="2884" y="1631"/>
                  <a:ext cx="335" cy="41"/>
                </a:xfrm>
                <a:custGeom>
                  <a:avLst/>
                  <a:gdLst>
                    <a:gd name="T0" fmla="*/ 0 w 335"/>
                    <a:gd name="T1" fmla="*/ 17 h 41"/>
                    <a:gd name="T2" fmla="*/ 301 w 335"/>
                    <a:gd name="T3" fmla="*/ 17 h 41"/>
                    <a:gd name="T4" fmla="*/ 301 w 335"/>
                    <a:gd name="T5" fmla="*/ 25 h 41"/>
                    <a:gd name="T6" fmla="*/ 0 w 335"/>
                    <a:gd name="T7" fmla="*/ 25 h 41"/>
                    <a:gd name="T8" fmla="*/ 0 w 335"/>
                    <a:gd name="T9" fmla="*/ 17 h 41"/>
                    <a:gd name="T10" fmla="*/ 294 w 335"/>
                    <a:gd name="T11" fmla="*/ 0 h 41"/>
                    <a:gd name="T12" fmla="*/ 335 w 335"/>
                    <a:gd name="T13" fmla="*/ 22 h 41"/>
                    <a:gd name="T14" fmla="*/ 294 w 335"/>
                    <a:gd name="T15" fmla="*/ 41 h 41"/>
                    <a:gd name="T16" fmla="*/ 294 w 335"/>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5"/>
                    <a:gd name="T28" fmla="*/ 0 h 41"/>
                    <a:gd name="T29" fmla="*/ 335 w 335"/>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5" h="41">
                      <a:moveTo>
                        <a:pt x="0" y="17"/>
                      </a:moveTo>
                      <a:lnTo>
                        <a:pt x="301" y="17"/>
                      </a:lnTo>
                      <a:lnTo>
                        <a:pt x="301" y="25"/>
                      </a:lnTo>
                      <a:lnTo>
                        <a:pt x="0" y="25"/>
                      </a:lnTo>
                      <a:lnTo>
                        <a:pt x="0" y="17"/>
                      </a:lnTo>
                      <a:close/>
                      <a:moveTo>
                        <a:pt x="294" y="0"/>
                      </a:moveTo>
                      <a:lnTo>
                        <a:pt x="335" y="22"/>
                      </a:lnTo>
                      <a:lnTo>
                        <a:pt x="294" y="41"/>
                      </a:lnTo>
                      <a:lnTo>
                        <a:pt x="294"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15" name="Freeform 302"/>
                <p:cNvSpPr>
                  <a:spLocks noEditPoints="1"/>
                </p:cNvSpPr>
                <p:nvPr/>
              </p:nvSpPr>
              <p:spPr bwMode="auto">
                <a:xfrm>
                  <a:off x="2884" y="1973"/>
                  <a:ext cx="335" cy="41"/>
                </a:xfrm>
                <a:custGeom>
                  <a:avLst/>
                  <a:gdLst>
                    <a:gd name="T0" fmla="*/ 0 w 335"/>
                    <a:gd name="T1" fmla="*/ 16 h 41"/>
                    <a:gd name="T2" fmla="*/ 301 w 335"/>
                    <a:gd name="T3" fmla="*/ 16 h 41"/>
                    <a:gd name="T4" fmla="*/ 301 w 335"/>
                    <a:gd name="T5" fmla="*/ 24 h 41"/>
                    <a:gd name="T6" fmla="*/ 0 w 335"/>
                    <a:gd name="T7" fmla="*/ 24 h 41"/>
                    <a:gd name="T8" fmla="*/ 0 w 335"/>
                    <a:gd name="T9" fmla="*/ 16 h 41"/>
                    <a:gd name="T10" fmla="*/ 294 w 335"/>
                    <a:gd name="T11" fmla="*/ 0 h 41"/>
                    <a:gd name="T12" fmla="*/ 335 w 335"/>
                    <a:gd name="T13" fmla="*/ 21 h 41"/>
                    <a:gd name="T14" fmla="*/ 294 w 335"/>
                    <a:gd name="T15" fmla="*/ 41 h 41"/>
                    <a:gd name="T16" fmla="*/ 294 w 335"/>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5"/>
                    <a:gd name="T28" fmla="*/ 0 h 41"/>
                    <a:gd name="T29" fmla="*/ 335 w 335"/>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5" h="41">
                      <a:moveTo>
                        <a:pt x="0" y="16"/>
                      </a:moveTo>
                      <a:lnTo>
                        <a:pt x="301" y="16"/>
                      </a:lnTo>
                      <a:lnTo>
                        <a:pt x="301" y="24"/>
                      </a:lnTo>
                      <a:lnTo>
                        <a:pt x="0" y="24"/>
                      </a:lnTo>
                      <a:lnTo>
                        <a:pt x="0" y="16"/>
                      </a:lnTo>
                      <a:close/>
                      <a:moveTo>
                        <a:pt x="294" y="0"/>
                      </a:moveTo>
                      <a:lnTo>
                        <a:pt x="335" y="21"/>
                      </a:lnTo>
                      <a:lnTo>
                        <a:pt x="294" y="41"/>
                      </a:lnTo>
                      <a:lnTo>
                        <a:pt x="294"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116" name="Freeform 285"/>
                <p:cNvSpPr>
                  <a:spLocks noEditPoints="1"/>
                </p:cNvSpPr>
                <p:nvPr/>
              </p:nvSpPr>
              <p:spPr bwMode="auto">
                <a:xfrm>
                  <a:off x="1529" y="3672"/>
                  <a:ext cx="1683" cy="41"/>
                </a:xfrm>
                <a:custGeom>
                  <a:avLst/>
                  <a:gdLst>
                    <a:gd name="T0" fmla="*/ 0 w 1683"/>
                    <a:gd name="T1" fmla="*/ 16 h 41"/>
                    <a:gd name="T2" fmla="*/ 1649 w 1683"/>
                    <a:gd name="T3" fmla="*/ 16 h 41"/>
                    <a:gd name="T4" fmla="*/ 1649 w 1683"/>
                    <a:gd name="T5" fmla="*/ 25 h 41"/>
                    <a:gd name="T6" fmla="*/ 0 w 1683"/>
                    <a:gd name="T7" fmla="*/ 25 h 41"/>
                    <a:gd name="T8" fmla="*/ 0 w 1683"/>
                    <a:gd name="T9" fmla="*/ 16 h 41"/>
                    <a:gd name="T10" fmla="*/ 1642 w 1683"/>
                    <a:gd name="T11" fmla="*/ 0 h 41"/>
                    <a:gd name="T12" fmla="*/ 1683 w 1683"/>
                    <a:gd name="T13" fmla="*/ 21 h 41"/>
                    <a:gd name="T14" fmla="*/ 1642 w 1683"/>
                    <a:gd name="T15" fmla="*/ 41 h 41"/>
                    <a:gd name="T16" fmla="*/ 1642 w 1683"/>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83"/>
                    <a:gd name="T28" fmla="*/ 0 h 41"/>
                    <a:gd name="T29" fmla="*/ 1683 w 1683"/>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83" h="41">
                      <a:moveTo>
                        <a:pt x="0" y="16"/>
                      </a:moveTo>
                      <a:lnTo>
                        <a:pt x="1649" y="16"/>
                      </a:lnTo>
                      <a:lnTo>
                        <a:pt x="1649" y="25"/>
                      </a:lnTo>
                      <a:lnTo>
                        <a:pt x="0" y="25"/>
                      </a:lnTo>
                      <a:lnTo>
                        <a:pt x="0" y="16"/>
                      </a:lnTo>
                      <a:close/>
                      <a:moveTo>
                        <a:pt x="1642" y="0"/>
                      </a:moveTo>
                      <a:lnTo>
                        <a:pt x="1683" y="21"/>
                      </a:lnTo>
                      <a:lnTo>
                        <a:pt x="1642" y="41"/>
                      </a:lnTo>
                      <a:lnTo>
                        <a:pt x="1642" y="0"/>
                      </a:lnTo>
                      <a:close/>
                    </a:path>
                  </a:pathLst>
                </a:custGeom>
                <a:solidFill>
                  <a:srgbClr val="000000"/>
                </a:solidFill>
                <a:ln w="3175">
                  <a:solidFill>
                    <a:srgbClr val="000000"/>
                  </a:solidFill>
                  <a:prstDash val="solid"/>
                  <a:round/>
                  <a:headEnd/>
                  <a:tailEnd/>
                </a:ln>
              </p:spPr>
              <p:txBody>
                <a:bodyPr/>
                <a:lstStyle/>
                <a:p>
                  <a:endParaRPr lang="ja-JP" altLang="en-US" dirty="0"/>
                </a:p>
              </p:txBody>
            </p:sp>
            <p:sp>
              <p:nvSpPr>
                <p:cNvPr id="314" name="Freeform 285"/>
                <p:cNvSpPr>
                  <a:spLocks noEditPoints="1"/>
                </p:cNvSpPr>
                <p:nvPr/>
              </p:nvSpPr>
              <p:spPr bwMode="auto">
                <a:xfrm>
                  <a:off x="1535" y="3793"/>
                  <a:ext cx="1683" cy="41"/>
                </a:xfrm>
                <a:custGeom>
                  <a:avLst/>
                  <a:gdLst>
                    <a:gd name="T0" fmla="*/ 0 w 1683"/>
                    <a:gd name="T1" fmla="*/ 16 h 41"/>
                    <a:gd name="T2" fmla="*/ 1649 w 1683"/>
                    <a:gd name="T3" fmla="*/ 16 h 41"/>
                    <a:gd name="T4" fmla="*/ 1649 w 1683"/>
                    <a:gd name="T5" fmla="*/ 25 h 41"/>
                    <a:gd name="T6" fmla="*/ 0 w 1683"/>
                    <a:gd name="T7" fmla="*/ 25 h 41"/>
                    <a:gd name="T8" fmla="*/ 0 w 1683"/>
                    <a:gd name="T9" fmla="*/ 16 h 41"/>
                    <a:gd name="T10" fmla="*/ 1642 w 1683"/>
                    <a:gd name="T11" fmla="*/ 0 h 41"/>
                    <a:gd name="T12" fmla="*/ 1683 w 1683"/>
                    <a:gd name="T13" fmla="*/ 21 h 41"/>
                    <a:gd name="T14" fmla="*/ 1642 w 1683"/>
                    <a:gd name="T15" fmla="*/ 41 h 41"/>
                    <a:gd name="T16" fmla="*/ 1642 w 1683"/>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83"/>
                    <a:gd name="T28" fmla="*/ 0 h 41"/>
                    <a:gd name="T29" fmla="*/ 1683 w 1683"/>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83" h="41">
                      <a:moveTo>
                        <a:pt x="0" y="16"/>
                      </a:moveTo>
                      <a:lnTo>
                        <a:pt x="1649" y="16"/>
                      </a:lnTo>
                      <a:lnTo>
                        <a:pt x="1649" y="25"/>
                      </a:lnTo>
                      <a:lnTo>
                        <a:pt x="0" y="25"/>
                      </a:lnTo>
                      <a:lnTo>
                        <a:pt x="0" y="16"/>
                      </a:lnTo>
                      <a:close/>
                      <a:moveTo>
                        <a:pt x="1642" y="0"/>
                      </a:moveTo>
                      <a:lnTo>
                        <a:pt x="1683" y="21"/>
                      </a:lnTo>
                      <a:lnTo>
                        <a:pt x="1642" y="41"/>
                      </a:lnTo>
                      <a:lnTo>
                        <a:pt x="1642" y="0"/>
                      </a:lnTo>
                      <a:close/>
                    </a:path>
                  </a:pathLst>
                </a:custGeom>
                <a:solidFill>
                  <a:srgbClr val="000000"/>
                </a:solidFill>
                <a:ln w="3175">
                  <a:solidFill>
                    <a:srgbClr val="000000"/>
                  </a:solidFill>
                  <a:prstDash val="solid"/>
                  <a:round/>
                  <a:headEnd/>
                  <a:tailEnd/>
                </a:ln>
              </p:spPr>
              <p:txBody>
                <a:bodyPr/>
                <a:lstStyle/>
                <a:p>
                  <a:endParaRPr lang="ja-JP" altLang="en-US" dirty="0"/>
                </a:p>
              </p:txBody>
            </p:sp>
          </p:grpSp>
          <p:sp>
            <p:nvSpPr>
              <p:cNvPr id="9" name="Freeform 289"/>
              <p:cNvSpPr>
                <a:spLocks noEditPoints="1"/>
              </p:cNvSpPr>
              <p:nvPr/>
            </p:nvSpPr>
            <p:spPr bwMode="auto">
              <a:xfrm>
                <a:off x="2200" y="2387"/>
                <a:ext cx="1014" cy="41"/>
              </a:xfrm>
              <a:custGeom>
                <a:avLst/>
                <a:gdLst>
                  <a:gd name="T0" fmla="*/ 0 w 1014"/>
                  <a:gd name="T1" fmla="*/ 16 h 41"/>
                  <a:gd name="T2" fmla="*/ 980 w 1014"/>
                  <a:gd name="T3" fmla="*/ 16 h 41"/>
                  <a:gd name="T4" fmla="*/ 980 w 1014"/>
                  <a:gd name="T5" fmla="*/ 24 h 41"/>
                  <a:gd name="T6" fmla="*/ 0 w 1014"/>
                  <a:gd name="T7" fmla="*/ 24 h 41"/>
                  <a:gd name="T8" fmla="*/ 0 w 1014"/>
                  <a:gd name="T9" fmla="*/ 16 h 41"/>
                  <a:gd name="T10" fmla="*/ 973 w 1014"/>
                  <a:gd name="T11" fmla="*/ 0 h 41"/>
                  <a:gd name="T12" fmla="*/ 1014 w 1014"/>
                  <a:gd name="T13" fmla="*/ 21 h 41"/>
                  <a:gd name="T14" fmla="*/ 973 w 1014"/>
                  <a:gd name="T15" fmla="*/ 41 h 41"/>
                  <a:gd name="T16" fmla="*/ 973 w 1014"/>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41"/>
                  <a:gd name="T29" fmla="*/ 1014 w 1014"/>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41">
                    <a:moveTo>
                      <a:pt x="0" y="16"/>
                    </a:moveTo>
                    <a:lnTo>
                      <a:pt x="980" y="16"/>
                    </a:lnTo>
                    <a:lnTo>
                      <a:pt x="980" y="24"/>
                    </a:lnTo>
                    <a:lnTo>
                      <a:pt x="0" y="24"/>
                    </a:lnTo>
                    <a:lnTo>
                      <a:pt x="0" y="16"/>
                    </a:lnTo>
                    <a:close/>
                    <a:moveTo>
                      <a:pt x="973" y="0"/>
                    </a:moveTo>
                    <a:lnTo>
                      <a:pt x="1014" y="21"/>
                    </a:lnTo>
                    <a:lnTo>
                      <a:pt x="973" y="41"/>
                    </a:lnTo>
                    <a:lnTo>
                      <a:pt x="973" y="0"/>
                    </a:lnTo>
                    <a:close/>
                  </a:path>
                </a:pathLst>
              </a:custGeom>
              <a:solidFill>
                <a:srgbClr val="000000"/>
              </a:solidFill>
              <a:ln w="3175">
                <a:solidFill>
                  <a:srgbClr val="000000"/>
                </a:solidFill>
                <a:prstDash val="solid"/>
                <a:round/>
                <a:headEnd/>
                <a:tailEnd/>
              </a:ln>
            </p:spPr>
            <p:txBody>
              <a:bodyPr/>
              <a:lstStyle/>
              <a:p>
                <a:endParaRPr lang="ja-JP" altLang="en-US" dirty="0"/>
              </a:p>
            </p:txBody>
          </p:sp>
        </p:grpSp>
        <p:sp>
          <p:nvSpPr>
            <p:cNvPr id="7" name="Text Box 510"/>
            <p:cNvSpPr txBox="1">
              <a:spLocks noChangeArrowheads="1"/>
            </p:cNvSpPr>
            <p:nvPr/>
          </p:nvSpPr>
          <p:spPr bwMode="auto">
            <a:xfrm>
              <a:off x="3212" y="2341"/>
              <a:ext cx="1146" cy="89"/>
            </a:xfrm>
            <a:prstGeom prst="rect">
              <a:avLst/>
            </a:prstGeom>
            <a:solidFill>
              <a:srgbClr val="FFFFFF"/>
            </a:solidFill>
            <a:ln w="9525" algn="ctr">
              <a:solidFill>
                <a:srgbClr val="000000"/>
              </a:solidFill>
              <a:miter lim="800000"/>
              <a:headEnd/>
              <a:tailEnd/>
            </a:ln>
          </p:spPr>
          <p:txBody>
            <a:bodyPr wrap="square" lIns="0" tIns="0" rIns="0" bIns="0">
              <a:spAutoFit/>
            </a:bodyPr>
            <a:lstStyle>
              <a:lvl1pPr eaLnBrk="0" hangingPunct="0">
                <a:defRPr kumimoji="1">
                  <a:solidFill>
                    <a:schemeClr val="tx1"/>
                  </a:solidFill>
                  <a:latin typeface="Garamond" pitchFamily="18" charset="0"/>
                  <a:ea typeface="ＭＳ Ｐゴシック" pitchFamily="50" charset="-128"/>
                </a:defRPr>
              </a:lvl1pPr>
              <a:lvl2pPr marL="742950" indent="-285750" eaLnBrk="0" hangingPunct="0">
                <a:defRPr kumimoji="1">
                  <a:solidFill>
                    <a:schemeClr val="tx1"/>
                  </a:solidFill>
                  <a:latin typeface="Garamond" pitchFamily="18" charset="0"/>
                  <a:ea typeface="ＭＳ Ｐゴシック" pitchFamily="50" charset="-128"/>
                </a:defRPr>
              </a:lvl2pPr>
              <a:lvl3pPr marL="1143000" indent="-228600" eaLnBrk="0" hangingPunct="0">
                <a:defRPr kumimoji="1">
                  <a:solidFill>
                    <a:schemeClr val="tx1"/>
                  </a:solidFill>
                  <a:latin typeface="Garamond" pitchFamily="18" charset="0"/>
                  <a:ea typeface="ＭＳ Ｐゴシック" pitchFamily="50" charset="-128"/>
                </a:defRPr>
              </a:lvl3pPr>
              <a:lvl4pPr marL="1600200" indent="-228600" eaLnBrk="0" hangingPunct="0">
                <a:defRPr kumimoji="1">
                  <a:solidFill>
                    <a:schemeClr val="tx1"/>
                  </a:solidFill>
                  <a:latin typeface="Garamond" pitchFamily="18" charset="0"/>
                  <a:ea typeface="ＭＳ Ｐゴシック" pitchFamily="50" charset="-128"/>
                </a:defRPr>
              </a:lvl4pPr>
              <a:lvl5pPr marL="2057400" indent="-228600" eaLnBrk="0" hangingPunct="0">
                <a:defRPr kumimoji="1">
                  <a:solidFill>
                    <a:schemeClr val="tx1"/>
                  </a:solidFill>
                  <a:latin typeface="Garamond" pitchFamily="18"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Garamond" pitchFamily="18"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Garamond" pitchFamily="18"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Garamond" pitchFamily="18"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Garamond" pitchFamily="18" charset="0"/>
                  <a:ea typeface="ＭＳ Ｐゴシック" pitchFamily="50" charset="-128"/>
                </a:defRPr>
              </a:lvl9pPr>
            </a:lstStyle>
            <a:p>
              <a:pPr algn="l" eaLnBrk="1" hangingPunct="1">
                <a:spcBef>
                  <a:spcPct val="50000"/>
                </a:spcBef>
              </a:pPr>
              <a:r>
                <a:rPr lang="ja-JP" altLang="en-US" sz="900" dirty="0">
                  <a:solidFill>
                    <a:srgbClr val="000000"/>
                  </a:solidFill>
                  <a:latin typeface="ＭＳ Ｐゴシック" pitchFamily="50" charset="-128"/>
                </a:rPr>
                <a:t> </a:t>
              </a:r>
              <a:r>
                <a:rPr lang="en-US" altLang="ja-JP" sz="900" dirty="0">
                  <a:solidFill>
                    <a:srgbClr val="000000"/>
                  </a:solidFill>
                  <a:latin typeface="ＭＳ Ｐゴシック" pitchFamily="50" charset="-128"/>
                </a:rPr>
                <a:t>SUS (Thailand)</a:t>
              </a:r>
            </a:p>
          </p:txBody>
        </p:sp>
      </p:grpSp>
      <p:sp>
        <p:nvSpPr>
          <p:cNvPr id="24" name="テキスト ボックス 23">
            <a:extLst>
              <a:ext uri="{FF2B5EF4-FFF2-40B4-BE49-F238E27FC236}">
                <a16:creationId xmlns:a16="http://schemas.microsoft.com/office/drawing/2014/main" xmlns="" id="{10B88DD8-EF90-4998-9FD8-EFC8ECD1CAAE}"/>
              </a:ext>
            </a:extLst>
          </p:cNvPr>
          <p:cNvSpPr txBox="1"/>
          <p:nvPr/>
        </p:nvSpPr>
        <p:spPr>
          <a:xfrm>
            <a:off x="5189214" y="1556791"/>
            <a:ext cx="3743870" cy="369332"/>
          </a:xfrm>
          <a:prstGeom prst="rect">
            <a:avLst/>
          </a:prstGeom>
          <a:noFill/>
        </p:spPr>
        <p:txBody>
          <a:bodyPr wrap="square" rtlCol="0">
            <a:spAutoFit/>
          </a:bodyPr>
          <a:lstStyle/>
          <a:p>
            <a:r>
              <a:rPr kumimoji="1" lang="ja-JP" altLang="en-US" dirty="0"/>
              <a:t>出所：各種資料より川端作成。</a:t>
            </a:r>
          </a:p>
        </p:txBody>
      </p:sp>
    </p:spTree>
    <p:extLst>
      <p:ext uri="{BB962C8B-B14F-4D97-AF65-F5344CB8AC3E}">
        <p14:creationId xmlns:p14="http://schemas.microsoft.com/office/powerpoint/2010/main" val="27806522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04664"/>
            <a:ext cx="8712968" cy="648072"/>
          </a:xfrm>
        </p:spPr>
        <p:txBody>
          <a:bodyPr>
            <a:normAutofit/>
          </a:bodyPr>
          <a:lstStyle/>
          <a:p>
            <a:r>
              <a:rPr kumimoji="1" lang="ja-JP" altLang="en-US" sz="3200" dirty="0"/>
              <a:t>グローバル・バリュー・チェーン（Ａ）と貿易（１）</a:t>
            </a:r>
          </a:p>
        </p:txBody>
      </p:sp>
      <p:sp>
        <p:nvSpPr>
          <p:cNvPr id="3" name="コンテンツ プレースホルダー 2"/>
          <p:cNvSpPr>
            <a:spLocks noGrp="1"/>
          </p:cNvSpPr>
          <p:nvPr>
            <p:ph idx="1"/>
          </p:nvPr>
        </p:nvSpPr>
        <p:spPr>
          <a:xfrm>
            <a:off x="395536" y="1052736"/>
            <a:ext cx="8229600" cy="936104"/>
          </a:xfrm>
        </p:spPr>
        <p:txBody>
          <a:bodyPr>
            <a:normAutofit fontScale="62500" lnSpcReduction="20000"/>
          </a:bodyPr>
          <a:lstStyle/>
          <a:p>
            <a:r>
              <a:rPr kumimoji="1" lang="ja-JP" altLang="en-US" dirty="0"/>
              <a:t>日中韓の仕向け先別・品種別鋼材輸出</a:t>
            </a:r>
            <a:endParaRPr kumimoji="1" lang="en-US" altLang="ja-JP" dirty="0"/>
          </a:p>
          <a:p>
            <a:pPr lvl="1"/>
            <a:r>
              <a:rPr lang="ja-JP" altLang="en-US" dirty="0"/>
              <a:t>特定品種が特定仕向け先に</a:t>
            </a:r>
            <a:r>
              <a:rPr lang="en-US" altLang="ja-JP" dirty="0"/>
              <a:t>50</a:t>
            </a:r>
            <a:r>
              <a:rPr lang="ja-JP" altLang="en-US" dirty="0"/>
              <a:t>万トン以上輸出されているものを表示した</a:t>
            </a:r>
            <a:endParaRPr lang="en-US" altLang="ja-JP" dirty="0"/>
          </a:p>
          <a:p>
            <a:pPr lvl="1"/>
            <a:r>
              <a:rPr lang="ja-JP" altLang="en-US" dirty="0"/>
              <a:t>下線が引かれているのは，特定提携先への継続的母材輸出を含むもの</a:t>
            </a:r>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42</a:t>
            </a:fld>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586567919"/>
              </p:ext>
            </p:extLst>
          </p:nvPr>
        </p:nvGraphicFramePr>
        <p:xfrm>
          <a:off x="179512" y="2276872"/>
          <a:ext cx="8712970" cy="3993134"/>
        </p:xfrm>
        <a:graphic>
          <a:graphicData uri="http://schemas.openxmlformats.org/drawingml/2006/table">
            <a:tbl>
              <a:tblPr firstRow="1" firstCol="1" bandRow="1">
                <a:tableStyleId>{5C22544A-7EE6-4342-B048-85BDC9FD1C3A}</a:tableStyleId>
              </a:tblPr>
              <a:tblGrid>
                <a:gridCol w="512490">
                  <a:extLst>
                    <a:ext uri="{9D8B030D-6E8A-4147-A177-3AD203B41FA5}">
                      <a16:colId xmlns:a16="http://schemas.microsoft.com/office/drawing/2014/main" xmlns="" val="20000"/>
                    </a:ext>
                  </a:extLst>
                </a:gridCol>
                <a:gridCol w="783654">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576064">
                  <a:extLst>
                    <a:ext uri="{9D8B030D-6E8A-4147-A177-3AD203B41FA5}">
                      <a16:colId xmlns:a16="http://schemas.microsoft.com/office/drawing/2014/main" xmlns="" val="20003"/>
                    </a:ext>
                  </a:extLst>
                </a:gridCol>
                <a:gridCol w="576064">
                  <a:extLst>
                    <a:ext uri="{9D8B030D-6E8A-4147-A177-3AD203B41FA5}">
                      <a16:colId xmlns:a16="http://schemas.microsoft.com/office/drawing/2014/main" xmlns="" val="20004"/>
                    </a:ext>
                  </a:extLst>
                </a:gridCol>
                <a:gridCol w="494277">
                  <a:extLst>
                    <a:ext uri="{9D8B030D-6E8A-4147-A177-3AD203B41FA5}">
                      <a16:colId xmlns:a16="http://schemas.microsoft.com/office/drawing/2014/main" xmlns="" val="20005"/>
                    </a:ext>
                  </a:extLst>
                </a:gridCol>
                <a:gridCol w="636943">
                  <a:extLst>
                    <a:ext uri="{9D8B030D-6E8A-4147-A177-3AD203B41FA5}">
                      <a16:colId xmlns:a16="http://schemas.microsoft.com/office/drawing/2014/main" xmlns="" val="20006"/>
                    </a:ext>
                  </a:extLst>
                </a:gridCol>
                <a:gridCol w="636943">
                  <a:extLst>
                    <a:ext uri="{9D8B030D-6E8A-4147-A177-3AD203B41FA5}">
                      <a16:colId xmlns:a16="http://schemas.microsoft.com/office/drawing/2014/main" xmlns="" val="20007"/>
                    </a:ext>
                  </a:extLst>
                </a:gridCol>
                <a:gridCol w="636943">
                  <a:extLst>
                    <a:ext uri="{9D8B030D-6E8A-4147-A177-3AD203B41FA5}">
                      <a16:colId xmlns:a16="http://schemas.microsoft.com/office/drawing/2014/main" xmlns="" val="20008"/>
                    </a:ext>
                  </a:extLst>
                </a:gridCol>
                <a:gridCol w="636943">
                  <a:extLst>
                    <a:ext uri="{9D8B030D-6E8A-4147-A177-3AD203B41FA5}">
                      <a16:colId xmlns:a16="http://schemas.microsoft.com/office/drawing/2014/main" xmlns="" val="20009"/>
                    </a:ext>
                  </a:extLst>
                </a:gridCol>
                <a:gridCol w="636943">
                  <a:extLst>
                    <a:ext uri="{9D8B030D-6E8A-4147-A177-3AD203B41FA5}">
                      <a16:colId xmlns:a16="http://schemas.microsoft.com/office/drawing/2014/main" xmlns="" val="20010"/>
                    </a:ext>
                  </a:extLst>
                </a:gridCol>
                <a:gridCol w="644602">
                  <a:extLst>
                    <a:ext uri="{9D8B030D-6E8A-4147-A177-3AD203B41FA5}">
                      <a16:colId xmlns:a16="http://schemas.microsoft.com/office/drawing/2014/main" xmlns="" val="20011"/>
                    </a:ext>
                  </a:extLst>
                </a:gridCol>
                <a:gridCol w="646516">
                  <a:extLst>
                    <a:ext uri="{9D8B030D-6E8A-4147-A177-3AD203B41FA5}">
                      <a16:colId xmlns:a16="http://schemas.microsoft.com/office/drawing/2014/main" xmlns="" val="20012"/>
                    </a:ext>
                  </a:extLst>
                </a:gridCol>
                <a:gridCol w="646516">
                  <a:extLst>
                    <a:ext uri="{9D8B030D-6E8A-4147-A177-3AD203B41FA5}">
                      <a16:colId xmlns:a16="http://schemas.microsoft.com/office/drawing/2014/main" xmlns="" val="20013"/>
                    </a:ext>
                  </a:extLst>
                </a:gridCol>
              </a:tblGrid>
              <a:tr h="936104">
                <a:tc>
                  <a:txBody>
                    <a:bodyPr/>
                    <a:lstStyle/>
                    <a:p>
                      <a:pPr algn="just">
                        <a:spcAft>
                          <a:spcPts val="0"/>
                        </a:spcAft>
                      </a:pPr>
                      <a:r>
                        <a:rPr lang="ja-JP" sz="1100" kern="900" spc="-30" dirty="0">
                          <a:effectLst/>
                        </a:rPr>
                        <a:t> 輸入側</a:t>
                      </a:r>
                      <a:r>
                        <a:rPr lang="en-US" sz="1100" kern="900" spc="-30" dirty="0">
                          <a:effectLst/>
                        </a:rPr>
                        <a:t/>
                      </a:r>
                      <a:br>
                        <a:rPr lang="en-US" sz="1100" kern="900" spc="-30" dirty="0">
                          <a:effectLst/>
                        </a:rPr>
                      </a:br>
                      <a:endParaRPr lang="ja-JP" sz="1100" kern="900" spc="-30" dirty="0">
                        <a:effectLst/>
                      </a:endParaRPr>
                    </a:p>
                    <a:p>
                      <a:pPr algn="just">
                        <a:spcAft>
                          <a:spcPts val="0"/>
                        </a:spcAft>
                      </a:pPr>
                      <a:r>
                        <a:rPr lang="ja-JP" sz="1100" kern="900" spc="-30" dirty="0">
                          <a:effectLst/>
                        </a:rPr>
                        <a:t>輸出側</a:t>
                      </a:r>
                      <a:endParaRPr lang="ja-JP" sz="11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中国</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日本</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韓国</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台湾</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インドネシア</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タイ</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ベトナム</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インド</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中東計</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中南米計</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米国</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en-US" sz="1400" kern="900" spc="-30" dirty="0">
                          <a:effectLst/>
                        </a:rPr>
                        <a:t>EU28</a:t>
                      </a:r>
                      <a:endParaRPr lang="ja-JP" sz="1400" kern="900" spc="-30" dirty="0">
                        <a:effectLst/>
                        <a:latin typeface="Times New Roman"/>
                        <a:ea typeface="ＭＳ 明朝"/>
                      </a:endParaRPr>
                    </a:p>
                  </a:txBody>
                  <a:tcPr marL="65104" marR="65104" marT="0" marB="0"/>
                </a:tc>
                <a:tc>
                  <a:txBody>
                    <a:bodyPr/>
                    <a:lstStyle/>
                    <a:p>
                      <a:pPr algn="just">
                        <a:spcAft>
                          <a:spcPts val="0"/>
                        </a:spcAft>
                      </a:pPr>
                      <a:r>
                        <a:rPr lang="ja-JP" sz="1400" kern="900" spc="-30" dirty="0">
                          <a:effectLst/>
                        </a:rPr>
                        <a:t>アフリカ</a:t>
                      </a:r>
                      <a:endParaRPr lang="ja-JP" sz="1400" kern="900" spc="-30" dirty="0">
                        <a:effectLst/>
                        <a:latin typeface="Times New Roman"/>
                        <a:ea typeface="ＭＳ 明朝"/>
                      </a:endParaRPr>
                    </a:p>
                  </a:txBody>
                  <a:tcPr marL="65104" marR="65104" marT="0" marB="0"/>
                </a:tc>
                <a:extLst>
                  <a:ext uri="{0D108BD9-81ED-4DB2-BD59-A6C34878D82A}">
                    <a16:rowId xmlns:a16="http://schemas.microsoft.com/office/drawing/2014/main" xmlns="" val="10000"/>
                  </a:ext>
                </a:extLst>
              </a:tr>
              <a:tr h="1620180">
                <a:tc>
                  <a:txBody>
                    <a:bodyPr/>
                    <a:lstStyle/>
                    <a:p>
                      <a:pPr algn="just">
                        <a:spcAft>
                          <a:spcPts val="0"/>
                        </a:spcAft>
                      </a:pPr>
                      <a:r>
                        <a:rPr lang="ja-JP" sz="1400" kern="900" spc="-30" dirty="0">
                          <a:effectLst/>
                        </a:rPr>
                        <a:t>日本</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kern="900" spc="-30" dirty="0">
                          <a:effectLst/>
                        </a:rPr>
                        <a:t>厚板</a:t>
                      </a:r>
                      <a:r>
                        <a:rPr lang="en-US" sz="1400" kern="900" spc="-30" dirty="0">
                          <a:effectLst/>
                        </a:rPr>
                        <a:t>869</a:t>
                      </a:r>
                      <a:r>
                        <a:rPr lang="ja-JP" sz="1400" kern="900" spc="-30" dirty="0">
                          <a:effectLst/>
                        </a:rPr>
                        <a:t>，</a:t>
                      </a:r>
                      <a:r>
                        <a:rPr lang="ja-JP" sz="1400" u="sng" kern="900" spc="-30" dirty="0">
                          <a:effectLst/>
                        </a:rPr>
                        <a:t>熱延</a:t>
                      </a:r>
                      <a:r>
                        <a:rPr lang="en-US" sz="1400" u="sng" kern="900" spc="-30" dirty="0">
                          <a:effectLst/>
                        </a:rPr>
                        <a:t>871</a:t>
                      </a:r>
                      <a:r>
                        <a:rPr lang="ja-JP" sz="1400" kern="900" spc="-30" dirty="0">
                          <a:effectLst/>
                        </a:rPr>
                        <a:t>，</a:t>
                      </a:r>
                      <a:r>
                        <a:rPr lang="ja-JP" sz="1400" u="sng" kern="900" spc="-30" dirty="0">
                          <a:effectLst/>
                        </a:rPr>
                        <a:t>冷延</a:t>
                      </a:r>
                      <a:r>
                        <a:rPr lang="en-US" sz="1400" u="sng" kern="900" spc="-30" dirty="0">
                          <a:effectLst/>
                        </a:rPr>
                        <a:t>567</a:t>
                      </a:r>
                      <a:r>
                        <a:rPr lang="ja-JP" sz="1400" kern="900" spc="-30" dirty="0">
                          <a:effectLst/>
                        </a:rPr>
                        <a:t>，亜鉛</a:t>
                      </a:r>
                      <a:r>
                        <a:rPr lang="en-US" sz="1400" kern="900" spc="-30" dirty="0">
                          <a:effectLst/>
                        </a:rPr>
                        <a:t>637</a:t>
                      </a:r>
                      <a:r>
                        <a:rPr lang="ja-JP" sz="1400" kern="900" spc="-30" dirty="0">
                          <a:effectLst/>
                        </a:rPr>
                        <a:t>，合金鋼</a:t>
                      </a:r>
                      <a:r>
                        <a:rPr lang="en-US" sz="1400" kern="900" spc="-30" dirty="0">
                          <a:effectLst/>
                        </a:rPr>
                        <a:t>1077</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kern="900" spc="-30" dirty="0">
                          <a:effectLst/>
                        </a:rPr>
                        <a:t>　</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u="sng" kern="900" spc="-30" dirty="0">
                          <a:effectLst/>
                        </a:rPr>
                        <a:t>半製品</a:t>
                      </a:r>
                      <a:r>
                        <a:rPr lang="en-US" sz="1400" u="sng" kern="900" spc="-30" dirty="0">
                          <a:effectLst/>
                        </a:rPr>
                        <a:t>1598</a:t>
                      </a:r>
                      <a:r>
                        <a:rPr lang="ja-JP" sz="1400" kern="900" spc="-30" dirty="0">
                          <a:effectLst/>
                        </a:rPr>
                        <a:t>，熱延</a:t>
                      </a:r>
                      <a:r>
                        <a:rPr lang="en-US" sz="1400" kern="900" spc="-30" dirty="0">
                          <a:effectLst/>
                        </a:rPr>
                        <a:t>2192</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u="sng" kern="900" spc="-30" dirty="0">
                          <a:effectLst/>
                        </a:rPr>
                        <a:t>半製品</a:t>
                      </a:r>
                      <a:r>
                        <a:rPr lang="en-US" sz="1400" u="sng" kern="900" spc="-30" dirty="0">
                          <a:effectLst/>
                        </a:rPr>
                        <a:t>1558</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kern="900" spc="-30" dirty="0">
                          <a:effectLst/>
                        </a:rPr>
                        <a:t>熱延</a:t>
                      </a:r>
                      <a:r>
                        <a:rPr lang="en-US" sz="1400" kern="900" spc="-30" dirty="0">
                          <a:effectLst/>
                        </a:rPr>
                        <a:t>556</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u="sng" kern="900" spc="-30" dirty="0">
                          <a:effectLst/>
                        </a:rPr>
                        <a:t>熱延</a:t>
                      </a:r>
                      <a:r>
                        <a:rPr lang="en-US" sz="1400" u="sng" kern="900" spc="-30" dirty="0">
                          <a:effectLst/>
                        </a:rPr>
                        <a:t>1665</a:t>
                      </a:r>
                      <a:r>
                        <a:rPr lang="ja-JP" sz="1400" kern="900" spc="-30" dirty="0">
                          <a:effectLst/>
                        </a:rPr>
                        <a:t>，</a:t>
                      </a:r>
                      <a:r>
                        <a:rPr lang="ja-JP" sz="1400" u="sng" kern="900" spc="-30" dirty="0">
                          <a:effectLst/>
                        </a:rPr>
                        <a:t>冷延</a:t>
                      </a:r>
                      <a:r>
                        <a:rPr lang="en-US" sz="1400" u="sng" kern="900" spc="-30" dirty="0">
                          <a:effectLst/>
                        </a:rPr>
                        <a:t>606</a:t>
                      </a:r>
                      <a:r>
                        <a:rPr lang="ja-JP" sz="1400" kern="900" spc="-30" dirty="0">
                          <a:effectLst/>
                        </a:rPr>
                        <a:t>，亜鉛</a:t>
                      </a:r>
                      <a:r>
                        <a:rPr lang="en-US" sz="1400" kern="900" spc="-30" dirty="0">
                          <a:effectLst/>
                        </a:rPr>
                        <a:t>676</a:t>
                      </a:r>
                      <a:r>
                        <a:rPr lang="ja-JP" sz="1400" kern="900" spc="-30" dirty="0">
                          <a:effectLst/>
                        </a:rPr>
                        <a:t>，合金鋼</a:t>
                      </a:r>
                      <a:r>
                        <a:rPr lang="en-US" sz="1400" kern="900" spc="-30" dirty="0">
                          <a:effectLst/>
                        </a:rPr>
                        <a:t>910</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u="sng" kern="900" spc="-30" dirty="0">
                          <a:effectLst/>
                        </a:rPr>
                        <a:t>熱延</a:t>
                      </a:r>
                      <a:r>
                        <a:rPr lang="en-US" sz="1400" u="sng" kern="900" spc="-30" dirty="0">
                          <a:effectLst/>
                        </a:rPr>
                        <a:t>1034</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u="sng" kern="900" spc="-30" dirty="0">
                          <a:effectLst/>
                        </a:rPr>
                        <a:t>熱延</a:t>
                      </a:r>
                      <a:r>
                        <a:rPr lang="en-US" sz="1400" u="sng" kern="900" spc="-30" dirty="0">
                          <a:effectLst/>
                        </a:rPr>
                        <a:t>1248</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u="sng" kern="900" spc="-30" dirty="0">
                          <a:effectLst/>
                        </a:rPr>
                        <a:t>熱延</a:t>
                      </a:r>
                      <a:r>
                        <a:rPr lang="en-US" sz="1400" u="sng" kern="900" spc="-30" dirty="0">
                          <a:effectLst/>
                        </a:rPr>
                        <a:t>792</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kern="900" spc="-30" dirty="0">
                          <a:effectLst/>
                        </a:rPr>
                        <a:t>熱延</a:t>
                      </a:r>
                      <a:r>
                        <a:rPr lang="en-US" sz="1400" kern="900" spc="-30" dirty="0">
                          <a:effectLst/>
                        </a:rPr>
                        <a:t>1360</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kern="900" spc="-30" dirty="0">
                          <a:effectLst/>
                        </a:rPr>
                        <a:t>棒線</a:t>
                      </a:r>
                      <a:r>
                        <a:rPr lang="en-US" sz="1400" kern="900" spc="-30" dirty="0">
                          <a:effectLst/>
                        </a:rPr>
                        <a:t>666</a:t>
                      </a:r>
                      <a:endParaRPr lang="ja-JP" sz="1400" kern="900" spc="-30" dirty="0">
                        <a:effectLst/>
                        <a:latin typeface="Times New Roman"/>
                        <a:ea typeface="ＭＳ 明朝"/>
                      </a:endParaRPr>
                    </a:p>
                  </a:txBody>
                  <a:tcPr marL="65104" marR="65104" marT="0" marB="0"/>
                </a:tc>
                <a:tc>
                  <a:txBody>
                    <a:bodyPr/>
                    <a:lstStyle/>
                    <a:p>
                      <a:endParaRPr lang="ja-JP" sz="1400" dirty="0">
                        <a:effectLst/>
                        <a:latin typeface="Century"/>
                      </a:endParaRPr>
                    </a:p>
                  </a:txBody>
                  <a:tcPr marL="65104" marR="65104" marT="0" marB="0"/>
                </a:tc>
                <a:tc>
                  <a:txBody>
                    <a:bodyPr/>
                    <a:lstStyle/>
                    <a:p>
                      <a:pPr algn="l">
                        <a:spcAft>
                          <a:spcPts val="0"/>
                        </a:spcAft>
                      </a:pPr>
                      <a:r>
                        <a:rPr lang="ja-JP" sz="1400" kern="900" spc="-30" dirty="0">
                          <a:effectLst/>
                        </a:rPr>
                        <a:t>熱延</a:t>
                      </a:r>
                      <a:r>
                        <a:rPr lang="en-US" sz="1400" kern="900" spc="-30" dirty="0">
                          <a:effectLst/>
                        </a:rPr>
                        <a:t>1044</a:t>
                      </a:r>
                      <a:endParaRPr lang="ja-JP" sz="1400" kern="900" spc="-30" dirty="0">
                        <a:effectLst/>
                        <a:latin typeface="Times New Roman"/>
                        <a:ea typeface="ＭＳ 明朝"/>
                      </a:endParaRPr>
                    </a:p>
                  </a:txBody>
                  <a:tcPr marL="65104" marR="65104" marT="0" marB="0"/>
                </a:tc>
                <a:extLst>
                  <a:ext uri="{0D108BD9-81ED-4DB2-BD59-A6C34878D82A}">
                    <a16:rowId xmlns:a16="http://schemas.microsoft.com/office/drawing/2014/main" xmlns="" val="10001"/>
                  </a:ext>
                </a:extLst>
              </a:tr>
              <a:tr h="1350150">
                <a:tc>
                  <a:txBody>
                    <a:bodyPr/>
                    <a:lstStyle/>
                    <a:p>
                      <a:pPr algn="just">
                        <a:spcAft>
                          <a:spcPts val="0"/>
                        </a:spcAft>
                      </a:pPr>
                      <a:r>
                        <a:rPr lang="ja-JP" sz="1400" kern="900" spc="-30" dirty="0">
                          <a:effectLst/>
                        </a:rPr>
                        <a:t>韓国</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kern="900" spc="-30" dirty="0">
                          <a:effectLst/>
                        </a:rPr>
                        <a:t>冷延</a:t>
                      </a:r>
                      <a:r>
                        <a:rPr lang="en-US" sz="1400" kern="900" spc="-30" dirty="0">
                          <a:effectLst/>
                        </a:rPr>
                        <a:t>1001</a:t>
                      </a:r>
                      <a:r>
                        <a:rPr lang="ja-JP" sz="1400" kern="900" spc="-30" dirty="0">
                          <a:effectLst/>
                        </a:rPr>
                        <a:t>，亜鉛</a:t>
                      </a:r>
                      <a:r>
                        <a:rPr lang="en-US" sz="1400" kern="900" spc="-30" dirty="0">
                          <a:effectLst/>
                        </a:rPr>
                        <a:t>1094</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kern="900" spc="-30" dirty="0">
                          <a:effectLst/>
                        </a:rPr>
                        <a:t>熱延</a:t>
                      </a:r>
                      <a:r>
                        <a:rPr lang="en-US" sz="1400" kern="900" spc="-30" dirty="0">
                          <a:effectLst/>
                        </a:rPr>
                        <a:t>898</a:t>
                      </a:r>
                      <a:r>
                        <a:rPr lang="ja-JP" sz="1400" kern="900" spc="-30" dirty="0">
                          <a:effectLst/>
                        </a:rPr>
                        <a:t>，冷延</a:t>
                      </a:r>
                      <a:r>
                        <a:rPr lang="en-US" sz="1400" kern="900" spc="-30" dirty="0">
                          <a:effectLst/>
                        </a:rPr>
                        <a:t>601</a:t>
                      </a:r>
                      <a:r>
                        <a:rPr lang="ja-JP" sz="1400" kern="900" spc="-30" dirty="0">
                          <a:effectLst/>
                        </a:rPr>
                        <a:t>，亜鉛</a:t>
                      </a:r>
                      <a:r>
                        <a:rPr lang="en-US" sz="1400" kern="900" spc="-30" dirty="0">
                          <a:effectLst/>
                        </a:rPr>
                        <a:t>518</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kern="900" spc="-30" dirty="0">
                          <a:effectLst/>
                        </a:rPr>
                        <a:t>　</a:t>
                      </a:r>
                      <a:endParaRPr lang="ja-JP" sz="1400" kern="900" spc="-30" dirty="0">
                        <a:effectLst/>
                        <a:latin typeface="Times New Roman"/>
                        <a:ea typeface="ＭＳ 明朝"/>
                      </a:endParaRPr>
                    </a:p>
                  </a:txBody>
                  <a:tcPr marL="65104" marR="65104" marT="0" marB="0"/>
                </a:tc>
                <a:tc>
                  <a:txBody>
                    <a:bodyPr/>
                    <a:lstStyle/>
                    <a:p>
                      <a:endParaRPr lang="ja-JP" sz="1400" dirty="0">
                        <a:effectLst/>
                        <a:latin typeface="Century"/>
                      </a:endParaRPr>
                    </a:p>
                  </a:txBody>
                  <a:tcPr marL="65104" marR="65104" marT="0" marB="0"/>
                </a:tc>
                <a:tc>
                  <a:txBody>
                    <a:bodyPr/>
                    <a:lstStyle/>
                    <a:p>
                      <a:endParaRPr lang="ja-JP" sz="1400" dirty="0">
                        <a:effectLst/>
                        <a:latin typeface="Century"/>
                      </a:endParaRPr>
                    </a:p>
                  </a:txBody>
                  <a:tcPr marL="65104" marR="65104" marT="0" marB="0"/>
                </a:tc>
                <a:tc>
                  <a:txBody>
                    <a:bodyPr/>
                    <a:lstStyle/>
                    <a:p>
                      <a:pPr algn="l">
                        <a:spcAft>
                          <a:spcPts val="0"/>
                        </a:spcAft>
                      </a:pPr>
                      <a:r>
                        <a:rPr lang="en-US" sz="1400" u="none" strike="noStrike" kern="900" spc="-30" dirty="0">
                          <a:effectLst/>
                        </a:rPr>
                        <a:t> </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u="sng" kern="900" spc="-30" dirty="0">
                          <a:effectLst/>
                        </a:rPr>
                        <a:t>熱延</a:t>
                      </a:r>
                      <a:r>
                        <a:rPr lang="en-US" sz="1400" u="sng" kern="900" spc="-30" dirty="0">
                          <a:effectLst/>
                        </a:rPr>
                        <a:t>890</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u="sng" kern="900" spc="-30" dirty="0">
                          <a:effectLst/>
                        </a:rPr>
                        <a:t>熱延</a:t>
                      </a:r>
                      <a:r>
                        <a:rPr lang="en-US" sz="1400" u="sng" kern="900" spc="-30" dirty="0">
                          <a:effectLst/>
                        </a:rPr>
                        <a:t>1409</a:t>
                      </a:r>
                      <a:r>
                        <a:rPr lang="ja-JP" sz="1400" kern="900" spc="-30" dirty="0">
                          <a:effectLst/>
                        </a:rPr>
                        <a:t>，</a:t>
                      </a:r>
                      <a:r>
                        <a:rPr lang="ja-JP" sz="1400" u="sng" kern="900" spc="-30" dirty="0">
                          <a:effectLst/>
                        </a:rPr>
                        <a:t>冷延</a:t>
                      </a:r>
                      <a:r>
                        <a:rPr lang="en-US" sz="1400" u="sng" kern="900" spc="-30" dirty="0">
                          <a:effectLst/>
                        </a:rPr>
                        <a:t>654</a:t>
                      </a:r>
                      <a:endParaRPr lang="ja-JP" sz="1400" kern="900" spc="-30" dirty="0">
                        <a:effectLst/>
                        <a:latin typeface="Times New Roman"/>
                        <a:ea typeface="ＭＳ 明朝"/>
                      </a:endParaRPr>
                    </a:p>
                  </a:txBody>
                  <a:tcPr marL="65104" marR="65104" marT="0" marB="0"/>
                </a:tc>
                <a:tc>
                  <a:txBody>
                    <a:bodyPr/>
                    <a:lstStyle/>
                    <a:p>
                      <a:endParaRPr lang="ja-JP" sz="1400" dirty="0">
                        <a:effectLst/>
                        <a:latin typeface="Century"/>
                      </a:endParaRPr>
                    </a:p>
                  </a:txBody>
                  <a:tcPr marL="65104" marR="65104" marT="0" marB="0"/>
                </a:tc>
                <a:tc>
                  <a:txBody>
                    <a:bodyPr/>
                    <a:lstStyle/>
                    <a:p>
                      <a:pPr algn="l">
                        <a:spcAft>
                          <a:spcPts val="0"/>
                        </a:spcAft>
                      </a:pPr>
                      <a:r>
                        <a:rPr lang="ja-JP" sz="1400" kern="900" spc="-30" dirty="0">
                          <a:effectLst/>
                        </a:rPr>
                        <a:t>冷延</a:t>
                      </a:r>
                      <a:r>
                        <a:rPr lang="en-US" sz="1400" kern="900" spc="-30" dirty="0">
                          <a:effectLst/>
                        </a:rPr>
                        <a:t>594</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kern="900" spc="-30" dirty="0">
                          <a:effectLst/>
                        </a:rPr>
                        <a:t>熱延</a:t>
                      </a:r>
                      <a:r>
                        <a:rPr lang="en-US" sz="1400" kern="900" spc="-30" dirty="0">
                          <a:effectLst/>
                        </a:rPr>
                        <a:t>1149</a:t>
                      </a:r>
                      <a:r>
                        <a:rPr lang="ja-JP" sz="1400" kern="900" spc="-30" dirty="0">
                          <a:effectLst/>
                        </a:rPr>
                        <a:t>，溶鍛接</a:t>
                      </a:r>
                      <a:r>
                        <a:rPr lang="en-US" sz="1400" kern="900" spc="-30" dirty="0">
                          <a:effectLst/>
                        </a:rPr>
                        <a:t>1059</a:t>
                      </a:r>
                      <a:endParaRPr lang="ja-JP" sz="1400" kern="900" spc="-30" dirty="0">
                        <a:effectLst/>
                        <a:latin typeface="Times New Roman"/>
                        <a:ea typeface="ＭＳ 明朝"/>
                      </a:endParaRPr>
                    </a:p>
                  </a:txBody>
                  <a:tcPr marL="65104" marR="65104" marT="0" marB="0"/>
                </a:tc>
                <a:tc>
                  <a:txBody>
                    <a:bodyPr/>
                    <a:lstStyle/>
                    <a:p>
                      <a:pPr algn="l">
                        <a:spcAft>
                          <a:spcPts val="0"/>
                        </a:spcAft>
                      </a:pPr>
                      <a:r>
                        <a:rPr lang="ja-JP" sz="1400" kern="900" spc="-30" dirty="0">
                          <a:effectLst/>
                        </a:rPr>
                        <a:t>亜鉛</a:t>
                      </a:r>
                      <a:r>
                        <a:rPr lang="en-US" sz="1400" kern="900" spc="-30" dirty="0">
                          <a:effectLst/>
                        </a:rPr>
                        <a:t>594</a:t>
                      </a:r>
                      <a:endParaRPr lang="ja-JP" sz="1400" kern="900" spc="-30" dirty="0">
                        <a:effectLst/>
                        <a:latin typeface="Times New Roman"/>
                        <a:ea typeface="ＭＳ 明朝"/>
                      </a:endParaRPr>
                    </a:p>
                  </a:txBody>
                  <a:tcPr marL="65104" marR="65104" marT="0" marB="0"/>
                </a:tc>
                <a:tc>
                  <a:txBody>
                    <a:bodyPr/>
                    <a:lstStyle/>
                    <a:p>
                      <a:endParaRPr lang="ja-JP" sz="1400" dirty="0">
                        <a:effectLst/>
                        <a:latin typeface="Century"/>
                      </a:endParaRPr>
                    </a:p>
                  </a:txBody>
                  <a:tcPr marL="65104" marR="65104" marT="0" marB="0"/>
                </a:tc>
                <a:extLst>
                  <a:ext uri="{0D108BD9-81ED-4DB2-BD59-A6C34878D82A}">
                    <a16:rowId xmlns:a16="http://schemas.microsoft.com/office/drawing/2014/main" xmlns="" val="10002"/>
                  </a:ext>
                </a:extLst>
              </a:tr>
            </a:tbl>
          </a:graphicData>
        </a:graphic>
      </p:graphicFrame>
      <p:sp>
        <p:nvSpPr>
          <p:cNvPr id="8" name="テキスト ボックス 7"/>
          <p:cNvSpPr txBox="1"/>
          <p:nvPr/>
        </p:nvSpPr>
        <p:spPr>
          <a:xfrm>
            <a:off x="323528" y="6597352"/>
            <a:ext cx="4824536" cy="307777"/>
          </a:xfrm>
          <a:prstGeom prst="rect">
            <a:avLst/>
          </a:prstGeom>
          <a:noFill/>
        </p:spPr>
        <p:txBody>
          <a:bodyPr wrap="square" rtlCol="0">
            <a:spAutoFit/>
          </a:bodyPr>
          <a:lstStyle/>
          <a:p>
            <a:r>
              <a:rPr kumimoji="1" lang="ja-JP" altLang="en-US" sz="1400" dirty="0"/>
              <a:t>出所：川端</a:t>
            </a:r>
            <a:r>
              <a:rPr kumimoji="1" lang="en-US" altLang="ja-JP" sz="1400" dirty="0"/>
              <a:t>[2017]26</a:t>
            </a:r>
            <a:r>
              <a:rPr kumimoji="1" lang="ja-JP" altLang="en-US" sz="1400" dirty="0"/>
              <a:t>頁。</a:t>
            </a:r>
          </a:p>
        </p:txBody>
      </p:sp>
    </p:spTree>
    <p:extLst>
      <p:ext uri="{BB962C8B-B14F-4D97-AF65-F5344CB8AC3E}">
        <p14:creationId xmlns:p14="http://schemas.microsoft.com/office/powerpoint/2010/main" val="36085362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404664"/>
            <a:ext cx="8507289" cy="648072"/>
          </a:xfrm>
        </p:spPr>
        <p:txBody>
          <a:bodyPr>
            <a:normAutofit fontScale="90000"/>
          </a:bodyPr>
          <a:lstStyle/>
          <a:p>
            <a:r>
              <a:rPr kumimoji="1" lang="ja-JP" altLang="en-US" sz="3200" dirty="0"/>
              <a:t>グローバル</a:t>
            </a:r>
            <a:r>
              <a:rPr kumimoji="1" lang="ja-JP" altLang="en-US" sz="3600" dirty="0"/>
              <a:t>・バリュー・チェーン（Ａ）と</a:t>
            </a:r>
            <a:r>
              <a:rPr lang="ja-JP" altLang="en-US" sz="3600" dirty="0"/>
              <a:t>貿易（２）</a:t>
            </a:r>
            <a:endParaRPr kumimoji="1" lang="ja-JP" altLang="en-US" sz="3600" dirty="0"/>
          </a:p>
        </p:txBody>
      </p:sp>
      <p:sp>
        <p:nvSpPr>
          <p:cNvPr id="3" name="コンテンツ プレースホルダー 2"/>
          <p:cNvSpPr>
            <a:spLocks noGrp="1"/>
          </p:cNvSpPr>
          <p:nvPr>
            <p:ph idx="1"/>
          </p:nvPr>
        </p:nvSpPr>
        <p:spPr>
          <a:xfrm>
            <a:off x="457200" y="1052737"/>
            <a:ext cx="8229600" cy="864095"/>
          </a:xfrm>
        </p:spPr>
        <p:txBody>
          <a:bodyPr>
            <a:normAutofit fontScale="92500" lnSpcReduction="20000"/>
          </a:bodyPr>
          <a:lstStyle/>
          <a:p>
            <a:r>
              <a:rPr kumimoji="1" lang="ja-JP" altLang="en-US" dirty="0"/>
              <a:t>日本メーカーと韓国</a:t>
            </a:r>
            <a:r>
              <a:rPr kumimoji="1" lang="en-US" altLang="ja-JP" dirty="0"/>
              <a:t>POSCO</a:t>
            </a:r>
            <a:r>
              <a:rPr kumimoji="1" lang="ja-JP" altLang="en-US" dirty="0"/>
              <a:t>による，前表下線部に対応した提携先・子会社との継続取引</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43</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18938424"/>
              </p:ext>
            </p:extLst>
          </p:nvPr>
        </p:nvGraphicFramePr>
        <p:xfrm>
          <a:off x="539552" y="1844824"/>
          <a:ext cx="8424937" cy="4787171"/>
        </p:xfrm>
        <a:graphic>
          <a:graphicData uri="http://schemas.openxmlformats.org/drawingml/2006/table">
            <a:tbl>
              <a:tblPr firstRow="1" firstCol="1" bandRow="1">
                <a:tableStyleId>{5C22544A-7EE6-4342-B048-85BDC9FD1C3A}</a:tableStyleId>
              </a:tblPr>
              <a:tblGrid>
                <a:gridCol w="864096">
                  <a:extLst>
                    <a:ext uri="{9D8B030D-6E8A-4147-A177-3AD203B41FA5}">
                      <a16:colId xmlns:a16="http://schemas.microsoft.com/office/drawing/2014/main" xmlns="" val="20000"/>
                    </a:ext>
                  </a:extLst>
                </a:gridCol>
                <a:gridCol w="936104">
                  <a:extLst>
                    <a:ext uri="{9D8B030D-6E8A-4147-A177-3AD203B41FA5}">
                      <a16:colId xmlns:a16="http://schemas.microsoft.com/office/drawing/2014/main" xmlns="" val="20001"/>
                    </a:ext>
                  </a:extLst>
                </a:gridCol>
                <a:gridCol w="1512168">
                  <a:extLst>
                    <a:ext uri="{9D8B030D-6E8A-4147-A177-3AD203B41FA5}">
                      <a16:colId xmlns:a16="http://schemas.microsoft.com/office/drawing/2014/main" xmlns="" val="20002"/>
                    </a:ext>
                  </a:extLst>
                </a:gridCol>
                <a:gridCol w="1728192">
                  <a:extLst>
                    <a:ext uri="{9D8B030D-6E8A-4147-A177-3AD203B41FA5}">
                      <a16:colId xmlns:a16="http://schemas.microsoft.com/office/drawing/2014/main" xmlns="" val="20003"/>
                    </a:ext>
                  </a:extLst>
                </a:gridCol>
                <a:gridCol w="3384377">
                  <a:extLst>
                    <a:ext uri="{9D8B030D-6E8A-4147-A177-3AD203B41FA5}">
                      <a16:colId xmlns:a16="http://schemas.microsoft.com/office/drawing/2014/main" xmlns="" val="20004"/>
                    </a:ext>
                  </a:extLst>
                </a:gridCol>
              </a:tblGrid>
              <a:tr h="275893">
                <a:tc>
                  <a:txBody>
                    <a:bodyPr/>
                    <a:lstStyle/>
                    <a:p>
                      <a:pPr algn="just">
                        <a:spcAft>
                          <a:spcPts val="0"/>
                        </a:spcAft>
                      </a:pPr>
                      <a:r>
                        <a:rPr lang="ja-JP" sz="1200" kern="900" spc="-30" dirty="0">
                          <a:effectLst/>
                        </a:rPr>
                        <a:t>輸出元</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輸出先</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品種</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altLang="en-US" sz="1200" kern="900" spc="-30" dirty="0">
                          <a:effectLst/>
                        </a:rPr>
                        <a:t>海外での</a:t>
                      </a:r>
                      <a:r>
                        <a:rPr lang="ja-JP" sz="1200" kern="900" spc="-30" dirty="0">
                          <a:effectLst/>
                        </a:rPr>
                        <a:t>次工程</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輸出企業→輸入企業</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00"/>
                  </a:ext>
                </a:extLst>
              </a:tr>
              <a:tr h="164222">
                <a:tc rowSpan="18">
                  <a:txBody>
                    <a:bodyPr/>
                    <a:lstStyle/>
                    <a:p>
                      <a:pPr algn="just">
                        <a:spcAft>
                          <a:spcPts val="0"/>
                        </a:spcAft>
                      </a:pPr>
                      <a:r>
                        <a:rPr lang="ja-JP" sz="1200" kern="900" spc="-30" dirty="0">
                          <a:effectLst/>
                        </a:rPr>
                        <a:t>日本</a:t>
                      </a:r>
                      <a:endParaRPr lang="ja-JP" sz="1200" kern="900" spc="-30" dirty="0">
                        <a:effectLst/>
                        <a:latin typeface="Times New Roman"/>
                        <a:ea typeface="ＭＳ 明朝"/>
                      </a:endParaRPr>
                    </a:p>
                  </a:txBody>
                  <a:tcPr marL="59120" marR="59120" marT="0" marB="0"/>
                </a:tc>
                <a:tc rowSpan="2">
                  <a:txBody>
                    <a:bodyPr/>
                    <a:lstStyle/>
                    <a:p>
                      <a:pPr algn="just">
                        <a:spcAft>
                          <a:spcPts val="0"/>
                        </a:spcAft>
                      </a:pPr>
                      <a:r>
                        <a:rPr lang="ja-JP" sz="1200" kern="900" spc="-30" dirty="0">
                          <a:effectLst/>
                        </a:rPr>
                        <a:t>中国</a:t>
                      </a:r>
                      <a:endParaRPr lang="ja-JP" sz="1200" kern="900" spc="-30" dirty="0">
                        <a:effectLst/>
                        <a:latin typeface="Times New Roman"/>
                        <a:ea typeface="ＭＳ 明朝"/>
                      </a:endParaRPr>
                    </a:p>
                  </a:txBody>
                  <a:tcPr marL="59120" marR="59120" marT="0" marB="0"/>
                </a:tc>
                <a:tc rowSpan="2">
                  <a:txBody>
                    <a:bodyPr/>
                    <a:lstStyle/>
                    <a:p>
                      <a:pPr algn="just">
                        <a:spcAft>
                          <a:spcPts val="0"/>
                        </a:spcAft>
                      </a:pPr>
                      <a:r>
                        <a:rPr lang="ja-JP" sz="1200" kern="900" spc="-30" dirty="0">
                          <a:effectLst/>
                        </a:rPr>
                        <a:t>熱延コイル</a:t>
                      </a:r>
                      <a:endParaRPr lang="ja-JP" sz="1200" kern="900" spc="-30" dirty="0">
                        <a:effectLst/>
                        <a:latin typeface="Times New Roman"/>
                        <a:ea typeface="ＭＳ 明朝"/>
                      </a:endParaRPr>
                    </a:p>
                  </a:txBody>
                  <a:tcPr marL="59120" marR="59120" marT="0" marB="0"/>
                </a:tc>
                <a:tc rowSpan="2">
                  <a:txBody>
                    <a:bodyPr/>
                    <a:lstStyle/>
                    <a:p>
                      <a:pPr algn="just">
                        <a:spcAft>
                          <a:spcPts val="0"/>
                        </a:spcAft>
                      </a:pPr>
                      <a:r>
                        <a:rPr lang="ja-JP" sz="1200" kern="900" spc="-30" dirty="0">
                          <a:effectLst/>
                        </a:rPr>
                        <a:t>冷延</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新日鉄住金→</a:t>
                      </a:r>
                      <a:r>
                        <a:rPr lang="en-US" sz="1200" kern="900" spc="-30" dirty="0">
                          <a:effectLst/>
                        </a:rPr>
                        <a:t>BNA</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01"/>
                  </a:ext>
                </a:extLst>
              </a:tr>
              <a:tr h="16422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1200" kern="900" spc="-30" dirty="0">
                          <a:effectLst/>
                        </a:rPr>
                        <a:t>JFE</a:t>
                      </a:r>
                      <a:r>
                        <a:rPr lang="ja-JP" sz="1200" kern="900" spc="-30" dirty="0">
                          <a:effectLst/>
                        </a:rPr>
                        <a:t>→</a:t>
                      </a:r>
                      <a:r>
                        <a:rPr lang="en-US" sz="1200" kern="900" spc="-30" dirty="0">
                          <a:effectLst/>
                        </a:rPr>
                        <a:t>GJSS</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02"/>
                  </a:ext>
                </a:extLst>
              </a:tr>
              <a:tr h="275893">
                <a:tc vMerge="1">
                  <a:txBody>
                    <a:bodyPr/>
                    <a:lstStyle/>
                    <a:p>
                      <a:endParaRPr kumimoji="1" lang="ja-JP" altLang="en-US"/>
                    </a:p>
                  </a:txBody>
                  <a:tcPr/>
                </a:tc>
                <a:tc rowSpan="3">
                  <a:txBody>
                    <a:bodyPr/>
                    <a:lstStyle/>
                    <a:p>
                      <a:pPr algn="just">
                        <a:spcAft>
                          <a:spcPts val="0"/>
                        </a:spcAft>
                      </a:pPr>
                      <a:r>
                        <a:rPr lang="ja-JP" sz="1200" kern="900" spc="-30" dirty="0">
                          <a:effectLst/>
                        </a:rPr>
                        <a:t>中国</a:t>
                      </a:r>
                      <a:endParaRPr lang="ja-JP" sz="1200" kern="900" spc="-30" dirty="0">
                        <a:effectLst/>
                        <a:latin typeface="Times New Roman"/>
                        <a:ea typeface="ＭＳ 明朝"/>
                      </a:endParaRPr>
                    </a:p>
                  </a:txBody>
                  <a:tcPr marL="59120" marR="59120" marT="0" marB="0"/>
                </a:tc>
                <a:tc rowSpan="3">
                  <a:txBody>
                    <a:bodyPr/>
                    <a:lstStyle/>
                    <a:p>
                      <a:pPr algn="just">
                        <a:spcAft>
                          <a:spcPts val="0"/>
                        </a:spcAft>
                      </a:pPr>
                      <a:r>
                        <a:rPr lang="ja-JP" sz="1200" kern="900" spc="-30" dirty="0">
                          <a:effectLst/>
                        </a:rPr>
                        <a:t>冷延コイル（</a:t>
                      </a:r>
                      <a:r>
                        <a:rPr lang="en-US" sz="1200" kern="900" spc="-30" dirty="0">
                          <a:effectLst/>
                        </a:rPr>
                        <a:t>TMBP</a:t>
                      </a:r>
                      <a:r>
                        <a:rPr lang="ja-JP" sz="1200" kern="900" spc="-30" dirty="0">
                          <a:effectLst/>
                        </a:rPr>
                        <a:t>）</a:t>
                      </a:r>
                      <a:endParaRPr lang="ja-JP" sz="1200" kern="900" spc="-30" dirty="0">
                        <a:effectLst/>
                        <a:latin typeface="Times New Roman"/>
                        <a:ea typeface="ＭＳ 明朝"/>
                      </a:endParaRPr>
                    </a:p>
                  </a:txBody>
                  <a:tcPr marL="59120" marR="59120" marT="0" marB="0"/>
                </a:tc>
                <a:tc rowSpan="3">
                  <a:txBody>
                    <a:bodyPr/>
                    <a:lstStyle/>
                    <a:p>
                      <a:pPr algn="just">
                        <a:spcAft>
                          <a:spcPts val="0"/>
                        </a:spcAft>
                      </a:pPr>
                      <a:r>
                        <a:rPr lang="ja-JP" sz="1200" kern="900" spc="-30" dirty="0">
                          <a:effectLst/>
                        </a:rPr>
                        <a:t>ブリキめっき</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新日鉄住金→広州太平洋馬口鉄</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03"/>
                  </a:ext>
                </a:extLst>
              </a:tr>
              <a:tr h="16422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1200" kern="900" spc="-30" dirty="0">
                          <a:effectLst/>
                        </a:rPr>
                        <a:t>JFE</a:t>
                      </a:r>
                      <a:r>
                        <a:rPr lang="ja-JP" sz="1200" kern="900" spc="-30" dirty="0">
                          <a:effectLst/>
                        </a:rPr>
                        <a:t>→福建中日達</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04"/>
                  </a:ext>
                </a:extLst>
              </a:tr>
              <a:tr h="16422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1200" kern="900" spc="-30" dirty="0">
                          <a:effectLst/>
                        </a:rPr>
                        <a:t>JFE</a:t>
                      </a:r>
                      <a:r>
                        <a:rPr lang="ja-JP" sz="1200" kern="900" spc="-30" dirty="0">
                          <a:effectLst/>
                        </a:rPr>
                        <a:t>→海南海宇錫板</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05"/>
                  </a:ext>
                </a:extLst>
              </a:tr>
              <a:tr h="275893">
                <a:tc vMerge="1">
                  <a:txBody>
                    <a:bodyPr/>
                    <a:lstStyle/>
                    <a:p>
                      <a:endParaRPr kumimoji="1" lang="ja-JP" altLang="en-US"/>
                    </a:p>
                  </a:txBody>
                  <a:tcPr/>
                </a:tc>
                <a:tc>
                  <a:txBody>
                    <a:bodyPr/>
                    <a:lstStyle/>
                    <a:p>
                      <a:pPr algn="just">
                        <a:spcAft>
                          <a:spcPts val="0"/>
                        </a:spcAft>
                      </a:pPr>
                      <a:r>
                        <a:rPr lang="ja-JP" sz="1200" kern="900" spc="-30" dirty="0">
                          <a:effectLst/>
                        </a:rPr>
                        <a:t>韓国</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半製品</a:t>
                      </a:r>
                      <a:r>
                        <a:rPr lang="en-US" sz="1200" kern="900" spc="-30" dirty="0">
                          <a:effectLst/>
                        </a:rPr>
                        <a:t>(</a:t>
                      </a:r>
                      <a:r>
                        <a:rPr lang="ja-JP" sz="1200" kern="900" spc="-30" dirty="0">
                          <a:effectLst/>
                        </a:rPr>
                        <a:t>スラブ</a:t>
                      </a:r>
                      <a:r>
                        <a:rPr lang="en-US" sz="1200" kern="900" spc="-30" dirty="0">
                          <a:effectLst/>
                        </a:rPr>
                        <a:t>)</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厚板圧延</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en-US" sz="1200" kern="900" spc="-30" dirty="0">
                          <a:effectLst/>
                        </a:rPr>
                        <a:t>JFE</a:t>
                      </a:r>
                      <a:r>
                        <a:rPr lang="ja-JP" sz="1200" kern="900" spc="-30" dirty="0">
                          <a:effectLst/>
                        </a:rPr>
                        <a:t>→東国製鋼</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06"/>
                  </a:ext>
                </a:extLst>
              </a:tr>
              <a:tr h="275893">
                <a:tc vMerge="1">
                  <a:txBody>
                    <a:bodyPr/>
                    <a:lstStyle/>
                    <a:p>
                      <a:endParaRPr kumimoji="1" lang="ja-JP" altLang="en-US"/>
                    </a:p>
                  </a:txBody>
                  <a:tcPr/>
                </a:tc>
                <a:tc>
                  <a:txBody>
                    <a:bodyPr/>
                    <a:lstStyle/>
                    <a:p>
                      <a:pPr algn="just">
                        <a:spcAft>
                          <a:spcPts val="0"/>
                        </a:spcAft>
                      </a:pPr>
                      <a:r>
                        <a:rPr lang="ja-JP" sz="1200" kern="900" spc="-30" dirty="0">
                          <a:effectLst/>
                        </a:rPr>
                        <a:t>台湾</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半製品</a:t>
                      </a:r>
                      <a:r>
                        <a:rPr lang="en-US" sz="1200" kern="900" spc="-30" dirty="0">
                          <a:effectLst/>
                        </a:rPr>
                        <a:t>(</a:t>
                      </a:r>
                      <a:r>
                        <a:rPr lang="ja-JP" sz="1200" kern="900" spc="-30" dirty="0">
                          <a:effectLst/>
                        </a:rPr>
                        <a:t>スラブ</a:t>
                      </a:r>
                      <a:r>
                        <a:rPr lang="en-US" sz="1200" kern="900" spc="-30" dirty="0">
                          <a:effectLst/>
                        </a:rPr>
                        <a:t>)</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熱延</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新日鉄住金→中鴻鋼鉄</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07"/>
                  </a:ext>
                </a:extLst>
              </a:tr>
              <a:tr h="164222">
                <a:tc vMerge="1">
                  <a:txBody>
                    <a:bodyPr/>
                    <a:lstStyle/>
                    <a:p>
                      <a:endParaRPr kumimoji="1" lang="ja-JP" altLang="en-US"/>
                    </a:p>
                  </a:txBody>
                  <a:tcPr/>
                </a:tc>
                <a:tc rowSpan="2">
                  <a:txBody>
                    <a:bodyPr/>
                    <a:lstStyle/>
                    <a:p>
                      <a:pPr algn="just">
                        <a:spcAft>
                          <a:spcPts val="0"/>
                        </a:spcAft>
                      </a:pPr>
                      <a:r>
                        <a:rPr lang="ja-JP" sz="1200" kern="900" spc="-30" dirty="0">
                          <a:effectLst/>
                        </a:rPr>
                        <a:t>タイ</a:t>
                      </a:r>
                      <a:endParaRPr lang="ja-JP" sz="1200" kern="900" spc="-30" dirty="0">
                        <a:effectLst/>
                        <a:latin typeface="Times New Roman"/>
                        <a:ea typeface="ＭＳ 明朝"/>
                      </a:endParaRPr>
                    </a:p>
                  </a:txBody>
                  <a:tcPr marL="59120" marR="59120" marT="0" marB="0"/>
                </a:tc>
                <a:tc rowSpan="2">
                  <a:txBody>
                    <a:bodyPr/>
                    <a:lstStyle/>
                    <a:p>
                      <a:pPr algn="just">
                        <a:spcAft>
                          <a:spcPts val="0"/>
                        </a:spcAft>
                      </a:pPr>
                      <a:r>
                        <a:rPr lang="ja-JP" sz="1200" kern="900" spc="-30" dirty="0">
                          <a:effectLst/>
                        </a:rPr>
                        <a:t>熱延コイル</a:t>
                      </a:r>
                      <a:endParaRPr lang="ja-JP" sz="1200" kern="900" spc="-30" dirty="0">
                        <a:effectLst/>
                        <a:latin typeface="Times New Roman"/>
                        <a:ea typeface="ＭＳ 明朝"/>
                      </a:endParaRPr>
                    </a:p>
                  </a:txBody>
                  <a:tcPr marL="59120" marR="59120" marT="0" marB="0"/>
                </a:tc>
                <a:tc rowSpan="2">
                  <a:txBody>
                    <a:bodyPr/>
                    <a:lstStyle/>
                    <a:p>
                      <a:pPr algn="just">
                        <a:spcAft>
                          <a:spcPts val="0"/>
                        </a:spcAft>
                      </a:pPr>
                      <a:r>
                        <a:rPr lang="ja-JP" sz="1200" kern="900" spc="-30" dirty="0">
                          <a:effectLst/>
                        </a:rPr>
                        <a:t>冷延</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新日鉄住金→</a:t>
                      </a:r>
                      <a:r>
                        <a:rPr lang="en-US" sz="1200" kern="900" spc="-30" dirty="0">
                          <a:effectLst/>
                        </a:rPr>
                        <a:t>SUS</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08"/>
                  </a:ext>
                </a:extLst>
              </a:tr>
              <a:tr h="16422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1200" kern="900" spc="-30" dirty="0">
                          <a:effectLst/>
                        </a:rPr>
                        <a:t>JFE</a:t>
                      </a:r>
                      <a:r>
                        <a:rPr lang="ja-JP" sz="1200" kern="900" spc="-30" dirty="0">
                          <a:effectLst/>
                        </a:rPr>
                        <a:t>→</a:t>
                      </a:r>
                      <a:r>
                        <a:rPr lang="en-US" sz="1200" kern="900" spc="-30" dirty="0">
                          <a:effectLst/>
                        </a:rPr>
                        <a:t>TCRSS</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09"/>
                  </a:ext>
                </a:extLst>
              </a:tr>
              <a:tr h="275893">
                <a:tc vMerge="1">
                  <a:txBody>
                    <a:bodyPr/>
                    <a:lstStyle/>
                    <a:p>
                      <a:endParaRPr kumimoji="1" lang="ja-JP" altLang="en-US"/>
                    </a:p>
                  </a:txBody>
                  <a:tcPr/>
                </a:tc>
                <a:tc>
                  <a:txBody>
                    <a:bodyPr/>
                    <a:lstStyle/>
                    <a:p>
                      <a:pPr algn="just">
                        <a:spcAft>
                          <a:spcPts val="0"/>
                        </a:spcAft>
                      </a:pPr>
                      <a:r>
                        <a:rPr lang="ja-JP" sz="1200" kern="900" spc="-30" dirty="0">
                          <a:effectLst/>
                        </a:rPr>
                        <a:t>タイ</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熱延コイル</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構造用鋼管の製管</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新日鉄住金→</a:t>
                      </a:r>
                      <a:r>
                        <a:rPr lang="en-US" sz="1200" kern="900" spc="-30" dirty="0">
                          <a:effectLst/>
                        </a:rPr>
                        <a:t>SNP</a:t>
                      </a:r>
                      <a:r>
                        <a:rPr lang="ja-JP" sz="1200" kern="900" spc="-30" dirty="0">
                          <a:effectLst/>
                        </a:rPr>
                        <a:t>，</a:t>
                      </a:r>
                      <a:r>
                        <a:rPr lang="en-US" sz="1200" kern="900" spc="-30" dirty="0">
                          <a:effectLst/>
                        </a:rPr>
                        <a:t>TSP</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10"/>
                  </a:ext>
                </a:extLst>
              </a:tr>
              <a:tr h="164222">
                <a:tc vMerge="1">
                  <a:txBody>
                    <a:bodyPr/>
                    <a:lstStyle/>
                    <a:p>
                      <a:endParaRPr kumimoji="1" lang="ja-JP" altLang="en-US"/>
                    </a:p>
                  </a:txBody>
                  <a:tcPr/>
                </a:tc>
                <a:tc rowSpan="2">
                  <a:txBody>
                    <a:bodyPr/>
                    <a:lstStyle/>
                    <a:p>
                      <a:pPr algn="just">
                        <a:spcAft>
                          <a:spcPts val="0"/>
                        </a:spcAft>
                      </a:pPr>
                      <a:r>
                        <a:rPr lang="ja-JP" sz="1200" kern="900" spc="-30" dirty="0">
                          <a:effectLst/>
                        </a:rPr>
                        <a:t>タイ</a:t>
                      </a:r>
                      <a:endParaRPr lang="ja-JP" sz="1200" kern="900" spc="-30" dirty="0">
                        <a:effectLst/>
                        <a:latin typeface="Times New Roman"/>
                        <a:ea typeface="ＭＳ 明朝"/>
                      </a:endParaRPr>
                    </a:p>
                  </a:txBody>
                  <a:tcPr marL="59120" marR="59120" marT="0" marB="0"/>
                </a:tc>
                <a:tc rowSpan="2">
                  <a:txBody>
                    <a:bodyPr/>
                    <a:lstStyle/>
                    <a:p>
                      <a:pPr algn="just">
                        <a:spcAft>
                          <a:spcPts val="0"/>
                        </a:spcAft>
                      </a:pPr>
                      <a:r>
                        <a:rPr lang="ja-JP" sz="1200" kern="900" spc="-30" dirty="0">
                          <a:effectLst/>
                        </a:rPr>
                        <a:t>冷延コイル（</a:t>
                      </a:r>
                      <a:r>
                        <a:rPr lang="en-US" sz="1200" kern="900" spc="-30" dirty="0">
                          <a:effectLst/>
                        </a:rPr>
                        <a:t>TMBP</a:t>
                      </a:r>
                      <a:r>
                        <a:rPr lang="ja-JP" sz="1200" kern="900" spc="-30" dirty="0">
                          <a:effectLst/>
                        </a:rPr>
                        <a:t>）</a:t>
                      </a:r>
                      <a:endParaRPr lang="ja-JP" sz="1200" kern="900" spc="-30" dirty="0">
                        <a:effectLst/>
                        <a:latin typeface="Times New Roman"/>
                        <a:ea typeface="ＭＳ 明朝"/>
                      </a:endParaRPr>
                    </a:p>
                  </a:txBody>
                  <a:tcPr marL="59120" marR="59120" marT="0" marB="0"/>
                </a:tc>
                <a:tc rowSpan="2">
                  <a:txBody>
                    <a:bodyPr/>
                    <a:lstStyle/>
                    <a:p>
                      <a:pPr algn="just">
                        <a:spcAft>
                          <a:spcPts val="0"/>
                        </a:spcAft>
                      </a:pPr>
                      <a:r>
                        <a:rPr lang="ja-JP" sz="1200" kern="900" spc="-30" dirty="0">
                          <a:effectLst/>
                        </a:rPr>
                        <a:t>ブリキめっき</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新日鉄住金→</a:t>
                      </a:r>
                      <a:r>
                        <a:rPr lang="en-US" sz="1200" kern="900" spc="-30" dirty="0">
                          <a:effectLst/>
                        </a:rPr>
                        <a:t>STP</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11"/>
                  </a:ext>
                </a:extLst>
              </a:tr>
              <a:tr h="16422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1200" kern="900" spc="-30" dirty="0">
                          <a:effectLst/>
                        </a:rPr>
                        <a:t>JFE</a:t>
                      </a:r>
                      <a:r>
                        <a:rPr lang="ja-JP" sz="1200" kern="900" spc="-30" dirty="0">
                          <a:effectLst/>
                        </a:rPr>
                        <a:t>→</a:t>
                      </a:r>
                      <a:r>
                        <a:rPr lang="en-US" sz="1200" kern="900" spc="-30" dirty="0">
                          <a:effectLst/>
                        </a:rPr>
                        <a:t>TTP</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12"/>
                  </a:ext>
                </a:extLst>
              </a:tr>
              <a:tr h="164222">
                <a:tc vMerge="1">
                  <a:txBody>
                    <a:bodyPr/>
                    <a:lstStyle/>
                    <a:p>
                      <a:endParaRPr kumimoji="1" lang="ja-JP" altLang="en-US"/>
                    </a:p>
                  </a:txBody>
                  <a:tcPr/>
                </a:tc>
                <a:tc rowSpan="2">
                  <a:txBody>
                    <a:bodyPr/>
                    <a:lstStyle/>
                    <a:p>
                      <a:pPr algn="just">
                        <a:spcAft>
                          <a:spcPts val="0"/>
                        </a:spcAft>
                      </a:pPr>
                      <a:r>
                        <a:rPr lang="ja-JP" sz="1200" kern="900" spc="-30" dirty="0">
                          <a:effectLst/>
                        </a:rPr>
                        <a:t>タイ</a:t>
                      </a:r>
                      <a:endParaRPr lang="ja-JP" sz="1200" kern="900" spc="-30" dirty="0">
                        <a:effectLst/>
                        <a:latin typeface="Times New Roman"/>
                        <a:ea typeface="ＭＳ 明朝"/>
                      </a:endParaRPr>
                    </a:p>
                  </a:txBody>
                  <a:tcPr marL="59120" marR="59120" marT="0" marB="0"/>
                </a:tc>
                <a:tc rowSpan="2">
                  <a:txBody>
                    <a:bodyPr/>
                    <a:lstStyle/>
                    <a:p>
                      <a:pPr algn="just">
                        <a:spcAft>
                          <a:spcPts val="0"/>
                        </a:spcAft>
                      </a:pPr>
                      <a:r>
                        <a:rPr lang="ja-JP" sz="1200" kern="900" spc="-30" dirty="0">
                          <a:effectLst/>
                        </a:rPr>
                        <a:t>冷延コイル</a:t>
                      </a:r>
                      <a:endParaRPr lang="ja-JP" sz="1200" kern="900" spc="-30" dirty="0">
                        <a:effectLst/>
                        <a:latin typeface="Times New Roman"/>
                        <a:ea typeface="ＭＳ 明朝"/>
                      </a:endParaRPr>
                    </a:p>
                  </a:txBody>
                  <a:tcPr marL="59120" marR="59120" marT="0" marB="0"/>
                </a:tc>
                <a:tc rowSpan="2">
                  <a:txBody>
                    <a:bodyPr/>
                    <a:lstStyle/>
                    <a:p>
                      <a:pPr algn="just">
                        <a:spcAft>
                          <a:spcPts val="0"/>
                        </a:spcAft>
                      </a:pPr>
                      <a:r>
                        <a:rPr lang="ja-JP" sz="1200" kern="900" spc="-30" dirty="0">
                          <a:effectLst/>
                        </a:rPr>
                        <a:t>溶融亜鉛めっき</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新日鉄住金→</a:t>
                      </a:r>
                      <a:r>
                        <a:rPr lang="en-US" sz="1200" kern="900" spc="-30" dirty="0">
                          <a:effectLst/>
                        </a:rPr>
                        <a:t>NSGT</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13"/>
                  </a:ext>
                </a:extLst>
              </a:tr>
              <a:tr h="16422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1200" kern="900" spc="-30" dirty="0">
                          <a:effectLst/>
                        </a:rPr>
                        <a:t>JFE</a:t>
                      </a:r>
                      <a:r>
                        <a:rPr lang="ja-JP" sz="1200" kern="900" spc="-30" dirty="0">
                          <a:effectLst/>
                        </a:rPr>
                        <a:t>→</a:t>
                      </a:r>
                      <a:r>
                        <a:rPr lang="en-US" sz="1200" kern="900" spc="-30" dirty="0">
                          <a:effectLst/>
                        </a:rPr>
                        <a:t>JSGT</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14"/>
                  </a:ext>
                </a:extLst>
              </a:tr>
              <a:tr h="164222">
                <a:tc vMerge="1">
                  <a:txBody>
                    <a:bodyPr/>
                    <a:lstStyle/>
                    <a:p>
                      <a:endParaRPr kumimoji="1" lang="ja-JP" altLang="en-US"/>
                    </a:p>
                  </a:txBody>
                  <a:tcPr/>
                </a:tc>
                <a:tc>
                  <a:txBody>
                    <a:bodyPr/>
                    <a:lstStyle/>
                    <a:p>
                      <a:pPr algn="just">
                        <a:spcAft>
                          <a:spcPts val="0"/>
                        </a:spcAft>
                      </a:pPr>
                      <a:r>
                        <a:rPr lang="ja-JP" sz="1200" kern="900" spc="-30" dirty="0">
                          <a:effectLst/>
                        </a:rPr>
                        <a:t>タイ</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冷延コイル</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電気亜鉛めっき</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en-US" sz="1200" kern="900" spc="-30" dirty="0">
                          <a:effectLst/>
                        </a:rPr>
                        <a:t>JFE</a:t>
                      </a:r>
                      <a:r>
                        <a:rPr lang="ja-JP" sz="1200" kern="900" spc="-30" dirty="0">
                          <a:effectLst/>
                        </a:rPr>
                        <a:t>→</a:t>
                      </a:r>
                      <a:r>
                        <a:rPr lang="en-US" sz="1200" kern="900" spc="-30" dirty="0">
                          <a:effectLst/>
                        </a:rPr>
                        <a:t>TCS</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15"/>
                  </a:ext>
                </a:extLst>
              </a:tr>
              <a:tr h="164222">
                <a:tc vMerge="1">
                  <a:txBody>
                    <a:bodyPr/>
                    <a:lstStyle/>
                    <a:p>
                      <a:endParaRPr kumimoji="1" lang="ja-JP" altLang="en-US"/>
                    </a:p>
                  </a:txBody>
                  <a:tcPr/>
                </a:tc>
                <a:tc>
                  <a:txBody>
                    <a:bodyPr/>
                    <a:lstStyle/>
                    <a:p>
                      <a:pPr algn="just">
                        <a:spcAft>
                          <a:spcPts val="0"/>
                        </a:spcAft>
                      </a:pPr>
                      <a:r>
                        <a:rPr lang="ja-JP" sz="1200" kern="900" spc="-30" dirty="0">
                          <a:effectLst/>
                        </a:rPr>
                        <a:t>ベトナム</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熱延コイル</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冷延</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新日鉄住金→</a:t>
                      </a:r>
                      <a:r>
                        <a:rPr lang="en-US" sz="1200" kern="900" spc="-30" dirty="0">
                          <a:effectLst/>
                        </a:rPr>
                        <a:t>CSVC</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16"/>
                  </a:ext>
                </a:extLst>
              </a:tr>
              <a:tr h="164222">
                <a:tc vMerge="1">
                  <a:txBody>
                    <a:bodyPr/>
                    <a:lstStyle/>
                    <a:p>
                      <a:endParaRPr kumimoji="1" lang="ja-JP" altLang="en-US"/>
                    </a:p>
                  </a:txBody>
                  <a:tcPr/>
                </a:tc>
                <a:tc>
                  <a:txBody>
                    <a:bodyPr/>
                    <a:lstStyle/>
                    <a:p>
                      <a:pPr algn="just">
                        <a:spcAft>
                          <a:spcPts val="0"/>
                        </a:spcAft>
                      </a:pPr>
                      <a:r>
                        <a:rPr lang="ja-JP" sz="1200" kern="900" spc="-30" dirty="0">
                          <a:effectLst/>
                        </a:rPr>
                        <a:t>インド</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熱延コイル</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冷延</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en-US" sz="1200" kern="900" spc="-30" dirty="0">
                          <a:effectLst/>
                        </a:rPr>
                        <a:t>JFE</a:t>
                      </a:r>
                      <a:r>
                        <a:rPr lang="ja-JP" sz="1200" kern="900" spc="-30" dirty="0">
                          <a:effectLst/>
                        </a:rPr>
                        <a:t>→</a:t>
                      </a:r>
                      <a:r>
                        <a:rPr lang="en-US" sz="1200" kern="900" spc="-30" dirty="0">
                          <a:effectLst/>
                        </a:rPr>
                        <a:t>JSW Steel</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17"/>
                  </a:ext>
                </a:extLst>
              </a:tr>
              <a:tr h="164222">
                <a:tc vMerge="1">
                  <a:txBody>
                    <a:bodyPr/>
                    <a:lstStyle/>
                    <a:p>
                      <a:endParaRPr kumimoji="1" lang="ja-JP" altLang="en-US"/>
                    </a:p>
                  </a:txBody>
                  <a:tcPr/>
                </a:tc>
                <a:tc>
                  <a:txBody>
                    <a:bodyPr/>
                    <a:lstStyle/>
                    <a:p>
                      <a:pPr algn="just">
                        <a:spcAft>
                          <a:spcPts val="0"/>
                        </a:spcAft>
                      </a:pPr>
                      <a:r>
                        <a:rPr lang="en-US" sz="1200" kern="900" spc="-30" dirty="0">
                          <a:effectLst/>
                        </a:rPr>
                        <a:t>UAE</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熱延コイル</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冷延</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新日鉄住金→</a:t>
                      </a:r>
                      <a:r>
                        <a:rPr lang="en-US" sz="1200" kern="900" spc="-30" dirty="0">
                          <a:effectLst/>
                        </a:rPr>
                        <a:t>AGIS</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18"/>
                  </a:ext>
                </a:extLst>
              </a:tr>
              <a:tr h="295600">
                <a:tc rowSpan="3">
                  <a:txBody>
                    <a:bodyPr/>
                    <a:lstStyle/>
                    <a:p>
                      <a:pPr algn="just">
                        <a:spcAft>
                          <a:spcPts val="0"/>
                        </a:spcAft>
                      </a:pPr>
                      <a:r>
                        <a:rPr lang="ja-JP" sz="1200" kern="900" spc="-30" dirty="0">
                          <a:effectLst/>
                        </a:rPr>
                        <a:t>韓国</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ベトナム</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熱延コイル</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冷延</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en-US" sz="1200" kern="900" spc="-30" dirty="0">
                          <a:effectLst/>
                        </a:rPr>
                        <a:t>POSCO</a:t>
                      </a:r>
                      <a:r>
                        <a:rPr lang="ja-JP" sz="1200" kern="900" spc="-30" dirty="0">
                          <a:effectLst/>
                        </a:rPr>
                        <a:t>→</a:t>
                      </a:r>
                      <a:r>
                        <a:rPr lang="en-US" sz="1200" kern="900" spc="-30" dirty="0">
                          <a:effectLst/>
                        </a:rPr>
                        <a:t>POSCO Vietnam</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19"/>
                  </a:ext>
                </a:extLst>
              </a:tr>
              <a:tr h="275893">
                <a:tc vMerge="1">
                  <a:txBody>
                    <a:bodyPr/>
                    <a:lstStyle/>
                    <a:p>
                      <a:endParaRPr kumimoji="1" lang="ja-JP" altLang="en-US"/>
                    </a:p>
                  </a:txBody>
                  <a:tcPr/>
                </a:tc>
                <a:tc>
                  <a:txBody>
                    <a:bodyPr/>
                    <a:lstStyle/>
                    <a:p>
                      <a:pPr algn="just">
                        <a:spcAft>
                          <a:spcPts val="0"/>
                        </a:spcAft>
                      </a:pPr>
                      <a:r>
                        <a:rPr lang="ja-JP" sz="1200" kern="900" spc="-30" dirty="0">
                          <a:effectLst/>
                        </a:rPr>
                        <a:t>インド</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熱延コイル</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冷延</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en-US" sz="1200" kern="900" spc="-30" dirty="0">
                          <a:effectLst/>
                        </a:rPr>
                        <a:t>POSCO</a:t>
                      </a:r>
                      <a:r>
                        <a:rPr lang="ja-JP" sz="1200" kern="900" spc="-30" dirty="0">
                          <a:effectLst/>
                        </a:rPr>
                        <a:t>→</a:t>
                      </a:r>
                      <a:r>
                        <a:rPr lang="en-US" sz="1200" kern="900" spc="-30" dirty="0">
                          <a:effectLst/>
                        </a:rPr>
                        <a:t>POSCO Maharashtra Steel</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20"/>
                  </a:ext>
                </a:extLst>
              </a:tr>
              <a:tr h="275893">
                <a:tc vMerge="1">
                  <a:txBody>
                    <a:bodyPr/>
                    <a:lstStyle/>
                    <a:p>
                      <a:endParaRPr kumimoji="1" lang="ja-JP" altLang="en-US"/>
                    </a:p>
                  </a:txBody>
                  <a:tcPr/>
                </a:tc>
                <a:tc>
                  <a:txBody>
                    <a:bodyPr/>
                    <a:lstStyle/>
                    <a:p>
                      <a:pPr algn="just">
                        <a:spcAft>
                          <a:spcPts val="0"/>
                        </a:spcAft>
                      </a:pPr>
                      <a:r>
                        <a:rPr lang="ja-JP" sz="1200" kern="900" spc="-30" dirty="0">
                          <a:effectLst/>
                        </a:rPr>
                        <a:t>インド</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冷延コイル</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ja-JP" sz="1200" kern="900" spc="-30" dirty="0">
                          <a:effectLst/>
                        </a:rPr>
                        <a:t>焼鈍・表面処理</a:t>
                      </a:r>
                      <a:endParaRPr lang="ja-JP" sz="1200" kern="900" spc="-30" dirty="0">
                        <a:effectLst/>
                        <a:latin typeface="Times New Roman"/>
                        <a:ea typeface="ＭＳ 明朝"/>
                      </a:endParaRPr>
                    </a:p>
                  </a:txBody>
                  <a:tcPr marL="59120" marR="59120" marT="0" marB="0"/>
                </a:tc>
                <a:tc>
                  <a:txBody>
                    <a:bodyPr/>
                    <a:lstStyle/>
                    <a:p>
                      <a:pPr algn="just">
                        <a:spcAft>
                          <a:spcPts val="0"/>
                        </a:spcAft>
                      </a:pPr>
                      <a:r>
                        <a:rPr lang="en-US" sz="1200" kern="900" spc="-30" dirty="0">
                          <a:effectLst/>
                        </a:rPr>
                        <a:t>POSCO</a:t>
                      </a:r>
                      <a:r>
                        <a:rPr lang="ja-JP" sz="1200" kern="900" spc="-30" dirty="0">
                          <a:effectLst/>
                        </a:rPr>
                        <a:t>→</a:t>
                      </a:r>
                      <a:r>
                        <a:rPr lang="en-US" sz="1200" kern="900" spc="-30" dirty="0">
                          <a:effectLst/>
                        </a:rPr>
                        <a:t>POSCO ESI</a:t>
                      </a:r>
                      <a:endParaRPr lang="ja-JP" sz="1200" kern="900" spc="-30" dirty="0">
                        <a:effectLst/>
                        <a:latin typeface="Times New Roman"/>
                        <a:ea typeface="ＭＳ 明朝"/>
                      </a:endParaRPr>
                    </a:p>
                  </a:txBody>
                  <a:tcPr marL="59120" marR="59120" marT="0" marB="0"/>
                </a:tc>
                <a:extLst>
                  <a:ext uri="{0D108BD9-81ED-4DB2-BD59-A6C34878D82A}">
                    <a16:rowId xmlns:a16="http://schemas.microsoft.com/office/drawing/2014/main" xmlns="" val="10021"/>
                  </a:ext>
                </a:extLst>
              </a:tr>
            </a:tbl>
          </a:graphicData>
        </a:graphic>
      </p:graphicFrame>
      <p:sp>
        <p:nvSpPr>
          <p:cNvPr id="6" name="テキスト ボックス 5"/>
          <p:cNvSpPr txBox="1"/>
          <p:nvPr/>
        </p:nvSpPr>
        <p:spPr>
          <a:xfrm>
            <a:off x="323528" y="6597352"/>
            <a:ext cx="8496944" cy="307777"/>
          </a:xfrm>
          <a:prstGeom prst="rect">
            <a:avLst/>
          </a:prstGeom>
          <a:noFill/>
        </p:spPr>
        <p:txBody>
          <a:bodyPr wrap="square" rtlCol="0">
            <a:spAutoFit/>
          </a:bodyPr>
          <a:lstStyle/>
          <a:p>
            <a:r>
              <a:rPr kumimoji="1" lang="ja-JP" altLang="en-US" sz="1400" dirty="0"/>
              <a:t>出所：川端</a:t>
            </a:r>
            <a:r>
              <a:rPr kumimoji="1" lang="en-US" altLang="ja-JP" sz="1400" dirty="0"/>
              <a:t>[2017]27</a:t>
            </a:r>
            <a:r>
              <a:rPr kumimoji="1" lang="ja-JP" altLang="en-US" sz="1400" dirty="0"/>
              <a:t>頁。提携先略称の正式名称もこのページを参照されたい。</a:t>
            </a:r>
          </a:p>
        </p:txBody>
      </p:sp>
    </p:spTree>
    <p:extLst>
      <p:ext uri="{BB962C8B-B14F-4D97-AF65-F5344CB8AC3E}">
        <p14:creationId xmlns:p14="http://schemas.microsoft.com/office/powerpoint/2010/main" val="1477249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海外生産の戦略（２）</a:t>
            </a:r>
            <a:endParaRPr kumimoji="1" lang="ja-JP" altLang="en-US" dirty="0"/>
          </a:p>
        </p:txBody>
      </p:sp>
      <p:sp>
        <p:nvSpPr>
          <p:cNvPr id="3" name="コンテンツ プレースホルダー 2"/>
          <p:cNvSpPr>
            <a:spLocks noGrp="1"/>
          </p:cNvSpPr>
          <p:nvPr>
            <p:ph idx="1"/>
          </p:nvPr>
        </p:nvSpPr>
        <p:spPr>
          <a:xfrm>
            <a:off x="395536" y="1412776"/>
            <a:ext cx="8496944" cy="5688632"/>
          </a:xfrm>
        </p:spPr>
        <p:txBody>
          <a:bodyPr>
            <a:normAutofit fontScale="92500"/>
          </a:bodyPr>
          <a:lstStyle/>
          <a:p>
            <a:r>
              <a:rPr kumimoji="1" lang="ja-JP" altLang="en-US" dirty="0"/>
              <a:t>高級鋼グローバル・バリュー・チェーンの編成（Ｂ）</a:t>
            </a:r>
            <a:endParaRPr kumimoji="1" lang="en-US" altLang="ja-JP" dirty="0"/>
          </a:p>
          <a:p>
            <a:pPr lvl="1"/>
            <a:r>
              <a:rPr kumimoji="1" lang="ja-JP" altLang="en-US" dirty="0"/>
              <a:t>現地の提携先高炉企業から母材を調達し，圧延・表面処理する＿＿＿＿＿＿＿＿</a:t>
            </a:r>
            <a:endParaRPr kumimoji="1" lang="en-US" altLang="ja-JP" dirty="0"/>
          </a:p>
          <a:p>
            <a:pPr lvl="1"/>
            <a:r>
              <a:rPr kumimoji="1" lang="ja-JP" altLang="en-US" dirty="0"/>
              <a:t>提携先高炉企業に技術協力して高級母材供給を保証</a:t>
            </a:r>
            <a:endParaRPr kumimoji="1" lang="en-US" altLang="ja-JP" dirty="0"/>
          </a:p>
          <a:p>
            <a:pPr lvl="1"/>
            <a:r>
              <a:rPr lang="ja-JP" altLang="en-US" dirty="0"/>
              <a:t>強み：少額投資で供給量の拡大可能</a:t>
            </a:r>
            <a:endParaRPr lang="en-US" altLang="ja-JP" dirty="0"/>
          </a:p>
          <a:p>
            <a:pPr lvl="1"/>
            <a:r>
              <a:rPr kumimoji="1" lang="ja-JP" altLang="en-US" dirty="0"/>
              <a:t>弱み：生産量のコントロール困難</a:t>
            </a:r>
            <a:endParaRPr kumimoji="1" lang="en-US" altLang="ja-JP" dirty="0"/>
          </a:p>
          <a:p>
            <a:pPr lvl="1"/>
            <a:r>
              <a:rPr kumimoji="1" lang="ja-JP" altLang="en-US" dirty="0"/>
              <a:t>争点：販売のイニシアチブ</a:t>
            </a:r>
            <a:endParaRPr kumimoji="1" lang="en-US" altLang="ja-JP" dirty="0"/>
          </a:p>
          <a:p>
            <a:pPr lvl="2"/>
            <a:r>
              <a:rPr lang="ja-JP" altLang="en-US" dirty="0"/>
              <a:t>取れる場合：</a:t>
            </a:r>
            <a:r>
              <a:rPr lang="en-US" altLang="ja-JP" dirty="0"/>
              <a:t>BNA</a:t>
            </a:r>
            <a:r>
              <a:rPr lang="ja-JP" altLang="en-US" dirty="0"/>
              <a:t>。日系自動車メーカーへの販売も行う。日本並みの長期相対取引，サービス。</a:t>
            </a:r>
            <a:endParaRPr lang="en-US" altLang="ja-JP" dirty="0"/>
          </a:p>
          <a:p>
            <a:pPr lvl="2"/>
            <a:r>
              <a:rPr kumimoji="1" lang="ja-JP" altLang="en-US" dirty="0"/>
              <a:t>取れない場合：</a:t>
            </a:r>
            <a:r>
              <a:rPr lang="zh-TW" altLang="en-US" dirty="0">
                <a:latin typeface="ＭＳ Ｐゴシック" panose="020B0600070205080204" pitchFamily="50" charset="-128"/>
                <a:ea typeface="ＭＳ Ｐゴシック" panose="020B0600070205080204" pitchFamily="50" charset="-128"/>
              </a:rPr>
              <a:t>鞍鋼神鋼冷延高張力自動車鋼板有限公司</a:t>
            </a:r>
            <a:r>
              <a:rPr lang="ja-JP" altLang="en-US" dirty="0">
                <a:latin typeface="ＭＳ Ｐゴシック" panose="020B0600070205080204" pitchFamily="50" charset="-128"/>
                <a:ea typeface="ＭＳ Ｐゴシック" panose="020B0600070205080204" pitchFamily="50" charset="-128"/>
              </a:rPr>
              <a:t>。</a:t>
            </a:r>
            <a:r>
              <a:rPr kumimoji="1" lang="ja-JP" altLang="en-US" dirty="0"/>
              <a:t>焼鈍工程</a:t>
            </a:r>
            <a:r>
              <a:rPr kumimoji="1" lang="en-US" altLang="ja-JP" dirty="0"/>
              <a:t>(</a:t>
            </a:r>
            <a:r>
              <a:rPr kumimoji="1" lang="ja-JP" altLang="en-US" dirty="0"/>
              <a:t>冷延の一部</a:t>
            </a:r>
            <a:r>
              <a:rPr kumimoji="1" lang="en-US" altLang="ja-JP" dirty="0"/>
              <a:t>)</a:t>
            </a:r>
            <a:r>
              <a:rPr kumimoji="1" lang="ja-JP" altLang="en-US" dirty="0"/>
              <a:t>など一部の工程だけ請け負う場合。</a:t>
            </a:r>
            <a:endParaRPr kumimoji="1" lang="en-US" altLang="ja-JP" dirty="0"/>
          </a:p>
          <a:p>
            <a:pPr lvl="1"/>
            <a:endParaRPr kumimoji="1"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44</a:t>
            </a:fld>
            <a:endParaRPr lang="en-US" altLang="ja-JP" dirty="0"/>
          </a:p>
        </p:txBody>
      </p:sp>
    </p:spTree>
    <p:extLst>
      <p:ext uri="{BB962C8B-B14F-4D97-AF65-F5344CB8AC3E}">
        <p14:creationId xmlns:p14="http://schemas.microsoft.com/office/powerpoint/2010/main" val="7226873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5" y="404664"/>
            <a:ext cx="8928991" cy="648072"/>
          </a:xfrm>
        </p:spPr>
        <p:txBody>
          <a:bodyPr>
            <a:normAutofit/>
          </a:bodyPr>
          <a:lstStyle/>
          <a:p>
            <a:pPr algn="l"/>
            <a:r>
              <a:rPr lang="ja-JP" altLang="en-US" sz="3000" dirty="0"/>
              <a:t>高級鋼グローバル・バリュー・チェーン（Ｂ）の展開例</a:t>
            </a:r>
            <a:endParaRPr kumimoji="1" lang="ja-JP" altLang="en-US" sz="3000" dirty="0"/>
          </a:p>
        </p:txBody>
      </p:sp>
      <p:sp>
        <p:nvSpPr>
          <p:cNvPr id="3" name="コンテンツ プレースホルダー 2"/>
          <p:cNvSpPr>
            <a:spLocks noGrp="1"/>
          </p:cNvSpPr>
          <p:nvPr>
            <p:ph idx="1"/>
          </p:nvPr>
        </p:nvSpPr>
        <p:spPr>
          <a:xfrm>
            <a:off x="420537" y="1100179"/>
            <a:ext cx="8229600" cy="748679"/>
          </a:xfrm>
        </p:spPr>
        <p:txBody>
          <a:bodyPr/>
          <a:lstStyle/>
          <a:p>
            <a:r>
              <a:rPr kumimoji="1" lang="ja-JP" altLang="en-US" dirty="0"/>
              <a:t>現地化した上での提携先との企業間分業</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45</a:t>
            </a:fld>
            <a:endParaRPr lang="en-US" altLang="ja-JP" dirty="0"/>
          </a:p>
        </p:txBody>
      </p:sp>
      <p:grpSp>
        <p:nvGrpSpPr>
          <p:cNvPr id="335" name="グループ化 334"/>
          <p:cNvGrpSpPr/>
          <p:nvPr/>
        </p:nvGrpSpPr>
        <p:grpSpPr>
          <a:xfrm>
            <a:off x="395536" y="5402927"/>
            <a:ext cx="7585818" cy="490321"/>
            <a:chOff x="395536" y="2348878"/>
            <a:chExt cx="7585818" cy="490321"/>
          </a:xfrm>
        </p:grpSpPr>
        <p:sp>
          <p:nvSpPr>
            <p:cNvPr id="336" name="テキスト ボックス 335"/>
            <p:cNvSpPr txBox="1"/>
            <p:nvPr/>
          </p:nvSpPr>
          <p:spPr>
            <a:xfrm>
              <a:off x="395536" y="2377534"/>
              <a:ext cx="1080120" cy="461665"/>
            </a:xfrm>
            <a:prstGeom prst="rect">
              <a:avLst/>
            </a:prstGeom>
            <a:noFill/>
            <a:ln w="25400">
              <a:solidFill>
                <a:schemeClr val="accent1"/>
              </a:solidFill>
            </a:ln>
          </p:spPr>
          <p:txBody>
            <a:bodyPr wrap="square" rtlCol="0">
              <a:spAutoFit/>
            </a:bodyPr>
            <a:lstStyle/>
            <a:p>
              <a:r>
                <a:rPr lang="ja-JP" altLang="en-US" sz="2400" dirty="0"/>
                <a:t>製銑</a:t>
              </a:r>
              <a:endParaRPr kumimoji="1" lang="ja-JP" altLang="en-US" sz="2400" dirty="0"/>
            </a:p>
          </p:txBody>
        </p:sp>
        <p:sp>
          <p:nvSpPr>
            <p:cNvPr id="337" name="テキスト ボックス 336"/>
            <p:cNvSpPr txBox="1"/>
            <p:nvPr/>
          </p:nvSpPr>
          <p:spPr>
            <a:xfrm>
              <a:off x="1841866" y="2348880"/>
              <a:ext cx="1080120" cy="461665"/>
            </a:xfrm>
            <a:prstGeom prst="rect">
              <a:avLst/>
            </a:prstGeom>
            <a:noFill/>
            <a:ln w="25400">
              <a:solidFill>
                <a:schemeClr val="accent1"/>
              </a:solidFill>
            </a:ln>
          </p:spPr>
          <p:txBody>
            <a:bodyPr wrap="square" rtlCol="0">
              <a:spAutoFit/>
            </a:bodyPr>
            <a:lstStyle/>
            <a:p>
              <a:r>
                <a:rPr lang="ja-JP" altLang="en-US" sz="2400" dirty="0"/>
                <a:t>製鋼</a:t>
              </a:r>
              <a:endParaRPr lang="en-US" altLang="ja-JP" sz="2400" dirty="0"/>
            </a:p>
          </p:txBody>
        </p:sp>
        <p:sp>
          <p:nvSpPr>
            <p:cNvPr id="338" name="テキスト ボックス 337"/>
            <p:cNvSpPr txBox="1"/>
            <p:nvPr/>
          </p:nvSpPr>
          <p:spPr>
            <a:xfrm>
              <a:off x="3347864" y="2377534"/>
              <a:ext cx="1080120" cy="461665"/>
            </a:xfrm>
            <a:prstGeom prst="rect">
              <a:avLst/>
            </a:prstGeom>
            <a:noFill/>
            <a:ln w="25400">
              <a:solidFill>
                <a:schemeClr val="accent1"/>
              </a:solidFill>
            </a:ln>
          </p:spPr>
          <p:txBody>
            <a:bodyPr wrap="square" rtlCol="0">
              <a:spAutoFit/>
            </a:bodyPr>
            <a:lstStyle/>
            <a:p>
              <a:r>
                <a:rPr lang="ja-JP" altLang="en-US" sz="2400" dirty="0"/>
                <a:t>熱延</a:t>
              </a:r>
              <a:endParaRPr lang="en-US" altLang="ja-JP" sz="2400" dirty="0"/>
            </a:p>
          </p:txBody>
        </p:sp>
        <p:sp>
          <p:nvSpPr>
            <p:cNvPr id="339" name="テキスト ボックス 338"/>
            <p:cNvSpPr txBox="1"/>
            <p:nvPr/>
          </p:nvSpPr>
          <p:spPr>
            <a:xfrm>
              <a:off x="4932040" y="2348878"/>
              <a:ext cx="1080120" cy="461665"/>
            </a:xfrm>
            <a:prstGeom prst="rect">
              <a:avLst/>
            </a:prstGeom>
            <a:noFill/>
            <a:ln w="25400">
              <a:solidFill>
                <a:schemeClr val="accent1"/>
              </a:solidFill>
            </a:ln>
          </p:spPr>
          <p:txBody>
            <a:bodyPr wrap="square" rtlCol="0">
              <a:spAutoFit/>
            </a:bodyPr>
            <a:lstStyle/>
            <a:p>
              <a:r>
                <a:rPr lang="ja-JP" altLang="en-US" sz="2400" dirty="0"/>
                <a:t>冷延</a:t>
              </a:r>
              <a:endParaRPr lang="en-US" altLang="ja-JP" sz="2400" dirty="0"/>
            </a:p>
          </p:txBody>
        </p:sp>
        <p:sp>
          <p:nvSpPr>
            <p:cNvPr id="340" name="テキスト ボックス 339"/>
            <p:cNvSpPr txBox="1"/>
            <p:nvPr/>
          </p:nvSpPr>
          <p:spPr>
            <a:xfrm>
              <a:off x="6397178" y="2377533"/>
              <a:ext cx="1584176" cy="461665"/>
            </a:xfrm>
            <a:prstGeom prst="rect">
              <a:avLst/>
            </a:prstGeom>
            <a:noFill/>
            <a:ln w="25400">
              <a:solidFill>
                <a:schemeClr val="accent1"/>
              </a:solidFill>
            </a:ln>
          </p:spPr>
          <p:txBody>
            <a:bodyPr wrap="square" rtlCol="0">
              <a:spAutoFit/>
            </a:bodyPr>
            <a:lstStyle/>
            <a:p>
              <a:r>
                <a:rPr lang="ja-JP" altLang="en-US" sz="2400" dirty="0"/>
                <a:t>表面処理</a:t>
              </a:r>
              <a:endParaRPr lang="en-US" altLang="ja-JP" sz="2400" dirty="0"/>
            </a:p>
          </p:txBody>
        </p:sp>
        <p:sp>
          <p:nvSpPr>
            <p:cNvPr id="341" name="右矢印 340"/>
            <p:cNvSpPr/>
            <p:nvPr/>
          </p:nvSpPr>
          <p:spPr>
            <a:xfrm>
              <a:off x="1547664" y="2492897"/>
              <a:ext cx="294202" cy="311911"/>
            </a:xfrm>
            <a:prstGeom prst="rightArrow">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342" name="右矢印 341"/>
            <p:cNvSpPr/>
            <p:nvPr/>
          </p:nvSpPr>
          <p:spPr>
            <a:xfrm>
              <a:off x="3053662" y="2483160"/>
              <a:ext cx="294202" cy="311911"/>
            </a:xfrm>
            <a:prstGeom prst="rightArrow">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343" name="右矢印 342"/>
            <p:cNvSpPr/>
            <p:nvPr/>
          </p:nvSpPr>
          <p:spPr>
            <a:xfrm>
              <a:off x="4499992" y="2452412"/>
              <a:ext cx="294202" cy="311911"/>
            </a:xfrm>
            <a:prstGeom prst="rightArrow">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344" name="右矢印 343"/>
            <p:cNvSpPr/>
            <p:nvPr/>
          </p:nvSpPr>
          <p:spPr>
            <a:xfrm>
              <a:off x="6074550" y="2462177"/>
              <a:ext cx="294202" cy="311911"/>
            </a:xfrm>
            <a:prstGeom prst="rightArrow">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grpSp>
      <p:cxnSp>
        <p:nvCxnSpPr>
          <p:cNvPr id="357" name="直線コネクタ 356"/>
          <p:cNvCxnSpPr/>
          <p:nvPr/>
        </p:nvCxnSpPr>
        <p:spPr>
          <a:xfrm>
            <a:off x="4659259" y="5264075"/>
            <a:ext cx="0" cy="768026"/>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58" name="テキスト ボックス 357"/>
          <p:cNvSpPr txBox="1"/>
          <p:nvPr/>
        </p:nvSpPr>
        <p:spPr>
          <a:xfrm>
            <a:off x="143780" y="1628800"/>
            <a:ext cx="8722586" cy="4154984"/>
          </a:xfrm>
          <a:prstGeom prst="rect">
            <a:avLst/>
          </a:prstGeom>
          <a:noFill/>
        </p:spPr>
        <p:txBody>
          <a:bodyPr wrap="square" rtlCol="0">
            <a:spAutoFit/>
          </a:bodyPr>
          <a:lstStyle/>
          <a:p>
            <a:r>
              <a:rPr kumimoji="1" lang="ja-JP" altLang="en-US" sz="2400" dirty="0"/>
              <a:t>アメリカで　</a:t>
            </a:r>
            <a:r>
              <a:rPr kumimoji="1" lang="en-US" altLang="ja-JP" sz="2400" dirty="0"/>
              <a:t/>
            </a:r>
            <a:br>
              <a:rPr kumimoji="1" lang="en-US" altLang="ja-JP" sz="2400" dirty="0"/>
            </a:br>
            <a:r>
              <a:rPr kumimoji="1" lang="ja-JP" altLang="en-US" sz="2400" dirty="0"/>
              <a:t>　</a:t>
            </a:r>
            <a:r>
              <a:rPr kumimoji="1" lang="en-US" altLang="ja-JP" sz="2400" dirty="0"/>
              <a:t>Arcelor</a:t>
            </a:r>
            <a:r>
              <a:rPr kumimoji="1" lang="ja-JP" altLang="en-US" sz="2400" dirty="0"/>
              <a:t> </a:t>
            </a:r>
            <a:r>
              <a:rPr kumimoji="1" lang="en-US" altLang="ja-JP" sz="2400" dirty="0"/>
              <a:t>Mittal</a:t>
            </a:r>
            <a:r>
              <a:rPr kumimoji="1" lang="ja-JP" altLang="en-US" sz="2400" dirty="0"/>
              <a:t> </a:t>
            </a:r>
            <a:r>
              <a:rPr kumimoji="1" lang="en-US" altLang="ja-JP" sz="2400" dirty="0"/>
              <a:t>USA</a:t>
            </a:r>
            <a:r>
              <a:rPr kumimoji="1" lang="ja-JP" altLang="en-US" sz="2400" dirty="0"/>
              <a:t>　　　　　　</a:t>
            </a:r>
            <a:r>
              <a:rPr lang="ja-JP" altLang="en-US" sz="2400" dirty="0"/>
              <a:t>→　</a:t>
            </a:r>
            <a:r>
              <a:rPr lang="en-US" altLang="ja-JP" sz="2400" dirty="0"/>
              <a:t>I/N</a:t>
            </a:r>
            <a:r>
              <a:rPr lang="ja-JP" altLang="en-US" sz="2400" dirty="0"/>
              <a:t> </a:t>
            </a:r>
            <a:r>
              <a:rPr lang="en-US" altLang="ja-JP" sz="2400" dirty="0"/>
              <a:t>Tek</a:t>
            </a:r>
            <a:r>
              <a:rPr lang="ja-JP" altLang="en-US" sz="2400" dirty="0"/>
              <a:t>・</a:t>
            </a:r>
            <a:r>
              <a:rPr lang="en-US" altLang="ja-JP" sz="2400" dirty="0"/>
              <a:t>I/N</a:t>
            </a:r>
            <a:r>
              <a:rPr lang="ja-JP" altLang="en-US" sz="2400" dirty="0"/>
              <a:t> </a:t>
            </a:r>
            <a:r>
              <a:rPr lang="en-US" altLang="ja-JP" sz="2400" dirty="0"/>
              <a:t>Kote</a:t>
            </a:r>
            <a:r>
              <a:rPr lang="ja-JP" altLang="en-US" sz="2400" dirty="0"/>
              <a:t>　</a:t>
            </a:r>
            <a:r>
              <a:rPr lang="en-US" altLang="ja-JP" sz="2400" dirty="0"/>
              <a:t>(</a:t>
            </a:r>
            <a:r>
              <a:rPr lang="ja-JP" altLang="en-US" sz="2400" dirty="0"/>
              <a:t>新日鉄　</a:t>
            </a:r>
            <a:r>
              <a:rPr lang="en-US" altLang="ja-JP" sz="2400" dirty="0"/>
              <a:t/>
            </a:r>
            <a:br>
              <a:rPr lang="en-US" altLang="ja-JP" sz="2400" dirty="0"/>
            </a:br>
            <a:r>
              <a:rPr lang="ja-JP" altLang="en-US" sz="2400" dirty="0"/>
              <a:t>　　　　　　　　　　　　　　　　　　　　　　　住金・</a:t>
            </a:r>
            <a:r>
              <a:rPr lang="en-US" altLang="ja-JP" sz="2400" dirty="0"/>
              <a:t>AM</a:t>
            </a:r>
            <a:r>
              <a:rPr lang="ja-JP" altLang="en-US" sz="2400" dirty="0"/>
              <a:t>合弁）</a:t>
            </a:r>
            <a:endParaRPr lang="en-US" altLang="ja-JP" sz="2400" dirty="0"/>
          </a:p>
          <a:p>
            <a:r>
              <a:rPr kumimoji="1" lang="ja-JP" altLang="en-US" sz="2400" dirty="0"/>
              <a:t>中国で</a:t>
            </a:r>
            <a:endParaRPr kumimoji="1" lang="en-US" altLang="ja-JP" sz="2400" dirty="0"/>
          </a:p>
          <a:p>
            <a:r>
              <a:rPr lang="ja-JP" altLang="en-US" sz="2400" dirty="0"/>
              <a:t>宝山鋼鉄股份公司</a:t>
            </a:r>
            <a:r>
              <a:rPr kumimoji="1" lang="ja-JP" altLang="en-US" sz="2400" dirty="0"/>
              <a:t>  　　　　　　　　→  宝鋼新日鉄自動車鋼板有限</a:t>
            </a:r>
            <a:r>
              <a:rPr kumimoji="1" lang="en-US" altLang="ja-JP" sz="2400" dirty="0"/>
              <a:t/>
            </a:r>
            <a:br>
              <a:rPr kumimoji="1" lang="en-US" altLang="ja-JP" sz="2400" dirty="0"/>
            </a:br>
            <a:r>
              <a:rPr kumimoji="1" lang="ja-JP" altLang="en-US" sz="2400" dirty="0"/>
              <a:t>　　　　　　　　　　　　　　　　　　　　　　　公司（</a:t>
            </a:r>
            <a:r>
              <a:rPr kumimoji="1" lang="en-US" altLang="ja-JP" sz="2400" dirty="0"/>
              <a:t>BNA)(</a:t>
            </a:r>
            <a:r>
              <a:rPr kumimoji="1" lang="ja-JP" altLang="en-US" sz="2400" dirty="0"/>
              <a:t>新日鉄住金・宝</a:t>
            </a:r>
            <a:r>
              <a:rPr kumimoji="1" lang="en-US" altLang="ja-JP" sz="2400" dirty="0"/>
              <a:t/>
            </a:r>
            <a:br>
              <a:rPr kumimoji="1" lang="en-US" altLang="ja-JP" sz="2400" dirty="0"/>
            </a:br>
            <a:r>
              <a:rPr kumimoji="1" lang="ja-JP" altLang="en-US" sz="2400" dirty="0"/>
              <a:t>　　　　　　　　　　　　　　　　　　　　　　　鋼合弁</a:t>
            </a:r>
            <a:r>
              <a:rPr kumimoji="1" lang="en-US" altLang="ja-JP" sz="2400" dirty="0"/>
              <a:t>)</a:t>
            </a:r>
          </a:p>
          <a:p>
            <a:r>
              <a:rPr lang="ja-JP" altLang="en-US" sz="2400" dirty="0"/>
              <a:t>ベトナムで</a:t>
            </a:r>
            <a:endParaRPr lang="en-US" altLang="ja-JP" sz="2400" dirty="0"/>
          </a:p>
          <a:p>
            <a:r>
              <a:rPr lang="en-US" altLang="ja-JP" sz="2400" dirty="0"/>
              <a:t>Formosa</a:t>
            </a:r>
            <a:r>
              <a:rPr lang="ja-JP" altLang="en-US" sz="2400" dirty="0"/>
              <a:t> </a:t>
            </a:r>
            <a:r>
              <a:rPr lang="en-US" altLang="ja-JP" sz="2400" dirty="0"/>
              <a:t>Ha</a:t>
            </a:r>
            <a:r>
              <a:rPr lang="ja-JP" altLang="en-US" sz="2400" dirty="0"/>
              <a:t> </a:t>
            </a:r>
            <a:r>
              <a:rPr lang="en-US" altLang="ja-JP" sz="2400" dirty="0"/>
              <a:t>Tinh</a:t>
            </a:r>
            <a:r>
              <a:rPr lang="ja-JP" altLang="en-US" sz="2400" dirty="0"/>
              <a:t> </a:t>
            </a:r>
            <a:r>
              <a:rPr lang="en-US" altLang="ja-JP" sz="2400" dirty="0"/>
              <a:t>Steel</a:t>
            </a:r>
            <a:r>
              <a:rPr lang="ja-JP" altLang="en-US" sz="2400" dirty="0"/>
              <a:t>　　　　→</a:t>
            </a:r>
            <a:r>
              <a:rPr lang="en-US" altLang="ja-JP" sz="2400" dirty="0"/>
              <a:t>JFE</a:t>
            </a:r>
            <a:r>
              <a:rPr lang="ja-JP" altLang="en-US" sz="2400" dirty="0"/>
              <a:t>ブランドで引き取って東南</a:t>
            </a:r>
            <a:endParaRPr lang="en-US" altLang="ja-JP" sz="2400" dirty="0"/>
          </a:p>
          <a:p>
            <a:r>
              <a:rPr lang="en-US" altLang="ja-JP" sz="2400" dirty="0"/>
              <a:t>(JFE5%</a:t>
            </a:r>
            <a:r>
              <a:rPr lang="ja-JP" altLang="en-US" sz="2400" dirty="0"/>
              <a:t>出資</a:t>
            </a:r>
            <a:r>
              <a:rPr lang="en-US" altLang="ja-JP" sz="2400" dirty="0"/>
              <a:t>)</a:t>
            </a:r>
            <a:r>
              <a:rPr lang="ja-JP" altLang="en-US" sz="2400" dirty="0"/>
              <a:t>　　　　　　　　　　　　　アジア各地に供給</a:t>
            </a:r>
            <a:endParaRPr lang="en-US" altLang="ja-JP" sz="2400" dirty="0"/>
          </a:p>
          <a:p>
            <a:r>
              <a:rPr kumimoji="1" lang="ja-JP" altLang="en-US" sz="2400" dirty="0"/>
              <a:t>   </a:t>
            </a:r>
          </a:p>
        </p:txBody>
      </p:sp>
    </p:spTree>
    <p:extLst>
      <p:ext uri="{BB962C8B-B14F-4D97-AF65-F5344CB8AC3E}">
        <p14:creationId xmlns:p14="http://schemas.microsoft.com/office/powerpoint/2010/main" val="40075340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海外生産の戦略</a:t>
            </a:r>
            <a:r>
              <a:rPr kumimoji="1" lang="en-US" altLang="ja-JP" dirty="0"/>
              <a:t>(3)</a:t>
            </a:r>
            <a:endParaRPr kumimoji="1" lang="ja-JP" altLang="en-US" dirty="0"/>
          </a:p>
        </p:txBody>
      </p:sp>
      <p:sp>
        <p:nvSpPr>
          <p:cNvPr id="3" name="コンテンツ プレースホルダー 2"/>
          <p:cNvSpPr>
            <a:spLocks noGrp="1"/>
          </p:cNvSpPr>
          <p:nvPr>
            <p:ph idx="1"/>
          </p:nvPr>
        </p:nvSpPr>
        <p:spPr>
          <a:xfrm>
            <a:off x="457200" y="1412776"/>
            <a:ext cx="8229600" cy="5184575"/>
          </a:xfrm>
        </p:spPr>
        <p:txBody>
          <a:bodyPr>
            <a:normAutofit fontScale="92500" lnSpcReduction="10000"/>
          </a:bodyPr>
          <a:lstStyle/>
          <a:p>
            <a:r>
              <a:rPr lang="ja-JP" altLang="en-US" dirty="0"/>
              <a:t>クロスボーダー</a:t>
            </a:r>
            <a:r>
              <a:rPr kumimoji="1" lang="en-US" altLang="ja-JP" dirty="0"/>
              <a:t>M</a:t>
            </a:r>
            <a:r>
              <a:rPr kumimoji="1" lang="ja-JP" altLang="en-US" dirty="0"/>
              <a:t>＆</a:t>
            </a:r>
            <a:r>
              <a:rPr kumimoji="1" lang="en-US" altLang="ja-JP" dirty="0"/>
              <a:t>A</a:t>
            </a:r>
            <a:r>
              <a:rPr kumimoji="1" lang="ja-JP" altLang="en-US" dirty="0"/>
              <a:t>による生産規模拡大</a:t>
            </a:r>
            <a:endParaRPr kumimoji="1" lang="en-US" altLang="ja-JP" dirty="0"/>
          </a:p>
          <a:p>
            <a:pPr lvl="1"/>
            <a:r>
              <a:rPr lang="ja-JP" altLang="en-US" u="sng" dirty="0"/>
              <a:t>汎用鋼を含めて拡大</a:t>
            </a:r>
            <a:r>
              <a:rPr lang="ja-JP" altLang="en-US" dirty="0"/>
              <a:t>。</a:t>
            </a:r>
            <a:endParaRPr lang="en-US" altLang="ja-JP" dirty="0"/>
          </a:p>
          <a:p>
            <a:pPr lvl="1"/>
            <a:r>
              <a:rPr lang="ja-JP" altLang="en-US" dirty="0"/>
              <a:t>新日鐵住金＋</a:t>
            </a:r>
            <a:r>
              <a:rPr lang="en-US" altLang="ja-JP" dirty="0"/>
              <a:t>Arcelor</a:t>
            </a:r>
            <a:r>
              <a:rPr lang="ja-JP" altLang="en-US" dirty="0"/>
              <a:t> </a:t>
            </a:r>
            <a:r>
              <a:rPr lang="en-US" altLang="ja-JP" dirty="0"/>
              <a:t>Mittal</a:t>
            </a:r>
            <a:r>
              <a:rPr lang="ja-JP" altLang="en-US" dirty="0"/>
              <a:t>→</a:t>
            </a:r>
            <a:r>
              <a:rPr lang="en-US" altLang="ja-JP" dirty="0"/>
              <a:t>Essar</a:t>
            </a:r>
            <a:r>
              <a:rPr lang="ja-JP" altLang="en-US" dirty="0"/>
              <a:t> </a:t>
            </a:r>
            <a:r>
              <a:rPr lang="en-US" altLang="ja-JP" dirty="0"/>
              <a:t>Steel(</a:t>
            </a:r>
            <a:r>
              <a:rPr lang="ja-JP" altLang="en-US" dirty="0"/>
              <a:t>インド</a:t>
            </a:r>
            <a:r>
              <a:rPr lang="en-US" altLang="ja-JP" dirty="0"/>
              <a:t>)</a:t>
            </a:r>
            <a:r>
              <a:rPr lang="ja-JP" altLang="en-US" dirty="0"/>
              <a:t>に買収提案中</a:t>
            </a:r>
            <a:endParaRPr lang="en-US" altLang="ja-JP" dirty="0"/>
          </a:p>
          <a:p>
            <a:pPr lvl="1"/>
            <a:r>
              <a:rPr kumimoji="1" lang="en-US" altLang="ja-JP" dirty="0"/>
              <a:t>JFE</a:t>
            </a:r>
            <a:r>
              <a:rPr kumimoji="1" lang="ja-JP" altLang="en-US" dirty="0"/>
              <a:t>スチール→</a:t>
            </a:r>
            <a:r>
              <a:rPr kumimoji="1" lang="en-US" altLang="ja-JP" dirty="0"/>
              <a:t>JSW(</a:t>
            </a:r>
            <a:r>
              <a:rPr kumimoji="1" lang="ja-JP" altLang="en-US" dirty="0"/>
              <a:t>インド</a:t>
            </a:r>
            <a:r>
              <a:rPr kumimoji="1" lang="en-US" altLang="ja-JP" dirty="0"/>
              <a:t>)</a:t>
            </a:r>
            <a:r>
              <a:rPr kumimoji="1" lang="ja-JP" altLang="en-US" dirty="0"/>
              <a:t>に</a:t>
            </a:r>
            <a:r>
              <a:rPr kumimoji="1" lang="en-US" altLang="ja-JP" dirty="0"/>
              <a:t>15%</a:t>
            </a:r>
            <a:r>
              <a:rPr kumimoji="1" lang="ja-JP" altLang="en-US" dirty="0"/>
              <a:t>出資</a:t>
            </a:r>
            <a:endParaRPr kumimoji="1" lang="en-US" altLang="ja-JP" dirty="0"/>
          </a:p>
          <a:p>
            <a:pPr lvl="1"/>
            <a:r>
              <a:rPr lang="ja-JP" altLang="en-US" dirty="0"/>
              <a:t>今後拡大するか？</a:t>
            </a:r>
            <a:endParaRPr kumimoji="1" lang="en-US" altLang="ja-JP" dirty="0"/>
          </a:p>
          <a:p>
            <a:r>
              <a:rPr kumimoji="1" lang="ja-JP" altLang="en-US" dirty="0"/>
              <a:t>課題</a:t>
            </a:r>
            <a:endParaRPr kumimoji="1" lang="en-US" altLang="ja-JP" dirty="0"/>
          </a:p>
          <a:p>
            <a:pPr lvl="1"/>
            <a:r>
              <a:rPr lang="ja-JP" altLang="en-US" dirty="0"/>
              <a:t>一貫管理と高級鋼にフォーカスした戦略とは異なったものになる</a:t>
            </a:r>
            <a:endParaRPr lang="en-US" altLang="ja-JP" dirty="0"/>
          </a:p>
          <a:p>
            <a:pPr lvl="1"/>
            <a:r>
              <a:rPr lang="ja-JP" altLang="en-US" u="sng" dirty="0"/>
              <a:t>新興国の価格基準に合わせた＿＿＿　＿＿＿のノウハウは持っていない</a:t>
            </a:r>
            <a:r>
              <a:rPr lang="ja-JP" altLang="en-US" dirty="0"/>
              <a:t>。共同出資者から吸収する必要</a:t>
            </a:r>
            <a:endParaRPr lang="en-US" altLang="ja-JP" dirty="0"/>
          </a:p>
          <a:p>
            <a:pPr lvl="1"/>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46</a:t>
            </a:fld>
            <a:endParaRPr lang="en-US" altLang="ja-JP" dirty="0"/>
          </a:p>
        </p:txBody>
      </p:sp>
    </p:spTree>
    <p:extLst>
      <p:ext uri="{BB962C8B-B14F-4D97-AF65-F5344CB8AC3E}">
        <p14:creationId xmlns:p14="http://schemas.microsoft.com/office/powerpoint/2010/main" val="36822277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日本の一貫企業の選択肢は（１）？</a:t>
            </a:r>
          </a:p>
        </p:txBody>
      </p:sp>
      <p:sp>
        <p:nvSpPr>
          <p:cNvPr id="3" name="コンテンツ プレースホルダー 2"/>
          <p:cNvSpPr>
            <a:spLocks noGrp="1"/>
          </p:cNvSpPr>
          <p:nvPr>
            <p:ph idx="1"/>
          </p:nvPr>
        </p:nvSpPr>
        <p:spPr>
          <a:xfrm>
            <a:off x="457200" y="1340768"/>
            <a:ext cx="8229600" cy="5517232"/>
          </a:xfrm>
          <a:solidFill>
            <a:schemeClr val="bg1"/>
          </a:solidFill>
        </p:spPr>
        <p:txBody>
          <a:bodyPr>
            <a:normAutofit fontScale="85000" lnSpcReduction="20000"/>
          </a:bodyPr>
          <a:lstStyle/>
          <a:p>
            <a:r>
              <a:rPr lang="ja-JP" altLang="en-US" dirty="0"/>
              <a:t>投資の量でトップを行く時代は終わった→蓄積した能力活用と選択が必要</a:t>
            </a:r>
          </a:p>
          <a:p>
            <a:r>
              <a:rPr lang="ja-JP" altLang="en-US" u="sng" dirty="0"/>
              <a:t>１．トランスナショナル・トップ</a:t>
            </a:r>
          </a:p>
          <a:p>
            <a:pPr lvl="1"/>
            <a:r>
              <a:rPr lang="ja-JP" altLang="en-US" dirty="0"/>
              <a:t>高級品から汎用品までフルラインで，高炉転炉法，電炉法をミックスして作り分け</a:t>
            </a:r>
          </a:p>
          <a:p>
            <a:pPr lvl="1"/>
            <a:r>
              <a:rPr lang="ja-JP" altLang="en-US" dirty="0"/>
              <a:t>高級鋼製造技術，汎用鋼製造技術の使い分け</a:t>
            </a:r>
          </a:p>
          <a:p>
            <a:pPr lvl="1"/>
            <a:r>
              <a:rPr lang="ja-JP" altLang="en-US" dirty="0"/>
              <a:t>子会社自律により多様なマネジメントを統合</a:t>
            </a:r>
          </a:p>
          <a:p>
            <a:pPr lvl="2"/>
            <a:r>
              <a:rPr lang="ja-JP" altLang="en-US" dirty="0"/>
              <a:t>役員は多国籍，</a:t>
            </a:r>
            <a:r>
              <a:rPr lang="en-US" altLang="ja-JP" dirty="0"/>
              <a:t>R&amp;D</a:t>
            </a:r>
            <a:r>
              <a:rPr lang="ja-JP" altLang="en-US" dirty="0"/>
              <a:t>を＿＿＿＿＿＿＿</a:t>
            </a:r>
          </a:p>
          <a:p>
            <a:pPr lvl="1"/>
            <a:r>
              <a:rPr lang="ja-JP" altLang="en-US" dirty="0"/>
              <a:t>クロスボーダー</a:t>
            </a:r>
            <a:r>
              <a:rPr lang="en-US" altLang="ja-JP" dirty="0"/>
              <a:t>M&amp;A</a:t>
            </a:r>
            <a:r>
              <a:rPr lang="ja-JP" altLang="en-US" dirty="0"/>
              <a:t>が必須</a:t>
            </a:r>
          </a:p>
          <a:p>
            <a:r>
              <a:rPr lang="ja-JP" altLang="en-US" u="sng" dirty="0"/>
              <a:t>２．グローバル・トップ</a:t>
            </a:r>
          </a:p>
          <a:p>
            <a:pPr lvl="1"/>
            <a:r>
              <a:rPr lang="ja-JP" altLang="en-US" dirty="0"/>
              <a:t>鋼板類中心の大型一貫製鉄所を新規立地で数か所構築（ブラジル？ベトナム？タイ？ミャンマー？）</a:t>
            </a:r>
          </a:p>
          <a:p>
            <a:pPr lvl="1"/>
            <a:r>
              <a:rPr lang="ja-JP" altLang="en-US" dirty="0"/>
              <a:t>高級鋼生産技術，一貫管理を海外移転</a:t>
            </a:r>
          </a:p>
          <a:p>
            <a:pPr lvl="1"/>
            <a:r>
              <a:rPr lang="ja-JP" altLang="en-US" dirty="0"/>
              <a:t>本社からのコントロール強い</a:t>
            </a:r>
          </a:p>
          <a:p>
            <a:pPr lvl="2"/>
            <a:r>
              <a:rPr lang="ja-JP" altLang="en-US" dirty="0"/>
              <a:t>本社役員は日本人中心，</a:t>
            </a:r>
            <a:r>
              <a:rPr lang="en-US" altLang="ja-JP" dirty="0"/>
              <a:t>R&amp;D</a:t>
            </a:r>
            <a:r>
              <a:rPr lang="ja-JP" altLang="en-US" dirty="0"/>
              <a:t>は日本中心</a:t>
            </a:r>
          </a:p>
          <a:p>
            <a:endParaRPr kumimoji="1" lang="ja-JP" altLang="en-US" dirty="0"/>
          </a:p>
        </p:txBody>
      </p:sp>
      <p:sp>
        <p:nvSpPr>
          <p:cNvPr id="4" name="スライド番号プレースホルダー 3"/>
          <p:cNvSpPr>
            <a:spLocks noGrp="1"/>
          </p:cNvSpPr>
          <p:nvPr>
            <p:ph type="sldNum" sz="quarter" idx="12"/>
          </p:nvPr>
        </p:nvSpPr>
        <p:spPr/>
        <p:txBody>
          <a:bodyPr/>
          <a:lstStyle/>
          <a:p>
            <a:fld id="{97C4F756-CAEA-4483-81F9-019165409EA8}" type="slidenum">
              <a:rPr kumimoji="1" lang="ja-JP" altLang="en-US" smtClean="0"/>
              <a:t>47</a:t>
            </a:fld>
            <a:endParaRPr kumimoji="1" lang="ja-JP" altLang="en-US" dirty="0"/>
          </a:p>
        </p:txBody>
      </p:sp>
    </p:spTree>
    <p:extLst>
      <p:ext uri="{BB962C8B-B14F-4D97-AF65-F5344CB8AC3E}">
        <p14:creationId xmlns:p14="http://schemas.microsoft.com/office/powerpoint/2010/main" val="2563126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normAutofit fontScale="90000"/>
          </a:bodyPr>
          <a:lstStyle/>
          <a:p>
            <a:r>
              <a:rPr lang="ja-JP" altLang="en-US" dirty="0"/>
              <a:t>日本の一貫企業の選択肢は（２）？</a:t>
            </a:r>
          </a:p>
        </p:txBody>
      </p:sp>
      <p:sp>
        <p:nvSpPr>
          <p:cNvPr id="3" name="コンテンツ プレースホルダー 2"/>
          <p:cNvSpPr>
            <a:spLocks noGrp="1"/>
          </p:cNvSpPr>
          <p:nvPr>
            <p:ph idx="1"/>
          </p:nvPr>
        </p:nvSpPr>
        <p:spPr>
          <a:xfrm>
            <a:off x="251520" y="1052736"/>
            <a:ext cx="8496944" cy="5616624"/>
          </a:xfrm>
          <a:solidFill>
            <a:schemeClr val="bg1"/>
          </a:solidFill>
        </p:spPr>
        <p:txBody>
          <a:bodyPr>
            <a:normAutofit fontScale="77500" lnSpcReduction="20000"/>
          </a:bodyPr>
          <a:lstStyle/>
          <a:p>
            <a:pPr>
              <a:defRPr/>
            </a:pPr>
            <a:r>
              <a:rPr lang="ja-JP" altLang="en-US" u="sng" dirty="0"/>
              <a:t>３．グローバル・ニッチ</a:t>
            </a:r>
            <a:r>
              <a:rPr lang="en-US" altLang="ja-JP" u="sng" dirty="0"/>
              <a:t>A</a:t>
            </a:r>
          </a:p>
          <a:p>
            <a:pPr lvl="1">
              <a:defRPr/>
            </a:pPr>
            <a:r>
              <a:rPr lang="ja-JP" altLang="en-US" dirty="0"/>
              <a:t>プロセス・リンケージ展開により高級品に集中</a:t>
            </a:r>
            <a:endParaRPr lang="en-US" altLang="ja-JP" dirty="0"/>
          </a:p>
          <a:p>
            <a:pPr lvl="2">
              <a:defRPr/>
            </a:pPr>
            <a:r>
              <a:rPr lang="ja-JP" altLang="en-US" dirty="0"/>
              <a:t>圧延・めっき合弁＋技術提携</a:t>
            </a:r>
            <a:endParaRPr lang="en-US" altLang="ja-JP" dirty="0"/>
          </a:p>
          <a:p>
            <a:pPr lvl="1">
              <a:defRPr/>
            </a:pPr>
            <a:r>
              <a:rPr lang="ja-JP" altLang="en-US" dirty="0"/>
              <a:t>グローバル・シェアの緩やかな低下は甘受する</a:t>
            </a:r>
            <a:endParaRPr lang="en-US" altLang="ja-JP" dirty="0"/>
          </a:p>
          <a:p>
            <a:pPr lvl="1">
              <a:defRPr/>
            </a:pPr>
            <a:r>
              <a:rPr lang="ja-JP" altLang="en-US" dirty="0"/>
              <a:t>信頼性高いパートナーから母材を調達してできる限り量を維持</a:t>
            </a:r>
            <a:endParaRPr lang="en-US" altLang="ja-JP" dirty="0"/>
          </a:p>
          <a:p>
            <a:pPr lvl="1">
              <a:defRPr/>
            </a:pPr>
            <a:r>
              <a:rPr lang="ja-JP" altLang="en-US" dirty="0"/>
              <a:t>本社からのコントロール強い</a:t>
            </a:r>
            <a:endParaRPr lang="en-US" altLang="ja-JP" dirty="0"/>
          </a:p>
          <a:p>
            <a:pPr>
              <a:defRPr/>
            </a:pPr>
            <a:r>
              <a:rPr lang="ja-JP" altLang="en-US" u="sng" dirty="0"/>
              <a:t>４．グローバル・ニッチ</a:t>
            </a:r>
            <a:r>
              <a:rPr lang="en-US" altLang="ja-JP" u="sng" dirty="0"/>
              <a:t>B</a:t>
            </a:r>
          </a:p>
          <a:p>
            <a:pPr lvl="1">
              <a:defRPr/>
            </a:pPr>
            <a:r>
              <a:rPr lang="ja-JP" altLang="en-US" dirty="0"/>
              <a:t>日本に優位があるが大量生産を必ずしも必要としない製品・工程に集中特化して投資</a:t>
            </a:r>
            <a:endParaRPr lang="en-US" altLang="ja-JP" dirty="0"/>
          </a:p>
          <a:p>
            <a:pPr lvl="2">
              <a:defRPr/>
            </a:pPr>
            <a:r>
              <a:rPr lang="ja-JP" altLang="en-US" dirty="0"/>
              <a:t>自動車用鋼管，鋼管杭，特殊線材</a:t>
            </a:r>
            <a:r>
              <a:rPr lang="en-US" altLang="ja-JP" dirty="0"/>
              <a:t>……</a:t>
            </a:r>
          </a:p>
          <a:p>
            <a:pPr>
              <a:defRPr/>
            </a:pPr>
            <a:r>
              <a:rPr lang="ja-JP" altLang="en-US" u="sng" dirty="0"/>
              <a:t>５．ジャパン・フォートレス</a:t>
            </a:r>
            <a:endParaRPr lang="en-US" altLang="ja-JP" u="sng" dirty="0"/>
          </a:p>
          <a:p>
            <a:pPr lvl="1">
              <a:defRPr/>
            </a:pPr>
            <a:r>
              <a:rPr lang="ja-JP" altLang="en-US" dirty="0"/>
              <a:t>グローバル・シェアは断念する</a:t>
            </a:r>
            <a:endParaRPr lang="en-US" altLang="ja-JP" dirty="0"/>
          </a:p>
          <a:p>
            <a:pPr lvl="1">
              <a:defRPr/>
            </a:pPr>
            <a:r>
              <a:rPr lang="ja-JP" altLang="en-US" dirty="0"/>
              <a:t>日本国内の製鉄所で最新鋭技術・設備を維持し，</a:t>
            </a:r>
            <a:r>
              <a:rPr lang="en-US" altLang="ja-JP" dirty="0"/>
              <a:t>8000</a:t>
            </a:r>
            <a:r>
              <a:rPr lang="ja-JP" altLang="en-US" dirty="0"/>
              <a:t>万トン程度の能力で国内プラスアルファに供給し続ける</a:t>
            </a:r>
            <a:endParaRPr lang="en-US" altLang="ja-JP" dirty="0"/>
          </a:p>
          <a:p>
            <a:pPr>
              <a:defRPr/>
            </a:pPr>
            <a:r>
              <a:rPr lang="ja-JP" altLang="en-US" dirty="0"/>
              <a:t>現状，新日鐵住金と</a:t>
            </a:r>
            <a:r>
              <a:rPr lang="en-US" altLang="ja-JP" dirty="0"/>
              <a:t>JFE</a:t>
            </a:r>
            <a:r>
              <a:rPr lang="ja-JP" altLang="en-US" dirty="0"/>
              <a:t>は３から１への移行を模索しているがまだ３である。神鋼は３と４の中間に見える</a:t>
            </a:r>
          </a:p>
        </p:txBody>
      </p:sp>
      <p:sp>
        <p:nvSpPr>
          <p:cNvPr id="4" name="スライド番号プレースホルダー 3"/>
          <p:cNvSpPr>
            <a:spLocks noGrp="1"/>
          </p:cNvSpPr>
          <p:nvPr>
            <p:ph type="sldNum" sz="quarter" idx="12"/>
          </p:nvPr>
        </p:nvSpPr>
        <p:spPr/>
        <p:txBody>
          <a:bodyPr/>
          <a:lstStyle/>
          <a:p>
            <a:pPr>
              <a:defRPr/>
            </a:pPr>
            <a:fld id="{A6A14C14-E62C-45EE-81FE-31D6F58D836A}" type="slidenum">
              <a:rPr lang="en-US" altLang="ja-JP" smtClean="0"/>
              <a:pPr>
                <a:defRPr/>
              </a:pPr>
              <a:t>48</a:t>
            </a:fld>
            <a:endParaRPr lang="en-US" altLang="ja-JP" dirty="0"/>
          </a:p>
        </p:txBody>
      </p:sp>
    </p:spTree>
    <p:extLst>
      <p:ext uri="{BB962C8B-B14F-4D97-AF65-F5344CB8AC3E}">
        <p14:creationId xmlns:p14="http://schemas.microsoft.com/office/powerpoint/2010/main" val="32855802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67544" y="2780928"/>
            <a:ext cx="8424936" cy="1143000"/>
          </a:xfrm>
        </p:spPr>
        <p:txBody>
          <a:bodyPr/>
          <a:lstStyle/>
          <a:p>
            <a:r>
              <a:rPr kumimoji="1" lang="ja-JP" altLang="en-US" dirty="0"/>
              <a:t>２－（４）　電炉メーカーの競争戦略</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49</a:t>
            </a:fld>
            <a:endParaRPr lang="en-US" altLang="ja-JP" dirty="0"/>
          </a:p>
        </p:txBody>
      </p:sp>
    </p:spTree>
    <p:extLst>
      <p:ext uri="{BB962C8B-B14F-4D97-AF65-F5344CB8AC3E}">
        <p14:creationId xmlns:p14="http://schemas.microsoft.com/office/powerpoint/2010/main" val="3876641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dirty="0"/>
              <a:t>製造業における鉄鋼業の地位（</a:t>
            </a:r>
            <a:r>
              <a:rPr kumimoji="1" lang="en-US" altLang="ja-JP" dirty="0"/>
              <a:t>2016</a:t>
            </a:r>
            <a:r>
              <a:rPr kumimoji="1" lang="ja-JP" altLang="en-US" dirty="0"/>
              <a:t>年）</a:t>
            </a:r>
          </a:p>
        </p:txBody>
      </p:sp>
      <p:sp>
        <p:nvSpPr>
          <p:cNvPr id="5" name="コンテンツ プレースホルダー 4"/>
          <p:cNvSpPr>
            <a:spLocks noGrp="1"/>
          </p:cNvSpPr>
          <p:nvPr>
            <p:ph idx="1"/>
          </p:nvPr>
        </p:nvSpPr>
        <p:spPr>
          <a:xfrm>
            <a:off x="457200" y="1600201"/>
            <a:ext cx="8229600" cy="1612775"/>
          </a:xfrm>
        </p:spPr>
        <p:txBody>
          <a:bodyPr/>
          <a:lstStyle/>
          <a:p>
            <a:r>
              <a:rPr kumimoji="1" lang="ja-JP" altLang="en-US" dirty="0"/>
              <a:t>事業所数</a:t>
            </a:r>
            <a:r>
              <a:rPr kumimoji="1" lang="en-US" altLang="ja-JP" dirty="0"/>
              <a:t>4625</a:t>
            </a:r>
            <a:r>
              <a:rPr kumimoji="1" lang="ja-JP" altLang="en-US" dirty="0"/>
              <a:t>（全製造業の</a:t>
            </a:r>
            <a:r>
              <a:rPr kumimoji="1" lang="en-US" altLang="ja-JP" dirty="0"/>
              <a:t>2.1%</a:t>
            </a:r>
            <a:r>
              <a:rPr kumimoji="1" lang="ja-JP" altLang="en-US" dirty="0"/>
              <a:t>），従業員数</a:t>
            </a:r>
            <a:r>
              <a:rPr kumimoji="1" lang="en-US" altLang="ja-JP" dirty="0"/>
              <a:t>20</a:t>
            </a:r>
            <a:r>
              <a:rPr kumimoji="1" lang="ja-JP" altLang="en-US" dirty="0"/>
              <a:t>万</a:t>
            </a:r>
            <a:r>
              <a:rPr kumimoji="1" lang="en-US" altLang="ja-JP" dirty="0"/>
              <a:t>9748</a:t>
            </a:r>
            <a:r>
              <a:rPr kumimoji="1" lang="ja-JP" altLang="en-US" dirty="0"/>
              <a:t>人（</a:t>
            </a:r>
            <a:r>
              <a:rPr kumimoji="1" lang="en-US" altLang="ja-JP" dirty="0"/>
              <a:t>2.8%</a:t>
            </a:r>
            <a:r>
              <a:rPr kumimoji="1" lang="ja-JP" altLang="en-US" dirty="0"/>
              <a:t>），出荷額</a:t>
            </a:r>
            <a:r>
              <a:rPr kumimoji="1" lang="en-US" altLang="ja-JP" dirty="0"/>
              <a:t>17</a:t>
            </a:r>
            <a:r>
              <a:rPr kumimoji="1" lang="ja-JP" altLang="en-US" dirty="0"/>
              <a:t>兆</a:t>
            </a:r>
            <a:r>
              <a:rPr kumimoji="1" lang="en-US" altLang="ja-JP" dirty="0"/>
              <a:t>8420</a:t>
            </a:r>
            <a:r>
              <a:rPr kumimoji="1" lang="ja-JP" altLang="en-US" dirty="0"/>
              <a:t>億円（</a:t>
            </a:r>
            <a:r>
              <a:rPr kumimoji="1" lang="en-US" altLang="ja-JP" dirty="0"/>
              <a:t>5.7%</a:t>
            </a:r>
            <a:r>
              <a:rPr kumimoji="1" lang="ja-JP" altLang="en-US" dirty="0"/>
              <a:t>），付加価値額</a:t>
            </a:r>
            <a:r>
              <a:rPr kumimoji="1" lang="en-US" altLang="ja-JP" dirty="0"/>
              <a:t>3</a:t>
            </a:r>
            <a:r>
              <a:rPr kumimoji="1" lang="ja-JP" altLang="en-US" dirty="0"/>
              <a:t>兆</a:t>
            </a:r>
            <a:r>
              <a:rPr kumimoji="1" lang="en-US" altLang="ja-JP" dirty="0"/>
              <a:t>2444</a:t>
            </a:r>
            <a:r>
              <a:rPr lang="ja-JP" altLang="en-US" dirty="0"/>
              <a:t>億円（</a:t>
            </a:r>
            <a:r>
              <a:rPr lang="en-US" altLang="ja-JP" dirty="0"/>
              <a:t>3.3%</a:t>
            </a:r>
            <a:r>
              <a:rPr lang="ja-JP" altLang="en-US" dirty="0"/>
              <a:t>）</a:t>
            </a:r>
            <a:endParaRPr kumimoji="1" lang="en-US" altLang="ja-JP" dirty="0"/>
          </a:p>
          <a:p>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5</a:t>
            </a:fld>
            <a:endParaRPr lang="en-US" altLang="ja-JP"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48" y="3429000"/>
            <a:ext cx="4487870" cy="309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3967" y="3399071"/>
            <a:ext cx="4369420" cy="3029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179512" y="3181618"/>
            <a:ext cx="3672408" cy="369332"/>
          </a:xfrm>
          <a:prstGeom prst="rect">
            <a:avLst/>
          </a:prstGeom>
          <a:noFill/>
        </p:spPr>
        <p:txBody>
          <a:bodyPr wrap="square" rtlCol="0">
            <a:spAutoFit/>
          </a:bodyPr>
          <a:lstStyle/>
          <a:p>
            <a:r>
              <a:rPr kumimoji="1" lang="ja-JP" altLang="en-US" dirty="0"/>
              <a:t>製造業産業中分類従業員数比率</a:t>
            </a:r>
          </a:p>
        </p:txBody>
      </p:sp>
      <p:sp>
        <p:nvSpPr>
          <p:cNvPr id="10" name="テキスト ボックス 9"/>
          <p:cNvSpPr txBox="1"/>
          <p:nvPr/>
        </p:nvSpPr>
        <p:spPr>
          <a:xfrm>
            <a:off x="4860032" y="3181618"/>
            <a:ext cx="3672408" cy="369332"/>
          </a:xfrm>
          <a:prstGeom prst="rect">
            <a:avLst/>
          </a:prstGeom>
          <a:noFill/>
        </p:spPr>
        <p:txBody>
          <a:bodyPr wrap="square" rtlCol="0">
            <a:spAutoFit/>
          </a:bodyPr>
          <a:lstStyle/>
          <a:p>
            <a:r>
              <a:rPr kumimoji="1" lang="ja-JP" altLang="en-US" dirty="0"/>
              <a:t>製造業産業中分類付加価値額比率</a:t>
            </a:r>
          </a:p>
        </p:txBody>
      </p:sp>
      <p:sp>
        <p:nvSpPr>
          <p:cNvPr id="7" name="テキスト ボックス 6"/>
          <p:cNvSpPr txBox="1"/>
          <p:nvPr/>
        </p:nvSpPr>
        <p:spPr>
          <a:xfrm>
            <a:off x="179512" y="6523856"/>
            <a:ext cx="7992888" cy="369332"/>
          </a:xfrm>
          <a:prstGeom prst="rect">
            <a:avLst/>
          </a:prstGeom>
          <a:noFill/>
        </p:spPr>
        <p:txBody>
          <a:bodyPr wrap="square" rtlCol="0">
            <a:spAutoFit/>
          </a:bodyPr>
          <a:lstStyle/>
          <a:p>
            <a:r>
              <a:rPr kumimoji="1" lang="ja-JP" altLang="en-US" dirty="0"/>
              <a:t>注：</a:t>
            </a:r>
            <a:r>
              <a:rPr lang="en-US" altLang="ja-JP" dirty="0"/>
              <a:t>3%</a:t>
            </a:r>
            <a:r>
              <a:rPr lang="ja-JP" altLang="en-US" dirty="0"/>
              <a:t>を超える産業と鉄鋼を項目化。出所：</a:t>
            </a:r>
            <a:r>
              <a:rPr lang="en-US" altLang="ja-JP" dirty="0"/>
              <a:t>『</a:t>
            </a:r>
            <a:r>
              <a:rPr lang="ja-JP" altLang="en-US" dirty="0"/>
              <a:t>平成</a:t>
            </a:r>
            <a:r>
              <a:rPr lang="en-US" altLang="ja-JP" dirty="0"/>
              <a:t>28</a:t>
            </a:r>
            <a:r>
              <a:rPr lang="ja-JP" altLang="en-US" dirty="0"/>
              <a:t>年経済センサス</a:t>
            </a:r>
            <a:r>
              <a:rPr lang="en-US" altLang="ja-JP" dirty="0"/>
              <a:t>』</a:t>
            </a:r>
            <a:r>
              <a:rPr lang="ja-JP" altLang="en-US" dirty="0"/>
              <a:t>。</a:t>
            </a:r>
            <a:endParaRPr kumimoji="1" lang="ja-JP" altLang="en-US" dirty="0"/>
          </a:p>
        </p:txBody>
      </p:sp>
    </p:spTree>
    <p:extLst>
      <p:ext uri="{BB962C8B-B14F-4D97-AF65-F5344CB8AC3E}">
        <p14:creationId xmlns:p14="http://schemas.microsoft.com/office/powerpoint/2010/main" val="33710397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電炉メーカーの地位（１）</a:t>
            </a:r>
          </a:p>
        </p:txBody>
      </p:sp>
      <p:sp>
        <p:nvSpPr>
          <p:cNvPr id="5" name="コンテンツ プレースホルダー 4"/>
          <p:cNvSpPr>
            <a:spLocks noGrp="1"/>
          </p:cNvSpPr>
          <p:nvPr>
            <p:ph idx="1"/>
          </p:nvPr>
        </p:nvSpPr>
        <p:spPr>
          <a:xfrm>
            <a:off x="457200" y="1340769"/>
            <a:ext cx="4762872" cy="1747355"/>
          </a:xfrm>
        </p:spPr>
        <p:txBody>
          <a:bodyPr>
            <a:normAutofit fontScale="92500" lnSpcReduction="20000"/>
          </a:bodyPr>
          <a:lstStyle/>
          <a:p>
            <a:r>
              <a:rPr kumimoji="1" lang="ja-JP" altLang="en-US" dirty="0"/>
              <a:t>電炉製鋼比率の停滞</a:t>
            </a:r>
            <a:endParaRPr kumimoji="1" lang="en-US" altLang="ja-JP" dirty="0"/>
          </a:p>
          <a:p>
            <a:r>
              <a:rPr kumimoji="1" lang="ja-JP" altLang="en-US" dirty="0"/>
              <a:t>小形棒鋼では支配的，普通線材は高炉メーカーと拮抗</a:t>
            </a:r>
            <a:r>
              <a:rPr kumimoji="1" lang="en-US" altLang="ja-JP" dirty="0"/>
              <a:t>(</a:t>
            </a:r>
            <a:r>
              <a:rPr kumimoji="1" lang="ja-JP" altLang="en-US" dirty="0"/>
              <a:t>図は</a:t>
            </a:r>
            <a:r>
              <a:rPr kumimoji="1" lang="en-US" altLang="ja-JP" dirty="0"/>
              <a:t>2013</a:t>
            </a:r>
            <a:r>
              <a:rPr kumimoji="1" lang="ja-JP" altLang="en-US" dirty="0"/>
              <a:t>年度</a:t>
            </a:r>
            <a:r>
              <a:rPr kumimoji="1" lang="en-US" altLang="ja-JP" dirty="0"/>
              <a:t>)</a:t>
            </a:r>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50</a:t>
            </a:fld>
            <a:endParaRPr lang="en-US" altLang="ja-JP" dirty="0"/>
          </a:p>
        </p:txBody>
      </p:sp>
      <p:graphicFrame>
        <p:nvGraphicFramePr>
          <p:cNvPr id="2" name="表 1"/>
          <p:cNvGraphicFramePr>
            <a:graphicFrameLocks noGrp="1"/>
          </p:cNvGraphicFramePr>
          <p:nvPr>
            <p:extLst>
              <p:ext uri="{D42A27DB-BD31-4B8C-83A1-F6EECF244321}">
                <p14:modId xmlns:p14="http://schemas.microsoft.com/office/powerpoint/2010/main" val="2861593973"/>
              </p:ext>
            </p:extLst>
          </p:nvPr>
        </p:nvGraphicFramePr>
        <p:xfrm>
          <a:off x="5580112" y="1042324"/>
          <a:ext cx="2695848" cy="1524000"/>
        </p:xfrm>
        <a:graphic>
          <a:graphicData uri="http://schemas.openxmlformats.org/drawingml/2006/table">
            <a:tbl>
              <a:tblPr firstRow="1" bandRow="1">
                <a:tableStyleId>{5C22544A-7EE6-4342-B048-85BDC9FD1C3A}</a:tableStyleId>
              </a:tblPr>
              <a:tblGrid>
                <a:gridCol w="1337459">
                  <a:extLst>
                    <a:ext uri="{9D8B030D-6E8A-4147-A177-3AD203B41FA5}">
                      <a16:colId xmlns:a16="http://schemas.microsoft.com/office/drawing/2014/main" xmlns="" val="20000"/>
                    </a:ext>
                  </a:extLst>
                </a:gridCol>
                <a:gridCol w="1358389">
                  <a:extLst>
                    <a:ext uri="{9D8B030D-6E8A-4147-A177-3AD203B41FA5}">
                      <a16:colId xmlns:a16="http://schemas.microsoft.com/office/drawing/2014/main" xmlns="" val="20001"/>
                    </a:ext>
                  </a:extLst>
                </a:gridCol>
              </a:tblGrid>
              <a:tr h="256901">
                <a:tc>
                  <a:txBody>
                    <a:bodyPr/>
                    <a:lstStyle/>
                    <a:p>
                      <a:r>
                        <a:rPr kumimoji="1" lang="ja-JP" altLang="en-US" sz="1400" dirty="0"/>
                        <a:t>年</a:t>
                      </a:r>
                    </a:p>
                  </a:txBody>
                  <a:tcPr/>
                </a:tc>
                <a:tc>
                  <a:txBody>
                    <a:bodyPr/>
                    <a:lstStyle/>
                    <a:p>
                      <a:r>
                        <a:rPr kumimoji="1" lang="ja-JP" altLang="en-US" sz="1400" dirty="0"/>
                        <a:t>電炉製鋼比率</a:t>
                      </a:r>
                    </a:p>
                  </a:txBody>
                  <a:tcPr/>
                </a:tc>
                <a:extLst>
                  <a:ext uri="{0D108BD9-81ED-4DB2-BD59-A6C34878D82A}">
                    <a16:rowId xmlns:a16="http://schemas.microsoft.com/office/drawing/2014/main" xmlns="" val="10000"/>
                  </a:ext>
                </a:extLst>
              </a:tr>
              <a:tr h="274803">
                <a:tc>
                  <a:txBody>
                    <a:bodyPr/>
                    <a:lstStyle/>
                    <a:p>
                      <a:r>
                        <a:rPr kumimoji="1" lang="en-US" altLang="ja-JP" sz="1400" dirty="0"/>
                        <a:t>1986</a:t>
                      </a:r>
                      <a:r>
                        <a:rPr kumimoji="1" lang="ja-JP" altLang="en-US" sz="1400" dirty="0"/>
                        <a:t>年</a:t>
                      </a:r>
                    </a:p>
                  </a:txBody>
                  <a:tcPr/>
                </a:tc>
                <a:tc>
                  <a:txBody>
                    <a:bodyPr/>
                    <a:lstStyle/>
                    <a:p>
                      <a:r>
                        <a:rPr kumimoji="1" lang="en-US" altLang="ja-JP" sz="1400" dirty="0"/>
                        <a:t>29.7</a:t>
                      </a:r>
                      <a:r>
                        <a:rPr kumimoji="1" lang="ja-JP" altLang="en-US" sz="1400" dirty="0"/>
                        <a:t>％</a:t>
                      </a:r>
                    </a:p>
                  </a:txBody>
                  <a:tcPr/>
                </a:tc>
                <a:extLst>
                  <a:ext uri="{0D108BD9-81ED-4DB2-BD59-A6C34878D82A}">
                    <a16:rowId xmlns:a16="http://schemas.microsoft.com/office/drawing/2014/main" xmlns="" val="10001"/>
                  </a:ext>
                </a:extLst>
              </a:tr>
              <a:tr h="274803">
                <a:tc>
                  <a:txBody>
                    <a:bodyPr/>
                    <a:lstStyle/>
                    <a:p>
                      <a:r>
                        <a:rPr kumimoji="1" lang="en-US" altLang="ja-JP" sz="1400" dirty="0"/>
                        <a:t>1996</a:t>
                      </a:r>
                      <a:r>
                        <a:rPr kumimoji="1" lang="ja-JP" altLang="en-US" sz="1400" dirty="0"/>
                        <a:t>年</a:t>
                      </a:r>
                    </a:p>
                  </a:txBody>
                  <a:tcPr/>
                </a:tc>
                <a:tc>
                  <a:txBody>
                    <a:bodyPr/>
                    <a:lstStyle/>
                    <a:p>
                      <a:r>
                        <a:rPr kumimoji="1" lang="en-US" altLang="ja-JP" sz="1400" dirty="0"/>
                        <a:t>33.3</a:t>
                      </a:r>
                      <a:r>
                        <a:rPr kumimoji="1" lang="ja-JP" altLang="en-US" sz="1400" dirty="0"/>
                        <a:t>％</a:t>
                      </a:r>
                    </a:p>
                  </a:txBody>
                  <a:tcPr/>
                </a:tc>
                <a:extLst>
                  <a:ext uri="{0D108BD9-81ED-4DB2-BD59-A6C34878D82A}">
                    <a16:rowId xmlns:a16="http://schemas.microsoft.com/office/drawing/2014/main" xmlns="" val="10002"/>
                  </a:ext>
                </a:extLst>
              </a:tr>
              <a:tr h="274803">
                <a:tc>
                  <a:txBody>
                    <a:bodyPr/>
                    <a:lstStyle/>
                    <a:p>
                      <a:r>
                        <a:rPr kumimoji="1" lang="en-US" altLang="ja-JP" sz="1400" dirty="0"/>
                        <a:t>2006</a:t>
                      </a:r>
                      <a:r>
                        <a:rPr kumimoji="1" lang="ja-JP" altLang="en-US" sz="1400" dirty="0"/>
                        <a:t>年</a:t>
                      </a:r>
                    </a:p>
                  </a:txBody>
                  <a:tcPr/>
                </a:tc>
                <a:tc>
                  <a:txBody>
                    <a:bodyPr/>
                    <a:lstStyle/>
                    <a:p>
                      <a:r>
                        <a:rPr kumimoji="1" lang="en-US" altLang="ja-JP" sz="1400" dirty="0"/>
                        <a:t>26.0</a:t>
                      </a:r>
                      <a:r>
                        <a:rPr kumimoji="1" lang="ja-JP" altLang="en-US" sz="1400" dirty="0"/>
                        <a:t>％</a:t>
                      </a:r>
                    </a:p>
                  </a:txBody>
                  <a:tcPr/>
                </a:tc>
                <a:extLst>
                  <a:ext uri="{0D108BD9-81ED-4DB2-BD59-A6C34878D82A}">
                    <a16:rowId xmlns:a16="http://schemas.microsoft.com/office/drawing/2014/main" xmlns="" val="10003"/>
                  </a:ext>
                </a:extLst>
              </a:tr>
              <a:tr h="274803">
                <a:tc>
                  <a:txBody>
                    <a:bodyPr/>
                    <a:lstStyle/>
                    <a:p>
                      <a:r>
                        <a:rPr kumimoji="1" lang="en-US" altLang="ja-JP" sz="1400" dirty="0"/>
                        <a:t>2016</a:t>
                      </a:r>
                      <a:r>
                        <a:rPr kumimoji="1" lang="ja-JP" altLang="en-US" sz="1400" dirty="0"/>
                        <a:t>年</a:t>
                      </a:r>
                    </a:p>
                  </a:txBody>
                  <a:tcPr/>
                </a:tc>
                <a:tc>
                  <a:txBody>
                    <a:bodyPr/>
                    <a:lstStyle/>
                    <a:p>
                      <a:r>
                        <a:rPr kumimoji="1" lang="en-US" altLang="ja-JP" sz="1400" dirty="0"/>
                        <a:t>22.2</a:t>
                      </a:r>
                      <a:r>
                        <a:rPr kumimoji="1" lang="ja-JP" altLang="en-US" sz="1400" dirty="0"/>
                        <a:t>％</a:t>
                      </a:r>
                    </a:p>
                  </a:txBody>
                  <a:tcPr/>
                </a:tc>
                <a:extLst>
                  <a:ext uri="{0D108BD9-81ED-4DB2-BD59-A6C34878D82A}">
                    <a16:rowId xmlns:a16="http://schemas.microsoft.com/office/drawing/2014/main" xmlns="" val="10004"/>
                  </a:ext>
                </a:extLst>
              </a:tr>
            </a:tbl>
          </a:graphicData>
        </a:graphic>
      </p:graphicFrame>
      <p:sp>
        <p:nvSpPr>
          <p:cNvPr id="6" name="テキスト ボックス 5"/>
          <p:cNvSpPr txBox="1"/>
          <p:nvPr/>
        </p:nvSpPr>
        <p:spPr>
          <a:xfrm>
            <a:off x="6660232" y="2564904"/>
            <a:ext cx="1872208" cy="523220"/>
          </a:xfrm>
          <a:prstGeom prst="rect">
            <a:avLst/>
          </a:prstGeom>
          <a:noFill/>
        </p:spPr>
        <p:txBody>
          <a:bodyPr wrap="square" rtlCol="0">
            <a:spAutoFit/>
          </a:bodyPr>
          <a:lstStyle/>
          <a:p>
            <a:r>
              <a:rPr kumimoji="1" lang="ja-JP" altLang="en-US" sz="1400" dirty="0"/>
              <a:t>出所：日本鉄鋼連盟</a:t>
            </a:r>
            <a:r>
              <a:rPr kumimoji="1" lang="en-US" altLang="ja-JP" sz="1400" dirty="0"/>
              <a:t>[</a:t>
            </a:r>
            <a:r>
              <a:rPr kumimoji="1" lang="ja-JP" altLang="en-US" sz="1400" dirty="0"/>
              <a:t>各年</a:t>
            </a:r>
            <a:r>
              <a:rPr kumimoji="1" lang="en-US" altLang="ja-JP" sz="1400" dirty="0"/>
              <a:t>]</a:t>
            </a:r>
            <a:r>
              <a:rPr kumimoji="1" lang="ja-JP" altLang="en-US" sz="1400" dirty="0"/>
              <a:t>より計算。</a:t>
            </a:r>
          </a:p>
        </p:txBody>
      </p:sp>
      <p:sp>
        <p:nvSpPr>
          <p:cNvPr id="7" name="テキスト ボックス 6"/>
          <p:cNvSpPr txBox="1"/>
          <p:nvPr/>
        </p:nvSpPr>
        <p:spPr>
          <a:xfrm>
            <a:off x="395536" y="6534746"/>
            <a:ext cx="7879085" cy="338554"/>
          </a:xfrm>
          <a:prstGeom prst="rect">
            <a:avLst/>
          </a:prstGeom>
          <a:noFill/>
        </p:spPr>
        <p:txBody>
          <a:bodyPr wrap="square" rtlCol="0">
            <a:spAutoFit/>
          </a:bodyPr>
          <a:lstStyle/>
          <a:p>
            <a:r>
              <a:rPr kumimoji="1" lang="ja-JP" altLang="en-US" sz="1600" dirty="0"/>
              <a:t>出所：鉄鋼新聞社ウェブサイト。</a:t>
            </a:r>
          </a:p>
        </p:txBody>
      </p:sp>
    </p:spTree>
    <p:extLst>
      <p:ext uri="{BB962C8B-B14F-4D97-AF65-F5344CB8AC3E}">
        <p14:creationId xmlns:p14="http://schemas.microsoft.com/office/powerpoint/2010/main" val="34474459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電炉メーカーの地位（２）</a:t>
            </a:r>
          </a:p>
        </p:txBody>
      </p:sp>
      <p:sp>
        <p:nvSpPr>
          <p:cNvPr id="3" name="コンテンツ プレースホルダー 2"/>
          <p:cNvSpPr>
            <a:spLocks noGrp="1"/>
          </p:cNvSpPr>
          <p:nvPr>
            <p:ph idx="1"/>
          </p:nvPr>
        </p:nvSpPr>
        <p:spPr/>
        <p:txBody>
          <a:bodyPr/>
          <a:lstStyle/>
          <a:p>
            <a:r>
              <a:rPr kumimoji="1" lang="en-US" altLang="ja-JP" dirty="0"/>
              <a:t>H</a:t>
            </a:r>
            <a:r>
              <a:rPr kumimoji="1" lang="ja-JP" altLang="en-US" dirty="0"/>
              <a:t>形鋼では東京製鉄が高炉メーカーと拮抗するが，薄板市場ではわずかなシェア</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51</a:t>
            </a:fld>
            <a:endParaRPr lang="en-US" altLang="ja-JP" dirty="0"/>
          </a:p>
        </p:txBody>
      </p:sp>
      <p:sp>
        <p:nvSpPr>
          <p:cNvPr id="7" name="テキスト ボックス 6"/>
          <p:cNvSpPr txBox="1"/>
          <p:nvPr/>
        </p:nvSpPr>
        <p:spPr>
          <a:xfrm>
            <a:off x="395536" y="6534746"/>
            <a:ext cx="7879085" cy="338554"/>
          </a:xfrm>
          <a:prstGeom prst="rect">
            <a:avLst/>
          </a:prstGeom>
          <a:noFill/>
        </p:spPr>
        <p:txBody>
          <a:bodyPr wrap="square" rtlCol="0">
            <a:spAutoFit/>
          </a:bodyPr>
          <a:lstStyle/>
          <a:p>
            <a:r>
              <a:rPr kumimoji="1" lang="ja-JP" altLang="en-US" sz="1600" dirty="0"/>
              <a:t>出所：鉄鋼新聞社ウェブサイト。</a:t>
            </a:r>
          </a:p>
        </p:txBody>
      </p:sp>
    </p:spTree>
    <p:extLst>
      <p:ext uri="{BB962C8B-B14F-4D97-AF65-F5344CB8AC3E}">
        <p14:creationId xmlns:p14="http://schemas.microsoft.com/office/powerpoint/2010/main" val="27547014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363272" cy="1152128"/>
          </a:xfrm>
        </p:spPr>
        <p:txBody>
          <a:bodyPr>
            <a:noAutofit/>
          </a:bodyPr>
          <a:lstStyle/>
          <a:p>
            <a:r>
              <a:rPr kumimoji="1" lang="ja-JP" altLang="en-US" sz="3200" dirty="0"/>
              <a:t>日本の電炉メーカーはなぜ破壊ができないのか</a:t>
            </a:r>
          </a:p>
        </p:txBody>
      </p:sp>
      <p:sp>
        <p:nvSpPr>
          <p:cNvPr id="3" name="コンテンツ プレースホルダー 2"/>
          <p:cNvSpPr>
            <a:spLocks noGrp="1"/>
          </p:cNvSpPr>
          <p:nvPr>
            <p:ph idx="1"/>
          </p:nvPr>
        </p:nvSpPr>
        <p:spPr>
          <a:xfrm>
            <a:off x="457200" y="1340768"/>
            <a:ext cx="8229600" cy="5904656"/>
          </a:xfrm>
        </p:spPr>
        <p:txBody>
          <a:bodyPr>
            <a:normAutofit fontScale="70000" lnSpcReduction="20000"/>
          </a:bodyPr>
          <a:lstStyle/>
          <a:p>
            <a:r>
              <a:rPr kumimoji="1" lang="ja-JP" altLang="en-US" dirty="0"/>
              <a:t>高炉メーカー</a:t>
            </a:r>
            <a:r>
              <a:rPr kumimoji="1" lang="en-US" altLang="ja-JP" dirty="0"/>
              <a:t>VS</a:t>
            </a:r>
            <a:r>
              <a:rPr lang="ja-JP" altLang="en-US" dirty="0"/>
              <a:t>独立系電炉メーカー（とくに東京製鉄，大和工業）</a:t>
            </a:r>
            <a:endParaRPr lang="en-US" altLang="ja-JP" dirty="0"/>
          </a:p>
          <a:p>
            <a:pPr lvl="1"/>
            <a:r>
              <a:rPr lang="ja-JP" altLang="en-US" dirty="0"/>
              <a:t>Ｈ形鋼戦争</a:t>
            </a:r>
            <a:endParaRPr lang="en-US" altLang="ja-JP" dirty="0"/>
          </a:p>
          <a:p>
            <a:pPr lvl="1"/>
            <a:r>
              <a:rPr lang="ja-JP" altLang="en-US" dirty="0"/>
              <a:t>東鉄は田原工場から自動車用鋼板の供給を目指している</a:t>
            </a:r>
            <a:endParaRPr lang="en-US" altLang="ja-JP" dirty="0"/>
          </a:p>
          <a:p>
            <a:r>
              <a:rPr lang="ja-JP" altLang="en-US" dirty="0"/>
              <a:t>電炉製鋼は（意外と）先進国型の産業である</a:t>
            </a:r>
            <a:endParaRPr lang="en-US" altLang="ja-JP" dirty="0"/>
          </a:p>
          <a:p>
            <a:pPr lvl="1"/>
            <a:r>
              <a:rPr lang="ja-JP" altLang="en-US" dirty="0"/>
              <a:t>＿＿＿＿＿＿＿＿入手の便宜と安価な＿＿＿＿が必要</a:t>
            </a:r>
            <a:endParaRPr lang="en-US" altLang="ja-JP" dirty="0"/>
          </a:p>
          <a:p>
            <a:pPr lvl="1"/>
            <a:r>
              <a:rPr lang="ja-JP" altLang="en-US" dirty="0"/>
              <a:t>日本は前者はあるが後者がない。電炉メーカーの多くは夜間操業</a:t>
            </a:r>
            <a:endParaRPr lang="en-US" altLang="ja-JP" dirty="0"/>
          </a:p>
          <a:p>
            <a:r>
              <a:rPr lang="ja-JP" altLang="en-US" dirty="0"/>
              <a:t>電炉メーカーの半数近くは高炉メーカーの系列に入っている</a:t>
            </a:r>
            <a:endParaRPr lang="en-US" altLang="ja-JP" dirty="0"/>
          </a:p>
          <a:p>
            <a:pPr lvl="1"/>
            <a:r>
              <a:rPr lang="ja-JP" altLang="en-US" dirty="0"/>
              <a:t>親会社を脅かす行動に出ない</a:t>
            </a:r>
            <a:endParaRPr lang="en-US" altLang="ja-JP" dirty="0"/>
          </a:p>
          <a:p>
            <a:pPr lvl="1"/>
            <a:r>
              <a:rPr kumimoji="1" lang="ja-JP" altLang="en-US" dirty="0"/>
              <a:t>製品別に親会社と分業し，地域別に子会社間分業</a:t>
            </a:r>
            <a:endParaRPr kumimoji="1" lang="en-US" altLang="ja-JP" dirty="0"/>
          </a:p>
          <a:p>
            <a:r>
              <a:rPr kumimoji="1" lang="ja-JP" altLang="en-US" dirty="0"/>
              <a:t>電炉メーカーは地域密着型</a:t>
            </a:r>
            <a:endParaRPr kumimoji="1" lang="en-US" altLang="ja-JP" dirty="0"/>
          </a:p>
          <a:p>
            <a:pPr lvl="1"/>
            <a:r>
              <a:rPr lang="ja-JP" altLang="en-US" dirty="0"/>
              <a:t>単一地域，単一製品の供給</a:t>
            </a:r>
            <a:endParaRPr lang="en-US" altLang="ja-JP" dirty="0"/>
          </a:p>
          <a:p>
            <a:pPr lvl="1"/>
            <a:r>
              <a:rPr kumimoji="1" lang="ja-JP" altLang="en-US" dirty="0"/>
              <a:t>地域の需要に応じて稼働率調整（未稼働能力大きい）</a:t>
            </a:r>
            <a:endParaRPr kumimoji="1" lang="en-US" altLang="ja-JP" dirty="0"/>
          </a:p>
          <a:p>
            <a:pPr lvl="1"/>
            <a:r>
              <a:rPr lang="ja-JP" altLang="en-US" dirty="0"/>
              <a:t>独立系は</a:t>
            </a:r>
            <a:r>
              <a:rPr kumimoji="1" lang="ja-JP" altLang="en-US" dirty="0"/>
              <a:t>容易に撤退しない</a:t>
            </a:r>
            <a:endParaRPr kumimoji="1" lang="en-US" altLang="ja-JP" dirty="0"/>
          </a:p>
          <a:p>
            <a:pPr lvl="2"/>
            <a:r>
              <a:rPr lang="ja-JP" altLang="en-US" dirty="0"/>
              <a:t>例：東日本大震災の際の伊藤製鉄所と東北スチール</a:t>
            </a:r>
            <a:r>
              <a:rPr lang="en-US" altLang="ja-JP" dirty="0"/>
              <a:t>(JFE</a:t>
            </a:r>
            <a:r>
              <a:rPr lang="ja-JP" altLang="en-US" dirty="0"/>
              <a:t>系）の対比</a:t>
            </a:r>
            <a:r>
              <a:rPr lang="en-US" altLang="ja-JP" dirty="0"/>
              <a:t>(</a:t>
            </a:r>
            <a:r>
              <a:rPr lang="ja-JP" altLang="en-US" dirty="0"/>
              <a:t>川端</a:t>
            </a:r>
            <a:r>
              <a:rPr lang="en-US" altLang="ja-JP" dirty="0"/>
              <a:t>[2012]</a:t>
            </a:r>
            <a:r>
              <a:rPr lang="ja-JP" altLang="en-US" dirty="0"/>
              <a:t>）。</a:t>
            </a:r>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52</a:t>
            </a:fld>
            <a:endParaRPr lang="en-US" altLang="ja-JP" dirty="0"/>
          </a:p>
        </p:txBody>
      </p:sp>
    </p:spTree>
    <p:extLst>
      <p:ext uri="{BB962C8B-B14F-4D97-AF65-F5344CB8AC3E}">
        <p14:creationId xmlns:p14="http://schemas.microsoft.com/office/powerpoint/2010/main" val="34113141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電炉メーカーの資本関係</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53</a:t>
            </a:fld>
            <a:endParaRPr lang="en-US" altLang="ja-JP" dirty="0"/>
          </a:p>
        </p:txBody>
      </p:sp>
      <p:sp>
        <p:nvSpPr>
          <p:cNvPr id="5" name="テキスト ボックス 4"/>
          <p:cNvSpPr txBox="1"/>
          <p:nvPr/>
        </p:nvSpPr>
        <p:spPr>
          <a:xfrm>
            <a:off x="539552" y="6381328"/>
            <a:ext cx="7416824" cy="369332"/>
          </a:xfrm>
          <a:prstGeom prst="rect">
            <a:avLst/>
          </a:prstGeom>
          <a:noFill/>
        </p:spPr>
        <p:txBody>
          <a:bodyPr wrap="square" rtlCol="0">
            <a:spAutoFit/>
          </a:bodyPr>
          <a:lstStyle/>
          <a:p>
            <a:r>
              <a:rPr kumimoji="1" lang="ja-JP" altLang="en-US" dirty="0"/>
              <a:t>出所：みずほ情報総研</a:t>
            </a:r>
            <a:r>
              <a:rPr kumimoji="1" lang="en-US" altLang="ja-JP" dirty="0"/>
              <a:t>[2014]12</a:t>
            </a:r>
            <a:r>
              <a:rPr kumimoji="1" lang="ja-JP" altLang="en-US" dirty="0"/>
              <a:t>頁。</a:t>
            </a:r>
          </a:p>
        </p:txBody>
      </p:sp>
    </p:spTree>
    <p:extLst>
      <p:ext uri="{BB962C8B-B14F-4D97-AF65-F5344CB8AC3E}">
        <p14:creationId xmlns:p14="http://schemas.microsoft.com/office/powerpoint/2010/main" val="25647690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地域密着型の電炉メーカー</a:t>
            </a:r>
          </a:p>
        </p:txBody>
      </p:sp>
      <p:sp>
        <p:nvSpPr>
          <p:cNvPr id="3" name="コンテンツ プレースホルダー 2"/>
          <p:cNvSpPr>
            <a:spLocks noGrp="1"/>
          </p:cNvSpPr>
          <p:nvPr>
            <p:ph idx="1"/>
          </p:nvPr>
        </p:nvSpPr>
        <p:spPr>
          <a:xfrm>
            <a:off x="457200" y="1340769"/>
            <a:ext cx="8229600" cy="864095"/>
          </a:xfrm>
        </p:spPr>
        <p:txBody>
          <a:bodyPr>
            <a:normAutofit fontScale="92500" lnSpcReduction="20000"/>
          </a:bodyPr>
          <a:lstStyle/>
          <a:p>
            <a:r>
              <a:rPr kumimoji="1" lang="ja-JP" altLang="en-US" dirty="0"/>
              <a:t>単一地域施単一製品</a:t>
            </a:r>
            <a:r>
              <a:rPr kumimoji="1" lang="en-US" altLang="ja-JP" dirty="0"/>
              <a:t>(</a:t>
            </a:r>
            <a:r>
              <a:rPr kumimoji="1" lang="ja-JP" altLang="en-US" dirty="0"/>
              <a:t>品種レベル</a:t>
            </a:r>
            <a:r>
              <a:rPr kumimoji="1" lang="en-US" altLang="ja-JP" dirty="0"/>
              <a:t>)</a:t>
            </a:r>
            <a:r>
              <a:rPr kumimoji="1" lang="ja-JP" altLang="en-US" dirty="0"/>
              <a:t>を生産している企業が多い</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54</a:t>
            </a:fld>
            <a:endParaRPr lang="en-US" altLang="ja-JP" dirty="0"/>
          </a:p>
        </p:txBody>
      </p:sp>
      <p:sp>
        <p:nvSpPr>
          <p:cNvPr id="5" name="テキスト ボックス 4"/>
          <p:cNvSpPr txBox="1"/>
          <p:nvPr/>
        </p:nvSpPr>
        <p:spPr>
          <a:xfrm>
            <a:off x="611560" y="6450781"/>
            <a:ext cx="6408712" cy="369332"/>
          </a:xfrm>
          <a:prstGeom prst="rect">
            <a:avLst/>
          </a:prstGeom>
          <a:noFill/>
        </p:spPr>
        <p:txBody>
          <a:bodyPr wrap="square" rtlCol="0">
            <a:spAutoFit/>
          </a:bodyPr>
          <a:lstStyle/>
          <a:p>
            <a:r>
              <a:rPr kumimoji="1" lang="ja-JP" altLang="en-US" dirty="0"/>
              <a:t>出所：みずほ情報総研</a:t>
            </a:r>
            <a:r>
              <a:rPr kumimoji="1" lang="en-US" altLang="ja-JP" dirty="0"/>
              <a:t>[2014]</a:t>
            </a:r>
            <a:r>
              <a:rPr kumimoji="1" lang="ja-JP" altLang="en-US" dirty="0"/>
              <a:t>。</a:t>
            </a:r>
          </a:p>
        </p:txBody>
      </p:sp>
    </p:spTree>
    <p:extLst>
      <p:ext uri="{BB962C8B-B14F-4D97-AF65-F5344CB8AC3E}">
        <p14:creationId xmlns:p14="http://schemas.microsoft.com/office/powerpoint/2010/main" val="41994981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電炉メーカーの戦略の方向性</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地球温暖化防止</a:t>
            </a:r>
            <a:endParaRPr kumimoji="1" lang="en-US" altLang="ja-JP" dirty="0"/>
          </a:p>
          <a:p>
            <a:pPr lvl="1"/>
            <a:r>
              <a:rPr lang="ja-JP" altLang="en-US" dirty="0"/>
              <a:t>東京製鉄：</a:t>
            </a:r>
            <a:r>
              <a:rPr lang="en-US" altLang="ja-JP" dirty="0"/>
              <a:t>CO2</a:t>
            </a:r>
            <a:r>
              <a:rPr lang="ja-JP" altLang="en-US" dirty="0"/>
              <a:t>排出原単位が高炉転炉法より低いことをアピール</a:t>
            </a:r>
            <a:endParaRPr kumimoji="1" lang="en-US" altLang="ja-JP" dirty="0"/>
          </a:p>
          <a:p>
            <a:r>
              <a:rPr kumimoji="1" lang="ja-JP" altLang="en-US" dirty="0"/>
              <a:t>国際化</a:t>
            </a:r>
            <a:endParaRPr kumimoji="1" lang="en-US" altLang="ja-JP" dirty="0"/>
          </a:p>
          <a:p>
            <a:pPr lvl="1"/>
            <a:r>
              <a:rPr lang="ja-JP" altLang="en-US" dirty="0"/>
              <a:t>大和工業：アメリカ，韓国，タイ，バーレーンで電炉企業</a:t>
            </a:r>
            <a:r>
              <a:rPr lang="en-US" altLang="ja-JP" dirty="0"/>
              <a:t>(</a:t>
            </a:r>
            <a:r>
              <a:rPr lang="ja-JP" altLang="en-US" dirty="0"/>
              <a:t>バーレーンは直接還元製鉄も</a:t>
            </a:r>
            <a:r>
              <a:rPr lang="en-US" altLang="ja-JP" dirty="0"/>
              <a:t>)</a:t>
            </a:r>
          </a:p>
          <a:p>
            <a:pPr lvl="1"/>
            <a:r>
              <a:rPr kumimoji="1" lang="ja-JP" altLang="en-US" dirty="0"/>
              <a:t>共英製鋼</a:t>
            </a:r>
            <a:r>
              <a:rPr lang="ja-JP" altLang="en-US" dirty="0"/>
              <a:t>：ベトナムで電炉企業</a:t>
            </a:r>
            <a:endParaRPr lang="en-US" altLang="ja-JP" dirty="0"/>
          </a:p>
          <a:p>
            <a:pPr lvl="1"/>
            <a:r>
              <a:rPr kumimoji="1" lang="ja-JP" altLang="en-US" dirty="0"/>
              <a:t>大阪製鉄：インドネシアで単圧企業</a:t>
            </a:r>
            <a:endParaRPr kumimoji="1" lang="en-US" altLang="ja-JP" dirty="0"/>
          </a:p>
          <a:p>
            <a:r>
              <a:rPr kumimoji="1" lang="ja-JP" altLang="en-US" dirty="0"/>
              <a:t>地域連携</a:t>
            </a:r>
            <a:endParaRPr kumimoji="1" lang="en-US" altLang="ja-JP" dirty="0"/>
          </a:p>
          <a:p>
            <a:pPr lvl="1"/>
            <a:r>
              <a:rPr kumimoji="1" lang="ja-JP" altLang="en-US" dirty="0"/>
              <a:t>共英製鋼：医療廃棄物リサイクル事業</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55</a:t>
            </a:fld>
            <a:endParaRPr lang="en-US" altLang="ja-JP" dirty="0"/>
          </a:p>
        </p:txBody>
      </p:sp>
    </p:spTree>
    <p:extLst>
      <p:ext uri="{BB962C8B-B14F-4D97-AF65-F5344CB8AC3E}">
        <p14:creationId xmlns:p14="http://schemas.microsoft.com/office/powerpoint/2010/main" val="14519833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２－（５）地球温暖化と鉄鋼業</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56</a:t>
            </a:fld>
            <a:endParaRPr lang="en-US" altLang="ja-JP" dirty="0"/>
          </a:p>
        </p:txBody>
      </p:sp>
    </p:spTree>
    <p:extLst>
      <p:ext uri="{BB962C8B-B14F-4D97-AF65-F5344CB8AC3E}">
        <p14:creationId xmlns:p14="http://schemas.microsoft.com/office/powerpoint/2010/main" val="35338305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環境規制とイノベーション</a:t>
            </a:r>
          </a:p>
        </p:txBody>
      </p:sp>
      <p:sp>
        <p:nvSpPr>
          <p:cNvPr id="5" name="コンテンツ プレースホルダー 4"/>
          <p:cNvSpPr>
            <a:spLocks noGrp="1"/>
          </p:cNvSpPr>
          <p:nvPr>
            <p:ph idx="1"/>
          </p:nvPr>
        </p:nvSpPr>
        <p:spPr>
          <a:xfrm>
            <a:off x="457200" y="1412776"/>
            <a:ext cx="8229600" cy="5256584"/>
          </a:xfrm>
        </p:spPr>
        <p:txBody>
          <a:bodyPr>
            <a:normAutofit fontScale="85000" lnSpcReduction="10000"/>
          </a:bodyPr>
          <a:lstStyle/>
          <a:p>
            <a:r>
              <a:rPr kumimoji="1" lang="ja-JP" altLang="en-US" dirty="0"/>
              <a:t>産業発展は環境汚染とその対策に条件付けられる</a:t>
            </a:r>
            <a:endParaRPr kumimoji="1" lang="en-US" altLang="ja-JP" dirty="0"/>
          </a:p>
          <a:p>
            <a:pPr lvl="1"/>
            <a:r>
              <a:rPr kumimoji="1" lang="ja-JP" altLang="en-US" dirty="0"/>
              <a:t>＿＿＿＿＿＿の内部化</a:t>
            </a:r>
            <a:endParaRPr kumimoji="1" lang="en-US" altLang="ja-JP" dirty="0"/>
          </a:p>
          <a:p>
            <a:pPr lvl="1"/>
            <a:r>
              <a:rPr lang="ja-JP" altLang="en-US" dirty="0"/>
              <a:t>絶対的損失の回避（宮本</a:t>
            </a:r>
            <a:r>
              <a:rPr lang="en-US" altLang="ja-JP" dirty="0"/>
              <a:t>[2007]</a:t>
            </a:r>
            <a:r>
              <a:rPr lang="ja-JP" altLang="en-US" dirty="0"/>
              <a:t>）</a:t>
            </a:r>
            <a:endParaRPr lang="en-US" altLang="ja-JP" dirty="0"/>
          </a:p>
          <a:p>
            <a:r>
              <a:rPr kumimoji="1" lang="ja-JP" altLang="en-US" dirty="0"/>
              <a:t>環境規制</a:t>
            </a:r>
            <a:r>
              <a:rPr lang="ja-JP" altLang="en-US" dirty="0"/>
              <a:t>の産業への影響</a:t>
            </a:r>
            <a:endParaRPr lang="en-US" altLang="ja-JP" dirty="0"/>
          </a:p>
          <a:p>
            <a:pPr lvl="1"/>
            <a:r>
              <a:rPr kumimoji="1" lang="ja-JP" altLang="en-US" dirty="0"/>
              <a:t>利潤の減少→衰退</a:t>
            </a:r>
            <a:endParaRPr kumimoji="1" lang="en-US" altLang="ja-JP" dirty="0"/>
          </a:p>
          <a:p>
            <a:pPr lvl="1"/>
            <a:r>
              <a:rPr kumimoji="1" lang="ja-JP" altLang="en-US" dirty="0"/>
              <a:t>発展の条件としてイノベーションを刺激→発展</a:t>
            </a:r>
            <a:endParaRPr kumimoji="1" lang="en-US" altLang="ja-JP" dirty="0"/>
          </a:p>
          <a:p>
            <a:r>
              <a:rPr lang="ja-JP" altLang="en-US" dirty="0"/>
              <a:t>戦後日本鉄鋼業の経験</a:t>
            </a:r>
            <a:endParaRPr lang="en-US" altLang="ja-JP" dirty="0"/>
          </a:p>
          <a:p>
            <a:pPr lvl="1"/>
            <a:r>
              <a:rPr kumimoji="1" lang="ja-JP" altLang="en-US" dirty="0"/>
              <a:t>当初は公害問題が発生（川鉄千葉など）</a:t>
            </a:r>
            <a:endParaRPr kumimoji="1" lang="en-US" altLang="ja-JP" dirty="0"/>
          </a:p>
          <a:p>
            <a:pPr lvl="1"/>
            <a:r>
              <a:rPr lang="en-US" altLang="ja-JP" dirty="0"/>
              <a:t>1970</a:t>
            </a:r>
            <a:r>
              <a:rPr lang="ja-JP" altLang="en-US" dirty="0"/>
              <a:t>年代より大気・水質汚染問題に取り組み成果</a:t>
            </a:r>
            <a:endParaRPr lang="en-US" altLang="ja-JP" dirty="0"/>
          </a:p>
          <a:p>
            <a:pPr lvl="1"/>
            <a:r>
              <a:rPr lang="ja-JP" altLang="en-US" dirty="0"/>
              <a:t>石油危機で省エネを迫られた時期に汚染物質排出削減も進めた</a:t>
            </a:r>
            <a:endParaRPr lang="en-US" altLang="ja-JP" dirty="0"/>
          </a:p>
          <a:p>
            <a:pPr lvl="1"/>
            <a:r>
              <a:rPr lang="ja-JP" altLang="en-US" dirty="0"/>
              <a:t>地方自治体との公害防止協定。国より高いレベルの自治体規制＋自主規制</a:t>
            </a:r>
            <a:endParaRPr lang="en-US" altLang="ja-JP" dirty="0"/>
          </a:p>
          <a:p>
            <a:pPr lvl="1"/>
            <a:endParaRPr kumimoji="1" lang="en-US" altLang="ja-JP" dirty="0"/>
          </a:p>
          <a:p>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57</a:t>
            </a:fld>
            <a:endParaRPr lang="en-US" altLang="ja-JP" dirty="0"/>
          </a:p>
        </p:txBody>
      </p:sp>
    </p:spTree>
    <p:extLst>
      <p:ext uri="{BB962C8B-B14F-4D97-AF65-F5344CB8AC3E}">
        <p14:creationId xmlns:p14="http://schemas.microsoft.com/office/powerpoint/2010/main" val="8425539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3D07CFD-D67B-4E2B-9713-15885370A9E1}" type="slidenum">
              <a:rPr kumimoji="0" lang="en-US" altLang="ja-JP" smtClean="0"/>
              <a:pPr eaLnBrk="1" hangingPunct="1"/>
              <a:t>58</a:t>
            </a:fld>
            <a:endParaRPr kumimoji="0" lang="en-US" altLang="ja-JP" dirty="0"/>
          </a:p>
        </p:txBody>
      </p:sp>
      <p:sp>
        <p:nvSpPr>
          <p:cNvPr id="12291" name="Rectangle 2"/>
          <p:cNvSpPr>
            <a:spLocks noGrp="1" noChangeArrowheads="1"/>
          </p:cNvSpPr>
          <p:nvPr>
            <p:ph type="title" idx="4294967295"/>
          </p:nvPr>
        </p:nvSpPr>
        <p:spPr>
          <a:xfrm>
            <a:off x="457200" y="332656"/>
            <a:ext cx="8363272" cy="1512168"/>
          </a:xfrm>
          <a:prstGeom prst="rect">
            <a:avLst/>
          </a:prstGeom>
        </p:spPr>
        <p:txBody>
          <a:bodyPr/>
          <a:lstStyle/>
          <a:p>
            <a:pPr eaLnBrk="1" hangingPunct="1"/>
            <a:r>
              <a:rPr lang="ja-JP" altLang="en-US" sz="3500" dirty="0"/>
              <a:t>鉄鋼業は製造業の中では最大の単一</a:t>
            </a:r>
            <a:r>
              <a:rPr lang="en-US" altLang="ja-JP" sz="3500" dirty="0"/>
              <a:t>CO</a:t>
            </a:r>
            <a:r>
              <a:rPr lang="en-US" altLang="ja-JP" sz="3500" baseline="-25000" dirty="0"/>
              <a:t>2</a:t>
            </a:r>
            <a:r>
              <a:rPr lang="ja-JP" altLang="en-US" sz="3500" dirty="0"/>
              <a:t>排出源</a:t>
            </a:r>
          </a:p>
        </p:txBody>
      </p:sp>
      <p:pic>
        <p:nvPicPr>
          <p:cNvPr id="12292"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357313"/>
            <a:ext cx="7777163"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7"/>
          <p:cNvSpPr txBox="1">
            <a:spLocks noChangeArrowheads="1"/>
          </p:cNvSpPr>
          <p:nvPr/>
        </p:nvSpPr>
        <p:spPr bwMode="auto">
          <a:xfrm>
            <a:off x="250825" y="5445125"/>
            <a:ext cx="554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dirty="0"/>
              <a:t>世界におけるセクター別</a:t>
            </a:r>
            <a:r>
              <a:rPr lang="en-US" altLang="ja-JP" dirty="0"/>
              <a:t>CO</a:t>
            </a:r>
            <a:r>
              <a:rPr lang="en-US" altLang="ja-JP" baseline="-25000" dirty="0"/>
              <a:t>2</a:t>
            </a:r>
            <a:r>
              <a:rPr lang="ja-JP" altLang="en-US" dirty="0"/>
              <a:t>排出（直接排出）（</a:t>
            </a:r>
            <a:r>
              <a:rPr lang="en-US" altLang="ja-JP" dirty="0"/>
              <a:t>2006</a:t>
            </a:r>
            <a:r>
              <a:rPr lang="ja-JP" altLang="en-US" dirty="0"/>
              <a:t>年）</a:t>
            </a:r>
          </a:p>
        </p:txBody>
      </p:sp>
      <p:sp>
        <p:nvSpPr>
          <p:cNvPr id="12294" name="Text Box 10"/>
          <p:cNvSpPr txBox="1">
            <a:spLocks noChangeArrowheads="1"/>
          </p:cNvSpPr>
          <p:nvPr/>
        </p:nvSpPr>
        <p:spPr bwMode="auto">
          <a:xfrm>
            <a:off x="395288" y="5876925"/>
            <a:ext cx="72739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dirty="0"/>
              <a:t>エネルギー起源分に限る。以下、</a:t>
            </a:r>
            <a:r>
              <a:rPr lang="en-US" altLang="ja-JP" sz="1200" dirty="0"/>
              <a:t>IEA</a:t>
            </a:r>
            <a:r>
              <a:rPr lang="ja-JP" altLang="en-US" sz="1200" dirty="0"/>
              <a:t>統計は断りなき限り同じ。</a:t>
            </a:r>
            <a:r>
              <a:rPr lang="en-US" altLang="ja-JP" sz="1200" dirty="0"/>
              <a:t>IEA</a:t>
            </a:r>
            <a:r>
              <a:rPr lang="ja-JP" altLang="en-US" sz="1200" dirty="0"/>
              <a:t>統計では、電力部門の排出は電力消費部門の排出と分けて表示される。鉄鋼会社の自家発電は発電部門、輸送は運輸部門とみなされるなど、日本の統計とはバウンダリーが異なり、国毎のバウンダリーも統一されていない。</a:t>
            </a:r>
          </a:p>
          <a:p>
            <a:pPr eaLnBrk="1" hangingPunct="1">
              <a:spcBef>
                <a:spcPct val="50000"/>
              </a:spcBef>
            </a:pPr>
            <a:r>
              <a:rPr lang="ja-JP" altLang="en-US" sz="1200" dirty="0"/>
              <a:t>出所：</a:t>
            </a:r>
            <a:r>
              <a:rPr lang="en-US" altLang="ja-JP" sz="1200" dirty="0"/>
              <a:t>IEA[2008a]</a:t>
            </a:r>
            <a:r>
              <a:rPr lang="ja-JP" altLang="en-US" sz="1200" dirty="0"/>
              <a:t>より作成。</a:t>
            </a:r>
          </a:p>
        </p:txBody>
      </p:sp>
      <p:sp>
        <p:nvSpPr>
          <p:cNvPr id="12295" name="スライド番号プレースホルダ 7"/>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fld id="{18AC266C-B0FC-4C53-B514-848A568C2C56}" type="slidenum">
              <a:rPr kumimoji="0" lang="en-US" altLang="ja-JP" sz="1000"/>
              <a:pPr algn="r" eaLnBrk="1" hangingPunct="1"/>
              <a:t>58</a:t>
            </a:fld>
            <a:endParaRPr kumimoji="0" lang="en-US" altLang="ja-JP" sz="1000" dirty="0"/>
          </a:p>
        </p:txBody>
      </p:sp>
    </p:spTree>
    <p:extLst>
      <p:ext uri="{BB962C8B-B14F-4D97-AF65-F5344CB8AC3E}">
        <p14:creationId xmlns:p14="http://schemas.microsoft.com/office/powerpoint/2010/main" val="5334104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47BA92C3-81E5-49DA-8D1D-2E20305B6A16}" type="slidenum">
              <a:rPr kumimoji="0" lang="en-US" altLang="ja-JP" smtClean="0"/>
              <a:pPr eaLnBrk="1" hangingPunct="1"/>
              <a:t>59</a:t>
            </a:fld>
            <a:endParaRPr kumimoji="0" lang="en-US" altLang="ja-JP" dirty="0"/>
          </a:p>
        </p:txBody>
      </p:sp>
      <p:sp>
        <p:nvSpPr>
          <p:cNvPr id="34819" name="Rectangle 2"/>
          <p:cNvSpPr>
            <a:spLocks noGrp="1" noChangeArrowheads="1"/>
          </p:cNvSpPr>
          <p:nvPr>
            <p:ph type="title"/>
          </p:nvPr>
        </p:nvSpPr>
        <p:spPr>
          <a:xfrm>
            <a:off x="251520" y="332656"/>
            <a:ext cx="8784976" cy="936104"/>
          </a:xfrm>
        </p:spPr>
        <p:txBody>
          <a:bodyPr>
            <a:normAutofit fontScale="90000"/>
          </a:bodyPr>
          <a:lstStyle/>
          <a:p>
            <a:pPr eaLnBrk="1" hangingPunct="1"/>
            <a:r>
              <a:rPr lang="ja-JP" altLang="en-US" dirty="0"/>
              <a:t>高炉・転炉法の方が排出原単位が高い</a:t>
            </a:r>
          </a:p>
        </p:txBody>
      </p:sp>
      <p:sp>
        <p:nvSpPr>
          <p:cNvPr id="34820" name="Rectangle 3"/>
          <p:cNvSpPr>
            <a:spLocks noGrp="1" noChangeArrowheads="1"/>
          </p:cNvSpPr>
          <p:nvPr>
            <p:ph type="body" idx="1"/>
          </p:nvPr>
        </p:nvSpPr>
        <p:spPr>
          <a:xfrm>
            <a:off x="457200" y="1052513"/>
            <a:ext cx="8229600" cy="1982910"/>
          </a:xfrm>
        </p:spPr>
        <p:txBody>
          <a:bodyPr>
            <a:normAutofit/>
          </a:bodyPr>
          <a:lstStyle/>
          <a:p>
            <a:pPr eaLnBrk="1" hangingPunct="1"/>
            <a:r>
              <a:rPr lang="ja-JP" altLang="en-US" dirty="0"/>
              <a:t>高炉・転炉法の</a:t>
            </a:r>
            <a:r>
              <a:rPr lang="en-US" altLang="ja-JP" dirty="0"/>
              <a:t>CO</a:t>
            </a:r>
            <a:r>
              <a:rPr lang="en-US" altLang="ja-JP" baseline="-25000" dirty="0"/>
              <a:t>2</a:t>
            </a:r>
            <a:r>
              <a:rPr lang="ja-JP" altLang="en-US" dirty="0"/>
              <a:t>排出原単位はスクラップ・電炉法の</a:t>
            </a:r>
            <a:r>
              <a:rPr lang="en-US" altLang="ja-JP" dirty="0"/>
              <a:t>2.6</a:t>
            </a:r>
            <a:r>
              <a:rPr lang="ja-JP" altLang="en-US" dirty="0"/>
              <a:t>倍ないし３倍以上</a:t>
            </a:r>
          </a:p>
          <a:p>
            <a:pPr marL="742950" lvl="1" indent="-285750" eaLnBrk="1" hangingPunct="1"/>
            <a:r>
              <a:rPr lang="ja-JP" altLang="en-US" dirty="0"/>
              <a:t>消費電力の発電の際の排出は鉄鋼業にカウント</a:t>
            </a:r>
          </a:p>
          <a:p>
            <a:pPr marL="742950" lvl="1" indent="-285750" eaLnBrk="1" hangingPunct="1"/>
            <a:endParaRPr lang="ja-JP" altLang="en-US" dirty="0"/>
          </a:p>
        </p:txBody>
      </p:sp>
      <p:sp>
        <p:nvSpPr>
          <p:cNvPr id="34822" name="Text Box 6"/>
          <p:cNvSpPr txBox="1">
            <a:spLocks noChangeArrowheads="1"/>
          </p:cNvSpPr>
          <p:nvPr/>
        </p:nvSpPr>
        <p:spPr bwMode="auto">
          <a:xfrm>
            <a:off x="2401797" y="6519069"/>
            <a:ext cx="24479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dirty="0"/>
              <a:t>出所：</a:t>
            </a:r>
            <a:r>
              <a:rPr lang="en-US" altLang="ja-JP" sz="1200" dirty="0"/>
              <a:t>IEA[2008b]p.484.</a:t>
            </a:r>
          </a:p>
        </p:txBody>
      </p:sp>
      <p:sp>
        <p:nvSpPr>
          <p:cNvPr id="34823" name="スライド番号プレースホルダ 7"/>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fld id="{CB02636A-8F2A-4098-A42D-53A7C6F04520}" type="slidenum">
              <a:rPr kumimoji="0" lang="en-US" altLang="ja-JP" sz="1000"/>
              <a:pPr algn="r" eaLnBrk="1" hangingPunct="1"/>
              <a:t>59</a:t>
            </a:fld>
            <a:endParaRPr kumimoji="0" lang="en-US" altLang="ja-JP" sz="1000" dirty="0"/>
          </a:p>
        </p:txBody>
      </p:sp>
    </p:spTree>
    <p:extLst>
      <p:ext uri="{BB962C8B-B14F-4D97-AF65-F5344CB8AC3E}">
        <p14:creationId xmlns:p14="http://schemas.microsoft.com/office/powerpoint/2010/main" val="1221292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鉄鋼需給の長期推移</a:t>
            </a:r>
          </a:p>
        </p:txBody>
      </p:sp>
      <p:sp>
        <p:nvSpPr>
          <p:cNvPr id="3" name="コンテンツ プレースホルダー 2"/>
          <p:cNvSpPr>
            <a:spLocks noGrp="1"/>
          </p:cNvSpPr>
          <p:nvPr>
            <p:ph idx="1"/>
          </p:nvPr>
        </p:nvSpPr>
        <p:spPr>
          <a:xfrm>
            <a:off x="457200" y="1124745"/>
            <a:ext cx="8229600" cy="1296143"/>
          </a:xfrm>
        </p:spPr>
        <p:txBody>
          <a:bodyPr>
            <a:normAutofit fontScale="85000" lnSpcReduction="20000"/>
          </a:bodyPr>
          <a:lstStyle/>
          <a:p>
            <a:r>
              <a:rPr kumimoji="1" lang="ja-JP" altLang="en-US" dirty="0"/>
              <a:t>国内市場は成熟：需要のピークは</a:t>
            </a:r>
            <a:r>
              <a:rPr kumimoji="1" lang="en-US" altLang="ja-JP" dirty="0"/>
              <a:t>1991</a:t>
            </a:r>
            <a:r>
              <a:rPr kumimoji="1" lang="ja-JP" altLang="en-US" dirty="0"/>
              <a:t>年度</a:t>
            </a:r>
            <a:endParaRPr kumimoji="1" lang="en-US" altLang="ja-JP" dirty="0"/>
          </a:p>
          <a:p>
            <a:pPr lvl="1"/>
            <a:r>
              <a:rPr lang="ja-JP" altLang="en-US" dirty="0"/>
              <a:t>見掛消費＝生産＋輸入－輸出　</a:t>
            </a:r>
            <a:endParaRPr kumimoji="1" lang="en-US" altLang="ja-JP" dirty="0"/>
          </a:p>
          <a:p>
            <a:r>
              <a:rPr lang="ja-JP" altLang="en-US" dirty="0"/>
              <a:t>輸出依存度を高め，</a:t>
            </a:r>
            <a:r>
              <a:rPr kumimoji="1" lang="ja-JP" altLang="en-US" dirty="0"/>
              <a:t>生産のピークは</a:t>
            </a:r>
            <a:r>
              <a:rPr kumimoji="1" lang="en-US" altLang="ja-JP" dirty="0"/>
              <a:t>2007</a:t>
            </a:r>
            <a:r>
              <a:rPr kumimoji="1" lang="ja-JP" altLang="en-US" dirty="0"/>
              <a:t>年度</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a:t>
            </a:fld>
            <a:endParaRPr lang="en-US" altLang="ja-JP"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348880"/>
            <a:ext cx="5663848" cy="426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6156176" y="3717032"/>
            <a:ext cx="2520280" cy="646331"/>
          </a:xfrm>
          <a:prstGeom prst="rect">
            <a:avLst/>
          </a:prstGeom>
          <a:noFill/>
        </p:spPr>
        <p:txBody>
          <a:bodyPr wrap="square" rtlCol="0">
            <a:spAutoFit/>
          </a:bodyPr>
          <a:lstStyle/>
          <a:p>
            <a:r>
              <a:rPr kumimoji="1" lang="ja-JP" altLang="en-US" dirty="0"/>
              <a:t>出所：日本鉄鋼連盟</a:t>
            </a:r>
            <a:r>
              <a:rPr kumimoji="1" lang="en-US" altLang="ja-JP" dirty="0"/>
              <a:t>[</a:t>
            </a:r>
            <a:r>
              <a:rPr kumimoji="1" lang="ja-JP" altLang="en-US" dirty="0"/>
              <a:t>各年</a:t>
            </a:r>
            <a:r>
              <a:rPr kumimoji="1" lang="en-US" altLang="ja-JP" dirty="0"/>
              <a:t>]</a:t>
            </a:r>
            <a:r>
              <a:rPr kumimoji="1" lang="ja-JP" altLang="en-US" dirty="0"/>
              <a:t>より作成。</a:t>
            </a:r>
          </a:p>
        </p:txBody>
      </p:sp>
    </p:spTree>
    <p:extLst>
      <p:ext uri="{BB962C8B-B14F-4D97-AF65-F5344CB8AC3E}">
        <p14:creationId xmlns:p14="http://schemas.microsoft.com/office/powerpoint/2010/main" val="35430268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地球温暖化防止政策の経過</a:t>
            </a:r>
          </a:p>
        </p:txBody>
      </p:sp>
      <p:sp>
        <p:nvSpPr>
          <p:cNvPr id="3" name="コンテンツ プレースホルダー 2"/>
          <p:cNvSpPr>
            <a:spLocks noGrp="1"/>
          </p:cNvSpPr>
          <p:nvPr>
            <p:ph idx="1"/>
          </p:nvPr>
        </p:nvSpPr>
        <p:spPr/>
        <p:txBody>
          <a:bodyPr>
            <a:normAutofit fontScale="85000" lnSpcReduction="20000"/>
          </a:bodyPr>
          <a:lstStyle/>
          <a:p>
            <a:r>
              <a:rPr lang="ja-JP" altLang="en-US" dirty="0"/>
              <a:t>京都議定書期間中（</a:t>
            </a:r>
            <a:r>
              <a:rPr lang="en-US" altLang="ja-JP" dirty="0"/>
              <a:t>2012</a:t>
            </a:r>
            <a:r>
              <a:rPr lang="ja-JP" altLang="en-US" dirty="0"/>
              <a:t>年まで</a:t>
            </a:r>
            <a:r>
              <a:rPr lang="en-US" altLang="ja-JP" dirty="0"/>
              <a:t>)</a:t>
            </a:r>
          </a:p>
          <a:p>
            <a:pPr lvl="1"/>
            <a:r>
              <a:rPr lang="ja-JP" altLang="en-US" dirty="0"/>
              <a:t>日本全体の目標</a:t>
            </a:r>
            <a:r>
              <a:rPr lang="en-US" altLang="ja-JP" dirty="0"/>
              <a:t>:</a:t>
            </a:r>
            <a:r>
              <a:rPr lang="ja-JP" altLang="en-US" dirty="0"/>
              <a:t>温室効果ガス（</a:t>
            </a:r>
            <a:r>
              <a:rPr lang="en-US" altLang="ja-JP" dirty="0"/>
              <a:t>GHG)</a:t>
            </a:r>
            <a:r>
              <a:rPr lang="ja-JP" altLang="en-US" dirty="0"/>
              <a:t>排出量を</a:t>
            </a:r>
            <a:r>
              <a:rPr lang="en-US" altLang="ja-JP" dirty="0"/>
              <a:t>1990</a:t>
            </a:r>
            <a:r>
              <a:rPr lang="ja-JP" altLang="en-US" dirty="0"/>
              <a:t>年比</a:t>
            </a:r>
            <a:r>
              <a:rPr lang="en-US" altLang="ja-JP" dirty="0"/>
              <a:t>6%</a:t>
            </a:r>
            <a:r>
              <a:rPr lang="ja-JP" altLang="en-US" dirty="0"/>
              <a:t>減</a:t>
            </a:r>
            <a:endParaRPr lang="en-US" altLang="ja-JP" dirty="0"/>
          </a:p>
          <a:p>
            <a:pPr lvl="1"/>
            <a:r>
              <a:rPr lang="ja-JP" altLang="en-US" dirty="0"/>
              <a:t>鉄鋼業：エネルギー消費量を</a:t>
            </a:r>
            <a:r>
              <a:rPr lang="en-US" altLang="ja-JP" dirty="0"/>
              <a:t>2010</a:t>
            </a:r>
            <a:r>
              <a:rPr lang="ja-JP" altLang="en-US" dirty="0"/>
              <a:t>年度に</a:t>
            </a:r>
            <a:r>
              <a:rPr lang="en-US" altLang="ja-JP" dirty="0"/>
              <a:t>1990</a:t>
            </a:r>
            <a:r>
              <a:rPr lang="ja-JP" altLang="en-US" dirty="0"/>
              <a:t>年度比で</a:t>
            </a:r>
            <a:r>
              <a:rPr lang="en-US" altLang="ja-JP" dirty="0"/>
              <a:t>10%</a:t>
            </a:r>
            <a:r>
              <a:rPr lang="ja-JP" altLang="en-US" dirty="0"/>
              <a:t>減（</a:t>
            </a:r>
            <a:r>
              <a:rPr lang="en-US" altLang="ja-JP" dirty="0"/>
              <a:t>CO2</a:t>
            </a:r>
            <a:r>
              <a:rPr lang="ja-JP" altLang="en-US" dirty="0"/>
              <a:t>排出</a:t>
            </a:r>
            <a:r>
              <a:rPr lang="en-US" altLang="ja-JP" dirty="0"/>
              <a:t>9%</a:t>
            </a:r>
            <a:r>
              <a:rPr lang="ja-JP" altLang="en-US" dirty="0"/>
              <a:t>減相当）。日本鉄鋼連盟自主行動計画として実施し，達成（日本鉄鋼連盟</a:t>
            </a:r>
            <a:r>
              <a:rPr lang="en-US" altLang="ja-JP" dirty="0"/>
              <a:t>[2013b]</a:t>
            </a:r>
            <a:r>
              <a:rPr lang="ja-JP" altLang="en-US" dirty="0"/>
              <a:t>）</a:t>
            </a:r>
            <a:endParaRPr lang="en-US" altLang="ja-JP" dirty="0"/>
          </a:p>
          <a:p>
            <a:pPr lvl="2"/>
            <a:r>
              <a:rPr lang="ja-JP" altLang="en-US" dirty="0"/>
              <a:t>排出権購入を含む</a:t>
            </a:r>
            <a:endParaRPr lang="en-US" altLang="ja-JP" dirty="0"/>
          </a:p>
          <a:p>
            <a:r>
              <a:rPr lang="ja-JP" altLang="en-US" dirty="0"/>
              <a:t>京都議定書第</a:t>
            </a:r>
            <a:r>
              <a:rPr lang="en-US" altLang="ja-JP" dirty="0"/>
              <a:t>2</a:t>
            </a:r>
            <a:r>
              <a:rPr lang="ja-JP" altLang="en-US" dirty="0"/>
              <a:t>期期間は合意せず，＿＿＿＿＿＿＿締結</a:t>
            </a:r>
            <a:endParaRPr lang="en-US" altLang="ja-JP" dirty="0"/>
          </a:p>
          <a:p>
            <a:pPr lvl="1"/>
            <a:r>
              <a:rPr lang="ja-JP" altLang="en-US" dirty="0"/>
              <a:t>日本全体の目標（中期）：</a:t>
            </a:r>
            <a:r>
              <a:rPr lang="en-US" altLang="ja-JP" dirty="0"/>
              <a:t>2030</a:t>
            </a:r>
            <a:r>
              <a:rPr lang="ja-JP" altLang="en-US" dirty="0"/>
              <a:t>年度において，</a:t>
            </a:r>
            <a:r>
              <a:rPr lang="en-US" altLang="ja-JP" dirty="0"/>
              <a:t>2013</a:t>
            </a:r>
            <a:r>
              <a:rPr lang="ja-JP" altLang="en-US" dirty="0"/>
              <a:t>年度比</a:t>
            </a:r>
            <a:r>
              <a:rPr lang="en-US" altLang="ja-JP" dirty="0"/>
              <a:t>26.0</a:t>
            </a:r>
            <a:r>
              <a:rPr lang="ja-JP" altLang="en-US" dirty="0"/>
              <a:t>％減（</a:t>
            </a:r>
            <a:r>
              <a:rPr lang="en-US" altLang="ja-JP" dirty="0"/>
              <a:t>2005</a:t>
            </a:r>
            <a:r>
              <a:rPr lang="ja-JP" altLang="en-US" dirty="0"/>
              <a:t>年度比</a:t>
            </a:r>
            <a:r>
              <a:rPr lang="en-US" altLang="ja-JP" dirty="0"/>
              <a:t>25.4</a:t>
            </a:r>
            <a:r>
              <a:rPr lang="ja-JP" altLang="en-US" dirty="0"/>
              <a:t>％減）の水準</a:t>
            </a:r>
            <a:endParaRPr lang="en-US" altLang="ja-JP" dirty="0"/>
          </a:p>
          <a:p>
            <a:pPr lvl="1"/>
            <a:r>
              <a:rPr lang="ja-JP" altLang="en-US" dirty="0"/>
              <a:t>日本全体の目標（短期）：</a:t>
            </a:r>
            <a:r>
              <a:rPr lang="en-US" altLang="ja-JP" dirty="0"/>
              <a:t>2020</a:t>
            </a:r>
            <a:r>
              <a:rPr lang="ja-JP" altLang="en-US" dirty="0"/>
              <a:t>年度において，</a:t>
            </a:r>
            <a:r>
              <a:rPr lang="en-US" altLang="ja-JP" dirty="0"/>
              <a:t>2005</a:t>
            </a:r>
            <a:r>
              <a:rPr lang="ja-JP" altLang="en-US" dirty="0"/>
              <a:t>年度比</a:t>
            </a:r>
            <a:r>
              <a:rPr lang="en-US" altLang="ja-JP" dirty="0"/>
              <a:t>3.8</a:t>
            </a:r>
            <a:r>
              <a:rPr lang="ja-JP" altLang="en-US" dirty="0"/>
              <a:t>％減以上の水準にする</a:t>
            </a:r>
            <a:endParaRPr lang="en-US" altLang="ja-JP" dirty="0"/>
          </a:p>
          <a:p>
            <a:pPr lvl="1"/>
            <a:endParaRPr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60</a:t>
            </a:fld>
            <a:endParaRPr lang="en-US" altLang="ja-JP" dirty="0"/>
          </a:p>
        </p:txBody>
      </p:sp>
    </p:spTree>
    <p:extLst>
      <p:ext uri="{BB962C8B-B14F-4D97-AF65-F5344CB8AC3E}">
        <p14:creationId xmlns:p14="http://schemas.microsoft.com/office/powerpoint/2010/main" val="374777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鉄鋼業界の姿勢</a:t>
            </a:r>
          </a:p>
        </p:txBody>
      </p:sp>
      <p:sp>
        <p:nvSpPr>
          <p:cNvPr id="3" name="コンテンツ プレースホルダー 2"/>
          <p:cNvSpPr>
            <a:spLocks noGrp="1"/>
          </p:cNvSpPr>
          <p:nvPr>
            <p:ph idx="1"/>
          </p:nvPr>
        </p:nvSpPr>
        <p:spPr>
          <a:xfrm>
            <a:off x="457200" y="1600201"/>
            <a:ext cx="8229600" cy="5257799"/>
          </a:xfrm>
        </p:spPr>
        <p:txBody>
          <a:bodyPr>
            <a:normAutofit fontScale="85000" lnSpcReduction="20000"/>
          </a:bodyPr>
          <a:lstStyle/>
          <a:p>
            <a:r>
              <a:rPr kumimoji="1" lang="ja-JP" altLang="en-US" dirty="0"/>
              <a:t>目標：</a:t>
            </a:r>
            <a:r>
              <a:rPr kumimoji="1" lang="en-US" altLang="ja-JP" dirty="0"/>
              <a:t>2020</a:t>
            </a:r>
            <a:r>
              <a:rPr lang="ja-JP" altLang="en-US" dirty="0"/>
              <a:t>年度に</a:t>
            </a:r>
            <a:r>
              <a:rPr lang="en-US" altLang="ja-JP" dirty="0"/>
              <a:t>BAU(Business</a:t>
            </a:r>
            <a:r>
              <a:rPr lang="ja-JP" altLang="en-US" dirty="0"/>
              <a:t> </a:t>
            </a:r>
            <a:r>
              <a:rPr lang="en-US" altLang="ja-JP" dirty="0"/>
              <a:t>as</a:t>
            </a:r>
            <a:r>
              <a:rPr lang="ja-JP" altLang="en-US" dirty="0"/>
              <a:t> </a:t>
            </a:r>
            <a:r>
              <a:rPr lang="en-US" altLang="ja-JP" dirty="0"/>
              <a:t>usual)</a:t>
            </a:r>
            <a:r>
              <a:rPr lang="ja-JP" altLang="en-US" dirty="0"/>
              <a:t>比で</a:t>
            </a:r>
            <a:r>
              <a:rPr lang="en-US" altLang="ja-JP" dirty="0"/>
              <a:t>500</a:t>
            </a:r>
            <a:r>
              <a:rPr lang="ja-JP" altLang="en-US" dirty="0"/>
              <a:t>万トン減（排出の絶対量の減ではない）</a:t>
            </a:r>
            <a:endParaRPr lang="en-US" altLang="ja-JP" dirty="0"/>
          </a:p>
          <a:p>
            <a:r>
              <a:rPr lang="ja-JP" altLang="en-US" dirty="0"/>
              <a:t>政策論：</a:t>
            </a:r>
            <a:r>
              <a:rPr lang="ja-JP" altLang="en-US" u="sng" dirty="0"/>
              <a:t>総量規制に反対</a:t>
            </a:r>
            <a:r>
              <a:rPr lang="ja-JP" altLang="en-US" dirty="0"/>
              <a:t>　（日本鉄鋼連盟</a:t>
            </a:r>
            <a:r>
              <a:rPr lang="en-US" altLang="ja-JP" dirty="0"/>
              <a:t>[2016b][2017b]</a:t>
            </a:r>
            <a:r>
              <a:rPr lang="ja-JP" altLang="en-US" dirty="0"/>
              <a:t>）</a:t>
            </a:r>
            <a:endParaRPr lang="en-US" altLang="ja-JP" dirty="0"/>
          </a:p>
          <a:p>
            <a:pPr lvl="1"/>
            <a:r>
              <a:rPr lang="ja-JP" altLang="en-US" dirty="0"/>
              <a:t>総量規制を前提とした排出量取引に反対</a:t>
            </a:r>
            <a:endParaRPr lang="en-US" altLang="ja-JP" dirty="0"/>
          </a:p>
          <a:p>
            <a:pPr lvl="1"/>
            <a:r>
              <a:rPr lang="ja-JP" altLang="en-US" dirty="0"/>
              <a:t>炭素税に反対</a:t>
            </a:r>
            <a:endParaRPr lang="en-US" altLang="ja-JP" dirty="0"/>
          </a:p>
          <a:p>
            <a:pPr lvl="1"/>
            <a:r>
              <a:rPr lang="ja-JP" altLang="en-US" dirty="0"/>
              <a:t>鉄鋼企業が負担するエネルギーコストが重すぎる</a:t>
            </a:r>
            <a:endParaRPr lang="en-US" altLang="ja-JP" dirty="0"/>
          </a:p>
          <a:p>
            <a:pPr lvl="1"/>
            <a:r>
              <a:rPr lang="ja-JP" altLang="en-US" dirty="0"/>
              <a:t>排出量削減に加えて，海外への環境技術の移転や鉄鋼製品による</a:t>
            </a:r>
            <a:r>
              <a:rPr lang="en-US" altLang="ja-JP" dirty="0"/>
              <a:t>CO2</a:t>
            </a:r>
            <a:r>
              <a:rPr lang="ja-JP" altLang="en-US" dirty="0"/>
              <a:t>削減への貢献を評価してほしい</a:t>
            </a:r>
            <a:endParaRPr lang="en-US" altLang="ja-JP" dirty="0"/>
          </a:p>
          <a:p>
            <a:pPr lvl="1"/>
            <a:r>
              <a:rPr lang="en-US" altLang="ja-JP" dirty="0"/>
              <a:t>GHG</a:t>
            </a:r>
            <a:r>
              <a:rPr lang="ja-JP" altLang="en-US" dirty="0"/>
              <a:t>問題以外の点での環境保全の取り組みを評価してほしい</a:t>
            </a:r>
            <a:endParaRPr lang="en-US" altLang="ja-JP" dirty="0"/>
          </a:p>
          <a:p>
            <a:r>
              <a:rPr lang="ja-JP" altLang="en-US" dirty="0"/>
              <a:t>地球温暖化は</a:t>
            </a:r>
            <a:r>
              <a:rPr lang="en-US" altLang="ja-JP" dirty="0"/>
              <a:t>GHG</a:t>
            </a:r>
            <a:r>
              <a:rPr lang="ja-JP" altLang="en-US" dirty="0"/>
              <a:t>の＿＿＿＿＿＿を規制しないと防止できないので，政策の実効性確保の観点からは，日本鉄鋼連盟の主張は説得力が足りない。</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61</a:t>
            </a:fld>
            <a:endParaRPr lang="en-US" altLang="ja-JP" dirty="0"/>
          </a:p>
        </p:txBody>
      </p:sp>
    </p:spTree>
    <p:extLst>
      <p:ext uri="{BB962C8B-B14F-4D97-AF65-F5344CB8AC3E}">
        <p14:creationId xmlns:p14="http://schemas.microsoft.com/office/powerpoint/2010/main" val="19754094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背景となる技術思想</a:t>
            </a:r>
          </a:p>
        </p:txBody>
      </p:sp>
      <p:sp>
        <p:nvSpPr>
          <p:cNvPr id="3" name="コンテンツ プレースホルダー 2"/>
          <p:cNvSpPr>
            <a:spLocks noGrp="1"/>
          </p:cNvSpPr>
          <p:nvPr>
            <p:ph idx="1"/>
          </p:nvPr>
        </p:nvSpPr>
        <p:spPr>
          <a:xfrm>
            <a:off x="457200" y="1340769"/>
            <a:ext cx="8579296" cy="2160240"/>
          </a:xfrm>
        </p:spPr>
        <p:txBody>
          <a:bodyPr>
            <a:normAutofit fontScale="85000" lnSpcReduction="20000"/>
          </a:bodyPr>
          <a:lstStyle/>
          <a:p>
            <a:r>
              <a:rPr kumimoji="1" lang="ja-JP" altLang="en-US" dirty="0"/>
              <a:t>エネルギー効率の実現・維持に努力すべきことには，誰からも異論はない</a:t>
            </a:r>
            <a:endParaRPr kumimoji="1" lang="en-US" altLang="ja-JP" dirty="0"/>
          </a:p>
          <a:p>
            <a:r>
              <a:rPr kumimoji="1" lang="ja-JP" altLang="en-US" dirty="0"/>
              <a:t>鉄鋼業界には，優れたエネルギー効率を実現しながら</a:t>
            </a:r>
            <a:r>
              <a:rPr kumimoji="1" lang="en-US" altLang="ja-JP" dirty="0"/>
              <a:t>(</a:t>
            </a:r>
            <a:r>
              <a:rPr kumimoji="1" lang="ja-JP" altLang="en-US" dirty="0"/>
              <a:t>下図</a:t>
            </a:r>
            <a:r>
              <a:rPr kumimoji="1" lang="en-US" altLang="ja-JP" dirty="0"/>
              <a:t>)</a:t>
            </a:r>
            <a:r>
              <a:rPr kumimoji="1" lang="ja-JP" altLang="en-US" dirty="0"/>
              <a:t>，他国より高い負担を要求されることに抵抗がある←→</a:t>
            </a:r>
            <a:r>
              <a:rPr lang="ja-JP" altLang="en-US" dirty="0"/>
              <a:t>しかし</a:t>
            </a:r>
            <a:r>
              <a:rPr lang="ja-JP" altLang="en-US" u="sng" dirty="0"/>
              <a:t>「共通だが＿＿＿＿＿責任論」</a:t>
            </a:r>
            <a:r>
              <a:rPr lang="ja-JP" altLang="en-US" dirty="0"/>
              <a:t>ではこの要求はやむを得ない</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62</a:t>
            </a:fld>
            <a:endParaRPr lang="en-US" altLang="ja-JP" dirty="0"/>
          </a:p>
        </p:txBody>
      </p:sp>
      <p:sp>
        <p:nvSpPr>
          <p:cNvPr id="5" name="テキスト ボックス 4"/>
          <p:cNvSpPr txBox="1"/>
          <p:nvPr/>
        </p:nvSpPr>
        <p:spPr>
          <a:xfrm>
            <a:off x="6948264" y="3789040"/>
            <a:ext cx="2016224" cy="1754326"/>
          </a:xfrm>
          <a:prstGeom prst="rect">
            <a:avLst/>
          </a:prstGeom>
          <a:noFill/>
        </p:spPr>
        <p:txBody>
          <a:bodyPr wrap="square" rtlCol="0">
            <a:spAutoFit/>
          </a:bodyPr>
          <a:lstStyle/>
          <a:p>
            <a:r>
              <a:rPr kumimoji="1" lang="ja-JP" altLang="en-US" dirty="0"/>
              <a:t>転炉鋼エネルギー原単位の国際比較</a:t>
            </a:r>
            <a:endParaRPr kumimoji="1" lang="en-US" altLang="ja-JP" dirty="0"/>
          </a:p>
          <a:p>
            <a:endParaRPr lang="en-US" altLang="ja-JP" dirty="0"/>
          </a:p>
          <a:p>
            <a:r>
              <a:rPr kumimoji="1" lang="ja-JP" altLang="en-US" dirty="0"/>
              <a:t>出所：</a:t>
            </a:r>
            <a:r>
              <a:rPr lang="en-US" altLang="ja-JP" dirty="0"/>
              <a:t>RITE</a:t>
            </a:r>
            <a:r>
              <a:rPr lang="ja-JP" altLang="en-US" dirty="0"/>
              <a:t>システム研究グループ</a:t>
            </a:r>
            <a:r>
              <a:rPr lang="en-US" altLang="ja-JP" dirty="0"/>
              <a:t>[2018]</a:t>
            </a:r>
            <a:r>
              <a:rPr lang="ja-JP" altLang="en-US" dirty="0"/>
              <a:t>。</a:t>
            </a:r>
            <a:endParaRPr kumimoji="1" lang="ja-JP" altLang="en-US" dirty="0"/>
          </a:p>
        </p:txBody>
      </p:sp>
    </p:spTree>
    <p:extLst>
      <p:ext uri="{BB962C8B-B14F-4D97-AF65-F5344CB8AC3E}">
        <p14:creationId xmlns:p14="http://schemas.microsoft.com/office/powerpoint/2010/main" val="424834892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鉄鋼業界の温暖化対策</a:t>
            </a:r>
          </a:p>
        </p:txBody>
      </p:sp>
      <p:sp>
        <p:nvSpPr>
          <p:cNvPr id="3" name="コンテンツ プレースホルダー 2"/>
          <p:cNvSpPr>
            <a:spLocks noGrp="1"/>
          </p:cNvSpPr>
          <p:nvPr>
            <p:ph idx="1"/>
          </p:nvPr>
        </p:nvSpPr>
        <p:spPr>
          <a:xfrm>
            <a:off x="457200" y="1268760"/>
            <a:ext cx="8229600" cy="5400599"/>
          </a:xfrm>
        </p:spPr>
        <p:txBody>
          <a:bodyPr>
            <a:normAutofit fontScale="92500" lnSpcReduction="20000"/>
          </a:bodyPr>
          <a:lstStyle/>
          <a:p>
            <a:r>
              <a:rPr kumimoji="1" lang="ja-JP" altLang="en-US" dirty="0"/>
              <a:t>環境調和型製鉄技術</a:t>
            </a:r>
            <a:r>
              <a:rPr kumimoji="1" lang="en-US" altLang="ja-JP" dirty="0"/>
              <a:t>COURSE50</a:t>
            </a:r>
            <a:r>
              <a:rPr kumimoji="1" lang="ja-JP" altLang="en-US" dirty="0"/>
              <a:t>の開発</a:t>
            </a:r>
            <a:r>
              <a:rPr kumimoji="1" lang="en-US" altLang="ja-JP" dirty="0"/>
              <a:t>(GHG</a:t>
            </a:r>
            <a:r>
              <a:rPr kumimoji="1" lang="ja-JP" altLang="en-US" dirty="0"/>
              <a:t>排出</a:t>
            </a:r>
            <a:r>
              <a:rPr kumimoji="1" lang="en-US" altLang="ja-JP" dirty="0"/>
              <a:t>10%</a:t>
            </a:r>
            <a:r>
              <a:rPr kumimoji="1" lang="ja-JP" altLang="en-US" dirty="0"/>
              <a:t>削減</a:t>
            </a:r>
            <a:r>
              <a:rPr kumimoji="1" lang="en-US" altLang="ja-JP" dirty="0"/>
              <a:t>)</a:t>
            </a:r>
          </a:p>
          <a:p>
            <a:pPr lvl="1"/>
            <a:r>
              <a:rPr lang="ja-JP" altLang="en-US" dirty="0"/>
              <a:t>水素還元製鉄</a:t>
            </a:r>
            <a:endParaRPr lang="en-US" altLang="ja-JP" dirty="0"/>
          </a:p>
          <a:p>
            <a:pPr lvl="1"/>
            <a:r>
              <a:rPr kumimoji="1" lang="en-US" altLang="ja-JP" dirty="0"/>
              <a:t>CO2</a:t>
            </a:r>
            <a:r>
              <a:rPr kumimoji="1" lang="ja-JP" altLang="en-US" dirty="0"/>
              <a:t>分離・回収技術（</a:t>
            </a:r>
            <a:r>
              <a:rPr kumimoji="1" lang="en-US" altLang="ja-JP" dirty="0"/>
              <a:t>CCS</a:t>
            </a:r>
            <a:r>
              <a:rPr kumimoji="1" lang="ja-JP" altLang="en-US" dirty="0"/>
              <a:t>）</a:t>
            </a:r>
            <a:endParaRPr kumimoji="1" lang="en-US" altLang="ja-JP" dirty="0"/>
          </a:p>
          <a:p>
            <a:r>
              <a:rPr kumimoji="1" lang="ja-JP" altLang="en-US" dirty="0"/>
              <a:t>環境技術の適用拡大</a:t>
            </a:r>
            <a:endParaRPr kumimoji="1" lang="en-US" altLang="ja-JP" dirty="0"/>
          </a:p>
          <a:p>
            <a:pPr lvl="1"/>
            <a:r>
              <a:rPr lang="ja-JP" altLang="en-US" dirty="0"/>
              <a:t>コークス炉の更新や効率改善（一部で次世代炉</a:t>
            </a:r>
            <a:r>
              <a:rPr lang="en-US" altLang="ja-JP" dirty="0"/>
              <a:t>SCOPE21</a:t>
            </a:r>
            <a:r>
              <a:rPr lang="ja-JP" altLang="en-US" dirty="0"/>
              <a:t>の導入）</a:t>
            </a:r>
            <a:endParaRPr lang="en-US" altLang="ja-JP" dirty="0"/>
          </a:p>
          <a:p>
            <a:pPr lvl="1"/>
            <a:r>
              <a:rPr lang="ja-JP" altLang="en-US" dirty="0"/>
              <a:t>発電設備の高効率化とくにコンバインドサイクルの導入</a:t>
            </a:r>
            <a:endParaRPr lang="en-US" altLang="ja-JP" dirty="0"/>
          </a:p>
          <a:p>
            <a:pPr lvl="1"/>
            <a:r>
              <a:rPr lang="ja-JP" altLang="en-US" dirty="0"/>
              <a:t>廃棄プラスチックのコークス炉または高炉での燃料としての使用</a:t>
            </a:r>
            <a:endParaRPr kumimoji="1" lang="en-US" altLang="ja-JP" dirty="0"/>
          </a:p>
          <a:p>
            <a:r>
              <a:rPr kumimoji="1" lang="ja-JP" altLang="en-US" dirty="0"/>
              <a:t>環境技術の国際移転</a:t>
            </a:r>
            <a:endParaRPr kumimoji="1" lang="en-US" altLang="ja-JP" dirty="0"/>
          </a:p>
          <a:p>
            <a:pPr lvl="1"/>
            <a:r>
              <a:rPr kumimoji="1" lang="ja-JP" altLang="en-US" dirty="0"/>
              <a:t>ベンチマーク方式で，日本の環境技術を海外に移転することによって</a:t>
            </a:r>
            <a:r>
              <a:rPr kumimoji="1" lang="en-US" altLang="ja-JP" dirty="0"/>
              <a:t>GHG</a:t>
            </a:r>
            <a:r>
              <a:rPr kumimoji="1" lang="ja-JP" altLang="en-US" dirty="0"/>
              <a:t>排出＿＿＿＿を下げていく。</a:t>
            </a:r>
            <a:endParaRPr kumimoji="1" lang="en-US" altLang="ja-JP" dirty="0"/>
          </a:p>
          <a:p>
            <a:pPr lvl="1"/>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63</a:t>
            </a:fld>
            <a:endParaRPr lang="en-US" altLang="ja-JP" dirty="0"/>
          </a:p>
        </p:txBody>
      </p:sp>
    </p:spTree>
    <p:extLst>
      <p:ext uri="{BB962C8B-B14F-4D97-AF65-F5344CB8AC3E}">
        <p14:creationId xmlns:p14="http://schemas.microsoft.com/office/powerpoint/2010/main" val="20470059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技術選択の問題</a:t>
            </a:r>
          </a:p>
        </p:txBody>
      </p:sp>
      <p:sp>
        <p:nvSpPr>
          <p:cNvPr id="3" name="コンテンツ プレースホルダー 2"/>
          <p:cNvSpPr>
            <a:spLocks noGrp="1"/>
          </p:cNvSpPr>
          <p:nvPr>
            <p:ph idx="1"/>
          </p:nvPr>
        </p:nvSpPr>
        <p:spPr>
          <a:xfrm>
            <a:off x="457200" y="1412776"/>
            <a:ext cx="8229600" cy="4968551"/>
          </a:xfrm>
        </p:spPr>
        <p:txBody>
          <a:bodyPr>
            <a:normAutofit fontScale="77500" lnSpcReduction="20000"/>
          </a:bodyPr>
          <a:lstStyle/>
          <a:p>
            <a:r>
              <a:rPr kumimoji="1" lang="ja-JP" altLang="en-US" dirty="0"/>
              <a:t>日本鉄鋼業の技術軌道は，高級鋼製造を高炉・転炉法で行うことに</a:t>
            </a:r>
            <a:r>
              <a:rPr lang="ja-JP" altLang="en-US" dirty="0"/>
              <a:t>おいて最先端にあり，エネルギー効率も優れている。その到達点に立って高炉・転炉法の水素製鉄化と，原単位ベンチマーク方式のＧＨＧ排出削減を提案している</a:t>
            </a:r>
            <a:endParaRPr lang="en-US" altLang="ja-JP" dirty="0"/>
          </a:p>
          <a:p>
            <a:r>
              <a:rPr lang="ja-JP" altLang="en-US" dirty="0"/>
              <a:t>しかし</a:t>
            </a:r>
            <a:r>
              <a:rPr lang="ja-JP" altLang="en-US" dirty="0" smtClean="0"/>
              <a:t>，水素製鉄の排出削減量は十分でない。また，温暖化</a:t>
            </a:r>
            <a:r>
              <a:rPr lang="ja-JP" altLang="en-US" dirty="0"/>
              <a:t>防止は本質的に総量規制が求められる領域であるため，原単位ベンチマーク方式では説得力が十分では</a:t>
            </a:r>
            <a:r>
              <a:rPr lang="ja-JP" altLang="en-US" dirty="0" smtClean="0"/>
              <a:t>ない。</a:t>
            </a:r>
            <a:endParaRPr lang="en-US" altLang="ja-JP" dirty="0"/>
          </a:p>
          <a:p>
            <a:r>
              <a:rPr kumimoji="1" lang="ja-JP" altLang="en-US" dirty="0"/>
              <a:t>鉄源としての＿＿＿＿＿＿＿使用，電炉法の適用領域拡大が抜本的対策として浮上する可能性が高い</a:t>
            </a:r>
            <a:endParaRPr kumimoji="1" lang="en-US" altLang="ja-JP" dirty="0"/>
          </a:p>
          <a:p>
            <a:r>
              <a:rPr kumimoji="1" lang="ja-JP" altLang="en-US" dirty="0"/>
              <a:t>高炉メーカーは，製鋼技術の再構築，設備転換に大きな投資が必要になるために躊躇していると思われるが，「共通だが差異</a:t>
            </a:r>
            <a:r>
              <a:rPr lang="ja-JP" altLang="en-US" dirty="0"/>
              <a:t>ある</a:t>
            </a:r>
            <a:r>
              <a:rPr kumimoji="1" lang="ja-JP" altLang="en-US" dirty="0"/>
              <a:t>責任」論でさらなる削減を求められる可能性がある</a:t>
            </a:r>
            <a:endParaRPr kumimoji="1" lang="en-US" altLang="ja-JP" dirty="0"/>
          </a:p>
          <a:p>
            <a:r>
              <a:rPr lang="ja-JP" altLang="en-US" dirty="0" smtClean="0"/>
              <a:t>世界</a:t>
            </a:r>
            <a:r>
              <a:rPr lang="ja-JP" altLang="en-US" dirty="0"/>
              <a:t>最大の製鉄国となった</a:t>
            </a:r>
            <a:r>
              <a:rPr lang="ja-JP" altLang="en-US" dirty="0" smtClean="0"/>
              <a:t>中国も，高炉転炉法比率が高い（約</a:t>
            </a:r>
            <a:r>
              <a:rPr lang="en-US" altLang="ja-JP" dirty="0" smtClean="0"/>
              <a:t>90%</a:t>
            </a:r>
            <a:r>
              <a:rPr lang="ja-JP" altLang="en-US" dirty="0" smtClean="0"/>
              <a:t>）ために，今後同様の課題に直面する。</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64</a:t>
            </a:fld>
            <a:endParaRPr lang="en-US" altLang="ja-JP" dirty="0"/>
          </a:p>
        </p:txBody>
      </p:sp>
    </p:spTree>
    <p:extLst>
      <p:ext uri="{BB962C8B-B14F-4D97-AF65-F5344CB8AC3E}">
        <p14:creationId xmlns:p14="http://schemas.microsoft.com/office/powerpoint/2010/main" val="297998019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67544" y="2564904"/>
            <a:ext cx="8229600" cy="1139825"/>
          </a:xfrm>
        </p:spPr>
        <p:txBody>
          <a:bodyPr/>
          <a:lstStyle/>
          <a:p>
            <a:r>
              <a:rPr kumimoji="1" lang="ja-JP" altLang="en-US" dirty="0"/>
              <a:t>２－（６）　補論：通商摩擦と日本鉄鋼業</a:t>
            </a:r>
          </a:p>
        </p:txBody>
      </p:sp>
      <p:sp>
        <p:nvSpPr>
          <p:cNvPr id="4" name="スライド番号プレースホルダー 3"/>
          <p:cNvSpPr>
            <a:spLocks noGrp="1"/>
          </p:cNvSpPr>
          <p:nvPr>
            <p:ph type="sldNum" sz="quarter" idx="12"/>
          </p:nvPr>
        </p:nvSpPr>
        <p:spPr/>
        <p:txBody>
          <a:bodyPr/>
          <a:lstStyle/>
          <a:p>
            <a:fld id="{97C4F756-CAEA-4483-81F9-019165409EA8}" type="slidenum">
              <a:rPr kumimoji="1" lang="ja-JP" altLang="en-US" smtClean="0"/>
              <a:t>65</a:t>
            </a:fld>
            <a:endParaRPr kumimoji="1" lang="ja-JP" altLang="en-US" dirty="0"/>
          </a:p>
        </p:txBody>
      </p:sp>
    </p:spTree>
    <p:extLst>
      <p:ext uri="{BB962C8B-B14F-4D97-AF65-F5344CB8AC3E}">
        <p14:creationId xmlns:p14="http://schemas.microsoft.com/office/powerpoint/2010/main" val="127567427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米中通商戦争と鉄鋼業</a:t>
            </a:r>
          </a:p>
        </p:txBody>
      </p:sp>
      <p:sp>
        <p:nvSpPr>
          <p:cNvPr id="3" name="コンテンツ プレースホルダー 2"/>
          <p:cNvSpPr>
            <a:spLocks noGrp="1"/>
          </p:cNvSpPr>
          <p:nvPr>
            <p:ph idx="1"/>
          </p:nvPr>
        </p:nvSpPr>
        <p:spPr>
          <a:xfrm>
            <a:off x="467544" y="1196753"/>
            <a:ext cx="8229600" cy="5661248"/>
          </a:xfrm>
        </p:spPr>
        <p:txBody>
          <a:bodyPr>
            <a:normAutofit fontScale="70000" lnSpcReduction="20000"/>
          </a:bodyPr>
          <a:lstStyle/>
          <a:p>
            <a:r>
              <a:rPr lang="ja-JP" altLang="en-US" dirty="0"/>
              <a:t>米国トランプ政権の通商政策</a:t>
            </a:r>
            <a:endParaRPr lang="en-US" altLang="ja-JP" dirty="0"/>
          </a:p>
          <a:p>
            <a:pPr lvl="1"/>
            <a:r>
              <a:rPr kumimoji="1" lang="ja-JP" altLang="en-US" dirty="0"/>
              <a:t>通商法</a:t>
            </a:r>
            <a:r>
              <a:rPr kumimoji="1" lang="en-US" altLang="ja-JP" dirty="0"/>
              <a:t>201</a:t>
            </a:r>
            <a:r>
              <a:rPr kumimoji="1" lang="ja-JP" altLang="en-US" dirty="0"/>
              <a:t>条に基づく洗濯機，太陽光パネルの緊急輸入制限</a:t>
            </a:r>
            <a:r>
              <a:rPr kumimoji="1" lang="en-US" altLang="ja-JP" dirty="0"/>
              <a:t>(</a:t>
            </a:r>
            <a:r>
              <a:rPr kumimoji="1" lang="ja-JP" altLang="en-US" dirty="0"/>
              <a:t>セーフガード</a:t>
            </a:r>
            <a:r>
              <a:rPr kumimoji="1" lang="en-US" altLang="ja-JP" dirty="0"/>
              <a:t>)(1</a:t>
            </a:r>
            <a:r>
              <a:rPr kumimoji="1" lang="ja-JP" altLang="en-US" dirty="0"/>
              <a:t>月</a:t>
            </a:r>
            <a:r>
              <a:rPr kumimoji="1" lang="en-US" altLang="ja-JP" dirty="0"/>
              <a:t>)</a:t>
            </a:r>
          </a:p>
          <a:p>
            <a:pPr lvl="1"/>
            <a:r>
              <a:rPr lang="ja-JP" altLang="en-US" dirty="0"/>
              <a:t>通商法</a:t>
            </a:r>
            <a:r>
              <a:rPr lang="en-US" altLang="ja-JP" dirty="0"/>
              <a:t>232</a:t>
            </a:r>
            <a:r>
              <a:rPr lang="ja-JP" altLang="en-US" dirty="0"/>
              <a:t>条に基づき，鉄鋼に</a:t>
            </a:r>
            <a:r>
              <a:rPr lang="en-US" altLang="ja-JP" dirty="0"/>
              <a:t>25%</a:t>
            </a:r>
            <a:r>
              <a:rPr lang="ja-JP" altLang="en-US" dirty="0"/>
              <a:t>，アルミニウムに</a:t>
            </a:r>
            <a:r>
              <a:rPr lang="en-US" altLang="ja-JP" dirty="0"/>
              <a:t>10%</a:t>
            </a:r>
            <a:r>
              <a:rPr lang="ja-JP" altLang="en-US" dirty="0"/>
              <a:t>の関税賦課（</a:t>
            </a:r>
            <a:r>
              <a:rPr lang="en-US" altLang="ja-JP" dirty="0"/>
              <a:t>3</a:t>
            </a:r>
            <a:r>
              <a:rPr lang="ja-JP" altLang="en-US" dirty="0"/>
              <a:t>月）</a:t>
            </a:r>
            <a:endParaRPr lang="en-US" altLang="ja-JP" dirty="0"/>
          </a:p>
          <a:p>
            <a:pPr lvl="1"/>
            <a:r>
              <a:rPr kumimoji="1" lang="ja-JP" altLang="en-US" dirty="0"/>
              <a:t>通商法</a:t>
            </a:r>
            <a:r>
              <a:rPr kumimoji="1" lang="en-US" altLang="ja-JP" dirty="0"/>
              <a:t>301</a:t>
            </a:r>
            <a:r>
              <a:rPr kumimoji="1" lang="ja-JP" altLang="en-US" dirty="0"/>
              <a:t>条に基づき，中国の知的財産権侵害や技術移転強要を不公正とみなし，制裁措置実施を決定（</a:t>
            </a:r>
            <a:r>
              <a:rPr kumimoji="1" lang="en-US" altLang="ja-JP" dirty="0"/>
              <a:t>3</a:t>
            </a:r>
            <a:r>
              <a:rPr kumimoji="1" lang="ja-JP" altLang="en-US" dirty="0"/>
              <a:t>月），対象品目，金額を公表（</a:t>
            </a:r>
            <a:r>
              <a:rPr kumimoji="1" lang="en-US" altLang="ja-JP" dirty="0"/>
              <a:t>3</a:t>
            </a:r>
            <a:r>
              <a:rPr kumimoji="1" lang="ja-JP" altLang="en-US" dirty="0"/>
              <a:t>日）</a:t>
            </a:r>
            <a:endParaRPr kumimoji="1" lang="en-US" altLang="ja-JP" dirty="0"/>
          </a:p>
          <a:p>
            <a:r>
              <a:rPr lang="ja-JP" altLang="en-US" dirty="0"/>
              <a:t>中国の対抗措置</a:t>
            </a:r>
            <a:endParaRPr lang="en-US" altLang="ja-JP" dirty="0"/>
          </a:p>
          <a:p>
            <a:pPr lvl="1"/>
            <a:r>
              <a:rPr kumimoji="1" lang="ja-JP" altLang="en-US" dirty="0"/>
              <a:t>鉄鋼・アルミの関税に対して（</a:t>
            </a:r>
            <a:r>
              <a:rPr kumimoji="1" lang="en-US" altLang="ja-JP" dirty="0"/>
              <a:t>4</a:t>
            </a:r>
            <a:r>
              <a:rPr kumimoji="1" lang="ja-JP" altLang="en-US" dirty="0"/>
              <a:t>月より）</a:t>
            </a:r>
            <a:endParaRPr kumimoji="1" lang="en-US" altLang="ja-JP" dirty="0"/>
          </a:p>
          <a:p>
            <a:pPr lvl="2"/>
            <a:r>
              <a:rPr kumimoji="1" lang="ja-JP" altLang="en-US" dirty="0"/>
              <a:t>果物，ナッツ類，ワインなど</a:t>
            </a:r>
            <a:r>
              <a:rPr kumimoji="1" lang="en-US" altLang="ja-JP" dirty="0"/>
              <a:t>120</a:t>
            </a:r>
            <a:r>
              <a:rPr kumimoji="1" lang="ja-JP" altLang="en-US" dirty="0"/>
              <a:t>品目に</a:t>
            </a:r>
            <a:r>
              <a:rPr kumimoji="1" lang="en-US" altLang="ja-JP" dirty="0"/>
              <a:t>15%</a:t>
            </a:r>
            <a:r>
              <a:rPr kumimoji="1" lang="ja-JP" altLang="en-US" dirty="0"/>
              <a:t>の追加関税</a:t>
            </a:r>
            <a:endParaRPr kumimoji="1" lang="en-US" altLang="ja-JP" dirty="0"/>
          </a:p>
          <a:p>
            <a:pPr lvl="2"/>
            <a:r>
              <a:rPr lang="ja-JP" altLang="en-US" dirty="0"/>
              <a:t>豚肉など</a:t>
            </a:r>
            <a:r>
              <a:rPr lang="en-US" altLang="ja-JP" dirty="0"/>
              <a:t>8</a:t>
            </a:r>
            <a:r>
              <a:rPr lang="ja-JP" altLang="en-US" dirty="0"/>
              <a:t>品目に</a:t>
            </a:r>
            <a:r>
              <a:rPr lang="en-US" altLang="ja-JP" dirty="0"/>
              <a:t>25%</a:t>
            </a:r>
            <a:r>
              <a:rPr lang="ja-JP" altLang="en-US" dirty="0"/>
              <a:t>の追加関税</a:t>
            </a:r>
            <a:endParaRPr lang="en-US" altLang="ja-JP" dirty="0"/>
          </a:p>
          <a:p>
            <a:pPr lvl="1"/>
            <a:r>
              <a:rPr kumimoji="1" lang="ja-JP" altLang="en-US" dirty="0"/>
              <a:t>対中制裁に対して（</a:t>
            </a:r>
            <a:r>
              <a:rPr kumimoji="1" lang="en-US" altLang="ja-JP" dirty="0"/>
              <a:t>4</a:t>
            </a:r>
            <a:r>
              <a:rPr kumimoji="1" lang="ja-JP" altLang="en-US" dirty="0"/>
              <a:t>月公表。未実施）</a:t>
            </a:r>
            <a:endParaRPr kumimoji="1" lang="en-US" altLang="ja-JP" dirty="0"/>
          </a:p>
          <a:p>
            <a:pPr lvl="2"/>
            <a:r>
              <a:rPr lang="ja-JP" altLang="en-US" dirty="0"/>
              <a:t>大豆，航空機，自動車など</a:t>
            </a:r>
            <a:r>
              <a:rPr lang="en-US" altLang="ja-JP" dirty="0"/>
              <a:t>106</a:t>
            </a:r>
            <a:r>
              <a:rPr lang="ja-JP" altLang="en-US" dirty="0"/>
              <a:t>品目に</a:t>
            </a:r>
            <a:r>
              <a:rPr lang="en-US" altLang="ja-JP" dirty="0"/>
              <a:t>25%</a:t>
            </a:r>
            <a:r>
              <a:rPr lang="ja-JP" altLang="en-US" dirty="0"/>
              <a:t>追加関税</a:t>
            </a:r>
            <a:endParaRPr lang="en-US" altLang="ja-JP" dirty="0"/>
          </a:p>
          <a:p>
            <a:r>
              <a:rPr kumimoji="1" lang="ja-JP" altLang="en-US" dirty="0"/>
              <a:t>貿易制限は経済を縮小させる（</a:t>
            </a:r>
            <a:r>
              <a:rPr kumimoji="1" lang="en-US" altLang="ja-JP" dirty="0"/>
              <a:t>OECD</a:t>
            </a:r>
            <a:r>
              <a:rPr kumimoji="1" lang="ja-JP" altLang="en-US" dirty="0"/>
              <a:t>試算。日本総研</a:t>
            </a:r>
            <a:r>
              <a:rPr kumimoji="1" lang="en-US" altLang="ja-JP" dirty="0"/>
              <a:t>[2018]</a:t>
            </a:r>
            <a:r>
              <a:rPr kumimoji="1" lang="ja-JP" altLang="en-US" dirty="0"/>
              <a:t>より）</a:t>
            </a:r>
            <a:endParaRPr kumimoji="1" lang="en-US" altLang="ja-JP" dirty="0"/>
          </a:p>
          <a:p>
            <a:pPr lvl="1"/>
            <a:r>
              <a:rPr lang="ja-JP" altLang="en-US" dirty="0"/>
              <a:t>貿易コストが</a:t>
            </a:r>
            <a:r>
              <a:rPr lang="en-US" altLang="ja-JP" dirty="0"/>
              <a:t>10%</a:t>
            </a:r>
            <a:r>
              <a:rPr lang="ja-JP" altLang="en-US" dirty="0"/>
              <a:t>上昇すると，米国では</a:t>
            </a:r>
            <a:r>
              <a:rPr lang="en-US" altLang="ja-JP" dirty="0"/>
              <a:t>GDP</a:t>
            </a:r>
            <a:r>
              <a:rPr lang="ja-JP" altLang="en-US" dirty="0"/>
              <a:t>が</a:t>
            </a:r>
            <a:r>
              <a:rPr lang="en-US" altLang="ja-JP" dirty="0"/>
              <a:t>2%</a:t>
            </a:r>
            <a:r>
              <a:rPr lang="ja-JP" altLang="en-US" dirty="0"/>
              <a:t>強，輸出が</a:t>
            </a:r>
            <a:r>
              <a:rPr lang="en-US" altLang="ja-JP" dirty="0"/>
              <a:t>14%</a:t>
            </a:r>
            <a:r>
              <a:rPr lang="ja-JP" altLang="en-US" dirty="0"/>
              <a:t>強押し下げられ，中国では</a:t>
            </a:r>
            <a:r>
              <a:rPr lang="en-US" altLang="ja-JP" dirty="0"/>
              <a:t>GDP</a:t>
            </a:r>
            <a:r>
              <a:rPr lang="ja-JP" altLang="en-US" dirty="0"/>
              <a:t>が</a:t>
            </a:r>
            <a:r>
              <a:rPr lang="en-US" altLang="ja-JP" dirty="0"/>
              <a:t>2%</a:t>
            </a:r>
            <a:r>
              <a:rPr lang="ja-JP" altLang="en-US" dirty="0"/>
              <a:t>弱，輸出が</a:t>
            </a:r>
            <a:r>
              <a:rPr lang="en-US" altLang="ja-JP" dirty="0"/>
              <a:t>11%</a:t>
            </a:r>
            <a:r>
              <a:rPr lang="ja-JP" altLang="en-US" dirty="0"/>
              <a:t>程度押し下げられる</a:t>
            </a:r>
            <a:endParaRPr kumimoji="1" lang="en-US" altLang="ja-JP" dirty="0"/>
          </a:p>
          <a:p>
            <a:pPr lvl="1"/>
            <a:endParaRPr kumimoji="1" lang="en-US" altLang="ja-JP" dirty="0"/>
          </a:p>
          <a:p>
            <a:r>
              <a:rPr lang="ja-JP" altLang="en-US" dirty="0"/>
              <a:t>鉄鋼貿易摩擦の原因は中国の過剰能力なのか？</a:t>
            </a:r>
            <a:endParaRPr kumimoji="1"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66</a:t>
            </a:fld>
            <a:endParaRPr lang="en-US" altLang="ja-JP" dirty="0"/>
          </a:p>
        </p:txBody>
      </p:sp>
    </p:spTree>
    <p:extLst>
      <p:ext uri="{BB962C8B-B14F-4D97-AF65-F5344CB8AC3E}">
        <p14:creationId xmlns:p14="http://schemas.microsoft.com/office/powerpoint/2010/main" val="19198301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アメリカの貿易赤字全体の原因は対中輸入だが，鉄鋼はそうではない</a:t>
            </a:r>
            <a:endParaRPr kumimoji="1" lang="ja-JP" altLang="en-US" dirty="0"/>
          </a:p>
        </p:txBody>
      </p:sp>
      <p:sp>
        <p:nvSpPr>
          <p:cNvPr id="3" name="コンテンツ プレースホルダー 2"/>
          <p:cNvSpPr>
            <a:spLocks noGrp="1"/>
          </p:cNvSpPr>
          <p:nvPr>
            <p:ph idx="1"/>
          </p:nvPr>
        </p:nvSpPr>
        <p:spPr>
          <a:xfrm>
            <a:off x="184176" y="4480043"/>
            <a:ext cx="4821410" cy="2290375"/>
          </a:xfrm>
        </p:spPr>
        <p:txBody>
          <a:bodyPr>
            <a:normAutofit fontScale="62500" lnSpcReduction="20000"/>
          </a:bodyPr>
          <a:lstStyle/>
          <a:p>
            <a:r>
              <a:rPr kumimoji="1" lang="ja-JP" altLang="en-US" dirty="0"/>
              <a:t>中国からの鉄鋼輸入量と全体に占める割合</a:t>
            </a:r>
            <a:r>
              <a:rPr lang="ja-JP" altLang="en-US" dirty="0"/>
              <a:t>（</a:t>
            </a:r>
            <a:r>
              <a:rPr lang="en-US" altLang="ja-JP" dirty="0"/>
              <a:t>U.S.</a:t>
            </a:r>
            <a:r>
              <a:rPr lang="ja-JP" altLang="en-US" dirty="0"/>
              <a:t> </a:t>
            </a:r>
            <a:r>
              <a:rPr lang="en-US" altLang="ja-JP" dirty="0"/>
              <a:t>Census</a:t>
            </a:r>
            <a:r>
              <a:rPr lang="ja-JP" altLang="en-US" dirty="0"/>
              <a:t> </a:t>
            </a:r>
            <a:r>
              <a:rPr lang="en-US" altLang="ja-JP" dirty="0"/>
              <a:t>Bureau</a:t>
            </a:r>
            <a:r>
              <a:rPr lang="ja-JP" altLang="en-US" dirty="0"/>
              <a:t>）</a:t>
            </a:r>
            <a:endParaRPr kumimoji="1" lang="en-US" altLang="ja-JP" dirty="0"/>
          </a:p>
          <a:p>
            <a:pPr lvl="1"/>
            <a:r>
              <a:rPr lang="en-US" altLang="ja-JP" dirty="0"/>
              <a:t>2017</a:t>
            </a:r>
            <a:r>
              <a:rPr lang="ja-JP" altLang="en-US" dirty="0"/>
              <a:t>年</a:t>
            </a:r>
            <a:r>
              <a:rPr lang="en-US" altLang="ja-JP" dirty="0"/>
              <a:t>74</a:t>
            </a:r>
            <a:r>
              <a:rPr lang="ja-JP" altLang="en-US" dirty="0"/>
              <a:t>万</a:t>
            </a:r>
            <a:r>
              <a:rPr lang="en-US" altLang="ja-JP" dirty="0"/>
              <a:t>127</a:t>
            </a:r>
            <a:r>
              <a:rPr lang="ja-JP" altLang="en-US" dirty="0"/>
              <a:t>トン</a:t>
            </a:r>
            <a:r>
              <a:rPr lang="en-US" altLang="ja-JP" dirty="0"/>
              <a:t>(2.1%)</a:t>
            </a:r>
          </a:p>
          <a:p>
            <a:pPr lvl="1"/>
            <a:r>
              <a:rPr lang="en-US" altLang="ja-JP" dirty="0"/>
              <a:t>2015</a:t>
            </a:r>
            <a:r>
              <a:rPr lang="ja-JP" altLang="en-US" dirty="0"/>
              <a:t>年</a:t>
            </a:r>
            <a:r>
              <a:rPr lang="en-US" altLang="ja-JP" dirty="0"/>
              <a:t>216</a:t>
            </a:r>
            <a:r>
              <a:rPr lang="ja-JP" altLang="en-US" dirty="0"/>
              <a:t>万</a:t>
            </a:r>
            <a:r>
              <a:rPr lang="en-US" altLang="ja-JP" dirty="0"/>
              <a:t>1101</a:t>
            </a:r>
            <a:r>
              <a:rPr lang="ja-JP" altLang="en-US" dirty="0"/>
              <a:t>トン</a:t>
            </a:r>
            <a:r>
              <a:rPr lang="en-US" altLang="ja-JP" dirty="0"/>
              <a:t>(6.1%)</a:t>
            </a:r>
          </a:p>
          <a:p>
            <a:pPr lvl="1"/>
            <a:r>
              <a:rPr lang="en-US" altLang="ja-JP" dirty="0"/>
              <a:t>2013</a:t>
            </a:r>
            <a:r>
              <a:rPr lang="ja-JP" altLang="en-US" dirty="0"/>
              <a:t>年</a:t>
            </a:r>
            <a:r>
              <a:rPr lang="en-US" altLang="ja-JP" dirty="0"/>
              <a:t>172</a:t>
            </a:r>
            <a:r>
              <a:rPr lang="ja-JP" altLang="en-US" dirty="0"/>
              <a:t>万</a:t>
            </a:r>
            <a:r>
              <a:rPr lang="en-US" altLang="ja-JP" dirty="0"/>
              <a:t>9413</a:t>
            </a:r>
            <a:r>
              <a:rPr lang="ja-JP" altLang="en-US" dirty="0"/>
              <a:t>トン</a:t>
            </a:r>
            <a:r>
              <a:rPr lang="en-US" altLang="ja-JP" dirty="0"/>
              <a:t>(5.9%)</a:t>
            </a:r>
          </a:p>
          <a:p>
            <a:pPr lvl="1"/>
            <a:r>
              <a:rPr lang="en-US" altLang="ja-JP" dirty="0"/>
              <a:t>2011</a:t>
            </a:r>
            <a:r>
              <a:rPr lang="ja-JP" altLang="en-US" dirty="0"/>
              <a:t>年</a:t>
            </a:r>
            <a:r>
              <a:rPr lang="en-US" altLang="ja-JP" dirty="0"/>
              <a:t>112</a:t>
            </a:r>
            <a:r>
              <a:rPr lang="ja-JP" altLang="en-US" dirty="0"/>
              <a:t>万</a:t>
            </a:r>
            <a:r>
              <a:rPr lang="en-US" altLang="ja-JP" dirty="0"/>
              <a:t>4355</a:t>
            </a:r>
            <a:r>
              <a:rPr lang="ja-JP" altLang="en-US" dirty="0"/>
              <a:t>トン（</a:t>
            </a:r>
            <a:r>
              <a:rPr lang="en-US" altLang="ja-JP" dirty="0"/>
              <a:t>4.3%</a:t>
            </a:r>
            <a:r>
              <a:rPr lang="ja-JP" altLang="en-US" dirty="0"/>
              <a:t>）</a:t>
            </a:r>
          </a:p>
          <a:p>
            <a:pPr lvl="1"/>
            <a:r>
              <a:rPr lang="en-US" altLang="ja-JP" dirty="0"/>
              <a:t>2008</a:t>
            </a:r>
            <a:r>
              <a:rPr lang="ja-JP" altLang="en-US" dirty="0"/>
              <a:t>年</a:t>
            </a:r>
            <a:r>
              <a:rPr lang="en-US" altLang="ja-JP" dirty="0"/>
              <a:t>437</a:t>
            </a:r>
            <a:r>
              <a:rPr lang="ja-JP" altLang="en-US" dirty="0"/>
              <a:t>万</a:t>
            </a:r>
            <a:r>
              <a:rPr lang="en-US" altLang="ja-JP" dirty="0"/>
              <a:t>6534</a:t>
            </a:r>
            <a:r>
              <a:rPr lang="ja-JP" altLang="en-US" dirty="0"/>
              <a:t>トン</a:t>
            </a:r>
            <a:r>
              <a:rPr lang="en-US" altLang="ja-JP" dirty="0"/>
              <a:t>(15.1%)→</a:t>
            </a:r>
            <a:r>
              <a:rPr lang="ja-JP" altLang="en-US" dirty="0"/>
              <a:t>数量ピーク</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67</a:t>
            </a:fld>
            <a:endParaRPr lang="en-US" altLang="ja-JP" dirty="0"/>
          </a:p>
        </p:txBody>
      </p:sp>
      <p:sp>
        <p:nvSpPr>
          <p:cNvPr id="5" name="テキスト ボックス 4"/>
          <p:cNvSpPr txBox="1"/>
          <p:nvPr/>
        </p:nvSpPr>
        <p:spPr>
          <a:xfrm>
            <a:off x="299567" y="4203044"/>
            <a:ext cx="1476164" cy="276999"/>
          </a:xfrm>
          <a:prstGeom prst="rect">
            <a:avLst/>
          </a:prstGeom>
          <a:noFill/>
        </p:spPr>
        <p:txBody>
          <a:bodyPr wrap="square" rtlCol="0">
            <a:spAutoFit/>
          </a:bodyPr>
          <a:lstStyle/>
          <a:p>
            <a:r>
              <a:rPr kumimoji="1" lang="ja-JP" altLang="en-US" sz="1200" dirty="0"/>
              <a:t>出所：本間</a:t>
            </a:r>
            <a:r>
              <a:rPr kumimoji="1" lang="en-US" altLang="ja-JP" sz="1200" dirty="0"/>
              <a:t>[2018]</a:t>
            </a:r>
            <a:r>
              <a:rPr kumimoji="1" lang="ja-JP" altLang="en-US" sz="1200" dirty="0"/>
              <a:t>。</a:t>
            </a:r>
          </a:p>
        </p:txBody>
      </p:sp>
      <p:sp>
        <p:nvSpPr>
          <p:cNvPr id="6" name="テキスト ボックス 5"/>
          <p:cNvSpPr txBox="1"/>
          <p:nvPr/>
        </p:nvSpPr>
        <p:spPr>
          <a:xfrm>
            <a:off x="8007549" y="3789040"/>
            <a:ext cx="1102493" cy="1569660"/>
          </a:xfrm>
          <a:prstGeom prst="rect">
            <a:avLst/>
          </a:prstGeom>
          <a:noFill/>
        </p:spPr>
        <p:txBody>
          <a:bodyPr wrap="square" rtlCol="0">
            <a:spAutoFit/>
          </a:bodyPr>
          <a:lstStyle/>
          <a:p>
            <a:r>
              <a:rPr kumimoji="1" lang="ja-JP" altLang="en-US" sz="1200" dirty="0"/>
              <a:t>出所：「</a:t>
            </a:r>
            <a:r>
              <a:rPr lang="en-US" altLang="ja-JP" sz="1200" dirty="0"/>
              <a:t>【</a:t>
            </a:r>
            <a:r>
              <a:rPr lang="ja-JP" altLang="en-US" sz="1200" dirty="0"/>
              <a:t>図解・国際</a:t>
            </a:r>
            <a:r>
              <a:rPr lang="en-US" altLang="ja-JP" sz="1200" dirty="0"/>
              <a:t>】</a:t>
            </a:r>
            <a:r>
              <a:rPr lang="ja-JP" altLang="en-US" sz="1200" dirty="0"/>
              <a:t>米国の鉄鋼製品とアルミ製品の輸入先（</a:t>
            </a:r>
            <a:r>
              <a:rPr lang="en-US" altLang="ja-JP" sz="1200" dirty="0"/>
              <a:t>2018</a:t>
            </a:r>
            <a:r>
              <a:rPr lang="ja-JP" altLang="en-US" sz="1200" dirty="0"/>
              <a:t>年</a:t>
            </a:r>
            <a:r>
              <a:rPr lang="en-US" altLang="ja-JP" sz="1200" dirty="0"/>
              <a:t>3</a:t>
            </a:r>
            <a:r>
              <a:rPr lang="ja-JP" altLang="en-US" sz="1200" dirty="0"/>
              <a:t>月）」時事ドットコムニュース。</a:t>
            </a:r>
            <a:endParaRPr kumimoji="1" lang="ja-JP" altLang="en-US" sz="1200" dirty="0"/>
          </a:p>
        </p:txBody>
      </p:sp>
    </p:spTree>
    <p:extLst>
      <p:ext uri="{BB962C8B-B14F-4D97-AF65-F5344CB8AC3E}">
        <p14:creationId xmlns:p14="http://schemas.microsoft.com/office/powerpoint/2010/main" val="158255468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貿易制限の日本鉄鋼業への影響（１）</a:t>
            </a:r>
          </a:p>
        </p:txBody>
      </p:sp>
      <p:sp>
        <p:nvSpPr>
          <p:cNvPr id="3" name="コンテンツ プレースホルダー 2"/>
          <p:cNvSpPr>
            <a:spLocks noGrp="1"/>
          </p:cNvSpPr>
          <p:nvPr>
            <p:ph idx="1"/>
          </p:nvPr>
        </p:nvSpPr>
        <p:spPr>
          <a:xfrm>
            <a:off x="457200" y="1340769"/>
            <a:ext cx="8229600" cy="5256584"/>
          </a:xfrm>
        </p:spPr>
        <p:txBody>
          <a:bodyPr>
            <a:normAutofit/>
          </a:bodyPr>
          <a:lstStyle/>
          <a:p>
            <a:r>
              <a:rPr lang="en-US" altLang="ja-JP" dirty="0"/>
              <a:t>2017</a:t>
            </a:r>
            <a:r>
              <a:rPr lang="ja-JP" altLang="en-US" dirty="0"/>
              <a:t>年の対米輸出は</a:t>
            </a:r>
            <a:r>
              <a:rPr lang="en-US" altLang="ja-JP" dirty="0"/>
              <a:t>172</a:t>
            </a:r>
            <a:r>
              <a:rPr lang="ja-JP" altLang="en-US" dirty="0"/>
              <a:t>万</a:t>
            </a:r>
            <a:r>
              <a:rPr lang="en-US" altLang="ja-JP" dirty="0"/>
              <a:t>8000</a:t>
            </a:r>
            <a:r>
              <a:rPr lang="ja-JP" altLang="en-US" dirty="0"/>
              <a:t>トン</a:t>
            </a:r>
            <a:endParaRPr lang="en-US" altLang="ja-JP" dirty="0"/>
          </a:p>
          <a:p>
            <a:r>
              <a:rPr lang="ja-JP" altLang="en-US" dirty="0"/>
              <a:t>輸出は高級鋼バリュー・チェーンに沿った形</a:t>
            </a:r>
            <a:endParaRPr lang="en-US" altLang="ja-JP" dirty="0"/>
          </a:p>
          <a:p>
            <a:pPr lvl="1"/>
            <a:r>
              <a:rPr lang="ja-JP" altLang="en-US" dirty="0"/>
              <a:t>アメリカで製造しにくい高度・特殊な鋼材</a:t>
            </a:r>
            <a:endParaRPr lang="en-US" altLang="ja-JP" dirty="0"/>
          </a:p>
          <a:p>
            <a:pPr lvl="1"/>
            <a:r>
              <a:rPr lang="ja-JP" altLang="en-US" dirty="0"/>
              <a:t>提携先が川下の工程を持っている場合の，母材の安定供給</a:t>
            </a:r>
            <a:endParaRPr lang="en-US" altLang="ja-JP" dirty="0"/>
          </a:p>
          <a:p>
            <a:pPr lvl="1"/>
            <a:r>
              <a:rPr lang="ja-JP" altLang="en-US" dirty="0"/>
              <a:t>高関税をかけてもアメリカ国内では生産できない場合，ユーザーは，結局は関税を払ってでも日本から輸入することになる</a:t>
            </a:r>
            <a:r>
              <a:rPr lang="en-US" altLang="ja-JP" dirty="0"/>
              <a:t>(</a:t>
            </a:r>
            <a:r>
              <a:rPr lang="ja-JP" altLang="en-US" dirty="0"/>
              <a:t>ならばさほど影響はない</a:t>
            </a:r>
            <a:r>
              <a:rPr lang="en-US" altLang="ja-JP" dirty="0"/>
              <a:t>)</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68</a:t>
            </a:fld>
            <a:endParaRPr lang="en-US" altLang="ja-JP" dirty="0"/>
          </a:p>
        </p:txBody>
      </p:sp>
    </p:spTree>
    <p:extLst>
      <p:ext uri="{BB962C8B-B14F-4D97-AF65-F5344CB8AC3E}">
        <p14:creationId xmlns:p14="http://schemas.microsoft.com/office/powerpoint/2010/main" val="428489807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073AA1C-3ABF-46D4-8828-4CF0AE5D35B4}"/>
              </a:ext>
            </a:extLst>
          </p:cNvPr>
          <p:cNvSpPr>
            <a:spLocks noGrp="1"/>
          </p:cNvSpPr>
          <p:nvPr>
            <p:ph type="title"/>
          </p:nvPr>
        </p:nvSpPr>
        <p:spPr/>
        <p:txBody>
          <a:bodyPr>
            <a:normAutofit fontScale="90000"/>
          </a:bodyPr>
          <a:lstStyle/>
          <a:p>
            <a:r>
              <a:rPr lang="ja-JP" altLang="en-US" dirty="0"/>
              <a:t>貿易制限の日本鉄鋼業への影響（２）</a:t>
            </a:r>
            <a:endParaRPr kumimoji="1" lang="ja-JP" altLang="en-US" dirty="0"/>
          </a:p>
        </p:txBody>
      </p:sp>
      <p:sp>
        <p:nvSpPr>
          <p:cNvPr id="3" name="コンテンツ プレースホルダー 2">
            <a:extLst>
              <a:ext uri="{FF2B5EF4-FFF2-40B4-BE49-F238E27FC236}">
                <a16:creationId xmlns:a16="http://schemas.microsoft.com/office/drawing/2014/main" xmlns="" id="{9F306CC1-F082-403C-98D9-D58CCAA5E0D4}"/>
              </a:ext>
            </a:extLst>
          </p:cNvPr>
          <p:cNvSpPr>
            <a:spLocks noGrp="1"/>
          </p:cNvSpPr>
          <p:nvPr>
            <p:ph idx="1"/>
          </p:nvPr>
        </p:nvSpPr>
        <p:spPr/>
        <p:txBody>
          <a:bodyPr>
            <a:normAutofit fontScale="92500"/>
          </a:bodyPr>
          <a:lstStyle/>
          <a:p>
            <a:r>
              <a:rPr lang="ja-JP" altLang="en-US" dirty="0"/>
              <a:t>ただし，ものによっては代替される可能性もある</a:t>
            </a:r>
            <a:endParaRPr lang="en-US" altLang="ja-JP" dirty="0"/>
          </a:p>
          <a:p>
            <a:pPr lvl="1"/>
            <a:r>
              <a:rPr lang="ja-JP" altLang="en-US" dirty="0"/>
              <a:t>すでに日本が技術移転した企業・製鉄所で増産する</a:t>
            </a:r>
            <a:endParaRPr lang="en-US" altLang="ja-JP" dirty="0"/>
          </a:p>
          <a:p>
            <a:pPr lvl="2"/>
            <a:r>
              <a:rPr lang="en-US" altLang="ja-JP" dirty="0"/>
              <a:t>Arcelor</a:t>
            </a:r>
            <a:r>
              <a:rPr lang="ja-JP" altLang="en-US" dirty="0"/>
              <a:t> </a:t>
            </a:r>
            <a:r>
              <a:rPr lang="en-US" altLang="ja-JP" dirty="0"/>
              <a:t>Mittal</a:t>
            </a:r>
            <a:r>
              <a:rPr lang="ja-JP" altLang="en-US" dirty="0"/>
              <a:t> </a:t>
            </a:r>
            <a:r>
              <a:rPr lang="en-US" altLang="ja-JP" dirty="0"/>
              <a:t>USA</a:t>
            </a:r>
            <a:r>
              <a:rPr lang="ja-JP" altLang="en-US" dirty="0"/>
              <a:t>では日系企業が要求する熱延コイルをつくれる</a:t>
            </a:r>
          </a:p>
          <a:p>
            <a:pPr lvl="1"/>
            <a:r>
              <a:rPr lang="ja-JP" altLang="en-US" dirty="0"/>
              <a:t>日本からの母材供給が品質よりは資本関係や距離に基づいている場合</a:t>
            </a:r>
            <a:endParaRPr lang="en-US" altLang="ja-JP" dirty="0"/>
          </a:p>
          <a:p>
            <a:pPr lvl="2"/>
            <a:r>
              <a:rPr lang="en-US" altLang="ja-JP" dirty="0"/>
              <a:t>California</a:t>
            </a:r>
            <a:r>
              <a:rPr lang="ja-JP" altLang="en-US" dirty="0"/>
              <a:t> </a:t>
            </a:r>
            <a:r>
              <a:rPr lang="en-US" altLang="ja-JP" dirty="0"/>
              <a:t>Steel</a:t>
            </a:r>
            <a:r>
              <a:rPr lang="ja-JP" altLang="en-US" dirty="0"/>
              <a:t> </a:t>
            </a:r>
            <a:r>
              <a:rPr lang="en-US" altLang="ja-JP" dirty="0"/>
              <a:t>Industries</a:t>
            </a:r>
            <a:r>
              <a:rPr lang="ja-JP" altLang="en-US" dirty="0"/>
              <a:t>の母材スラブは建材用なので，ブラジルからも調達できる</a:t>
            </a:r>
            <a:endParaRPr lang="en-US" altLang="ja-JP" dirty="0"/>
          </a:p>
          <a:p>
            <a:pPr lvl="1"/>
            <a:r>
              <a:rPr lang="ja-JP" altLang="en-US" dirty="0"/>
              <a:t>韓国が適用除外になりそうなので，</a:t>
            </a:r>
            <a:r>
              <a:rPr lang="en-US" altLang="ja-JP" dirty="0"/>
              <a:t>POSCO</a:t>
            </a:r>
            <a:r>
              <a:rPr lang="ja-JP" altLang="en-US" dirty="0"/>
              <a:t>材で代替される可能性</a:t>
            </a:r>
          </a:p>
          <a:p>
            <a:endParaRPr kumimoji="1" lang="ja-JP" altLang="en-US" dirty="0"/>
          </a:p>
        </p:txBody>
      </p:sp>
      <p:sp>
        <p:nvSpPr>
          <p:cNvPr id="4" name="スライド番号プレースホルダー 3">
            <a:extLst>
              <a:ext uri="{FF2B5EF4-FFF2-40B4-BE49-F238E27FC236}">
                <a16:creationId xmlns:a16="http://schemas.microsoft.com/office/drawing/2014/main" xmlns="" id="{4ACB063B-4B64-41F7-8EF6-E9829E6509D2}"/>
              </a:ext>
            </a:extLst>
          </p:cNvPr>
          <p:cNvSpPr>
            <a:spLocks noGrp="1"/>
          </p:cNvSpPr>
          <p:nvPr>
            <p:ph type="sldNum" sz="quarter" idx="12"/>
          </p:nvPr>
        </p:nvSpPr>
        <p:spPr/>
        <p:txBody>
          <a:bodyPr/>
          <a:lstStyle/>
          <a:p>
            <a:pPr>
              <a:defRPr/>
            </a:pPr>
            <a:fld id="{F7182273-542A-4D76-9A12-21A75F9967A5}" type="slidenum">
              <a:rPr lang="en-US" altLang="ja-JP" smtClean="0"/>
              <a:pPr>
                <a:defRPr/>
              </a:pPr>
              <a:t>69</a:t>
            </a:fld>
            <a:endParaRPr lang="en-US" altLang="ja-JP" dirty="0"/>
          </a:p>
        </p:txBody>
      </p:sp>
    </p:spTree>
    <p:extLst>
      <p:ext uri="{BB962C8B-B14F-4D97-AF65-F5344CB8AC3E}">
        <p14:creationId xmlns:p14="http://schemas.microsoft.com/office/powerpoint/2010/main" val="78464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鉄鋼業の製品と生産工程</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a:t>
            </a:fld>
            <a:endParaRPr lang="en-US" altLang="ja-JP" dirty="0"/>
          </a:p>
        </p:txBody>
      </p:sp>
      <p:sp>
        <p:nvSpPr>
          <p:cNvPr id="5" name="Rectangle 3"/>
          <p:cNvSpPr>
            <a:spLocks noGrp="1" noChangeArrowheads="1"/>
          </p:cNvSpPr>
          <p:nvPr>
            <p:ph idx="1"/>
          </p:nvPr>
        </p:nvSpPr>
        <p:spPr>
          <a:xfrm>
            <a:off x="457200" y="1196752"/>
            <a:ext cx="8229600" cy="5472607"/>
          </a:xfrm>
        </p:spPr>
        <p:txBody>
          <a:bodyPr>
            <a:normAutofit fontScale="77500" lnSpcReduction="20000"/>
          </a:bodyPr>
          <a:lstStyle/>
          <a:p>
            <a:r>
              <a:rPr lang="ja-JP" altLang="en-US" dirty="0">
                <a:latin typeface="ＭＳ Ｐゴシック" charset="-128"/>
              </a:rPr>
              <a:t>製品（</a:t>
            </a:r>
            <a:r>
              <a:rPr lang="en-US" altLang="ja-JP" dirty="0">
                <a:latin typeface="ＭＳ Ｐゴシック" charset="-128"/>
              </a:rPr>
              <a:t>2</a:t>
            </a:r>
            <a:r>
              <a:rPr lang="ja-JP" altLang="en-US" dirty="0">
                <a:latin typeface="ＭＳ Ｐゴシック" charset="-128"/>
              </a:rPr>
              <a:t>通りの分類）</a:t>
            </a:r>
            <a:endParaRPr lang="en-US" altLang="ja-JP" dirty="0">
              <a:latin typeface="ＭＳ Ｐゴシック" charset="-128"/>
            </a:endParaRPr>
          </a:p>
          <a:p>
            <a:pPr lvl="1"/>
            <a:r>
              <a:rPr lang="ja-JP" altLang="en-US" dirty="0">
                <a:latin typeface="ＭＳ Ｐゴシック" charset="-128"/>
              </a:rPr>
              <a:t>形状による分類</a:t>
            </a:r>
            <a:endParaRPr lang="en-US" altLang="ja-JP" dirty="0">
              <a:latin typeface="ＭＳ Ｐゴシック" charset="-128"/>
            </a:endParaRPr>
          </a:p>
          <a:p>
            <a:pPr lvl="2"/>
            <a:r>
              <a:rPr lang="ja-JP" altLang="en-US" dirty="0">
                <a:latin typeface="ＭＳ Ｐゴシック" charset="-128"/>
              </a:rPr>
              <a:t>条鋼類（軌条，棒鋼，線材，形鋼，鋼矢板など）</a:t>
            </a:r>
            <a:endParaRPr lang="en-US" altLang="ja-JP" dirty="0">
              <a:latin typeface="ＭＳ Ｐゴシック" charset="-128"/>
            </a:endParaRPr>
          </a:p>
          <a:p>
            <a:pPr lvl="2"/>
            <a:r>
              <a:rPr lang="ja-JP" altLang="en-US" dirty="0">
                <a:latin typeface="ＭＳ Ｐゴシック" charset="-128"/>
              </a:rPr>
              <a:t>鋼板類（厚中板，熱延コイル，冷延コイル，表面処理鋼板など）</a:t>
            </a:r>
            <a:endParaRPr lang="en-US" altLang="ja-JP" dirty="0">
              <a:latin typeface="ＭＳ Ｐゴシック" charset="-128"/>
            </a:endParaRPr>
          </a:p>
          <a:p>
            <a:pPr lvl="2"/>
            <a:r>
              <a:rPr lang="ja-JP" altLang="en-US" dirty="0">
                <a:latin typeface="ＭＳ Ｐゴシック" charset="-128"/>
              </a:rPr>
              <a:t>鋼管類（溶鍛接鋼管，継目無鋼管など）</a:t>
            </a:r>
            <a:endParaRPr lang="en-US" altLang="ja-JP" dirty="0">
              <a:latin typeface="ＭＳ Ｐゴシック" charset="-128"/>
            </a:endParaRPr>
          </a:p>
          <a:p>
            <a:pPr lvl="1"/>
            <a:r>
              <a:rPr lang="ja-JP" altLang="en-US" dirty="0">
                <a:latin typeface="ＭＳ Ｐゴシック" charset="-128"/>
              </a:rPr>
              <a:t>成分・機能による分類</a:t>
            </a:r>
            <a:endParaRPr lang="en-US" altLang="ja-JP" dirty="0">
              <a:latin typeface="ＭＳ Ｐゴシック" charset="-128"/>
            </a:endParaRPr>
          </a:p>
          <a:p>
            <a:pPr lvl="2"/>
            <a:r>
              <a:rPr lang="ja-JP" altLang="en-US" dirty="0">
                <a:latin typeface="ＭＳ Ｐゴシック" charset="-128"/>
              </a:rPr>
              <a:t>普通鋼</a:t>
            </a:r>
            <a:endParaRPr lang="en-US" altLang="ja-JP" dirty="0">
              <a:latin typeface="ＭＳ Ｐゴシック" charset="-128"/>
            </a:endParaRPr>
          </a:p>
          <a:p>
            <a:pPr lvl="2"/>
            <a:r>
              <a:rPr lang="ja-JP" altLang="en-US" dirty="0">
                <a:latin typeface="ＭＳ Ｐゴシック" charset="-128"/>
              </a:rPr>
              <a:t>特殊鋼（機械構造用炭素鋼，構造用合金鋼，軸受鋼，ばね鋼，ステンレス鋼，高抗張力鋼など）</a:t>
            </a:r>
            <a:endParaRPr lang="en-US" altLang="ja-JP" dirty="0">
              <a:latin typeface="ＭＳ Ｐゴシック" charset="-128"/>
            </a:endParaRPr>
          </a:p>
          <a:p>
            <a:r>
              <a:rPr lang="ja-JP" altLang="en-US" dirty="0">
                <a:latin typeface="ＭＳ Ｐゴシック" charset="-128"/>
              </a:rPr>
              <a:t>生産工程</a:t>
            </a:r>
            <a:endParaRPr lang="en-US" altLang="ja-JP" dirty="0">
              <a:latin typeface="ＭＳ Ｐゴシック" charset="-128"/>
            </a:endParaRPr>
          </a:p>
          <a:p>
            <a:pPr lvl="1"/>
            <a:r>
              <a:rPr lang="ja-JP" altLang="en-US" dirty="0">
                <a:latin typeface="ＭＳ Ｐゴシック" charset="-128"/>
              </a:rPr>
              <a:t>製銑：銑鉄（</a:t>
            </a:r>
            <a:r>
              <a:rPr lang="en-US" altLang="ja-JP" dirty="0">
                <a:latin typeface="ＭＳ Ｐゴシック" charset="-128"/>
              </a:rPr>
              <a:t>iron</a:t>
            </a:r>
            <a:r>
              <a:rPr lang="ja-JP" altLang="en-US" dirty="0">
                <a:latin typeface="ＭＳ Ｐゴシック" charset="-128"/>
              </a:rPr>
              <a:t>）をつくる</a:t>
            </a:r>
            <a:endParaRPr lang="en-US" altLang="ja-JP" dirty="0">
              <a:latin typeface="ＭＳ Ｐゴシック" charset="-128"/>
            </a:endParaRPr>
          </a:p>
          <a:p>
            <a:pPr lvl="1"/>
            <a:r>
              <a:rPr lang="ja-JP" altLang="en-US" dirty="0">
                <a:latin typeface="ＭＳ Ｐゴシック" charset="-128"/>
              </a:rPr>
              <a:t>製鋼：鋼（</a:t>
            </a:r>
            <a:r>
              <a:rPr lang="en-US" altLang="ja-JP" dirty="0">
                <a:latin typeface="ＭＳ Ｐゴシック" charset="-128"/>
              </a:rPr>
              <a:t>steel</a:t>
            </a:r>
            <a:r>
              <a:rPr lang="ja-JP" altLang="en-US" dirty="0">
                <a:latin typeface="ＭＳ Ｐゴシック" charset="-128"/>
              </a:rPr>
              <a:t>）をつくる</a:t>
            </a:r>
            <a:endParaRPr lang="en-US" altLang="ja-JP" dirty="0">
              <a:latin typeface="ＭＳ Ｐゴシック" charset="-128"/>
            </a:endParaRPr>
          </a:p>
          <a:p>
            <a:pPr lvl="1"/>
            <a:r>
              <a:rPr lang="ja-JP" altLang="en-US" dirty="0">
                <a:latin typeface="ＭＳ Ｐゴシック" charset="-128"/>
              </a:rPr>
              <a:t>圧延：ロールの間で母材を伸ばして必要な形状や表面性状をつくる</a:t>
            </a:r>
            <a:endParaRPr lang="en-US" altLang="ja-JP" dirty="0">
              <a:latin typeface="ＭＳ Ｐゴシック" charset="-128"/>
            </a:endParaRPr>
          </a:p>
          <a:p>
            <a:pPr lvl="1"/>
            <a:r>
              <a:rPr lang="ja-JP" altLang="en-US" dirty="0">
                <a:latin typeface="ＭＳ Ｐゴシック" charset="-128"/>
              </a:rPr>
              <a:t>表面処理：表面にめっきや塗装を行う</a:t>
            </a:r>
            <a:endParaRPr lang="en-US" altLang="ja-JP" dirty="0">
              <a:latin typeface="ＭＳ Ｐゴシック" charset="-128"/>
            </a:endParaRPr>
          </a:p>
          <a:p>
            <a:pPr lvl="1"/>
            <a:r>
              <a:rPr lang="ja-JP" altLang="en-US" dirty="0">
                <a:latin typeface="ＭＳ Ｐゴシック" charset="-128"/>
              </a:rPr>
              <a:t>日本鉄鋼連盟による解説アニメ</a:t>
            </a:r>
          </a:p>
          <a:p>
            <a:pPr lvl="2"/>
            <a:r>
              <a:rPr lang="en-US" altLang="ja-JP" sz="2000" dirty="0">
                <a:latin typeface="ＭＳ Ｐゴシック" charset="-128"/>
                <a:hlinkClick r:id="rId2"/>
              </a:rPr>
              <a:t>http://www.jisf.or.jp/kids/shiraberu/index.html#</a:t>
            </a:r>
            <a:endParaRPr lang="en-US" altLang="ja-JP" sz="2400" dirty="0">
              <a:latin typeface="ＭＳ Ｐゴシック" charset="-128"/>
            </a:endParaRPr>
          </a:p>
          <a:p>
            <a:pPr lvl="1"/>
            <a:endParaRPr lang="en-US" altLang="ja-JP" sz="2400" dirty="0">
              <a:latin typeface="ＭＳ Ｐゴシック" charset="-128"/>
            </a:endParaRPr>
          </a:p>
          <a:p>
            <a:endParaRPr lang="en-US" altLang="ja-JP" sz="2800" dirty="0">
              <a:latin typeface="ＭＳ Ｐゴシック" charset="-128"/>
            </a:endParaRPr>
          </a:p>
        </p:txBody>
      </p:sp>
    </p:spTree>
    <p:extLst>
      <p:ext uri="{BB962C8B-B14F-4D97-AF65-F5344CB8AC3E}">
        <p14:creationId xmlns:p14="http://schemas.microsoft.com/office/powerpoint/2010/main" val="240231031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２－</a:t>
            </a:r>
            <a:r>
              <a:rPr kumimoji="1" lang="ja-JP" altLang="en-US" dirty="0" smtClean="0"/>
              <a:t>（</a:t>
            </a:r>
            <a:r>
              <a:rPr kumimoji="1" lang="en-US" altLang="ja-JP" dirty="0" smtClean="0"/>
              <a:t>7</a:t>
            </a:r>
            <a:r>
              <a:rPr kumimoji="1" lang="ja-JP" altLang="en-US" dirty="0" smtClean="0"/>
              <a:t>）</a:t>
            </a:r>
            <a:r>
              <a:rPr kumimoji="1" lang="ja-JP" altLang="en-US" dirty="0"/>
              <a:t>　小括</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70</a:t>
            </a:fld>
            <a:endParaRPr lang="en-US" altLang="ja-JP" dirty="0"/>
          </a:p>
        </p:txBody>
      </p:sp>
    </p:spTree>
    <p:extLst>
      <p:ext uri="{BB962C8B-B14F-4D97-AF65-F5344CB8AC3E}">
        <p14:creationId xmlns:p14="http://schemas.microsoft.com/office/powerpoint/2010/main" val="309803690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435280" cy="936104"/>
          </a:xfrm>
        </p:spPr>
        <p:txBody>
          <a:bodyPr>
            <a:normAutofit/>
          </a:bodyPr>
          <a:lstStyle/>
          <a:p>
            <a:r>
              <a:rPr kumimoji="1" lang="ja-JP" altLang="en-US" sz="3600" dirty="0"/>
              <a:t>日本鉄鋼業のイノベーションと投資（１）</a:t>
            </a:r>
          </a:p>
        </p:txBody>
      </p:sp>
      <p:sp>
        <p:nvSpPr>
          <p:cNvPr id="3" name="コンテンツ プレースホルダー 2"/>
          <p:cNvSpPr>
            <a:spLocks noGrp="1"/>
          </p:cNvSpPr>
          <p:nvPr>
            <p:ph idx="1"/>
          </p:nvPr>
        </p:nvSpPr>
        <p:spPr>
          <a:xfrm>
            <a:off x="457200" y="1600201"/>
            <a:ext cx="8229600" cy="4997151"/>
          </a:xfrm>
        </p:spPr>
        <p:txBody>
          <a:bodyPr>
            <a:normAutofit fontScale="85000" lnSpcReduction="10000"/>
          </a:bodyPr>
          <a:lstStyle/>
          <a:p>
            <a:r>
              <a:rPr kumimoji="1" lang="ja-JP" altLang="en-US" dirty="0"/>
              <a:t>日本の鉄鋼業は高炉メーカー</a:t>
            </a:r>
            <a:r>
              <a:rPr kumimoji="1" lang="ja-JP" altLang="en-US" dirty="0" smtClean="0"/>
              <a:t>，普通鋼電</a:t>
            </a:r>
            <a:r>
              <a:rPr kumimoji="1" lang="ja-JP" altLang="en-US" dirty="0"/>
              <a:t>炉メーカー</a:t>
            </a:r>
            <a:r>
              <a:rPr kumimoji="1" lang="ja-JP" altLang="en-US" dirty="0" smtClean="0"/>
              <a:t>，特殊鋼電炉メーカー</a:t>
            </a:r>
            <a:r>
              <a:rPr kumimoji="1" lang="ja-JP" altLang="en-US" dirty="0"/>
              <a:t>に分かれる</a:t>
            </a:r>
            <a:endParaRPr kumimoji="1" lang="en-US" altLang="ja-JP" dirty="0"/>
          </a:p>
          <a:p>
            <a:r>
              <a:rPr lang="ja-JP" altLang="en-US" dirty="0"/>
              <a:t>高炉メーカーは高級鋼を軸にしたグローバル戦略を採用している。それは自動車産業を最大の顧客とした持続的イノベーション戦略であり，差別化戦略である。</a:t>
            </a:r>
            <a:endParaRPr lang="en-US" altLang="ja-JP" dirty="0"/>
          </a:p>
          <a:p>
            <a:r>
              <a:rPr kumimoji="1" lang="ja-JP" altLang="en-US" dirty="0"/>
              <a:t>高級鋼の顧客が海外にシフトしているため</a:t>
            </a:r>
            <a:r>
              <a:rPr lang="ja-JP" altLang="en-US" dirty="0"/>
              <a:t>，高炉メーカーこれ</a:t>
            </a:r>
            <a:r>
              <a:rPr kumimoji="1" lang="ja-JP" altLang="en-US" dirty="0"/>
              <a:t>を</a:t>
            </a:r>
            <a:r>
              <a:rPr kumimoji="1" lang="ja-JP" altLang="en-US" dirty="0" smtClean="0"/>
              <a:t>輸出または海外</a:t>
            </a:r>
            <a:r>
              <a:rPr kumimoji="1" lang="ja-JP" altLang="en-US" dirty="0"/>
              <a:t>生産</a:t>
            </a:r>
            <a:r>
              <a:rPr kumimoji="1" lang="ja-JP" altLang="en-US" dirty="0" smtClean="0"/>
              <a:t>で掌握することを課題としている。</a:t>
            </a:r>
            <a:endParaRPr kumimoji="1" lang="en-US" altLang="ja-JP" dirty="0"/>
          </a:p>
          <a:p>
            <a:r>
              <a:rPr kumimoji="1" lang="ja-JP" altLang="en-US" dirty="0" smtClean="0"/>
              <a:t>高級鋼材の供給には研究</a:t>
            </a:r>
            <a:r>
              <a:rPr kumimoji="1" lang="ja-JP" altLang="en-US" dirty="0"/>
              <a:t>開発・設備投資が必要だが，日本の鉄鋼業の収益性では，投資金額を増加させ</a:t>
            </a:r>
            <a:r>
              <a:rPr lang="ja-JP" altLang="en-US" dirty="0"/>
              <a:t>続ける</a:t>
            </a:r>
            <a:r>
              <a:rPr kumimoji="1" lang="ja-JP" altLang="en-US" dirty="0"/>
              <a:t>ことはもはや困難であり，海外に日本と同様の一貫製鉄所を建設して管理することは難しい</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71</a:t>
            </a:fld>
            <a:endParaRPr lang="en-US" altLang="ja-JP" dirty="0"/>
          </a:p>
        </p:txBody>
      </p:sp>
    </p:spTree>
    <p:extLst>
      <p:ext uri="{BB962C8B-B14F-4D97-AF65-F5344CB8AC3E}">
        <p14:creationId xmlns:p14="http://schemas.microsoft.com/office/powerpoint/2010/main" val="160337056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507288" cy="1152128"/>
          </a:xfrm>
        </p:spPr>
        <p:txBody>
          <a:bodyPr>
            <a:normAutofit fontScale="90000"/>
          </a:bodyPr>
          <a:lstStyle/>
          <a:p>
            <a:r>
              <a:rPr kumimoji="1" lang="ja-JP" altLang="en-US" dirty="0"/>
              <a:t>日本鉄鋼業のイノベーションと投資（２）</a:t>
            </a:r>
          </a:p>
        </p:txBody>
      </p:sp>
      <p:sp>
        <p:nvSpPr>
          <p:cNvPr id="3" name="コンテンツ プレースホルダー 2"/>
          <p:cNvSpPr>
            <a:spLocks noGrp="1"/>
          </p:cNvSpPr>
          <p:nvPr>
            <p:ph idx="1"/>
          </p:nvPr>
        </p:nvSpPr>
        <p:spPr>
          <a:xfrm>
            <a:off x="467544" y="1340768"/>
            <a:ext cx="8229600" cy="5517232"/>
          </a:xfrm>
        </p:spPr>
        <p:txBody>
          <a:bodyPr>
            <a:normAutofit fontScale="77500" lnSpcReduction="20000"/>
          </a:bodyPr>
          <a:lstStyle/>
          <a:p>
            <a:r>
              <a:rPr kumimoji="1" lang="ja-JP" altLang="en-US" dirty="0"/>
              <a:t>高炉メーカーは，</a:t>
            </a:r>
            <a:r>
              <a:rPr kumimoji="1" lang="en-US" altLang="ja-JP" dirty="0"/>
              <a:t>2</a:t>
            </a:r>
            <a:r>
              <a:rPr kumimoji="1" lang="ja-JP" altLang="en-US" dirty="0"/>
              <a:t>種類のグローバル・バリュー・チェーンを編成することで高級鋼の海外生産を行っている。最近ではクロスボーダー</a:t>
            </a:r>
            <a:r>
              <a:rPr kumimoji="1" lang="en-US" altLang="ja-JP" dirty="0"/>
              <a:t>M&amp;A</a:t>
            </a:r>
            <a:r>
              <a:rPr kumimoji="1" lang="ja-JP" altLang="en-US" dirty="0"/>
              <a:t>にも乗り出している</a:t>
            </a:r>
            <a:endParaRPr kumimoji="1" lang="en-US" altLang="ja-JP" dirty="0"/>
          </a:p>
          <a:p>
            <a:r>
              <a:rPr lang="ja-JP" altLang="en-US" dirty="0"/>
              <a:t>高炉メーカーのグローバル戦略はグローバル・ニッチであるが，ここからさらにグローバルシェアを維持・拡大できる方向に向かえるのかどうかは，まだはっきりとしない</a:t>
            </a:r>
            <a:endParaRPr kumimoji="1" lang="en-US" altLang="ja-JP" dirty="0"/>
          </a:p>
          <a:p>
            <a:r>
              <a:rPr kumimoji="1" lang="ja-JP" altLang="en-US" dirty="0"/>
              <a:t>電炉メーカーは高炉メーカーの反撃や系列化の制約があって鉄鋼業界を破壊できていない。</a:t>
            </a:r>
            <a:r>
              <a:rPr lang="ja-JP" altLang="en-US" dirty="0"/>
              <a:t>むしろ，地域密着型企業としての存続を図っている</a:t>
            </a:r>
            <a:endParaRPr lang="en-US" altLang="ja-JP" dirty="0"/>
          </a:p>
          <a:p>
            <a:r>
              <a:rPr kumimoji="1" lang="ja-JP" altLang="en-US" dirty="0"/>
              <a:t>高炉</a:t>
            </a:r>
            <a:r>
              <a:rPr kumimoji="1" lang="ja-JP" altLang="en-US" dirty="0" smtClean="0"/>
              <a:t>メーカーの持続的イノベーションをめざす技術軌道は，地球</a:t>
            </a:r>
            <a:r>
              <a:rPr kumimoji="1" lang="ja-JP" altLang="en-US" dirty="0"/>
              <a:t>温暖化</a:t>
            </a:r>
            <a:r>
              <a:rPr kumimoji="1" lang="ja-JP" altLang="en-US" dirty="0" smtClean="0"/>
              <a:t>対策のために修正を迫られるかもしれない。</a:t>
            </a:r>
            <a:r>
              <a:rPr kumimoji="1" lang="en-US" altLang="ja-JP" dirty="0"/>
              <a:t>GHG</a:t>
            </a:r>
            <a:r>
              <a:rPr kumimoji="1" lang="ja-JP" altLang="en-US" dirty="0"/>
              <a:t>排出の大幅削減に至る技術はまだ開発されておらず，しかし現在の対策だけでは説得力が足りない。活路はスクラップと電炉に</a:t>
            </a:r>
            <a:r>
              <a:rPr kumimoji="1" lang="ja-JP" altLang="en-US" dirty="0" smtClean="0"/>
              <a:t>あるが</a:t>
            </a:r>
            <a:r>
              <a:rPr kumimoji="1" lang="ja-JP" altLang="en-US" dirty="0"/>
              <a:t>，</a:t>
            </a:r>
            <a:r>
              <a:rPr kumimoji="1" lang="ja-JP" altLang="en-US" dirty="0" smtClean="0"/>
              <a:t>技術を</a:t>
            </a:r>
            <a:r>
              <a:rPr kumimoji="1" lang="ja-JP" altLang="en-US" dirty="0"/>
              <a:t>切り替えることは容易ではなく，まだ踏み出せていない</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72</a:t>
            </a:fld>
            <a:endParaRPr lang="en-US" altLang="ja-JP" dirty="0"/>
          </a:p>
        </p:txBody>
      </p:sp>
    </p:spTree>
    <p:extLst>
      <p:ext uri="{BB962C8B-B14F-4D97-AF65-F5344CB8AC3E}">
        <p14:creationId xmlns:p14="http://schemas.microsoft.com/office/powerpoint/2010/main" val="105959813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20080"/>
          </a:xfrm>
        </p:spPr>
        <p:txBody>
          <a:bodyPr/>
          <a:lstStyle/>
          <a:p>
            <a:r>
              <a:rPr kumimoji="1" lang="ja-JP" altLang="en-US" sz="3600" dirty="0"/>
              <a:t>日本鉄鋼業のイノベーションと投資（３）</a:t>
            </a:r>
          </a:p>
        </p:txBody>
      </p:sp>
      <p:sp>
        <p:nvSpPr>
          <p:cNvPr id="3" name="コンテンツ プレースホルダー 2"/>
          <p:cNvSpPr>
            <a:spLocks noGrp="1"/>
          </p:cNvSpPr>
          <p:nvPr>
            <p:ph idx="1"/>
          </p:nvPr>
        </p:nvSpPr>
        <p:spPr>
          <a:xfrm>
            <a:off x="457200" y="1196753"/>
            <a:ext cx="8229600" cy="4929412"/>
          </a:xfrm>
        </p:spPr>
        <p:txBody>
          <a:bodyPr/>
          <a:lstStyle/>
          <a:p>
            <a:r>
              <a:rPr kumimoji="1" lang="ja-JP" altLang="en-US" dirty="0" smtClean="0"/>
              <a:t>日本</a:t>
            </a:r>
            <a:r>
              <a:rPr kumimoji="1" lang="ja-JP" altLang="en-US" dirty="0"/>
              <a:t>の鉄鋼メーカーは，今後いずれの戦略をとるのであろうと，日本国内に</a:t>
            </a:r>
            <a:r>
              <a:rPr lang="ja-JP" altLang="en-US" dirty="0"/>
              <a:t>競争力ある生産拠点を一定程度持とうとしていることには変わりはない。それゆえに，一定の研究開発支出と設備投資は期待できる</a:t>
            </a:r>
            <a:endParaRPr kumimoji="1" lang="en-US" altLang="ja-JP" dirty="0"/>
          </a:p>
          <a:p>
            <a:r>
              <a:rPr kumimoji="1" lang="ja-JP" altLang="en-US" dirty="0"/>
              <a:t>しかし，高成長期のように日本国内で生産量拡大のための投資を拡大する見通しは小さく，高級鋼材生産のための投資も海外が中心とならざるを得ない</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73</a:t>
            </a:fld>
            <a:endParaRPr lang="en-US" altLang="ja-JP" dirty="0"/>
          </a:p>
        </p:txBody>
      </p:sp>
    </p:spTree>
    <p:extLst>
      <p:ext uri="{BB962C8B-B14F-4D97-AF65-F5344CB8AC3E}">
        <p14:creationId xmlns:p14="http://schemas.microsoft.com/office/powerpoint/2010/main" val="13388349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92088"/>
          </a:xfrm>
        </p:spPr>
        <p:txBody>
          <a:bodyPr/>
          <a:lstStyle/>
          <a:p>
            <a:r>
              <a:rPr kumimoji="1" lang="ja-JP" altLang="en-US" dirty="0"/>
              <a:t>参考文献（１）</a:t>
            </a:r>
          </a:p>
        </p:txBody>
      </p:sp>
      <p:sp>
        <p:nvSpPr>
          <p:cNvPr id="3" name="コンテンツ プレースホルダー 2"/>
          <p:cNvSpPr>
            <a:spLocks noGrp="1"/>
          </p:cNvSpPr>
          <p:nvPr>
            <p:ph idx="1"/>
          </p:nvPr>
        </p:nvSpPr>
        <p:spPr>
          <a:xfrm>
            <a:off x="323528" y="1196752"/>
            <a:ext cx="8640960" cy="5661248"/>
          </a:xfrm>
        </p:spPr>
        <p:txBody>
          <a:bodyPr>
            <a:normAutofit fontScale="55000" lnSpcReduction="20000"/>
          </a:bodyPr>
          <a:lstStyle/>
          <a:p>
            <a:r>
              <a:rPr lang="ja-JP" altLang="en-US" dirty="0"/>
              <a:t>アイ・アール・シー</a:t>
            </a:r>
            <a:r>
              <a:rPr lang="en-US" altLang="ja-JP" dirty="0"/>
              <a:t>[2004]『</a:t>
            </a:r>
            <a:r>
              <a:rPr lang="ja-JP" altLang="en-US" dirty="0"/>
              <a:t>自動車用板材（高張力鋼，ステンレス，アルミ）の採用動向調査 </a:t>
            </a:r>
            <a:r>
              <a:rPr lang="en-US" altLang="ja-JP" dirty="0"/>
              <a:t>2004』</a:t>
            </a:r>
            <a:r>
              <a:rPr lang="ja-JP" altLang="en-US" dirty="0"/>
              <a:t>。</a:t>
            </a:r>
            <a:endParaRPr kumimoji="1" lang="en-US" altLang="ja-JP" dirty="0"/>
          </a:p>
          <a:p>
            <a:r>
              <a:rPr lang="ja-JP" altLang="en-US" dirty="0"/>
              <a:t>クリステンセン，クレイトン＆Ｍ．レイナー（櫻井祐子訳）</a:t>
            </a:r>
            <a:r>
              <a:rPr lang="en-US" altLang="ja-JP" dirty="0"/>
              <a:t>[2003=2003]『</a:t>
            </a:r>
            <a:r>
              <a:rPr lang="ja-JP" altLang="en-US" dirty="0"/>
              <a:t>イノベーションへの解</a:t>
            </a:r>
            <a:r>
              <a:rPr lang="en-US" altLang="ja-JP" dirty="0"/>
              <a:t>』</a:t>
            </a:r>
            <a:r>
              <a:rPr lang="ja-JP" altLang="en-US" dirty="0"/>
              <a:t>翔泳社。</a:t>
            </a:r>
            <a:endParaRPr lang="en-US" altLang="ja-JP" dirty="0"/>
          </a:p>
          <a:p>
            <a:r>
              <a:rPr lang="ja-JP" altLang="en-US" dirty="0"/>
              <a:t>クリステンセン，クレイトン，Ｓ．Ｄ．アンソニー，Ｅ．ロス（櫻井祐子訳）</a:t>
            </a:r>
            <a:r>
              <a:rPr lang="en-US" altLang="ja-JP" dirty="0"/>
              <a:t>[2004=2014]『</a:t>
            </a:r>
            <a:r>
              <a:rPr lang="ja-JP" altLang="en-US" dirty="0"/>
              <a:t>イノベーションの最終解</a:t>
            </a:r>
            <a:r>
              <a:rPr lang="en-US" altLang="ja-JP" dirty="0"/>
              <a:t>』</a:t>
            </a:r>
            <a:r>
              <a:rPr lang="ja-JP" altLang="en-US" dirty="0"/>
              <a:t>翔泳社。</a:t>
            </a:r>
            <a:endParaRPr lang="en-US" altLang="ja-JP" dirty="0"/>
          </a:p>
          <a:p>
            <a:r>
              <a:rPr lang="ja-JP" altLang="en-US" dirty="0"/>
              <a:t>川端望</a:t>
            </a:r>
            <a:r>
              <a:rPr lang="en-US" altLang="ja-JP" dirty="0"/>
              <a:t>[1995]</a:t>
            </a:r>
            <a:r>
              <a:rPr lang="ja-JP" altLang="en-US" dirty="0"/>
              <a:t>「日本高炉メーカーにおける製品開発」（明石義彦・植田浩史編</a:t>
            </a:r>
            <a:r>
              <a:rPr lang="en-US" altLang="ja-JP" dirty="0"/>
              <a:t>『</a:t>
            </a:r>
            <a:r>
              <a:rPr lang="ja-JP" altLang="en-US" dirty="0"/>
              <a:t>日本企業の研究開発システム</a:t>
            </a:r>
            <a:r>
              <a:rPr lang="en-US" altLang="ja-JP" dirty="0"/>
              <a:t>』</a:t>
            </a:r>
            <a:r>
              <a:rPr lang="ja-JP" altLang="en-US" dirty="0"/>
              <a:t>東京大学出版会，</a:t>
            </a:r>
            <a:r>
              <a:rPr lang="en-US" altLang="ja-JP" dirty="0"/>
              <a:t>113-145</a:t>
            </a:r>
            <a:r>
              <a:rPr lang="ja-JP" altLang="en-US" dirty="0"/>
              <a:t>頁</a:t>
            </a:r>
            <a:r>
              <a:rPr lang="en-US" altLang="ja-JP" dirty="0"/>
              <a:t>)</a:t>
            </a:r>
            <a:r>
              <a:rPr lang="ja-JP" altLang="en-US" dirty="0"/>
              <a:t>。</a:t>
            </a:r>
            <a:endParaRPr lang="en-US" altLang="ja-JP" dirty="0"/>
          </a:p>
          <a:p>
            <a:r>
              <a:rPr kumimoji="1" lang="ja-JP" altLang="en-US" dirty="0"/>
              <a:t>川端望</a:t>
            </a:r>
            <a:r>
              <a:rPr lang="en-US" altLang="ja-JP" dirty="0"/>
              <a:t>[2005]『</a:t>
            </a:r>
            <a:r>
              <a:rPr lang="ja-JP" altLang="en-US" dirty="0"/>
              <a:t>東アジア鉄鋼業の構造とダイナミズム</a:t>
            </a:r>
            <a:r>
              <a:rPr lang="en-US" altLang="ja-JP" dirty="0"/>
              <a:t>』</a:t>
            </a:r>
            <a:r>
              <a:rPr lang="ja-JP" altLang="en-US" dirty="0"/>
              <a:t>ミネルヴァ書房。</a:t>
            </a:r>
            <a:endParaRPr lang="en-US" altLang="ja-JP" dirty="0"/>
          </a:p>
          <a:p>
            <a:r>
              <a:rPr lang="ja-JP" altLang="en-US" dirty="0"/>
              <a:t>川端望</a:t>
            </a:r>
            <a:r>
              <a:rPr lang="en-US" altLang="ja-JP" dirty="0"/>
              <a:t>[2006]</a:t>
            </a:r>
            <a:r>
              <a:rPr lang="ja-JP" altLang="en-US" dirty="0"/>
              <a:t>「日本高炉メーカーの高級鋼戦略」</a:t>
            </a:r>
            <a:r>
              <a:rPr lang="en-US" altLang="ja-JP" dirty="0"/>
              <a:t>『</a:t>
            </a:r>
            <a:r>
              <a:rPr lang="ja-JP" altLang="en-US" dirty="0"/>
              <a:t>産業学会研究年報</a:t>
            </a:r>
            <a:r>
              <a:rPr lang="en-US" altLang="ja-JP" dirty="0"/>
              <a:t>』21</a:t>
            </a:r>
            <a:r>
              <a:rPr lang="ja-JP" altLang="en-US" dirty="0"/>
              <a:t>，産業学会，</a:t>
            </a:r>
            <a:r>
              <a:rPr lang="en-US" altLang="ja-JP" dirty="0"/>
              <a:t>35-47</a:t>
            </a:r>
            <a:r>
              <a:rPr lang="ja-JP" altLang="en-US" dirty="0"/>
              <a:t>頁（ </a:t>
            </a:r>
            <a:r>
              <a:rPr lang="en-US" altLang="ja-JP" dirty="0">
                <a:hlinkClick r:id="rId2"/>
              </a:rPr>
              <a:t>https://www.jstage.jst.go.jp/article/sisj1986/2006/21/2006_21_35/_pdf/-char/ja</a:t>
            </a:r>
            <a:r>
              <a:rPr lang="ja-JP" altLang="en-US" dirty="0"/>
              <a:t> ）。</a:t>
            </a:r>
            <a:endParaRPr lang="en-US" altLang="ja-JP" dirty="0"/>
          </a:p>
          <a:p>
            <a:r>
              <a:rPr lang="ja-JP" altLang="en-US" dirty="0"/>
              <a:t>川端望</a:t>
            </a:r>
            <a:r>
              <a:rPr lang="en-US" altLang="ja-JP" dirty="0"/>
              <a:t>[2008]</a:t>
            </a:r>
            <a:r>
              <a:rPr lang="ja-JP" altLang="en-US" dirty="0"/>
              <a:t>「タイの鉄鋼業」</a:t>
            </a:r>
            <a:r>
              <a:rPr lang="en-US" altLang="ja-JP" dirty="0"/>
              <a:t>(</a:t>
            </a:r>
            <a:r>
              <a:rPr lang="ja-JP" altLang="en-US" dirty="0"/>
              <a:t>佐藤創編</a:t>
            </a:r>
            <a:r>
              <a:rPr lang="en-US" altLang="ja-JP" dirty="0"/>
              <a:t>『</a:t>
            </a:r>
            <a:r>
              <a:rPr lang="ja-JP" altLang="en-US" dirty="0"/>
              <a:t>アジア諸国の鉄鋼業</a:t>
            </a:r>
            <a:r>
              <a:rPr lang="en-US" altLang="ja-JP" dirty="0"/>
              <a:t>』</a:t>
            </a:r>
            <a:r>
              <a:rPr lang="ja-JP" altLang="en-US" dirty="0"/>
              <a:t>アジア経済研究所）（ </a:t>
            </a:r>
            <a:r>
              <a:rPr lang="en-US" altLang="ja-JP" dirty="0">
                <a:hlinkClick r:id="rId3"/>
              </a:rPr>
              <a:t>http://www.ide.go.jp/Japanese/Publish/Books/Sousho/571.html</a:t>
            </a:r>
            <a:r>
              <a:rPr lang="ja-JP" altLang="en-US" dirty="0"/>
              <a:t> ）。</a:t>
            </a:r>
            <a:endParaRPr lang="en-US" altLang="ja-JP" dirty="0"/>
          </a:p>
          <a:p>
            <a:r>
              <a:rPr lang="ja-JP" altLang="en-US" dirty="0"/>
              <a:t>川端望</a:t>
            </a:r>
            <a:r>
              <a:rPr lang="en-US" altLang="ja-JP" dirty="0"/>
              <a:t>[2017]</a:t>
            </a:r>
            <a:r>
              <a:rPr lang="ja-JP" altLang="en-US" dirty="0"/>
              <a:t>「鉄鋼業の過剰能力はどこにあるのか？」</a:t>
            </a:r>
            <a:r>
              <a:rPr lang="en-US" altLang="ja-JP" dirty="0"/>
              <a:t>TERG Discussion Paper, No.359</a:t>
            </a:r>
            <a:r>
              <a:rPr lang="ja-JP" altLang="en-US" dirty="0"/>
              <a:t>，東北大学大学院経済学研究科，</a:t>
            </a:r>
            <a:r>
              <a:rPr lang="en-US" altLang="ja-JP" dirty="0"/>
              <a:t>1-35</a:t>
            </a:r>
            <a:r>
              <a:rPr lang="ja-JP" altLang="en-US" dirty="0"/>
              <a:t>頁</a:t>
            </a:r>
            <a:r>
              <a:rPr lang="en-US" altLang="ja-JP" dirty="0"/>
              <a:t>(Kawabata[2017]</a:t>
            </a:r>
            <a:r>
              <a:rPr lang="ja-JP" altLang="en-US" dirty="0"/>
              <a:t>の日本語版</a:t>
            </a:r>
            <a:r>
              <a:rPr lang="en-US" altLang="ja-JP" dirty="0"/>
              <a:t>)</a:t>
            </a:r>
            <a:r>
              <a:rPr lang="ja-JP" altLang="en-US" dirty="0"/>
              <a:t> </a:t>
            </a:r>
            <a:r>
              <a:rPr lang="en-US" altLang="ja-JP" dirty="0"/>
              <a:t>(</a:t>
            </a:r>
            <a:r>
              <a:rPr lang="en-US" altLang="ja-JP" dirty="0">
                <a:hlinkClick r:id="rId4"/>
              </a:rPr>
              <a:t>https://tohoku.repo.nii.ac.jp/?action=repository_uri&amp;item_id=122946&amp;file_id=18&amp;file_no=1</a:t>
            </a:r>
            <a:r>
              <a:rPr lang="ja-JP" altLang="en-US" dirty="0"/>
              <a:t> </a:t>
            </a:r>
            <a:r>
              <a:rPr lang="en-US" altLang="ja-JP" dirty="0"/>
              <a:t>)</a:t>
            </a:r>
            <a:r>
              <a:rPr lang="ja-JP" altLang="en-US" dirty="0"/>
              <a:t>。</a:t>
            </a:r>
            <a:endParaRPr lang="en-US" altLang="ja-JP" dirty="0"/>
          </a:p>
          <a:p>
            <a:r>
              <a:rPr kumimoji="1" lang="ja-JP" altLang="en-US" dirty="0"/>
              <a:t>鋼材倶楽部</a:t>
            </a:r>
            <a:r>
              <a:rPr kumimoji="1" lang="en-US" altLang="ja-JP" dirty="0"/>
              <a:t>[1991]『</a:t>
            </a:r>
            <a:r>
              <a:rPr kumimoji="1" lang="ja-JP" altLang="en-US" dirty="0"/>
              <a:t>鋼材の実際知識　第</a:t>
            </a:r>
            <a:r>
              <a:rPr kumimoji="1" lang="en-US" altLang="ja-JP" dirty="0"/>
              <a:t>6</a:t>
            </a:r>
            <a:r>
              <a:rPr kumimoji="1" lang="ja-JP" altLang="en-US" dirty="0"/>
              <a:t>版</a:t>
            </a:r>
            <a:r>
              <a:rPr kumimoji="1" lang="en-US" altLang="ja-JP" dirty="0"/>
              <a:t>』</a:t>
            </a:r>
            <a:r>
              <a:rPr kumimoji="1" lang="ja-JP" altLang="en-US" dirty="0"/>
              <a:t>東洋経済新報社。</a:t>
            </a:r>
            <a:endParaRPr kumimoji="1" lang="en-US" altLang="ja-JP" dirty="0"/>
          </a:p>
          <a:p>
            <a:r>
              <a:rPr lang="ja-JP" altLang="en-US" dirty="0"/>
              <a:t>新エネルギー・産業技術開発研究機構（</a:t>
            </a:r>
            <a:r>
              <a:rPr lang="en-US" altLang="ja-JP" dirty="0"/>
              <a:t>NEDO</a:t>
            </a:r>
            <a:r>
              <a:rPr lang="ja-JP" altLang="en-US" dirty="0"/>
              <a:t>）（委託先：金属系材料研究開発センター）（</a:t>
            </a:r>
            <a:r>
              <a:rPr lang="en-US" altLang="ja-JP" dirty="0"/>
              <a:t>JRCM</a:t>
            </a:r>
            <a:r>
              <a:rPr lang="ja-JP" altLang="en-US" dirty="0"/>
              <a:t>）</a:t>
            </a:r>
            <a:r>
              <a:rPr lang="en-US" altLang="ja-JP" dirty="0"/>
              <a:t>[2001]『</a:t>
            </a:r>
            <a:r>
              <a:rPr lang="ja-JP" altLang="en-US" dirty="0"/>
              <a:t>鉄鋼産業の技術開発動向に関する調査研究成果報告書</a:t>
            </a:r>
            <a:r>
              <a:rPr lang="en-US" altLang="ja-JP" dirty="0"/>
              <a:t>』NEDO</a:t>
            </a:r>
            <a:r>
              <a:rPr lang="ja-JP" altLang="en-US" dirty="0"/>
              <a:t>。</a:t>
            </a:r>
            <a:endParaRPr kumimoji="1" lang="en-US" altLang="ja-JP" dirty="0"/>
          </a:p>
          <a:p>
            <a:r>
              <a:rPr kumimoji="1" lang="ja-JP" altLang="en-US" dirty="0"/>
              <a:t>日本鉄鋼連盟</a:t>
            </a:r>
            <a:r>
              <a:rPr kumimoji="1" lang="en-US" altLang="ja-JP" dirty="0"/>
              <a:t>[</a:t>
            </a:r>
            <a:r>
              <a:rPr lang="ja-JP" altLang="en-US" dirty="0"/>
              <a:t>各年</a:t>
            </a:r>
            <a:r>
              <a:rPr kumimoji="1" lang="en-US" altLang="ja-JP" dirty="0"/>
              <a:t>]『</a:t>
            </a:r>
            <a:r>
              <a:rPr kumimoji="1" lang="ja-JP" altLang="en-US" dirty="0"/>
              <a:t>鉄鋼統計要覧</a:t>
            </a:r>
            <a:r>
              <a:rPr kumimoji="1" lang="en-US" altLang="ja-JP" dirty="0"/>
              <a:t>』</a:t>
            </a:r>
            <a:r>
              <a:rPr kumimoji="1" lang="ja-JP" altLang="en-US" dirty="0"/>
              <a:t>。</a:t>
            </a:r>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74</a:t>
            </a:fld>
            <a:endParaRPr lang="en-US" altLang="ja-JP" dirty="0"/>
          </a:p>
        </p:txBody>
      </p:sp>
    </p:spTree>
    <p:extLst>
      <p:ext uri="{BB962C8B-B14F-4D97-AF65-F5344CB8AC3E}">
        <p14:creationId xmlns:p14="http://schemas.microsoft.com/office/powerpoint/2010/main" val="40610633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864096"/>
          </a:xfrm>
        </p:spPr>
        <p:txBody>
          <a:bodyPr/>
          <a:lstStyle/>
          <a:p>
            <a:r>
              <a:rPr kumimoji="1" lang="ja-JP" altLang="en-US" sz="3600" dirty="0"/>
              <a:t>参考文献（</a:t>
            </a:r>
            <a:r>
              <a:rPr kumimoji="1" lang="en-US" altLang="ja-JP" sz="3600" dirty="0"/>
              <a:t>2</a:t>
            </a:r>
            <a:r>
              <a:rPr kumimoji="1" lang="ja-JP" altLang="en-US" sz="3600" dirty="0"/>
              <a:t>）</a:t>
            </a:r>
          </a:p>
        </p:txBody>
      </p:sp>
      <p:sp>
        <p:nvSpPr>
          <p:cNvPr id="3" name="コンテンツ プレースホルダー 2"/>
          <p:cNvSpPr>
            <a:spLocks noGrp="1"/>
          </p:cNvSpPr>
          <p:nvPr>
            <p:ph idx="1"/>
          </p:nvPr>
        </p:nvSpPr>
        <p:spPr>
          <a:xfrm>
            <a:off x="457200" y="1124744"/>
            <a:ext cx="8229600" cy="5733255"/>
          </a:xfrm>
        </p:spPr>
        <p:txBody>
          <a:bodyPr>
            <a:normAutofit fontScale="62500" lnSpcReduction="20000"/>
          </a:bodyPr>
          <a:lstStyle/>
          <a:p>
            <a:r>
              <a:rPr lang="ja-JP" altLang="en-US" dirty="0"/>
              <a:t>日本鉄鋼連盟</a:t>
            </a:r>
            <a:r>
              <a:rPr lang="en-US" altLang="ja-JP" dirty="0"/>
              <a:t>[2013b]</a:t>
            </a:r>
            <a:r>
              <a:rPr lang="ja-JP" altLang="en-US" dirty="0"/>
              <a:t>「鉄鋼業における地球温暖化対策の取組」（ </a:t>
            </a:r>
            <a:r>
              <a:rPr lang="en-US" altLang="ja-JP" dirty="0">
                <a:hlinkClick r:id="rId2"/>
              </a:rPr>
              <a:t>http://www.meti.go.jp/committee/sankoushin/sangyougijutsu/chikyu_kankyo/tetsukou_wg/pdf/001_04_01.pdf</a:t>
            </a:r>
            <a:r>
              <a:rPr lang="ja-JP" altLang="en-US" dirty="0"/>
              <a:t> ）</a:t>
            </a:r>
            <a:endParaRPr lang="en-US" altLang="ja-JP" dirty="0"/>
          </a:p>
          <a:p>
            <a:r>
              <a:rPr lang="ja-JP" altLang="en-US" dirty="0"/>
              <a:t>日本鉄鋼連盟</a:t>
            </a:r>
            <a:r>
              <a:rPr lang="en-US" altLang="ja-JP" dirty="0"/>
              <a:t>[2016b]</a:t>
            </a:r>
            <a:r>
              <a:rPr lang="ja-JP" altLang="en-US" dirty="0"/>
              <a:t> 「地球温暖化対策計画（案）」に対する意見」（ </a:t>
            </a:r>
            <a:r>
              <a:rPr lang="en-US" altLang="ja-JP" dirty="0">
                <a:hlinkClick r:id="rId3"/>
              </a:rPr>
              <a:t>http://www.jisf.or.jp/news/topics/documents/160413_publiccomment.pdf</a:t>
            </a:r>
            <a:r>
              <a:rPr lang="ja-JP" altLang="en-US" dirty="0"/>
              <a:t> ）</a:t>
            </a:r>
            <a:endParaRPr lang="en-US" altLang="ja-JP" dirty="0"/>
          </a:p>
          <a:p>
            <a:r>
              <a:rPr lang="ja-JP" altLang="en-US" dirty="0"/>
              <a:t>藤本隆宏</a:t>
            </a:r>
            <a:r>
              <a:rPr lang="en-US" altLang="ja-JP" dirty="0"/>
              <a:t>[2009]</a:t>
            </a:r>
            <a:r>
              <a:rPr lang="ja-JP" altLang="en-US" dirty="0"/>
              <a:t>「日韓鉄鋼産業」（藤本隆宏・桑嶋健一編</a:t>
            </a:r>
            <a:r>
              <a:rPr lang="en-US" altLang="ja-JP" dirty="0"/>
              <a:t>『</a:t>
            </a:r>
            <a:r>
              <a:rPr lang="ja-JP" altLang="en-US" dirty="0"/>
              <a:t>日本型プロセス産業</a:t>
            </a:r>
            <a:r>
              <a:rPr lang="en-US" altLang="ja-JP" dirty="0"/>
              <a:t>』</a:t>
            </a:r>
            <a:r>
              <a:rPr lang="ja-JP" altLang="en-US" dirty="0"/>
              <a:t>有斐閣，</a:t>
            </a:r>
            <a:r>
              <a:rPr lang="en-US" altLang="ja-JP" dirty="0"/>
              <a:t>135-178</a:t>
            </a:r>
            <a:r>
              <a:rPr lang="ja-JP" altLang="en-US" dirty="0"/>
              <a:t>）。</a:t>
            </a:r>
            <a:endParaRPr lang="en-US" altLang="ja-JP" dirty="0"/>
          </a:p>
          <a:p>
            <a:r>
              <a:rPr lang="ja-JP" altLang="en-US" dirty="0"/>
              <a:t>本間隆行</a:t>
            </a:r>
            <a:r>
              <a:rPr lang="en-US" altLang="ja-JP" dirty="0"/>
              <a:t>[2018]</a:t>
            </a:r>
            <a:r>
              <a:rPr lang="ja-JP" altLang="en-US" dirty="0"/>
              <a:t>「米中貿易戦争による日本経済への影響」住友商事グローバルリサーチ，</a:t>
            </a:r>
            <a:r>
              <a:rPr lang="en-US" altLang="ja-JP" dirty="0"/>
              <a:t>4</a:t>
            </a:r>
            <a:r>
              <a:rPr lang="ja-JP" altLang="en-US" dirty="0"/>
              <a:t>月</a:t>
            </a:r>
            <a:r>
              <a:rPr lang="en-US" altLang="ja-JP" dirty="0"/>
              <a:t>18</a:t>
            </a:r>
            <a:r>
              <a:rPr lang="ja-JP" altLang="en-US" dirty="0"/>
              <a:t>日（ </a:t>
            </a:r>
            <a:r>
              <a:rPr lang="en-US" altLang="ja-JP" dirty="0">
                <a:hlinkClick r:id="rId4"/>
              </a:rPr>
              <a:t>https://www.scgr.co.jp/report/weekly/2018041831919/</a:t>
            </a:r>
            <a:r>
              <a:rPr lang="ja-JP" altLang="en-US" dirty="0"/>
              <a:t> ）。</a:t>
            </a:r>
            <a:endParaRPr lang="en-US" altLang="ja-JP" dirty="0"/>
          </a:p>
          <a:p>
            <a:r>
              <a:rPr lang="ja-JP" altLang="en-US" dirty="0"/>
              <a:t>みずほ情報総研株式会社</a:t>
            </a:r>
            <a:r>
              <a:rPr lang="en-US" altLang="ja-JP" dirty="0"/>
              <a:t>[2014]</a:t>
            </a:r>
            <a:r>
              <a:rPr lang="ja-JP" altLang="en-US" dirty="0"/>
              <a:t>「諸外国の電炉業の経営動向や原材料・電力コストの動向を踏まえた我が国電炉業の競争力強化による省エネルギー対策調査事業　調査報告書」（</a:t>
            </a:r>
            <a:r>
              <a:rPr lang="en-US" altLang="ja-JP" dirty="0">
                <a:hlinkClick r:id="rId5"/>
              </a:rPr>
              <a:t>http://www.meti.go.jp/policy/mono_info_service/mono/iron_and_steel/downloadfiles/denro.pdf</a:t>
            </a:r>
            <a:r>
              <a:rPr lang="ja-JP" altLang="en-US" dirty="0"/>
              <a:t>）。</a:t>
            </a:r>
            <a:endParaRPr lang="en-US" altLang="ja-JP" dirty="0"/>
          </a:p>
          <a:p>
            <a:r>
              <a:rPr lang="ja-JP" altLang="en-US" dirty="0"/>
              <a:t>宮本憲一</a:t>
            </a:r>
            <a:r>
              <a:rPr lang="en-US" altLang="ja-JP" dirty="0"/>
              <a:t>[2007]『</a:t>
            </a:r>
            <a:r>
              <a:rPr lang="ja-JP" altLang="en-US" dirty="0"/>
              <a:t>環境経済学　新版</a:t>
            </a:r>
            <a:r>
              <a:rPr lang="en-US" altLang="ja-JP" dirty="0"/>
              <a:t>』</a:t>
            </a:r>
            <a:r>
              <a:rPr lang="ja-JP" altLang="en-US" dirty="0"/>
              <a:t>岩波書店。</a:t>
            </a:r>
            <a:endParaRPr lang="en-US" altLang="ja-JP" dirty="0"/>
          </a:p>
          <a:p>
            <a:r>
              <a:rPr lang="ja-JP" altLang="en-US" dirty="0"/>
              <a:t>メタルワン</a:t>
            </a:r>
            <a:r>
              <a:rPr lang="en-US" altLang="ja-JP" dirty="0"/>
              <a:t>[2010]『</a:t>
            </a:r>
            <a:r>
              <a:rPr lang="ja-JP" altLang="en-US" dirty="0"/>
              <a:t>鉄鋼流通の手引き　第２版</a:t>
            </a:r>
            <a:r>
              <a:rPr lang="en-US" altLang="ja-JP" dirty="0"/>
              <a:t>』</a:t>
            </a:r>
            <a:r>
              <a:rPr lang="ja-JP" altLang="en-US" dirty="0" err="1"/>
              <a:t>。</a:t>
            </a:r>
            <a:endParaRPr lang="en-US" altLang="ja-JP" dirty="0"/>
          </a:p>
          <a:p>
            <a:pPr marL="0" indent="0">
              <a:buNone/>
            </a:pPr>
            <a:r>
              <a:rPr lang="en-US" altLang="ja-JP" dirty="0"/>
              <a:t>※</a:t>
            </a:r>
            <a:r>
              <a:rPr lang="ja-JP" altLang="en-US" dirty="0"/>
              <a:t>本節より欧米系著者の氏名は，ファミリーネームを先に書いて，ファーストネームとの間にカンマを打つ方式に変更した。共著の場合は筆頭著者のみこの方式となる。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75</a:t>
            </a:fld>
            <a:endParaRPr lang="en-US" altLang="ja-JP" dirty="0"/>
          </a:p>
        </p:txBody>
      </p:sp>
    </p:spTree>
    <p:extLst>
      <p:ext uri="{BB962C8B-B14F-4D97-AF65-F5344CB8AC3E}">
        <p14:creationId xmlns:p14="http://schemas.microsoft.com/office/powerpoint/2010/main" val="20959664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92088"/>
          </a:xfrm>
        </p:spPr>
        <p:txBody>
          <a:bodyPr/>
          <a:lstStyle/>
          <a:p>
            <a:r>
              <a:rPr kumimoji="1" lang="ja-JP" altLang="en-US" sz="4000" dirty="0"/>
              <a:t>参考文献（</a:t>
            </a:r>
            <a:r>
              <a:rPr kumimoji="1" lang="en-US" altLang="ja-JP" sz="4000" dirty="0"/>
              <a:t>3</a:t>
            </a:r>
            <a:r>
              <a:rPr kumimoji="1" lang="ja-JP" altLang="en-US" sz="4000" dirty="0"/>
              <a:t>）</a:t>
            </a:r>
          </a:p>
        </p:txBody>
      </p:sp>
      <p:sp>
        <p:nvSpPr>
          <p:cNvPr id="3" name="コンテンツ プレースホルダー 2"/>
          <p:cNvSpPr>
            <a:spLocks noGrp="1"/>
          </p:cNvSpPr>
          <p:nvPr>
            <p:ph idx="1"/>
          </p:nvPr>
        </p:nvSpPr>
        <p:spPr>
          <a:xfrm>
            <a:off x="457200" y="1268760"/>
            <a:ext cx="8435280" cy="5472608"/>
          </a:xfrm>
        </p:spPr>
        <p:txBody>
          <a:bodyPr>
            <a:normAutofit fontScale="62500" lnSpcReduction="20000"/>
          </a:bodyPr>
          <a:lstStyle/>
          <a:p>
            <a:r>
              <a:rPr lang="en-US" altLang="ja-JP" dirty="0"/>
              <a:t>Global</a:t>
            </a:r>
            <a:r>
              <a:rPr lang="ja-JP" altLang="en-US" dirty="0"/>
              <a:t> </a:t>
            </a:r>
            <a:r>
              <a:rPr lang="en-US" altLang="ja-JP" dirty="0"/>
              <a:t>Forum</a:t>
            </a:r>
            <a:r>
              <a:rPr lang="ja-JP" altLang="en-US" dirty="0"/>
              <a:t> </a:t>
            </a:r>
            <a:r>
              <a:rPr lang="en-US" altLang="ja-JP" dirty="0"/>
              <a:t>on</a:t>
            </a:r>
            <a:r>
              <a:rPr lang="ja-JP" altLang="en-US" dirty="0"/>
              <a:t> </a:t>
            </a:r>
            <a:r>
              <a:rPr lang="en-US" altLang="ja-JP" dirty="0"/>
              <a:t>Steel</a:t>
            </a:r>
            <a:r>
              <a:rPr lang="ja-JP" altLang="en-US" dirty="0"/>
              <a:t> </a:t>
            </a:r>
            <a:r>
              <a:rPr lang="en-US" altLang="ja-JP" dirty="0"/>
              <a:t>Excess</a:t>
            </a:r>
            <a:r>
              <a:rPr lang="ja-JP" altLang="en-US" dirty="0"/>
              <a:t> </a:t>
            </a:r>
            <a:r>
              <a:rPr lang="en-US" altLang="ja-JP" dirty="0"/>
              <a:t>Capacity</a:t>
            </a:r>
            <a:r>
              <a:rPr lang="ja-JP" altLang="en-US" dirty="0"/>
              <a:t> </a:t>
            </a:r>
            <a:r>
              <a:rPr lang="en-US" altLang="ja-JP" dirty="0"/>
              <a:t>[2017].</a:t>
            </a:r>
            <a:r>
              <a:rPr lang="ja-JP" altLang="en-US" dirty="0"/>
              <a:t> </a:t>
            </a:r>
            <a:r>
              <a:rPr lang="en-US" altLang="ja-JP" dirty="0"/>
              <a:t>Report</a:t>
            </a:r>
            <a:r>
              <a:rPr lang="ja-JP" altLang="en-US" dirty="0"/>
              <a:t> </a:t>
            </a:r>
            <a:r>
              <a:rPr lang="en-US" altLang="ja-JP" dirty="0"/>
              <a:t>(</a:t>
            </a:r>
            <a:r>
              <a:rPr lang="en-US" altLang="ja-JP" dirty="0">
                <a:hlinkClick r:id="rId2"/>
              </a:rPr>
              <a:t>https://www.bmwi.de/Redaktion/EN/Downloads/global-forum-on-steel-excess-capacity-report.pdf?__blob=publicationFile&amp;v=5</a:t>
            </a:r>
            <a:r>
              <a:rPr lang="ja-JP" altLang="en-US" dirty="0"/>
              <a:t> </a:t>
            </a:r>
            <a:r>
              <a:rPr lang="en-US" altLang="ja-JP" dirty="0"/>
              <a:t>).</a:t>
            </a:r>
          </a:p>
          <a:p>
            <a:r>
              <a:rPr lang="en-US" altLang="ja-JP" dirty="0"/>
              <a:t>International Energy Agency(IEA)[2008a] CO2 Emissions from Fuel Combustion, 2008 edition, OECD.</a:t>
            </a:r>
          </a:p>
          <a:p>
            <a:r>
              <a:rPr lang="en-US" altLang="ja-JP" dirty="0"/>
              <a:t>International Energy Agency(IEA)[2008b] Energy Technology Perspectives, OECD.</a:t>
            </a:r>
          </a:p>
          <a:p>
            <a:r>
              <a:rPr lang="en-US" altLang="ja-JP" dirty="0"/>
              <a:t>Kawabata,</a:t>
            </a:r>
            <a:r>
              <a:rPr lang="ja-JP" altLang="en-US" dirty="0"/>
              <a:t> </a:t>
            </a:r>
            <a:r>
              <a:rPr lang="en-US" altLang="ja-JP" dirty="0"/>
              <a:t>Nozomu </a:t>
            </a:r>
            <a:r>
              <a:rPr lang="ja-JP" altLang="en-US" dirty="0"/>
              <a:t> </a:t>
            </a:r>
            <a:r>
              <a:rPr lang="en-US" altLang="ja-JP" dirty="0"/>
              <a:t>[2017]. Where is the Excess Capacity in the World Iron and Steel Industry? </a:t>
            </a:r>
            <a:r>
              <a:rPr lang="en-US" altLang="ja-JP" i="1" dirty="0"/>
              <a:t>RIETI Discussion Paper Series</a:t>
            </a:r>
            <a:r>
              <a:rPr lang="en-US" altLang="ja-JP" dirty="0"/>
              <a:t>, 17-E-026, Research Institute of Economy, Trade and Industry, pp.1-36</a:t>
            </a:r>
            <a:r>
              <a:rPr lang="ja-JP" altLang="en-US" dirty="0"/>
              <a:t> </a:t>
            </a:r>
            <a:r>
              <a:rPr lang="en-US" altLang="ja-JP" dirty="0"/>
              <a:t>(</a:t>
            </a:r>
            <a:r>
              <a:rPr lang="en-US" altLang="ja-JP" dirty="0">
                <a:hlinkClick r:id="rId3"/>
              </a:rPr>
              <a:t>https://www.rieti.go.jp/jp/publications/dp/17e026.pdf</a:t>
            </a:r>
            <a:r>
              <a:rPr lang="ja-JP" altLang="en-US" dirty="0"/>
              <a:t> </a:t>
            </a:r>
            <a:r>
              <a:rPr lang="en-US" altLang="ja-JP" dirty="0"/>
              <a:t>)</a:t>
            </a:r>
            <a:r>
              <a:rPr lang="ja-JP" altLang="en-US" dirty="0"/>
              <a:t> </a:t>
            </a:r>
            <a:r>
              <a:rPr lang="en-US" altLang="ja-JP" dirty="0"/>
              <a:t>.</a:t>
            </a:r>
          </a:p>
          <a:p>
            <a:r>
              <a:rPr lang="en-US" altLang="ja-JP" dirty="0"/>
              <a:t>South</a:t>
            </a:r>
            <a:r>
              <a:rPr lang="ja-JP" altLang="en-US" dirty="0"/>
              <a:t> </a:t>
            </a:r>
            <a:r>
              <a:rPr lang="en-US" altLang="ja-JP" dirty="0"/>
              <a:t>East</a:t>
            </a:r>
            <a:r>
              <a:rPr lang="ja-JP" altLang="en-US" dirty="0"/>
              <a:t> </a:t>
            </a:r>
            <a:r>
              <a:rPr lang="en-US" altLang="ja-JP" dirty="0"/>
              <a:t>Asia</a:t>
            </a:r>
            <a:r>
              <a:rPr lang="ja-JP" altLang="en-US" dirty="0"/>
              <a:t> </a:t>
            </a:r>
            <a:r>
              <a:rPr lang="en-US" altLang="ja-JP" dirty="0"/>
              <a:t>Iron</a:t>
            </a:r>
            <a:r>
              <a:rPr lang="ja-JP" altLang="en-US" dirty="0"/>
              <a:t> </a:t>
            </a:r>
            <a:r>
              <a:rPr lang="en-US" altLang="ja-JP" dirty="0"/>
              <a:t>and</a:t>
            </a:r>
            <a:r>
              <a:rPr lang="ja-JP" altLang="en-US" dirty="0"/>
              <a:t> </a:t>
            </a:r>
            <a:r>
              <a:rPr lang="en-US" altLang="ja-JP" dirty="0"/>
              <a:t>Steel</a:t>
            </a:r>
            <a:r>
              <a:rPr lang="ja-JP" altLang="en-US" dirty="0"/>
              <a:t> </a:t>
            </a:r>
            <a:r>
              <a:rPr lang="en-US" altLang="ja-JP" dirty="0"/>
              <a:t>Institute</a:t>
            </a:r>
            <a:r>
              <a:rPr lang="ja-JP" altLang="en-US" dirty="0"/>
              <a:t> </a:t>
            </a:r>
            <a:r>
              <a:rPr lang="en-US" altLang="ja-JP" dirty="0"/>
              <a:t>(SEAISI)</a:t>
            </a:r>
            <a:r>
              <a:rPr lang="ja-JP" altLang="en-US" dirty="0"/>
              <a:t> </a:t>
            </a:r>
            <a:r>
              <a:rPr lang="en-US" altLang="ja-JP" dirty="0"/>
              <a:t>[2017] </a:t>
            </a:r>
            <a:r>
              <a:rPr lang="en-US" altLang="ja-JP" i="1" dirty="0"/>
              <a:t>Steel Statistical Yearbook</a:t>
            </a:r>
            <a:r>
              <a:rPr lang="en-US" altLang="ja-JP" dirty="0"/>
              <a:t>.</a:t>
            </a:r>
          </a:p>
          <a:p>
            <a:r>
              <a:rPr lang="en-US" altLang="ja-JP" dirty="0"/>
              <a:t>World</a:t>
            </a:r>
            <a:r>
              <a:rPr lang="ja-JP" altLang="en-US" dirty="0"/>
              <a:t> </a:t>
            </a:r>
            <a:r>
              <a:rPr lang="en-US" altLang="ja-JP" dirty="0"/>
              <a:t>Steel</a:t>
            </a:r>
            <a:r>
              <a:rPr lang="ja-JP" altLang="en-US" dirty="0"/>
              <a:t> </a:t>
            </a:r>
            <a:r>
              <a:rPr lang="en-US" altLang="ja-JP" dirty="0"/>
              <a:t>Association</a:t>
            </a:r>
            <a:r>
              <a:rPr lang="ja-JP" altLang="en-US" dirty="0"/>
              <a:t> </a:t>
            </a:r>
            <a:r>
              <a:rPr lang="en-US" altLang="ja-JP" dirty="0"/>
              <a:t>(worldsteel)</a:t>
            </a:r>
            <a:r>
              <a:rPr lang="ja-JP" altLang="en-US" dirty="0"/>
              <a:t> </a:t>
            </a:r>
            <a:r>
              <a:rPr lang="en-US" altLang="ja-JP" dirty="0"/>
              <a:t>[various</a:t>
            </a:r>
            <a:r>
              <a:rPr lang="ja-JP" altLang="en-US" dirty="0"/>
              <a:t> </a:t>
            </a:r>
            <a:r>
              <a:rPr lang="en-US" altLang="ja-JP" dirty="0"/>
              <a:t>years</a:t>
            </a:r>
            <a:r>
              <a:rPr lang="ja-JP" altLang="en-US" dirty="0"/>
              <a:t> </a:t>
            </a:r>
            <a:r>
              <a:rPr lang="en-US" altLang="ja-JP" dirty="0"/>
              <a:t>a].</a:t>
            </a:r>
            <a:r>
              <a:rPr lang="ja-JP" altLang="en-US" dirty="0"/>
              <a:t> </a:t>
            </a:r>
            <a:r>
              <a:rPr lang="en-US" altLang="ja-JP" i="1" dirty="0"/>
              <a:t>Steel</a:t>
            </a:r>
            <a:r>
              <a:rPr lang="ja-JP" altLang="en-US" i="1" dirty="0"/>
              <a:t> </a:t>
            </a:r>
            <a:r>
              <a:rPr lang="en-US" altLang="ja-JP" i="1" dirty="0"/>
              <a:t>Statistical</a:t>
            </a:r>
            <a:r>
              <a:rPr lang="ja-JP" altLang="en-US" i="1" dirty="0"/>
              <a:t> </a:t>
            </a:r>
            <a:r>
              <a:rPr lang="en-US" altLang="ja-JP" i="1" dirty="0"/>
              <a:t>Yearbook</a:t>
            </a:r>
            <a:r>
              <a:rPr lang="ja-JP" altLang="en-US" i="1" dirty="0"/>
              <a:t> </a:t>
            </a:r>
            <a:r>
              <a:rPr lang="en-US" altLang="ja-JP" dirty="0"/>
              <a:t>(</a:t>
            </a:r>
            <a:r>
              <a:rPr lang="en-US" altLang="ja-JP" dirty="0">
                <a:hlinkClick r:id="rId4"/>
              </a:rPr>
              <a:t>https://www.worldsteel.org/steel-by-topic/statistics/steel-statistical-yearbook-.html</a:t>
            </a:r>
            <a:r>
              <a:rPr lang="ja-JP" altLang="en-US" dirty="0"/>
              <a:t> </a:t>
            </a:r>
            <a:r>
              <a:rPr lang="en-US" altLang="ja-JP" dirty="0"/>
              <a:t>)</a:t>
            </a:r>
            <a:r>
              <a:rPr lang="ja-JP" altLang="en-US" dirty="0"/>
              <a:t> </a:t>
            </a:r>
            <a:r>
              <a:rPr lang="en-US" altLang="ja-JP" dirty="0"/>
              <a:t>.</a:t>
            </a:r>
          </a:p>
          <a:p>
            <a:r>
              <a:rPr lang="en-US" altLang="ja-JP" dirty="0"/>
              <a:t>World</a:t>
            </a:r>
            <a:r>
              <a:rPr lang="ja-JP" altLang="en-US" dirty="0"/>
              <a:t> </a:t>
            </a:r>
            <a:r>
              <a:rPr lang="en-US" altLang="ja-JP" dirty="0"/>
              <a:t>Steel</a:t>
            </a:r>
            <a:r>
              <a:rPr lang="ja-JP" altLang="en-US" dirty="0"/>
              <a:t> </a:t>
            </a:r>
            <a:r>
              <a:rPr lang="en-US" altLang="ja-JP" dirty="0"/>
              <a:t>Association</a:t>
            </a:r>
            <a:r>
              <a:rPr lang="ja-JP" altLang="en-US" dirty="0"/>
              <a:t> </a:t>
            </a:r>
            <a:r>
              <a:rPr lang="en-US" altLang="ja-JP" dirty="0"/>
              <a:t>(worldsteel)</a:t>
            </a:r>
            <a:r>
              <a:rPr lang="ja-JP" altLang="en-US" dirty="0"/>
              <a:t> </a:t>
            </a:r>
            <a:r>
              <a:rPr lang="en-US" altLang="ja-JP" dirty="0"/>
              <a:t>[2017b].</a:t>
            </a:r>
            <a:r>
              <a:rPr lang="ja-JP" altLang="en-US" dirty="0"/>
              <a:t> </a:t>
            </a:r>
            <a:r>
              <a:rPr lang="en-US" altLang="ja-JP" i="1" dirty="0"/>
              <a:t>World</a:t>
            </a:r>
            <a:r>
              <a:rPr lang="ja-JP" altLang="en-US" i="1" dirty="0"/>
              <a:t> </a:t>
            </a:r>
            <a:r>
              <a:rPr lang="en-US" altLang="ja-JP" i="1" dirty="0"/>
              <a:t>Steel</a:t>
            </a:r>
            <a:r>
              <a:rPr lang="ja-JP" altLang="en-US" i="1" dirty="0"/>
              <a:t> </a:t>
            </a:r>
            <a:r>
              <a:rPr lang="en-US" altLang="ja-JP" i="1" dirty="0"/>
              <a:t>in</a:t>
            </a:r>
            <a:r>
              <a:rPr lang="ja-JP" altLang="en-US" i="1" dirty="0"/>
              <a:t> </a:t>
            </a:r>
            <a:r>
              <a:rPr lang="en-US" altLang="ja-JP" i="1" dirty="0"/>
              <a:t>Figures</a:t>
            </a:r>
            <a:r>
              <a:rPr lang="ja-JP" altLang="en-US" dirty="0"/>
              <a:t> </a:t>
            </a:r>
            <a:r>
              <a:rPr lang="en-US" altLang="ja-JP" dirty="0"/>
              <a:t>(</a:t>
            </a:r>
            <a:r>
              <a:rPr lang="en-US" altLang="ja-JP" dirty="0">
                <a:hlinkClick r:id="rId5"/>
              </a:rPr>
              <a:t>https://www.worldsteel.org/en/dam/jcr:0474d208-9108-4927-ace8-4ac5445c5df8/World+Steel+in+Figures+2017.pdf</a:t>
            </a:r>
            <a:r>
              <a:rPr lang="ja-JP" altLang="en-US" dirty="0"/>
              <a:t> </a:t>
            </a:r>
            <a:r>
              <a:rPr lang="en-US" altLang="ja-JP" dirty="0"/>
              <a:t>).</a:t>
            </a:r>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76</a:t>
            </a:fld>
            <a:endParaRPr lang="en-US" altLang="ja-JP" dirty="0"/>
          </a:p>
        </p:txBody>
      </p:sp>
    </p:spTree>
    <p:extLst>
      <p:ext uri="{BB962C8B-B14F-4D97-AF65-F5344CB8AC3E}">
        <p14:creationId xmlns:p14="http://schemas.microsoft.com/office/powerpoint/2010/main" val="27993119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ウェブサイト上の参考資料</a:t>
            </a:r>
          </a:p>
        </p:txBody>
      </p:sp>
      <p:sp>
        <p:nvSpPr>
          <p:cNvPr id="3" name="コンテンツ プレースホルダー 2"/>
          <p:cNvSpPr>
            <a:spLocks noGrp="1"/>
          </p:cNvSpPr>
          <p:nvPr>
            <p:ph idx="1"/>
          </p:nvPr>
        </p:nvSpPr>
        <p:spPr/>
        <p:txBody>
          <a:bodyPr>
            <a:normAutofit fontScale="55000" lnSpcReduction="20000"/>
          </a:bodyPr>
          <a:lstStyle/>
          <a:p>
            <a:r>
              <a:rPr lang="ja-JP" altLang="en-US" dirty="0"/>
              <a:t>新日鐵住金</a:t>
            </a:r>
            <a:r>
              <a:rPr lang="en-US" altLang="ja-JP" dirty="0"/>
              <a:t>2020</a:t>
            </a:r>
            <a:r>
              <a:rPr lang="ja-JP" altLang="en-US" dirty="0"/>
              <a:t>年中期経営計画説明会資料，</a:t>
            </a:r>
            <a:r>
              <a:rPr lang="en-US" altLang="ja-JP" dirty="0"/>
              <a:t>2018</a:t>
            </a:r>
            <a:r>
              <a:rPr lang="ja-JP" altLang="en-US" dirty="0"/>
              <a:t>年</a:t>
            </a:r>
            <a:r>
              <a:rPr lang="en-US" altLang="ja-JP" dirty="0"/>
              <a:t>3</a:t>
            </a:r>
            <a:r>
              <a:rPr lang="ja-JP" altLang="en-US" dirty="0"/>
              <a:t>月</a:t>
            </a:r>
            <a:r>
              <a:rPr lang="en-US" altLang="ja-JP" dirty="0"/>
              <a:t>2</a:t>
            </a:r>
            <a:r>
              <a:rPr lang="ja-JP" altLang="en-US" dirty="0"/>
              <a:t>日（</a:t>
            </a:r>
            <a:r>
              <a:rPr lang="en-US" altLang="ja-JP" dirty="0"/>
              <a:t> </a:t>
            </a:r>
            <a:r>
              <a:rPr lang="en-US" altLang="ja-JP" dirty="0">
                <a:hlinkClick r:id="rId2"/>
              </a:rPr>
              <a:t>http://www.nssmc.com/common/secure/ir/library/pdf/20180302_800.pdf</a:t>
            </a:r>
            <a:r>
              <a:rPr lang="en-US" altLang="ja-JP" dirty="0"/>
              <a:t> </a:t>
            </a:r>
            <a:r>
              <a:rPr lang="ja-JP" altLang="en-US" dirty="0"/>
              <a:t>）。</a:t>
            </a:r>
            <a:endParaRPr lang="en-US" altLang="ja-JP" dirty="0"/>
          </a:p>
          <a:p>
            <a:r>
              <a:rPr lang="ja-JP" altLang="en-US" dirty="0"/>
              <a:t>地球環境産業技術研究機構</a:t>
            </a:r>
            <a:r>
              <a:rPr lang="en-US" altLang="ja-JP" dirty="0"/>
              <a:t>(RITE)</a:t>
            </a:r>
            <a:r>
              <a:rPr lang="ja-JP" altLang="en-US" dirty="0"/>
              <a:t>システム研究グループ「</a:t>
            </a:r>
            <a:r>
              <a:rPr lang="en-US" altLang="ja-JP" dirty="0"/>
              <a:t>2015</a:t>
            </a:r>
            <a:r>
              <a:rPr lang="ja-JP" altLang="en-US" dirty="0"/>
              <a:t>年時点のエネルギー原単位の推計（鉄鋼部門</a:t>
            </a:r>
            <a:r>
              <a:rPr lang="en-US" altLang="ja-JP" dirty="0"/>
              <a:t>-</a:t>
            </a:r>
            <a:r>
              <a:rPr lang="ja-JP" altLang="en-US" dirty="0"/>
              <a:t>転炉鋼）」（ </a:t>
            </a:r>
            <a:r>
              <a:rPr lang="en-US" altLang="ja-JP" dirty="0">
                <a:hlinkClick r:id="rId3"/>
              </a:rPr>
              <a:t>http://www.rite.or.jp/system/global-warming-ouyou/download-data/Comparison_EnergyEfficiency2015steel.pdf</a:t>
            </a:r>
            <a:r>
              <a:rPr lang="ja-JP" altLang="en-US" dirty="0"/>
              <a:t> ）</a:t>
            </a:r>
            <a:endParaRPr lang="en-US" altLang="ja-JP" dirty="0"/>
          </a:p>
          <a:p>
            <a:r>
              <a:rPr lang="ja-JP" altLang="en-US" dirty="0"/>
              <a:t>日本総合研究所調査部マクロ研究センター</a:t>
            </a:r>
            <a:r>
              <a:rPr lang="en-US" altLang="ja-JP" dirty="0"/>
              <a:t>[2018]『</a:t>
            </a:r>
            <a:r>
              <a:rPr lang="ja-JP" altLang="en-US" dirty="0"/>
              <a:t>米国経済展望</a:t>
            </a:r>
            <a:r>
              <a:rPr lang="en-US" altLang="ja-JP" dirty="0"/>
              <a:t>』2018</a:t>
            </a:r>
            <a:r>
              <a:rPr lang="ja-JP" altLang="en-US" dirty="0"/>
              <a:t>年</a:t>
            </a:r>
            <a:r>
              <a:rPr lang="en-US" altLang="ja-JP" dirty="0"/>
              <a:t>4</a:t>
            </a:r>
            <a:r>
              <a:rPr lang="ja-JP" altLang="en-US" dirty="0"/>
              <a:t>月号，日本総合研究所</a:t>
            </a:r>
            <a:r>
              <a:rPr lang="en-US" altLang="ja-JP" dirty="0"/>
              <a:t>(</a:t>
            </a:r>
            <a:r>
              <a:rPr lang="ja-JP" altLang="en-US" dirty="0"/>
              <a:t>スライド</a:t>
            </a:r>
            <a:r>
              <a:rPr lang="en-US" altLang="ja-JP" dirty="0"/>
              <a:t>)</a:t>
            </a:r>
            <a:r>
              <a:rPr lang="ja-JP" altLang="en-US" dirty="0"/>
              <a:t> </a:t>
            </a:r>
            <a:r>
              <a:rPr lang="en-US" altLang="ja-JP" dirty="0"/>
              <a:t>(</a:t>
            </a:r>
            <a:r>
              <a:rPr lang="en-US" altLang="ja-JP" dirty="0">
                <a:hlinkClick r:id="rId4"/>
              </a:rPr>
              <a:t>http://www.jri.co.jp/MediaLibrary/file/report/usa/pdf/10408.pdf</a:t>
            </a:r>
            <a:r>
              <a:rPr lang="ja-JP" altLang="en-US" dirty="0"/>
              <a:t> </a:t>
            </a:r>
            <a:r>
              <a:rPr lang="en-US" altLang="ja-JP" dirty="0"/>
              <a:t>)</a:t>
            </a:r>
            <a:r>
              <a:rPr lang="ja-JP" altLang="en-US" dirty="0"/>
              <a:t> 。</a:t>
            </a:r>
            <a:endParaRPr lang="en-US" altLang="ja-JP" dirty="0"/>
          </a:p>
          <a:p>
            <a:r>
              <a:rPr lang="ja-JP" altLang="en-US" dirty="0"/>
              <a:t>「</a:t>
            </a:r>
            <a:r>
              <a:rPr lang="en-US" altLang="ja-JP" dirty="0"/>
              <a:t>【</a:t>
            </a:r>
            <a:r>
              <a:rPr lang="ja-JP" altLang="en-US" dirty="0"/>
              <a:t>図解・国際</a:t>
            </a:r>
            <a:r>
              <a:rPr lang="en-US" altLang="ja-JP" dirty="0"/>
              <a:t>】</a:t>
            </a:r>
            <a:r>
              <a:rPr lang="ja-JP" altLang="en-US" dirty="0"/>
              <a:t>米国の鉄鋼製品とアルミ製品の輸入先（</a:t>
            </a:r>
            <a:r>
              <a:rPr lang="en-US" altLang="ja-JP" dirty="0"/>
              <a:t>2018</a:t>
            </a:r>
            <a:r>
              <a:rPr lang="ja-JP" altLang="en-US" dirty="0"/>
              <a:t>年</a:t>
            </a:r>
            <a:r>
              <a:rPr lang="en-US" altLang="ja-JP" dirty="0"/>
              <a:t>3</a:t>
            </a:r>
            <a:r>
              <a:rPr lang="ja-JP" altLang="en-US" dirty="0"/>
              <a:t>月）」時事ドットコムニュース（ </a:t>
            </a:r>
            <a:r>
              <a:rPr lang="en-US" altLang="ja-JP" dirty="0">
                <a:hlinkClick r:id="rId5"/>
              </a:rPr>
              <a:t>https://www.jiji.com/jc/graphics?p=ve_int_america20180309j-0203-w420</a:t>
            </a:r>
            <a:r>
              <a:rPr lang="ja-JP" altLang="en-US" dirty="0"/>
              <a:t> ）。</a:t>
            </a:r>
            <a:endParaRPr lang="en-US" altLang="ja-JP" dirty="0"/>
          </a:p>
          <a:p>
            <a:r>
              <a:rPr lang="ja-JP" altLang="en-US" dirty="0"/>
              <a:t>日本鉄鋼連盟「みんなの鉄学」（ </a:t>
            </a:r>
            <a:r>
              <a:rPr lang="en-US" altLang="ja-JP" dirty="0">
                <a:hlinkClick r:id="rId6"/>
              </a:rPr>
              <a:t>http://www.jisf.or.jp/kids/shiraberu/index.html#</a:t>
            </a:r>
            <a:r>
              <a:rPr lang="ja-JP" altLang="en-US" dirty="0"/>
              <a:t> ）。</a:t>
            </a:r>
            <a:endParaRPr lang="en-US" altLang="ja-JP" dirty="0"/>
          </a:p>
          <a:p>
            <a:r>
              <a:rPr lang="ja-JP" altLang="en-US" dirty="0"/>
              <a:t>日本鉄鋼連盟</a:t>
            </a:r>
            <a:r>
              <a:rPr lang="en-US" altLang="ja-JP" dirty="0"/>
              <a:t>[2017b]</a:t>
            </a:r>
            <a:r>
              <a:rPr lang="ja-JP" altLang="en-US" dirty="0"/>
              <a:t>「第五次環境基本計画に関する意見交換会説明資料」（ </a:t>
            </a:r>
            <a:r>
              <a:rPr lang="en-US" altLang="ja-JP" dirty="0">
                <a:hlinkClick r:id="rId7"/>
              </a:rPr>
              <a:t>https://www.env.go.jp/press/y020-dialogue04/mat01_1.pdf</a:t>
            </a:r>
            <a:r>
              <a:rPr lang="ja-JP" altLang="en-US" dirty="0"/>
              <a:t> ）</a:t>
            </a:r>
            <a:endParaRPr lang="en-US" altLang="ja-JP" dirty="0"/>
          </a:p>
          <a:p>
            <a:r>
              <a:rPr lang="ja-JP" altLang="en-US" dirty="0"/>
              <a:t>「主要品種の生産シェア」鉄鋼新聞社ウェブサイト（ </a:t>
            </a:r>
            <a:r>
              <a:rPr lang="en-US" altLang="ja-JP" dirty="0">
                <a:hlinkClick r:id="rId8"/>
              </a:rPr>
              <a:t>http://www.japanmetaldaily.com/statistics/sharemainpr/details/index.html</a:t>
            </a:r>
            <a:r>
              <a:rPr lang="ja-JP" altLang="en-US" dirty="0"/>
              <a:t> ）</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77</a:t>
            </a:fld>
            <a:endParaRPr lang="en-US" altLang="ja-JP" dirty="0"/>
          </a:p>
        </p:txBody>
      </p:sp>
    </p:spTree>
    <p:extLst>
      <p:ext uri="{BB962C8B-B14F-4D97-AF65-F5344CB8AC3E}">
        <p14:creationId xmlns:p14="http://schemas.microsoft.com/office/powerpoint/2010/main" val="15164831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使用データベース</a:t>
            </a:r>
          </a:p>
        </p:txBody>
      </p:sp>
      <p:sp>
        <p:nvSpPr>
          <p:cNvPr id="3" name="コンテンツ プレースホルダー 2"/>
          <p:cNvSpPr>
            <a:spLocks noGrp="1"/>
          </p:cNvSpPr>
          <p:nvPr>
            <p:ph idx="1"/>
          </p:nvPr>
        </p:nvSpPr>
        <p:spPr>
          <a:xfrm>
            <a:off x="457200" y="1600201"/>
            <a:ext cx="8229600" cy="5121275"/>
          </a:xfrm>
        </p:spPr>
        <p:txBody>
          <a:bodyPr>
            <a:normAutofit fontScale="85000" lnSpcReduction="10000"/>
          </a:bodyPr>
          <a:lstStyle/>
          <a:p>
            <a:r>
              <a:rPr kumimoji="1" lang="ja-JP" altLang="en-US" dirty="0"/>
              <a:t>総務省</a:t>
            </a:r>
            <a:r>
              <a:rPr kumimoji="1" lang="en-US" altLang="ja-JP" dirty="0"/>
              <a:t>『</a:t>
            </a:r>
            <a:r>
              <a:rPr kumimoji="1" lang="ja-JP" altLang="en-US" dirty="0"/>
              <a:t>科学技術研究調査</a:t>
            </a:r>
            <a:r>
              <a:rPr kumimoji="1" lang="en-US" altLang="ja-JP" dirty="0"/>
              <a:t>』</a:t>
            </a:r>
            <a:r>
              <a:rPr kumimoji="1" lang="ja-JP" altLang="en-US" dirty="0"/>
              <a:t>（ </a:t>
            </a:r>
            <a:r>
              <a:rPr lang="en-US" altLang="ja-JP" dirty="0">
                <a:hlinkClick r:id="rId2"/>
              </a:rPr>
              <a:t>https://www.e-stat.go.jp/stat-search/files?page=1&amp;toukei=00200543&amp;cycle=0</a:t>
            </a:r>
            <a:r>
              <a:rPr kumimoji="1" lang="ja-JP" altLang="en-US" dirty="0"/>
              <a:t> ）</a:t>
            </a:r>
            <a:endParaRPr kumimoji="1" lang="en-US" altLang="ja-JP" dirty="0"/>
          </a:p>
          <a:p>
            <a:r>
              <a:rPr kumimoji="1" lang="ja-JP" altLang="en-US" dirty="0"/>
              <a:t>平成</a:t>
            </a:r>
            <a:r>
              <a:rPr kumimoji="1" lang="en-US" altLang="ja-JP" dirty="0"/>
              <a:t>28</a:t>
            </a:r>
            <a:r>
              <a:rPr kumimoji="1" lang="ja-JP" altLang="en-US" dirty="0"/>
              <a:t>年経済センサス</a:t>
            </a:r>
            <a:r>
              <a:rPr kumimoji="1" lang="en-US" altLang="ja-JP" dirty="0"/>
              <a:t>-</a:t>
            </a:r>
            <a:r>
              <a:rPr kumimoji="1" lang="ja-JP" altLang="en-US" dirty="0"/>
              <a:t>活動調査（ </a:t>
            </a:r>
            <a:r>
              <a:rPr lang="en-US" altLang="ja-JP" dirty="0">
                <a:hlinkClick r:id="rId3"/>
              </a:rPr>
              <a:t>http://www.meti.go.jp/statistics/tyo/census/index.html</a:t>
            </a:r>
            <a:r>
              <a:rPr kumimoji="1" lang="ja-JP" altLang="en-US" dirty="0"/>
              <a:t> ）</a:t>
            </a:r>
            <a:endParaRPr kumimoji="1" lang="en-US" altLang="ja-JP" dirty="0"/>
          </a:p>
          <a:p>
            <a:r>
              <a:rPr kumimoji="1" lang="en-US" altLang="ja-JP" dirty="0"/>
              <a:t>OECD,</a:t>
            </a:r>
            <a:r>
              <a:rPr kumimoji="1" lang="ja-JP" altLang="en-US" dirty="0"/>
              <a:t> </a:t>
            </a:r>
            <a:r>
              <a:rPr kumimoji="1" lang="en-US" altLang="ja-JP" dirty="0"/>
              <a:t>Steelmaking</a:t>
            </a:r>
            <a:r>
              <a:rPr kumimoji="1" lang="ja-JP" altLang="en-US" dirty="0"/>
              <a:t> </a:t>
            </a:r>
            <a:r>
              <a:rPr kumimoji="1" lang="en-US" altLang="ja-JP" dirty="0"/>
              <a:t>Capacity</a:t>
            </a:r>
            <a:r>
              <a:rPr kumimoji="1" lang="ja-JP" altLang="en-US" dirty="0"/>
              <a:t> </a:t>
            </a:r>
            <a:r>
              <a:rPr kumimoji="1" lang="en-US" altLang="ja-JP" dirty="0"/>
              <a:t>Database</a:t>
            </a:r>
            <a:r>
              <a:rPr kumimoji="1" lang="ja-JP" altLang="en-US" dirty="0"/>
              <a:t> </a:t>
            </a:r>
            <a:r>
              <a:rPr lang="en-US" altLang="ja-JP" dirty="0"/>
              <a:t>(</a:t>
            </a:r>
            <a:r>
              <a:rPr lang="en-US" altLang="ja-JP" dirty="0">
                <a:hlinkClick r:id="rId4"/>
              </a:rPr>
              <a:t>http://stats.oecd.org/Index.aspx?datasetcode=STI_STEEL_MAKINGCAPACITY</a:t>
            </a:r>
            <a:r>
              <a:rPr lang="en-US" altLang="ja-JP" dirty="0"/>
              <a:t>).</a:t>
            </a:r>
          </a:p>
          <a:p>
            <a:r>
              <a:rPr lang="en-US" altLang="ja-JP" dirty="0"/>
              <a:t>United</a:t>
            </a:r>
            <a:r>
              <a:rPr lang="ja-JP" altLang="en-US" dirty="0"/>
              <a:t> </a:t>
            </a:r>
            <a:r>
              <a:rPr lang="en-US" altLang="ja-JP" dirty="0"/>
              <a:t>States Census Bureau</a:t>
            </a:r>
            <a:r>
              <a:rPr lang="ja-JP" altLang="en-US" dirty="0"/>
              <a:t> </a:t>
            </a:r>
            <a:r>
              <a:rPr lang="en-US" altLang="ja-JP" dirty="0"/>
              <a:t>(</a:t>
            </a:r>
            <a:r>
              <a:rPr lang="en-US" altLang="ja-JP" dirty="0">
                <a:hlinkClick r:id="rId5"/>
              </a:rPr>
              <a:t>https://www.census.gov/</a:t>
            </a:r>
            <a:r>
              <a:rPr lang="ja-JP" altLang="en-US" dirty="0"/>
              <a:t> </a:t>
            </a:r>
            <a:r>
              <a:rPr lang="en-US" altLang="ja-JP" dirty="0"/>
              <a:t>).</a:t>
            </a:r>
          </a:p>
          <a:p>
            <a:pPr marL="0" indent="0">
              <a:buNone/>
            </a:pPr>
            <a:r>
              <a:rPr kumimoji="1" lang="en-US" altLang="ja-JP" dirty="0"/>
              <a:t>※</a:t>
            </a:r>
            <a:r>
              <a:rPr kumimoji="1" lang="ja-JP" altLang="en-US" dirty="0"/>
              <a:t>インターネットリソースは</a:t>
            </a:r>
            <a:r>
              <a:rPr kumimoji="1" lang="en-US" altLang="ja-JP" dirty="0"/>
              <a:t>2018</a:t>
            </a:r>
            <a:r>
              <a:rPr kumimoji="1" lang="ja-JP" altLang="en-US" dirty="0"/>
              <a:t>年</a:t>
            </a:r>
            <a:r>
              <a:rPr kumimoji="1" lang="en-US" altLang="ja-JP" dirty="0"/>
              <a:t>5</a:t>
            </a:r>
            <a:r>
              <a:rPr kumimoji="1" lang="ja-JP" altLang="en-US" dirty="0"/>
              <a:t>月</a:t>
            </a:r>
            <a:r>
              <a:rPr kumimoji="1" lang="en-US" altLang="ja-JP" dirty="0"/>
              <a:t>1</a:t>
            </a:r>
            <a:r>
              <a:rPr kumimoji="1" lang="ja-JP" altLang="en-US" dirty="0"/>
              <a:t>日に最終閲覧。</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78</a:t>
            </a:fld>
            <a:endParaRPr lang="en-US" altLang="ja-JP" dirty="0"/>
          </a:p>
        </p:txBody>
      </p:sp>
    </p:spTree>
    <p:extLst>
      <p:ext uri="{BB962C8B-B14F-4D97-AF65-F5344CB8AC3E}">
        <p14:creationId xmlns:p14="http://schemas.microsoft.com/office/powerpoint/2010/main" val="2096620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395536" y="404664"/>
            <a:ext cx="4464496" cy="788987"/>
          </a:xfrm>
        </p:spPr>
        <p:txBody>
          <a:bodyPr>
            <a:normAutofit fontScale="90000"/>
          </a:bodyPr>
          <a:lstStyle/>
          <a:p>
            <a:r>
              <a:rPr lang="ja-JP" altLang="en-US" sz="3200" dirty="0">
                <a:latin typeface="ＭＳ Ｐゴシック" charset="-128"/>
              </a:rPr>
              <a:t>鉄鋼生産工程と基本的企業類型</a:t>
            </a:r>
          </a:p>
        </p:txBody>
      </p:sp>
      <p:sp>
        <p:nvSpPr>
          <p:cNvPr id="397315" name="Rectangle 3"/>
          <p:cNvSpPr>
            <a:spLocks noGrp="1" noChangeArrowheads="1"/>
          </p:cNvSpPr>
          <p:nvPr>
            <p:ph idx="1"/>
          </p:nvPr>
        </p:nvSpPr>
        <p:spPr>
          <a:xfrm>
            <a:off x="251520" y="1340769"/>
            <a:ext cx="4608512" cy="5535166"/>
          </a:xfrm>
        </p:spPr>
        <p:txBody>
          <a:bodyPr>
            <a:normAutofit fontScale="62500" lnSpcReduction="20000"/>
          </a:bodyPr>
          <a:lstStyle/>
          <a:p>
            <a:r>
              <a:rPr lang="ja-JP" altLang="en-US" dirty="0">
                <a:latin typeface="ＭＳ Ｐゴシック" charset="-128"/>
              </a:rPr>
              <a:t>高炉法による銑鋼一貫企業（高炉企業）</a:t>
            </a:r>
          </a:p>
          <a:p>
            <a:pPr lvl="1"/>
            <a:r>
              <a:rPr lang="ja-JP" altLang="en-US" sz="2400" dirty="0">
                <a:latin typeface="ＭＳ Ｐゴシック" charset="-128"/>
              </a:rPr>
              <a:t>製銑：鉄鉱石をコークス等で還元し銑鉄（</a:t>
            </a:r>
            <a:r>
              <a:rPr lang="en-US" altLang="ja-JP" sz="2400" dirty="0">
                <a:latin typeface="ＭＳ Ｐゴシック" charset="-128"/>
              </a:rPr>
              <a:t>iron</a:t>
            </a:r>
            <a:r>
              <a:rPr lang="ja-JP" altLang="en-US" sz="2400" dirty="0">
                <a:latin typeface="ＭＳ Ｐゴシック" charset="-128"/>
              </a:rPr>
              <a:t>）をつくる</a:t>
            </a:r>
            <a:endParaRPr lang="en-US" altLang="ja-JP" sz="2400" dirty="0">
              <a:latin typeface="ＭＳ Ｐゴシック" charset="-128"/>
            </a:endParaRPr>
          </a:p>
          <a:p>
            <a:pPr lvl="1"/>
            <a:r>
              <a:rPr lang="ja-JP" altLang="en-US" sz="2400" dirty="0">
                <a:latin typeface="ＭＳ Ｐゴシック" charset="-128"/>
              </a:rPr>
              <a:t>製鋼：銑鉄を脱炭し不純物を除去，成分を調整して鋼（</a:t>
            </a:r>
            <a:r>
              <a:rPr lang="en-US" altLang="ja-JP" sz="2400" dirty="0">
                <a:latin typeface="ＭＳ Ｐゴシック" charset="-128"/>
              </a:rPr>
              <a:t>steel</a:t>
            </a:r>
            <a:r>
              <a:rPr lang="ja-JP" altLang="en-US" sz="2400" dirty="0">
                <a:latin typeface="ＭＳ Ｐゴシック" charset="-128"/>
              </a:rPr>
              <a:t>）にし，鋳造して半製品にする</a:t>
            </a:r>
            <a:endParaRPr lang="en-US" altLang="ja-JP" sz="2400" dirty="0">
              <a:latin typeface="ＭＳ Ｐゴシック" charset="-128"/>
            </a:endParaRPr>
          </a:p>
          <a:p>
            <a:pPr lvl="1"/>
            <a:r>
              <a:rPr lang="ja-JP" altLang="en-US" sz="2400" dirty="0">
                <a:latin typeface="ＭＳ Ｐゴシック" charset="-128"/>
              </a:rPr>
              <a:t>圧延：特定用途に特化した圧延機で延ばして形状や材質を整える</a:t>
            </a:r>
            <a:endParaRPr lang="en-US" altLang="ja-JP" sz="2400" dirty="0">
              <a:latin typeface="ＭＳ Ｐゴシック" charset="-128"/>
            </a:endParaRPr>
          </a:p>
          <a:p>
            <a:pPr lvl="1"/>
            <a:r>
              <a:rPr lang="ja-JP" altLang="en-US" sz="2400" dirty="0">
                <a:latin typeface="ＭＳ Ｐゴシック" charset="-128"/>
              </a:rPr>
              <a:t>表面処理：めっきや塗装を行う</a:t>
            </a:r>
            <a:endParaRPr lang="en-US" altLang="ja-JP" sz="2400" dirty="0">
              <a:latin typeface="ＭＳ Ｐゴシック" charset="-128"/>
            </a:endParaRPr>
          </a:p>
          <a:p>
            <a:r>
              <a:rPr lang="ja-JP" altLang="en-US" dirty="0">
                <a:latin typeface="ＭＳ Ｐゴシック" charset="-128"/>
              </a:rPr>
              <a:t>電炉法による製鋼圧延企業（電炉企業）</a:t>
            </a:r>
          </a:p>
          <a:p>
            <a:pPr lvl="1"/>
            <a:r>
              <a:rPr lang="ja-JP" altLang="en-US" sz="2400" dirty="0">
                <a:latin typeface="ＭＳ Ｐゴシック" charset="-128"/>
              </a:rPr>
              <a:t>製鋼：スクラップを溶解し，不純物除去・成分調整をし，鋳造して半製品にする</a:t>
            </a:r>
            <a:endParaRPr lang="en-US" altLang="ja-JP" sz="2400" dirty="0">
              <a:latin typeface="ＭＳ Ｐゴシック" charset="-128"/>
            </a:endParaRPr>
          </a:p>
          <a:p>
            <a:pPr lvl="1"/>
            <a:r>
              <a:rPr lang="ja-JP" altLang="en-US" sz="2400" dirty="0">
                <a:latin typeface="ＭＳ Ｐゴシック" charset="-128"/>
              </a:rPr>
              <a:t>圧延（高炉企業に同じ）</a:t>
            </a:r>
            <a:endParaRPr lang="en-US" altLang="ja-JP" sz="2400" dirty="0">
              <a:latin typeface="ＭＳ Ｐゴシック" charset="-128"/>
            </a:endParaRPr>
          </a:p>
          <a:p>
            <a:pPr lvl="1"/>
            <a:r>
              <a:rPr lang="ja-JP" altLang="en-US" sz="2400" dirty="0">
                <a:latin typeface="ＭＳ Ｐゴシック" charset="-128"/>
              </a:rPr>
              <a:t>普通鋼企業と特殊鋼企業に分かれる</a:t>
            </a:r>
            <a:endParaRPr lang="en-US" altLang="ja-JP" sz="2400" dirty="0">
              <a:latin typeface="ＭＳ Ｐゴシック" charset="-128"/>
            </a:endParaRPr>
          </a:p>
          <a:p>
            <a:r>
              <a:rPr lang="ja-JP" altLang="en-US" dirty="0">
                <a:latin typeface="ＭＳ Ｐゴシック" charset="-128"/>
              </a:rPr>
              <a:t>単純圧延・製管企業</a:t>
            </a:r>
            <a:endParaRPr lang="en-US" altLang="ja-JP" dirty="0">
              <a:latin typeface="ＭＳ Ｐゴシック" charset="-128"/>
            </a:endParaRPr>
          </a:p>
          <a:p>
            <a:pPr lvl="1"/>
            <a:r>
              <a:rPr lang="ja-JP" altLang="en-US" sz="2400" dirty="0">
                <a:latin typeface="ＭＳ Ｐゴシック" charset="-128"/>
              </a:rPr>
              <a:t>母材（半製品，熱延コイル，冷延コイルなど）を特定の圧延機で圧延して製品にする</a:t>
            </a:r>
            <a:endParaRPr lang="en-US" altLang="ja-JP" sz="2400" dirty="0">
              <a:latin typeface="ＭＳ Ｐゴシック" charset="-128"/>
            </a:endParaRPr>
          </a:p>
          <a:p>
            <a:pPr lvl="1"/>
            <a:r>
              <a:rPr lang="ja-JP" altLang="en-US" sz="2400" dirty="0">
                <a:latin typeface="ＭＳ Ｐゴシック" charset="-128"/>
              </a:rPr>
              <a:t>圧延と表面処理のいずれか，または両方を行う</a:t>
            </a:r>
            <a:endParaRPr lang="en-US" altLang="ja-JP" sz="2400" dirty="0">
              <a:latin typeface="ＭＳ Ｐゴシック" charset="-128"/>
            </a:endParaRPr>
          </a:p>
          <a:p>
            <a:pPr lvl="1"/>
            <a:endParaRPr lang="en-US" altLang="ja-JP" sz="2400" dirty="0">
              <a:latin typeface="ＭＳ Ｐゴシック" charset="-128"/>
            </a:endParaRPr>
          </a:p>
          <a:p>
            <a:pPr lvl="1"/>
            <a:endParaRPr lang="en-US" altLang="ja-JP" sz="2400" dirty="0">
              <a:latin typeface="ＭＳ Ｐゴシック" charset="-128"/>
            </a:endParaRPr>
          </a:p>
          <a:p>
            <a:pPr lvl="1"/>
            <a:endParaRPr lang="en-US" altLang="ja-JP" sz="2400" dirty="0">
              <a:latin typeface="ＭＳ Ｐゴシック" charset="-128"/>
            </a:endParaRPr>
          </a:p>
          <a:p>
            <a:endParaRPr lang="en-US" altLang="ja-JP" sz="2800" dirty="0">
              <a:latin typeface="ＭＳ Ｐゴシック" charset="-128"/>
            </a:endParaRPr>
          </a:p>
        </p:txBody>
      </p:sp>
      <p:sp>
        <p:nvSpPr>
          <p:cNvPr id="5" name="スライド番号プレースホルダー 3"/>
          <p:cNvSpPr>
            <a:spLocks noGrp="1"/>
          </p:cNvSpPr>
          <p:nvPr>
            <p:ph type="sldNum" sz="quarter" idx="12"/>
          </p:nvPr>
        </p:nvSpPr>
        <p:spPr/>
        <p:txBody>
          <a:bodyPr/>
          <a:lstStyle/>
          <a:p>
            <a:fld id="{876A25F5-0224-4D2F-A168-E4772AF62C62}" type="slidenum">
              <a:rPr lang="en-US" altLang="ja-JP"/>
              <a:pPr/>
              <a:t>8</a:t>
            </a:fld>
            <a:endParaRPr lang="en-US" altLang="ja-JP" dirty="0"/>
          </a:p>
        </p:txBody>
      </p:sp>
      <p:sp>
        <p:nvSpPr>
          <p:cNvPr id="2" name="角丸四角形 1"/>
          <p:cNvSpPr/>
          <p:nvPr/>
        </p:nvSpPr>
        <p:spPr>
          <a:xfrm>
            <a:off x="5004048" y="332656"/>
            <a:ext cx="3816424" cy="61206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フリーフォーム 3"/>
          <p:cNvSpPr/>
          <p:nvPr/>
        </p:nvSpPr>
        <p:spPr>
          <a:xfrm>
            <a:off x="6181623" y="319857"/>
            <a:ext cx="2525738" cy="4870764"/>
          </a:xfrm>
          <a:custGeom>
            <a:avLst/>
            <a:gdLst>
              <a:gd name="connsiteX0" fmla="*/ 64533 w 2563290"/>
              <a:gd name="connsiteY0" fmla="*/ 1493822 h 4870764"/>
              <a:gd name="connsiteX1" fmla="*/ 1069468 w 2563290"/>
              <a:gd name="connsiteY1" fmla="*/ 1502875 h 4870764"/>
              <a:gd name="connsiteX2" fmla="*/ 1060415 w 2563290"/>
              <a:gd name="connsiteY2" fmla="*/ 0 h 4870764"/>
              <a:gd name="connsiteX3" fmla="*/ 2536129 w 2563290"/>
              <a:gd name="connsiteY3" fmla="*/ 0 h 4870764"/>
              <a:gd name="connsiteX4" fmla="*/ 2563290 w 2563290"/>
              <a:gd name="connsiteY4" fmla="*/ 4825497 h 4870764"/>
              <a:gd name="connsiteX5" fmla="*/ 100747 w 2563290"/>
              <a:gd name="connsiteY5" fmla="*/ 4870764 h 4870764"/>
              <a:gd name="connsiteX6" fmla="*/ 64533 w 2563290"/>
              <a:gd name="connsiteY6" fmla="*/ 1493822 h 4870764"/>
              <a:gd name="connsiteX0" fmla="*/ 61217 w 2559974"/>
              <a:gd name="connsiteY0" fmla="*/ 1493822 h 4870764"/>
              <a:gd name="connsiteX1" fmla="*/ 1020884 w 2559974"/>
              <a:gd name="connsiteY1" fmla="*/ 1312752 h 4870764"/>
              <a:gd name="connsiteX2" fmla="*/ 1057099 w 2559974"/>
              <a:gd name="connsiteY2" fmla="*/ 0 h 4870764"/>
              <a:gd name="connsiteX3" fmla="*/ 2532813 w 2559974"/>
              <a:gd name="connsiteY3" fmla="*/ 0 h 4870764"/>
              <a:gd name="connsiteX4" fmla="*/ 2559974 w 2559974"/>
              <a:gd name="connsiteY4" fmla="*/ 4825497 h 4870764"/>
              <a:gd name="connsiteX5" fmla="*/ 97431 w 2559974"/>
              <a:gd name="connsiteY5" fmla="*/ 4870764 h 4870764"/>
              <a:gd name="connsiteX6" fmla="*/ 61217 w 2559974"/>
              <a:gd name="connsiteY6" fmla="*/ 1493822 h 4870764"/>
              <a:gd name="connsiteX0" fmla="*/ 56043 w 2581961"/>
              <a:gd name="connsiteY0" fmla="*/ 1502875 h 4870764"/>
              <a:gd name="connsiteX1" fmla="*/ 1042871 w 2581961"/>
              <a:gd name="connsiteY1" fmla="*/ 1312752 h 4870764"/>
              <a:gd name="connsiteX2" fmla="*/ 1079086 w 2581961"/>
              <a:gd name="connsiteY2" fmla="*/ 0 h 4870764"/>
              <a:gd name="connsiteX3" fmla="*/ 2554800 w 2581961"/>
              <a:gd name="connsiteY3" fmla="*/ 0 h 4870764"/>
              <a:gd name="connsiteX4" fmla="*/ 2581961 w 2581961"/>
              <a:gd name="connsiteY4" fmla="*/ 4825497 h 4870764"/>
              <a:gd name="connsiteX5" fmla="*/ 119418 w 2581961"/>
              <a:gd name="connsiteY5" fmla="*/ 4870764 h 4870764"/>
              <a:gd name="connsiteX6" fmla="*/ 56043 w 2581961"/>
              <a:gd name="connsiteY6" fmla="*/ 1502875 h 4870764"/>
              <a:gd name="connsiteX0" fmla="*/ 68563 w 2594481"/>
              <a:gd name="connsiteY0" fmla="*/ 1502875 h 4870764"/>
              <a:gd name="connsiteX1" fmla="*/ 1055391 w 2594481"/>
              <a:gd name="connsiteY1" fmla="*/ 1312752 h 4870764"/>
              <a:gd name="connsiteX2" fmla="*/ 1091606 w 2594481"/>
              <a:gd name="connsiteY2" fmla="*/ 0 h 4870764"/>
              <a:gd name="connsiteX3" fmla="*/ 2567320 w 2594481"/>
              <a:gd name="connsiteY3" fmla="*/ 0 h 4870764"/>
              <a:gd name="connsiteX4" fmla="*/ 2594481 w 2594481"/>
              <a:gd name="connsiteY4" fmla="*/ 4825497 h 4870764"/>
              <a:gd name="connsiteX5" fmla="*/ 86671 w 2594481"/>
              <a:gd name="connsiteY5" fmla="*/ 4870764 h 4870764"/>
              <a:gd name="connsiteX6" fmla="*/ 68563 w 2594481"/>
              <a:gd name="connsiteY6" fmla="*/ 1502875 h 4870764"/>
              <a:gd name="connsiteX0" fmla="*/ 91093 w 2544583"/>
              <a:gd name="connsiteY0" fmla="*/ 1520982 h 4870764"/>
              <a:gd name="connsiteX1" fmla="*/ 1005493 w 2544583"/>
              <a:gd name="connsiteY1" fmla="*/ 1312752 h 4870764"/>
              <a:gd name="connsiteX2" fmla="*/ 1041708 w 2544583"/>
              <a:gd name="connsiteY2" fmla="*/ 0 h 4870764"/>
              <a:gd name="connsiteX3" fmla="*/ 2517422 w 2544583"/>
              <a:gd name="connsiteY3" fmla="*/ 0 h 4870764"/>
              <a:gd name="connsiteX4" fmla="*/ 2544583 w 2544583"/>
              <a:gd name="connsiteY4" fmla="*/ 4825497 h 4870764"/>
              <a:gd name="connsiteX5" fmla="*/ 36773 w 2544583"/>
              <a:gd name="connsiteY5" fmla="*/ 4870764 h 4870764"/>
              <a:gd name="connsiteX6" fmla="*/ 91093 w 2544583"/>
              <a:gd name="connsiteY6" fmla="*/ 1520982 h 4870764"/>
              <a:gd name="connsiteX0" fmla="*/ 108462 w 2525738"/>
              <a:gd name="connsiteY0" fmla="*/ 1520982 h 4870764"/>
              <a:gd name="connsiteX1" fmla="*/ 986648 w 2525738"/>
              <a:gd name="connsiteY1" fmla="*/ 1312752 h 4870764"/>
              <a:gd name="connsiteX2" fmla="*/ 1022863 w 2525738"/>
              <a:gd name="connsiteY2" fmla="*/ 0 h 4870764"/>
              <a:gd name="connsiteX3" fmla="*/ 2498577 w 2525738"/>
              <a:gd name="connsiteY3" fmla="*/ 0 h 4870764"/>
              <a:gd name="connsiteX4" fmla="*/ 2525738 w 2525738"/>
              <a:gd name="connsiteY4" fmla="*/ 4825497 h 4870764"/>
              <a:gd name="connsiteX5" fmla="*/ 17928 w 2525738"/>
              <a:gd name="connsiteY5" fmla="*/ 4870764 h 4870764"/>
              <a:gd name="connsiteX6" fmla="*/ 108462 w 2525738"/>
              <a:gd name="connsiteY6" fmla="*/ 1520982 h 4870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5738" h="4870764">
                <a:moveTo>
                  <a:pt x="108462" y="1520982"/>
                </a:moveTo>
                <a:cubicBezTo>
                  <a:pt x="269915" y="927980"/>
                  <a:pt x="651670" y="1309734"/>
                  <a:pt x="986648" y="1312752"/>
                </a:cubicBezTo>
                <a:cubicBezTo>
                  <a:pt x="983630" y="811794"/>
                  <a:pt x="1025881" y="500958"/>
                  <a:pt x="1022863" y="0"/>
                </a:cubicBezTo>
                <a:lnTo>
                  <a:pt x="2498577" y="0"/>
                </a:lnTo>
                <a:lnTo>
                  <a:pt x="2525738" y="4825497"/>
                </a:lnTo>
                <a:lnTo>
                  <a:pt x="17928" y="4870764"/>
                </a:lnTo>
                <a:cubicBezTo>
                  <a:pt x="11892" y="3745117"/>
                  <a:pt x="-52991" y="2113984"/>
                  <a:pt x="108462" y="1520982"/>
                </a:cubicBezTo>
                <a:close/>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5940152" y="3212976"/>
            <a:ext cx="3096344" cy="295232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60338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467544" y="411163"/>
            <a:ext cx="8280920" cy="984250"/>
          </a:xfrm>
        </p:spPr>
        <p:txBody>
          <a:bodyPr>
            <a:normAutofit/>
          </a:bodyPr>
          <a:lstStyle/>
          <a:p>
            <a:r>
              <a:rPr lang="ja-JP" altLang="en-US" sz="3600" dirty="0"/>
              <a:t>高炉（製銑工程）（内容積</a:t>
            </a:r>
            <a:r>
              <a:rPr lang="en-US" altLang="ja-JP" sz="3600" dirty="0"/>
              <a:t>5000㎥</a:t>
            </a:r>
            <a:r>
              <a:rPr lang="ja-JP" altLang="en-US" sz="3600" dirty="0"/>
              <a:t>クラス）</a:t>
            </a:r>
          </a:p>
        </p:txBody>
      </p:sp>
      <p:sp>
        <p:nvSpPr>
          <p:cNvPr id="7" name="スライド番号プレースホルダー 4"/>
          <p:cNvSpPr>
            <a:spLocks noGrp="1"/>
          </p:cNvSpPr>
          <p:nvPr>
            <p:ph type="sldNum" sz="quarter" idx="12"/>
          </p:nvPr>
        </p:nvSpPr>
        <p:spPr/>
        <p:txBody>
          <a:bodyPr/>
          <a:lstStyle/>
          <a:p>
            <a:fld id="{1D054A9B-4840-4EDB-9F63-1EA992BACFF7}" type="slidenum">
              <a:rPr lang="en-US" altLang="ja-JP"/>
              <a:pPr/>
              <a:t>9</a:t>
            </a:fld>
            <a:endParaRPr lang="en-US" altLang="ja-JP" dirty="0"/>
          </a:p>
        </p:txBody>
      </p:sp>
      <p:sp>
        <p:nvSpPr>
          <p:cNvPr id="194564" name="Text Box 4"/>
          <p:cNvSpPr txBox="1">
            <a:spLocks noChangeArrowheads="1"/>
          </p:cNvSpPr>
          <p:nvPr/>
        </p:nvSpPr>
        <p:spPr bwMode="auto">
          <a:xfrm>
            <a:off x="320791" y="6274272"/>
            <a:ext cx="82089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dirty="0">
                <a:latin typeface="Arial" charset="0"/>
              </a:rPr>
              <a:t>以下</a:t>
            </a:r>
            <a:r>
              <a:rPr lang="en-US" altLang="ja-JP" sz="1600" dirty="0">
                <a:latin typeface="Arial" charset="0"/>
              </a:rPr>
              <a:t>4</a:t>
            </a:r>
            <a:r>
              <a:rPr lang="ja-JP" altLang="en-US" sz="1600" dirty="0">
                <a:latin typeface="Arial" charset="0"/>
              </a:rPr>
              <a:t>スライドの写真はいずれも新日鐵君津製鉄所の設備で、新日鐵君津製鐵所パンフレット，</a:t>
            </a:r>
            <a:r>
              <a:rPr lang="en-US" altLang="ja-JP" sz="1600" dirty="0">
                <a:latin typeface="Arial" charset="0"/>
              </a:rPr>
              <a:t>2000</a:t>
            </a:r>
            <a:r>
              <a:rPr lang="ja-JP" altLang="en-US" sz="1600" dirty="0">
                <a:latin typeface="Arial" charset="0"/>
              </a:rPr>
              <a:t>年版より。</a:t>
            </a:r>
          </a:p>
        </p:txBody>
      </p:sp>
    </p:spTree>
    <p:extLst>
      <p:ext uri="{BB962C8B-B14F-4D97-AF65-F5344CB8AC3E}">
        <p14:creationId xmlns:p14="http://schemas.microsoft.com/office/powerpoint/2010/main" val="2383744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日本経済２">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日本経済テーマ1" id="{51632FA8-D42D-4C65-998C-B0D28B09122C}" vid="{DCB1BB0D-71EF-4E0B-BA2F-7D4A958EABD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日本経済２</Template>
  <TotalTime>1376</TotalTime>
  <Words>7203</Words>
  <Application>Microsoft Office PowerPoint</Application>
  <PresentationFormat>画面に合わせる (4:3)</PresentationFormat>
  <Paragraphs>925</Paragraphs>
  <Slides>78</Slides>
  <Notes>8</Notes>
  <HiddenSlides>0</HiddenSlides>
  <MMClips>0</MMClips>
  <ScaleCrop>false</ScaleCrop>
  <HeadingPairs>
    <vt:vector size="4" baseType="variant">
      <vt:variant>
        <vt:lpstr>テーマ</vt:lpstr>
      </vt:variant>
      <vt:variant>
        <vt:i4>1</vt:i4>
      </vt:variant>
      <vt:variant>
        <vt:lpstr>スライド タイトル</vt:lpstr>
      </vt:variant>
      <vt:variant>
        <vt:i4>78</vt:i4>
      </vt:variant>
    </vt:vector>
  </HeadingPairs>
  <TitlesOfParts>
    <vt:vector size="79" baseType="lpstr">
      <vt:lpstr>日本経済２</vt:lpstr>
      <vt:lpstr>（Ⅴ続き)　２　鉄鋼業：巨大企業の投資行動</vt:lpstr>
      <vt:lpstr>課題</vt:lpstr>
      <vt:lpstr>構成</vt:lpstr>
      <vt:lpstr>２-（１）　鉄鋼業の概要</vt:lpstr>
      <vt:lpstr>製造業における鉄鋼業の地位（2016年）</vt:lpstr>
      <vt:lpstr>鉄鋼需給の長期推移</vt:lpstr>
      <vt:lpstr>鉄鋼業の製品と生産工程</vt:lpstr>
      <vt:lpstr>鉄鋼生産工程と基本的企業類型</vt:lpstr>
      <vt:lpstr>高炉（製銑工程）（内容積5000㎥クラス）</vt:lpstr>
      <vt:lpstr>純酸素上吹き転炉（BOF）とスラブ用連続鋳造機（製鋼工程）</vt:lpstr>
      <vt:lpstr>ホット・ストリップ・ミル（圧延工程）</vt:lpstr>
      <vt:lpstr>コールド・ストリップ・ミルと 溶融亜鉛めっきライン（圧延・加工工程）</vt:lpstr>
      <vt:lpstr>電気炉と条鋼（棒鋼）圧延機（製鋼・圧延工程）</vt:lpstr>
      <vt:lpstr>単圧企業の逆転式冷間圧延機と小規模な溶融亜鉛めっきライン</vt:lpstr>
      <vt:lpstr>工程・製品・企業類型の関係</vt:lpstr>
      <vt:lpstr>各企業類型の特徴</vt:lpstr>
      <vt:lpstr>主要メーカーの粗鋼生産シェア</vt:lpstr>
      <vt:lpstr>鋼材の品種別付加価値</vt:lpstr>
      <vt:lpstr>鋼材のグレードの一例</vt:lpstr>
      <vt:lpstr>２-（２）　分析枠組み：持続的イノベーションと破壊的イノベーション</vt:lpstr>
      <vt:lpstr>クリステンセンらのイノベーション分類（クリステンセン&amp;レイナー[2003=2003]）</vt:lpstr>
      <vt:lpstr>破壊的イノベーションのモデル</vt:lpstr>
      <vt:lpstr>破壊的イノベーションが成功するメカニズム</vt:lpstr>
      <vt:lpstr>ミニミル（普通鋼電炉メーカー）によるアメリカ鉄鋼業の破壊</vt:lpstr>
      <vt:lpstr>日本の鉄鋼業への示唆：課題設定</vt:lpstr>
      <vt:lpstr>２-（３）　高炉メーカーのグローバル高級鋼戦略</vt:lpstr>
      <vt:lpstr>高級鋼戦略</vt:lpstr>
      <vt:lpstr>新日鐵住金の場合</vt:lpstr>
      <vt:lpstr>自動車産業の重要性</vt:lpstr>
      <vt:lpstr>ボリュームの大きい高級鋼：自動車用鋼板</vt:lpstr>
      <vt:lpstr>日系自動車企業に対する納入での優位性</vt:lpstr>
      <vt:lpstr>新興国が台頭する自動車生産</vt:lpstr>
      <vt:lpstr>高級鋼の投資競争上の問題</vt:lpstr>
      <vt:lpstr>日本の鉄鋼輸出の変化</vt:lpstr>
      <vt:lpstr>現地生産拠点の展開：新日鐵住金の場合</vt:lpstr>
      <vt:lpstr>事業と設備投資規模の企業間比較</vt:lpstr>
      <vt:lpstr>設備投資・研究開発支出の推移</vt:lpstr>
      <vt:lpstr>設備投資・研究開発の量的限界</vt:lpstr>
      <vt:lpstr>投資を制約する鉄鋼メーカーの収益性</vt:lpstr>
      <vt:lpstr>海外生産の戦略（１）</vt:lpstr>
      <vt:lpstr>高級鋼グローバル・バリュー・チェーン（Ａ）の展開例</vt:lpstr>
      <vt:lpstr>グローバル・バリュー・チェーン（Ａ）と貿易（１）</vt:lpstr>
      <vt:lpstr>グローバル・バリュー・チェーン（Ａ）と貿易（２）</vt:lpstr>
      <vt:lpstr>海外生産の戦略（２）</vt:lpstr>
      <vt:lpstr>高級鋼グローバル・バリュー・チェーン（Ｂ）の展開例</vt:lpstr>
      <vt:lpstr>海外生産の戦略(3)</vt:lpstr>
      <vt:lpstr>日本の一貫企業の選択肢は（１）？</vt:lpstr>
      <vt:lpstr>日本の一貫企業の選択肢は（２）？</vt:lpstr>
      <vt:lpstr>２－（４）　電炉メーカーの競争戦略</vt:lpstr>
      <vt:lpstr>電炉メーカーの地位（１）</vt:lpstr>
      <vt:lpstr>電炉メーカーの地位（２）</vt:lpstr>
      <vt:lpstr>日本の電炉メーカーはなぜ破壊ができないのか</vt:lpstr>
      <vt:lpstr>電炉メーカーの資本関係</vt:lpstr>
      <vt:lpstr>地域密着型の電炉メーカー</vt:lpstr>
      <vt:lpstr>電炉メーカーの戦略の方向性</vt:lpstr>
      <vt:lpstr>２－（５）地球温暖化と鉄鋼業</vt:lpstr>
      <vt:lpstr>環境規制とイノベーション</vt:lpstr>
      <vt:lpstr>鉄鋼業は製造業の中では最大の単一CO2排出源</vt:lpstr>
      <vt:lpstr>高炉・転炉法の方が排出原単位が高い</vt:lpstr>
      <vt:lpstr>地球温暖化防止政策の経過</vt:lpstr>
      <vt:lpstr>鉄鋼業界の姿勢</vt:lpstr>
      <vt:lpstr>背景となる技術思想</vt:lpstr>
      <vt:lpstr>鉄鋼業界の温暖化対策</vt:lpstr>
      <vt:lpstr>技術選択の問題</vt:lpstr>
      <vt:lpstr>２－（６）　補論：通商摩擦と日本鉄鋼業</vt:lpstr>
      <vt:lpstr>米中通商戦争と鉄鋼業</vt:lpstr>
      <vt:lpstr>アメリカの貿易赤字全体の原因は対中輸入だが，鉄鋼はそうではない</vt:lpstr>
      <vt:lpstr>貿易制限の日本鉄鋼業への影響（１）</vt:lpstr>
      <vt:lpstr>貿易制限の日本鉄鋼業への影響（２）</vt:lpstr>
      <vt:lpstr>２－（7）　小括</vt:lpstr>
      <vt:lpstr>日本鉄鋼業のイノベーションと投資（１）</vt:lpstr>
      <vt:lpstr>日本鉄鋼業のイノベーションと投資（２）</vt:lpstr>
      <vt:lpstr>日本鉄鋼業のイノベーションと投資（３）</vt:lpstr>
      <vt:lpstr>参考文献（１）</vt:lpstr>
      <vt:lpstr>参考文献（2）</vt:lpstr>
      <vt:lpstr>参考文献（3）</vt:lpstr>
      <vt:lpstr>ウェブサイト上の参考資料</vt:lpstr>
      <vt:lpstr>使用データベース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Nozomu</dc:creator>
  <cp:lastModifiedBy>Nozomu</cp:lastModifiedBy>
  <cp:revision>115</cp:revision>
  <dcterms:created xsi:type="dcterms:W3CDTF">2018-04-18T09:36:18Z</dcterms:created>
  <dcterms:modified xsi:type="dcterms:W3CDTF">2018-05-02T02:32:33Z</dcterms:modified>
</cp:coreProperties>
</file>