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sldIdLst>
    <p:sldId id="256" r:id="rId2"/>
    <p:sldId id="257" r:id="rId3"/>
    <p:sldId id="258" r:id="rId4"/>
    <p:sldId id="277" r:id="rId5"/>
    <p:sldId id="290" r:id="rId6"/>
    <p:sldId id="271" r:id="rId7"/>
    <p:sldId id="275" r:id="rId8"/>
    <p:sldId id="276" r:id="rId9"/>
    <p:sldId id="272" r:id="rId10"/>
    <p:sldId id="273" r:id="rId11"/>
    <p:sldId id="292" r:id="rId12"/>
    <p:sldId id="287" r:id="rId13"/>
    <p:sldId id="288" r:id="rId14"/>
    <p:sldId id="295" r:id="rId15"/>
    <p:sldId id="289" r:id="rId16"/>
    <p:sldId id="296" r:id="rId17"/>
    <p:sldId id="302" r:id="rId18"/>
    <p:sldId id="286" r:id="rId19"/>
    <p:sldId id="301" r:id="rId20"/>
    <p:sldId id="299" r:id="rId21"/>
    <p:sldId id="300" r:id="rId22"/>
    <p:sldId id="294" r:id="rId23"/>
    <p:sldId id="297" r:id="rId24"/>
    <p:sldId id="298" r:id="rId25"/>
    <p:sldId id="291" r:id="rId26"/>
    <p:sldId id="274" r:id="rId27"/>
    <p:sldId id="280" r:id="rId28"/>
    <p:sldId id="281" r:id="rId29"/>
    <p:sldId id="279" r:id="rId30"/>
    <p:sldId id="284" r:id="rId31"/>
    <p:sldId id="282" r:id="rId32"/>
    <p:sldId id="283" r:id="rId33"/>
    <p:sldId id="304" r:id="rId34"/>
    <p:sldId id="306" r:id="rId35"/>
    <p:sldId id="305" r:id="rId36"/>
    <p:sldId id="307" r:id="rId37"/>
    <p:sldId id="310" r:id="rId38"/>
    <p:sldId id="308" r:id="rId39"/>
    <p:sldId id="311" r:id="rId40"/>
    <p:sldId id="309" r:id="rId41"/>
    <p:sldId id="312" r:id="rId42"/>
    <p:sldId id="313" r:id="rId43"/>
    <p:sldId id="314" r:id="rId44"/>
    <p:sldId id="315" r:id="rId45"/>
    <p:sldId id="316" r:id="rId46"/>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Verdan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Verdan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Verdan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Verdan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Verdana" pitchFamily="34" charset="0"/>
        <a:ea typeface="ＭＳ Ｐゴシック" pitchFamily="50"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A1F9"/>
    <a:srgbClr val="A5498D"/>
    <a:srgbClr val="EA04DF"/>
    <a:srgbClr val="BB3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濃色スタイル 1 - アクセント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p:cViewPr varScale="1">
        <p:scale>
          <a:sx n="105" d="100"/>
          <a:sy n="105" d="100"/>
        </p:scale>
        <p:origin x="-17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28F4EE8-6896-43CB-ABDE-078C0F00DB84}" type="datetime1">
              <a:rPr lang="ja-JP" altLang="en-US"/>
              <a:pPr>
                <a:defRPr/>
              </a:pPr>
              <a:t>2018/4/16</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A4C94890-C4E6-4AB5-BD55-4CD805F317D2}" type="slidenum">
              <a:rPr lang="en-US" altLang="ja-JP"/>
              <a:pPr>
                <a:defRPr/>
              </a:pPr>
              <a:t>‹#›</a:t>
            </a:fld>
            <a:endParaRPr lang="en-US" altLang="ja-JP" dirty="0"/>
          </a:p>
        </p:txBody>
      </p:sp>
    </p:spTree>
    <p:extLst>
      <p:ext uri="{BB962C8B-B14F-4D97-AF65-F5344CB8AC3E}">
        <p14:creationId xmlns:p14="http://schemas.microsoft.com/office/powerpoint/2010/main" val="13879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8104B4BC-B095-4B2F-8DC1-6BEAD9F0BAA9}" type="datetime1">
              <a:rPr lang="ja-JP" altLang="en-US"/>
              <a:pPr>
                <a:defRPr/>
              </a:pPr>
              <a:t>2018/4/16</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59C41D4-B59E-44F9-A003-E742D60666E5}" type="slidenum">
              <a:rPr lang="en-US" altLang="ja-JP"/>
              <a:pPr>
                <a:defRPr/>
              </a:pPr>
              <a:t>‹#›</a:t>
            </a:fld>
            <a:endParaRPr lang="en-US" altLang="ja-JP" dirty="0"/>
          </a:p>
        </p:txBody>
      </p:sp>
    </p:spTree>
    <p:extLst>
      <p:ext uri="{BB962C8B-B14F-4D97-AF65-F5344CB8AC3E}">
        <p14:creationId xmlns:p14="http://schemas.microsoft.com/office/powerpoint/2010/main" val="284484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326D20F1-5452-4FBF-9D99-35F201649D3E}" type="datetime1">
              <a:rPr lang="ja-JP" altLang="en-US"/>
              <a:pPr>
                <a:defRPr/>
              </a:pPr>
              <a:t>2018/4/16</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FF03A0-2CE1-44EE-AA66-9E32251C93BA}" type="slidenum">
              <a:rPr lang="en-US" altLang="ja-JP"/>
              <a:pPr>
                <a:defRPr/>
              </a:pPr>
              <a:t>‹#›</a:t>
            </a:fld>
            <a:endParaRPr lang="en-US" altLang="ja-JP" dirty="0"/>
          </a:p>
        </p:txBody>
      </p:sp>
    </p:spTree>
    <p:extLst>
      <p:ext uri="{BB962C8B-B14F-4D97-AF65-F5344CB8AC3E}">
        <p14:creationId xmlns:p14="http://schemas.microsoft.com/office/powerpoint/2010/main" val="1193768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42913" y="332656"/>
            <a:ext cx="8243887" cy="1008112"/>
          </a:xfrm>
          <a:prstGeom prst="rect">
            <a:avLst/>
          </a:prstGeom>
        </p:spPr>
        <p:txBody>
          <a:bodyPr/>
          <a:lstStyle/>
          <a:p>
            <a:r>
              <a:rPr lang="ja-JP" altLang="en-US"/>
              <a:t>マスター タイトルの書式設定</a:t>
            </a:r>
            <a:endParaRPr lang="ja-JP" altLang="en-US" dirty="0"/>
          </a:p>
        </p:txBody>
      </p:sp>
      <p:sp>
        <p:nvSpPr>
          <p:cNvPr id="3" name="テキスト プレースホルダ 2"/>
          <p:cNvSpPr>
            <a:spLocks noGrp="1"/>
          </p:cNvSpPr>
          <p:nvPr>
            <p:ph type="body" sz="half" idx="1"/>
          </p:nvPr>
        </p:nvSpPr>
        <p:spPr>
          <a:xfrm>
            <a:off x="457200" y="1412875"/>
            <a:ext cx="4038600" cy="467995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412875"/>
            <a:ext cx="40386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8200" y="3829050"/>
            <a:ext cx="4038600" cy="2263775"/>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xfrm>
            <a:off x="457200" y="6248400"/>
            <a:ext cx="2133600" cy="457200"/>
          </a:xfrm>
          <a:prstGeom prst="rect">
            <a:avLst/>
          </a:prstGeom>
        </p:spPr>
        <p:txBody>
          <a:bodyPr/>
          <a:lstStyle>
            <a:lvl1pPr>
              <a:defRPr/>
            </a:lvl1pPr>
          </a:lstStyle>
          <a:p>
            <a:pPr>
              <a:defRPr/>
            </a:pPr>
            <a:fld id="{E15DC44F-02FE-4618-97FB-26E3DB8B1671}" type="datetime1">
              <a:rPr lang="ja-JP" altLang="en-US"/>
              <a:pPr>
                <a:defRPr/>
              </a:pPr>
              <a:t>2018/4/16</a:t>
            </a:fld>
            <a:endParaRPr lang="en-US" altLang="ja-JP" dirty="0"/>
          </a:p>
        </p:txBody>
      </p:sp>
      <p:sp>
        <p:nvSpPr>
          <p:cNvPr id="7" name="Rectangle 6"/>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xfrm>
            <a:off x="6553200" y="6248400"/>
            <a:ext cx="2133600" cy="457200"/>
          </a:xfrm>
          <a:prstGeom prst="rect">
            <a:avLst/>
          </a:prstGeom>
        </p:spPr>
        <p:txBody>
          <a:bodyPr/>
          <a:lstStyle>
            <a:lvl1pPr>
              <a:defRPr/>
            </a:lvl1pPr>
          </a:lstStyle>
          <a:p>
            <a:pPr>
              <a:defRPr/>
            </a:pPr>
            <a:fld id="{93E94A38-85A7-4825-8375-9F557DBF633B}" type="slidenum">
              <a:rPr lang="en-US" altLang="ja-JP"/>
              <a:pPr>
                <a:defRPr/>
              </a:pPr>
              <a:t>‹#›</a:t>
            </a:fld>
            <a:endParaRPr lang="en-US" altLang="ja-JP" dirty="0"/>
          </a:p>
        </p:txBody>
      </p:sp>
    </p:spTree>
    <p:extLst>
      <p:ext uri="{BB962C8B-B14F-4D97-AF65-F5344CB8AC3E}">
        <p14:creationId xmlns:p14="http://schemas.microsoft.com/office/powerpoint/2010/main" val="3646468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57200" y="1600200"/>
            <a:ext cx="82296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C312AC7C-E47E-4772-AFAB-E9D7ECC7CCDD}" type="datetime1">
              <a:rPr lang="ja-JP" altLang="en-US"/>
              <a:pPr>
                <a:defRPr/>
              </a:pPr>
              <a:t>2018/4/16</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7924800" y="6356350"/>
            <a:ext cx="762000" cy="365125"/>
          </a:xfrm>
          <a:prstGeom prst="rect">
            <a:avLst/>
          </a:prstGeom>
        </p:spPr>
        <p:txBody>
          <a:bodyPr/>
          <a:lstStyle>
            <a:lvl1pPr algn="r">
              <a:defRPr/>
            </a:lvl1pPr>
          </a:lstStyle>
          <a:p>
            <a:pPr>
              <a:defRPr/>
            </a:pPr>
            <a:fld id="{F7182273-542A-4D76-9A12-21A75F9967A5}" type="slidenum">
              <a:rPr lang="en-US" altLang="ja-JP"/>
              <a:pPr>
                <a:defRPr/>
              </a:pPr>
              <a:t>‹#›</a:t>
            </a:fld>
            <a:endParaRPr lang="en-US" altLang="ja-JP" dirty="0"/>
          </a:p>
        </p:txBody>
      </p:sp>
    </p:spTree>
    <p:extLst>
      <p:ext uri="{BB962C8B-B14F-4D97-AF65-F5344CB8AC3E}">
        <p14:creationId xmlns:p14="http://schemas.microsoft.com/office/powerpoint/2010/main" val="189383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lvl1pPr>
              <a:defRPr/>
            </a:lvl1pPr>
          </a:lstStyle>
          <a:p>
            <a:pPr>
              <a:defRPr/>
            </a:pPr>
            <a:fld id="{B6D5198D-0B16-4414-8772-112CB837EFBD}" type="datetime1">
              <a:rPr lang="ja-JP" altLang="en-US"/>
              <a:pPr>
                <a:defRPr/>
              </a:pPr>
              <a:t>2018/4/16</a:t>
            </a:fld>
            <a:endParaRPr lang="en-US" altLang="ja-JP"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4727E45-A1F4-41A5-940F-FE06EC856ACE}" type="slidenum">
              <a:rPr lang="en-US" altLang="ja-JP"/>
              <a:pPr>
                <a:defRPr/>
              </a:pPr>
              <a:t>‹#›</a:t>
            </a:fld>
            <a:endParaRPr lang="en-US" altLang="ja-JP" dirty="0"/>
          </a:p>
        </p:txBody>
      </p:sp>
    </p:spTree>
    <p:extLst>
      <p:ext uri="{BB962C8B-B14F-4D97-AF65-F5344CB8AC3E}">
        <p14:creationId xmlns:p14="http://schemas.microsoft.com/office/powerpoint/2010/main" val="233421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52128"/>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AEB93B22-DA16-4F80-81BA-93BC3AF6227D}" type="datetime1">
              <a:rPr lang="ja-JP" altLang="en-US"/>
              <a:pPr>
                <a:defRPr/>
              </a:pPr>
              <a:t>2018/4/16</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7956550" y="6356350"/>
            <a:ext cx="730250" cy="365125"/>
          </a:xfrm>
          <a:prstGeom prst="rect">
            <a:avLst/>
          </a:prstGeom>
        </p:spPr>
        <p:txBody>
          <a:bodyPr/>
          <a:lstStyle>
            <a:lvl1pPr>
              <a:defRPr/>
            </a:lvl1pPr>
          </a:lstStyle>
          <a:p>
            <a:pPr>
              <a:defRPr/>
            </a:pPr>
            <a:fld id="{42038DC2-DD65-41D8-A6C0-B2488156339C}" type="slidenum">
              <a:rPr lang="en-US" altLang="ja-JP"/>
              <a:pPr>
                <a:defRPr/>
              </a:pPr>
              <a:t>‹#›</a:t>
            </a:fld>
            <a:endParaRPr lang="en-US" altLang="ja-JP" dirty="0"/>
          </a:p>
        </p:txBody>
      </p:sp>
    </p:spTree>
    <p:extLst>
      <p:ext uri="{BB962C8B-B14F-4D97-AF65-F5344CB8AC3E}">
        <p14:creationId xmlns:p14="http://schemas.microsoft.com/office/powerpoint/2010/main" val="4017676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1084982"/>
          </a:xfrm>
          <a:prstGeom prst="rect">
            <a:avLst/>
          </a:prstGeom>
        </p:spPr>
        <p:txBody>
          <a:bodyPr/>
          <a:lstStyle>
            <a:lvl1pPr>
              <a:defRPr/>
            </a:lvl1pPr>
          </a:lstStyle>
          <a:p>
            <a:r>
              <a:rPr lang="ja-JP" altLang="en-US"/>
              <a:t>マスター タイトルの書式設定</a:t>
            </a:r>
            <a:endParaRPr lang="ja-JP" altLang="en-US" dirty="0"/>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457200" y="6356350"/>
            <a:ext cx="2133600" cy="365125"/>
          </a:xfrm>
          <a:prstGeom prst="rect">
            <a:avLst/>
          </a:prstGeom>
        </p:spPr>
        <p:txBody>
          <a:bodyPr/>
          <a:lstStyle>
            <a:lvl1pPr>
              <a:defRPr/>
            </a:lvl1pPr>
          </a:lstStyle>
          <a:p>
            <a:pPr>
              <a:defRPr/>
            </a:pPr>
            <a:fld id="{380A30F4-D551-4AA2-B376-E56FDC53701E}" type="datetime1">
              <a:rPr lang="ja-JP" altLang="en-US"/>
              <a:pPr>
                <a:defRPr/>
              </a:pPr>
              <a:t>2018/4/16</a:t>
            </a:fld>
            <a:endParaRPr lang="en-US" altLang="ja-JP" dirty="0"/>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9" name="スライド番号プレースホルダー 8"/>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2CCF9AD-6870-405C-A7D7-6EC34246075C}" type="slidenum">
              <a:rPr lang="en-US" altLang="ja-JP"/>
              <a:pPr>
                <a:defRPr/>
              </a:pPr>
              <a:t>‹#›</a:t>
            </a:fld>
            <a:endParaRPr lang="en-US" altLang="ja-JP" dirty="0"/>
          </a:p>
        </p:txBody>
      </p:sp>
    </p:spTree>
    <p:extLst>
      <p:ext uri="{BB962C8B-B14F-4D97-AF65-F5344CB8AC3E}">
        <p14:creationId xmlns:p14="http://schemas.microsoft.com/office/powerpoint/2010/main" val="281947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a:prstGeom prst="rect">
            <a:avLst/>
          </a:prstGeom>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457200" y="6356350"/>
            <a:ext cx="2133600" cy="365125"/>
          </a:xfrm>
          <a:prstGeom prst="rect">
            <a:avLst/>
          </a:prstGeom>
        </p:spPr>
        <p:txBody>
          <a:bodyPr/>
          <a:lstStyle>
            <a:lvl1pPr>
              <a:defRPr/>
            </a:lvl1pPr>
          </a:lstStyle>
          <a:p>
            <a:pPr>
              <a:defRPr/>
            </a:pPr>
            <a:fld id="{59A13B30-41A7-4125-96E6-1ED38FC5F986}" type="datetime1">
              <a:rPr lang="ja-JP" altLang="en-US"/>
              <a:pPr>
                <a:defRPr/>
              </a:pPr>
              <a:t>2018/4/16</a:t>
            </a:fld>
            <a:endParaRPr lang="en-US" altLang="ja-JP" dirty="0"/>
          </a:p>
        </p:txBody>
      </p:sp>
      <p:sp>
        <p:nvSpPr>
          <p:cNvPr id="4" name="フッター プレースホルダー 3"/>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5" name="スライド番号プレースホルダー 4"/>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4077BB3-7DFE-49E4-AA61-91FE59E29089}" type="slidenum">
              <a:rPr lang="en-US" altLang="ja-JP"/>
              <a:pPr>
                <a:defRPr/>
              </a:pPr>
              <a:t>‹#›</a:t>
            </a:fld>
            <a:endParaRPr lang="en-US" altLang="ja-JP" dirty="0"/>
          </a:p>
        </p:txBody>
      </p:sp>
    </p:spTree>
    <p:extLst>
      <p:ext uri="{BB962C8B-B14F-4D97-AF65-F5344CB8AC3E}">
        <p14:creationId xmlns:p14="http://schemas.microsoft.com/office/powerpoint/2010/main" val="367424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457200" y="6356350"/>
            <a:ext cx="2133600" cy="365125"/>
          </a:xfrm>
          <a:prstGeom prst="rect">
            <a:avLst/>
          </a:prstGeom>
        </p:spPr>
        <p:txBody>
          <a:bodyPr/>
          <a:lstStyle>
            <a:lvl1pPr>
              <a:defRPr/>
            </a:lvl1pPr>
          </a:lstStyle>
          <a:p>
            <a:pPr>
              <a:defRPr/>
            </a:pPr>
            <a:fld id="{B4568F6A-C93A-4446-B947-C4CE3D4B867C}" type="datetime1">
              <a:rPr lang="ja-JP" altLang="en-US"/>
              <a:pPr>
                <a:defRPr/>
              </a:pPr>
              <a:t>2018/4/16</a:t>
            </a:fld>
            <a:endParaRPr lang="en-US" altLang="ja-JP" dirty="0"/>
          </a:p>
        </p:txBody>
      </p:sp>
      <p:sp>
        <p:nvSpPr>
          <p:cNvPr id="3" name="フッター プレースホルダー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4" name="スライド番号プレースホルダー 3"/>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3B6CABC-D24C-4073-8025-0639182B8B7F}" type="slidenum">
              <a:rPr lang="en-US" altLang="ja-JP"/>
              <a:pPr>
                <a:defRPr/>
              </a:pPr>
              <a:t>‹#›</a:t>
            </a:fld>
            <a:endParaRPr lang="en-US" altLang="ja-JP" dirty="0"/>
          </a:p>
        </p:txBody>
      </p:sp>
    </p:spTree>
    <p:extLst>
      <p:ext uri="{BB962C8B-B14F-4D97-AF65-F5344CB8AC3E}">
        <p14:creationId xmlns:p14="http://schemas.microsoft.com/office/powerpoint/2010/main" val="297353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3008313" cy="108012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332656"/>
            <a:ext cx="5111750" cy="5793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BC36C24F-B6B4-4AA5-98C7-348CDFEB55C1}" type="datetime1">
              <a:rPr lang="ja-JP" altLang="en-US"/>
              <a:pPr>
                <a:defRPr/>
              </a:pPr>
              <a:t>2018/4/16</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D0D58F1-441C-4C0F-AD33-156B79E94784}" type="slidenum">
              <a:rPr lang="en-US" altLang="ja-JP"/>
              <a:pPr>
                <a:defRPr/>
              </a:pPr>
              <a:t>‹#›</a:t>
            </a:fld>
            <a:endParaRPr lang="en-US" altLang="ja-JP" dirty="0"/>
          </a:p>
        </p:txBody>
      </p:sp>
    </p:spTree>
    <p:extLst>
      <p:ext uri="{BB962C8B-B14F-4D97-AF65-F5344CB8AC3E}">
        <p14:creationId xmlns:p14="http://schemas.microsoft.com/office/powerpoint/2010/main" val="778088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lvl1pPr>
              <a:defRPr/>
            </a:lvl1pPr>
          </a:lstStyle>
          <a:p>
            <a:pPr>
              <a:defRPr/>
            </a:pPr>
            <a:fld id="{064C3039-F2A0-4E49-8075-2ABFCAF48A6A}" type="datetime1">
              <a:rPr lang="ja-JP" altLang="en-US"/>
              <a:pPr>
                <a:defRPr/>
              </a:pPr>
              <a:t>2018/4/16</a:t>
            </a:fld>
            <a:endParaRPr lang="en-US" altLang="ja-JP" dirty="0"/>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ja-JP"/>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C77D8D0-317A-426E-B84D-17A18EB14617}" type="slidenum">
              <a:rPr lang="en-US" altLang="ja-JP"/>
              <a:pPr>
                <a:defRPr/>
              </a:pPr>
              <a:t>‹#›</a:t>
            </a:fld>
            <a:endParaRPr lang="en-US" altLang="ja-JP" dirty="0"/>
          </a:p>
        </p:txBody>
      </p:sp>
    </p:spTree>
    <p:extLst>
      <p:ext uri="{BB962C8B-B14F-4D97-AF65-F5344CB8AC3E}">
        <p14:creationId xmlns:p14="http://schemas.microsoft.com/office/powerpoint/2010/main" val="2145239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タイトル 1"/>
          <p:cNvSpPr txBox="1">
            <a:spLocks/>
          </p:cNvSpPr>
          <p:nvPr/>
        </p:nvSpPr>
        <p:spPr>
          <a:xfrm>
            <a:off x="179512" y="46038"/>
            <a:ext cx="8713788" cy="287337"/>
          </a:xfrm>
          <a:prstGeom prst="rect">
            <a:avLst/>
          </a:prstGeom>
          <a:solidFill>
            <a:schemeClr val="accent3">
              <a:lumMod val="50000"/>
            </a:schemeClr>
          </a:solidFill>
        </p:spPr>
        <p:style>
          <a:lnRef idx="1">
            <a:schemeClr val="accent3"/>
          </a:lnRef>
          <a:fillRef idx="3">
            <a:schemeClr val="accent3"/>
          </a:fillRef>
          <a:effectRef idx="2">
            <a:schemeClr val="accent3"/>
          </a:effectRef>
          <a:fontRef idx="minor">
            <a:schemeClr val="lt1"/>
          </a:fontRef>
        </p:style>
        <p:txBody>
          <a:bodyPr>
            <a:normAutofit/>
          </a:bodyPr>
          <a:lstStyle>
            <a:lvl1pPr algn="ctr" defTabSz="914400" rtl="0" eaLnBrk="1" latinLnBrk="0" hangingPunct="1">
              <a:spcBef>
                <a:spcPct val="0"/>
              </a:spcBef>
              <a:buNone/>
              <a:defRPr kumimoji="1" sz="1050" kern="1200">
                <a:solidFill>
                  <a:schemeClr val="tx1"/>
                </a:solidFill>
                <a:latin typeface="+mj-lt"/>
                <a:ea typeface="+mj-ea"/>
                <a:cs typeface="+mj-cs"/>
              </a:defRPr>
            </a:lvl1pPr>
          </a:lstStyle>
          <a:p>
            <a:pPr algn="r">
              <a:defRPr/>
            </a:pPr>
            <a:r>
              <a:rPr lang="ja-JP" altLang="en-US" sz="1200" dirty="0">
                <a:solidFill>
                  <a:schemeClr val="bg1"/>
                </a:solidFill>
              </a:rPr>
              <a:t>日本経済　</a:t>
            </a:r>
            <a:r>
              <a:rPr lang="en-US" altLang="ja-JP" sz="1200" dirty="0">
                <a:solidFill>
                  <a:schemeClr val="bg1"/>
                </a:solidFill>
              </a:rPr>
              <a:t>2018</a:t>
            </a:r>
            <a:r>
              <a:rPr lang="ja-JP" altLang="en-US" dirty="0"/>
              <a:t>　　　　　　　　　　　　　　　　　　　　　　　　　　　　　　　　　　　　　　　　　　　　　　　　　　　　　　　　　　　　　　　　　　　　</a:t>
            </a:r>
          </a:p>
        </p:txBody>
      </p:sp>
    </p:spTree>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Lst>
  <p:hf hdr="0" ftr="0" dt="0"/>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ishihara-jp.github.io/VisualData/InteractivePieChart.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jstage.jst.go.jp/article/amr/5/2/5_050201/_pdf/-char/j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jstage.jst.go.jp/article/amr/5/10/5_051002/_pdf/-char/ja" TargetMode="External"/><Relationship Id="rId2" Type="http://schemas.openxmlformats.org/officeDocument/2006/relationships/hyperlink" Target="http://www5.cao.go.jp/j-j/sekai_chouryuu/sh17-01/sh17.html" TargetMode="External"/><Relationship Id="rId1" Type="http://schemas.openxmlformats.org/officeDocument/2006/relationships/slideLayout" Target="../slideLayouts/slideLayout2.xml"/><Relationship Id="rId4" Type="http://schemas.openxmlformats.org/officeDocument/2006/relationships/hyperlink" Target="https://www.wto.org/english/res_e/booksp_e/aid4tradeglobalvalue13_e.pd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jetro.go.jp/world/business_environment/cost.html" TargetMode="External"/><Relationship Id="rId2" Type="http://schemas.openxmlformats.org/officeDocument/2006/relationships/hyperlink" Target="http://ishihara-jp.github.io/VisualData/InteractivePieChart.html" TargetMode="External"/><Relationship Id="rId1" Type="http://schemas.openxmlformats.org/officeDocument/2006/relationships/slideLayout" Target="../slideLayouts/slideLayout2.xml"/><Relationship Id="rId4" Type="http://schemas.openxmlformats.org/officeDocument/2006/relationships/hyperlink" Target="http://www.rieti-tid.com/trade.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a:t>Ⅴ</a:t>
            </a:r>
            <a:r>
              <a:rPr lang="ja-JP" altLang="en-US" dirty="0"/>
              <a:t>　日本産業の投資行動</a:t>
            </a:r>
            <a:endParaRPr kumimoji="1" lang="ja-JP" altLang="en-US" dirty="0"/>
          </a:p>
        </p:txBody>
      </p:sp>
      <p:sp>
        <p:nvSpPr>
          <p:cNvPr id="3" name="サブタイトル 2"/>
          <p:cNvSpPr>
            <a:spLocks noGrp="1"/>
          </p:cNvSpPr>
          <p:nvPr>
            <p:ph type="subTitle" idx="1"/>
          </p:nvPr>
        </p:nvSpPr>
        <p:spPr/>
        <p:txBody>
          <a:bodyPr/>
          <a:lstStyle/>
          <a:p>
            <a:r>
              <a:rPr kumimoji="1" lang="en-US" altLang="ja-JP" dirty="0"/>
              <a:t>2018</a:t>
            </a:r>
            <a:r>
              <a:rPr kumimoji="1" lang="ja-JP" altLang="en-US" dirty="0"/>
              <a:t>年度「日本経済」</a:t>
            </a:r>
            <a:endParaRPr kumimoji="1" lang="en-US" altLang="ja-JP" dirty="0"/>
          </a:p>
          <a:p>
            <a:r>
              <a:rPr lang="ja-JP" altLang="en-US" dirty="0"/>
              <a:t>川端望</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A4C94890-C4E6-4AB5-BD55-4CD805F317D2}" type="slidenum">
              <a:rPr lang="en-US" altLang="ja-JP" smtClean="0"/>
              <a:pPr>
                <a:defRPr/>
              </a:pPr>
              <a:t>1</a:t>
            </a:fld>
            <a:endParaRPr lang="en-US" altLang="ja-JP" dirty="0"/>
          </a:p>
        </p:txBody>
      </p:sp>
    </p:spTree>
    <p:extLst>
      <p:ext uri="{BB962C8B-B14F-4D97-AF65-F5344CB8AC3E}">
        <p14:creationId xmlns:p14="http://schemas.microsoft.com/office/powerpoint/2010/main" val="1522830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アジア主要都市の賃金差（２）</a:t>
            </a:r>
          </a:p>
        </p:txBody>
      </p:sp>
      <p:sp>
        <p:nvSpPr>
          <p:cNvPr id="3" name="コンテンツ プレースホルダー 2"/>
          <p:cNvSpPr>
            <a:spLocks noGrp="1"/>
          </p:cNvSpPr>
          <p:nvPr>
            <p:ph idx="1"/>
          </p:nvPr>
        </p:nvSpPr>
        <p:spPr>
          <a:xfrm>
            <a:off x="179512" y="1600200"/>
            <a:ext cx="3672408" cy="5160937"/>
          </a:xfrm>
        </p:spPr>
        <p:txBody>
          <a:bodyPr>
            <a:normAutofit fontScale="85000" lnSpcReduction="20000"/>
          </a:bodyPr>
          <a:lstStyle/>
          <a:p>
            <a:r>
              <a:rPr kumimoji="1" lang="ja-JP" altLang="en-US" dirty="0"/>
              <a:t>格差は縮小しているが，まだある</a:t>
            </a:r>
            <a:endParaRPr kumimoji="1" lang="en-US" altLang="ja-JP" dirty="0"/>
          </a:p>
          <a:p>
            <a:r>
              <a:rPr lang="ja-JP" altLang="en-US" dirty="0"/>
              <a:t>賃金格差に加えて産業・企業毎</a:t>
            </a:r>
            <a:r>
              <a:rPr lang="ja-JP" altLang="en-US" dirty="0" smtClean="0"/>
              <a:t>の＿＿＿格差</a:t>
            </a:r>
            <a:r>
              <a:rPr lang="ja-JP" altLang="en-US" dirty="0"/>
              <a:t>が重要</a:t>
            </a:r>
            <a:endParaRPr kumimoji="1" lang="en-US" altLang="ja-JP" dirty="0"/>
          </a:p>
          <a:p>
            <a:pPr lvl="1"/>
            <a:r>
              <a:rPr kumimoji="1" lang="ja-JP" altLang="en-US" dirty="0" smtClean="0"/>
              <a:t>日本が＿＿＿＿を</a:t>
            </a:r>
            <a:r>
              <a:rPr kumimoji="1" lang="ja-JP" altLang="en-US" dirty="0"/>
              <a:t>高め続ければ競争力を維持（自動車，電子部品，機能性化学品など）</a:t>
            </a:r>
            <a:endParaRPr kumimoji="1" lang="en-US" altLang="ja-JP" dirty="0"/>
          </a:p>
          <a:p>
            <a:pPr lvl="1"/>
            <a:r>
              <a:rPr lang="ja-JP" altLang="en-US" dirty="0"/>
              <a:t>新興国</a:t>
            </a:r>
            <a:r>
              <a:rPr lang="ja-JP" altLang="en-US" dirty="0" smtClean="0"/>
              <a:t>が＿＿＿＿を</a:t>
            </a:r>
            <a:r>
              <a:rPr lang="ja-JP" altLang="en-US" dirty="0"/>
              <a:t>伸ばした産業は新興国優位（パソコン，液晶</a:t>
            </a:r>
            <a:r>
              <a:rPr lang="ja-JP" altLang="en-US" dirty="0" smtClean="0"/>
              <a:t>テレビ，スマートフォン</a:t>
            </a:r>
            <a:r>
              <a:rPr lang="ja-JP" altLang="en-US" dirty="0"/>
              <a:t>など）</a:t>
            </a:r>
            <a:endParaRPr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10</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013939007"/>
              </p:ext>
            </p:extLst>
          </p:nvPr>
        </p:nvGraphicFramePr>
        <p:xfrm>
          <a:off x="3995936" y="1556792"/>
          <a:ext cx="4968553" cy="4688259"/>
        </p:xfrm>
        <a:graphic>
          <a:graphicData uri="http://schemas.openxmlformats.org/drawingml/2006/table">
            <a:tbl>
              <a:tblPr firstRow="1" firstCol="1" bandCol="1">
                <a:tableStyleId>{7DF18680-E054-41AD-8BC1-D1AEF772440D}</a:tableStyleId>
              </a:tblPr>
              <a:tblGrid>
                <a:gridCol w="1305729">
                  <a:extLst>
                    <a:ext uri="{9D8B030D-6E8A-4147-A177-3AD203B41FA5}">
                      <a16:colId xmlns="" xmlns:a16="http://schemas.microsoft.com/office/drawing/2014/main" val="20000"/>
                    </a:ext>
                  </a:extLst>
                </a:gridCol>
                <a:gridCol w="915706">
                  <a:extLst>
                    <a:ext uri="{9D8B030D-6E8A-4147-A177-3AD203B41FA5}">
                      <a16:colId xmlns="" xmlns:a16="http://schemas.microsoft.com/office/drawing/2014/main" val="20001"/>
                    </a:ext>
                  </a:extLst>
                </a:gridCol>
                <a:gridCol w="915706">
                  <a:extLst>
                    <a:ext uri="{9D8B030D-6E8A-4147-A177-3AD203B41FA5}">
                      <a16:colId xmlns="" xmlns:a16="http://schemas.microsoft.com/office/drawing/2014/main" val="20002"/>
                    </a:ext>
                  </a:extLst>
                </a:gridCol>
                <a:gridCol w="915706">
                  <a:extLst>
                    <a:ext uri="{9D8B030D-6E8A-4147-A177-3AD203B41FA5}">
                      <a16:colId xmlns="" xmlns:a16="http://schemas.microsoft.com/office/drawing/2014/main" val="20003"/>
                    </a:ext>
                  </a:extLst>
                </a:gridCol>
                <a:gridCol w="915706">
                  <a:extLst>
                    <a:ext uri="{9D8B030D-6E8A-4147-A177-3AD203B41FA5}">
                      <a16:colId xmlns="" xmlns:a16="http://schemas.microsoft.com/office/drawing/2014/main" val="20004"/>
                    </a:ext>
                  </a:extLst>
                </a:gridCol>
              </a:tblGrid>
              <a:tr h="181357">
                <a:tc>
                  <a:txBody>
                    <a:bodyPr/>
                    <a:lstStyle/>
                    <a:p>
                      <a:pPr algn="l" fontAlgn="ctr"/>
                      <a:endParaRPr lang="ja-JP" altLang="en-US" sz="16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2001</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2006</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2011</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2016</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0"/>
                  </a:ext>
                </a:extLst>
              </a:tr>
              <a:tr h="317631">
                <a:tc>
                  <a:txBody>
                    <a:bodyPr/>
                    <a:lstStyle/>
                    <a:p>
                      <a:pPr algn="l" fontAlgn="ctr"/>
                      <a:r>
                        <a:rPr lang="ja-JP" altLang="en-US" sz="1600" u="none" strike="noStrike">
                          <a:effectLst/>
                        </a:rPr>
                        <a:t>横浜</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1.0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1.0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dirty="0">
                          <a:effectLst/>
                        </a:rPr>
                        <a:t>1.0 </a:t>
                      </a:r>
                      <a:endParaRPr lang="en-US" altLang="ja-JP" sz="1600" b="0" i="0" u="none" strike="noStrike" dirty="0">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1.0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1"/>
                  </a:ext>
                </a:extLst>
              </a:tr>
              <a:tr h="317631">
                <a:tc>
                  <a:txBody>
                    <a:bodyPr/>
                    <a:lstStyle/>
                    <a:p>
                      <a:pPr algn="l" fontAlgn="ctr"/>
                      <a:r>
                        <a:rPr lang="ja-JP" altLang="en-US" sz="1600" u="none" strike="noStrike">
                          <a:effectLst/>
                        </a:rPr>
                        <a:t>ソウル</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2.3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1.9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2.3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1.4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2"/>
                  </a:ext>
                </a:extLst>
              </a:tr>
              <a:tr h="317631">
                <a:tc>
                  <a:txBody>
                    <a:bodyPr/>
                    <a:lstStyle/>
                    <a:p>
                      <a:pPr algn="l" fontAlgn="ctr"/>
                      <a:r>
                        <a:rPr lang="ja-JP" altLang="en-US" sz="1600" u="none" strike="noStrike">
                          <a:effectLst/>
                        </a:rPr>
                        <a:t>台北</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3.3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3.0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3.9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2.4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3"/>
                  </a:ext>
                </a:extLst>
              </a:tr>
              <a:tr h="317631">
                <a:tc>
                  <a:txBody>
                    <a:bodyPr/>
                    <a:lstStyle/>
                    <a:p>
                      <a:pPr algn="l" fontAlgn="ctr"/>
                      <a:r>
                        <a:rPr lang="ja-JP" altLang="en-US" sz="1600" u="none" strike="noStrike">
                          <a:effectLst/>
                        </a:rPr>
                        <a:t>北京</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16.3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17.8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7.3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3.8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4"/>
                  </a:ext>
                </a:extLst>
              </a:tr>
              <a:tr h="317631">
                <a:tc>
                  <a:txBody>
                    <a:bodyPr/>
                    <a:lstStyle/>
                    <a:p>
                      <a:pPr algn="l" fontAlgn="ctr"/>
                      <a:r>
                        <a:rPr lang="ja-JP" altLang="en-US" sz="1600" u="none" strike="noStrike">
                          <a:effectLst/>
                        </a:rPr>
                        <a:t>上海</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10.5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9.7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9.0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4.5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5"/>
                  </a:ext>
                </a:extLst>
              </a:tr>
              <a:tr h="317631">
                <a:tc>
                  <a:txBody>
                    <a:bodyPr/>
                    <a:lstStyle/>
                    <a:p>
                      <a:pPr algn="l" fontAlgn="ctr"/>
                      <a:r>
                        <a:rPr lang="ja-JP" altLang="en-US" sz="1600" u="none" strike="noStrike">
                          <a:effectLst/>
                        </a:rPr>
                        <a:t>大連</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26.6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17.5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12.5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6.2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6"/>
                  </a:ext>
                </a:extLst>
              </a:tr>
              <a:tr h="317631">
                <a:tc>
                  <a:txBody>
                    <a:bodyPr/>
                    <a:lstStyle/>
                    <a:p>
                      <a:pPr algn="l" fontAlgn="ctr"/>
                      <a:r>
                        <a:rPr lang="ja-JP" altLang="en-US" sz="1600" u="none" strike="noStrike">
                          <a:effectLst/>
                        </a:rPr>
                        <a:t>シンガポール</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5.9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4.7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3.1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1.5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7"/>
                  </a:ext>
                </a:extLst>
              </a:tr>
              <a:tr h="317631">
                <a:tc>
                  <a:txBody>
                    <a:bodyPr/>
                    <a:lstStyle/>
                    <a:p>
                      <a:pPr algn="l" fontAlgn="ctr"/>
                      <a:r>
                        <a:rPr lang="ja-JP" altLang="en-US" sz="1600" u="none" strike="noStrike">
                          <a:effectLst/>
                        </a:rPr>
                        <a:t>バンコク</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17.5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18.8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13.8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7.4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8"/>
                  </a:ext>
                </a:extLst>
              </a:tr>
              <a:tr h="317631">
                <a:tc>
                  <a:txBody>
                    <a:bodyPr/>
                    <a:lstStyle/>
                    <a:p>
                      <a:pPr algn="l" fontAlgn="ctr"/>
                      <a:r>
                        <a:rPr lang="ja-JP" altLang="en-US" sz="1600" u="none" strike="noStrike">
                          <a:effectLst/>
                        </a:rPr>
                        <a:t>ジャカルタ</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36.9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17.4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18.9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7.8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09"/>
                  </a:ext>
                </a:extLst>
              </a:tr>
              <a:tr h="623322">
                <a:tc>
                  <a:txBody>
                    <a:bodyPr/>
                    <a:lstStyle/>
                    <a:p>
                      <a:pPr algn="l" fontAlgn="ctr"/>
                      <a:r>
                        <a:rPr lang="ja-JP" altLang="en-US" sz="1600" u="none" strike="noStrike">
                          <a:effectLst/>
                        </a:rPr>
                        <a:t>クアラルンプール</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12.5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14.0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11.5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7.8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0"/>
                  </a:ext>
                </a:extLst>
              </a:tr>
              <a:tr h="317631">
                <a:tc>
                  <a:txBody>
                    <a:bodyPr/>
                    <a:lstStyle/>
                    <a:p>
                      <a:pPr algn="l" fontAlgn="ctr"/>
                      <a:r>
                        <a:rPr lang="ja-JP" altLang="en-US" sz="1600" u="none" strike="noStrike">
                          <a:effectLst/>
                        </a:rPr>
                        <a:t>マニラ</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20.8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10.9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12.2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9.8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1"/>
                  </a:ext>
                </a:extLst>
              </a:tr>
              <a:tr h="317631">
                <a:tc>
                  <a:txBody>
                    <a:bodyPr/>
                    <a:lstStyle/>
                    <a:p>
                      <a:pPr algn="l" fontAlgn="ctr"/>
                      <a:r>
                        <a:rPr lang="ja-JP" altLang="en-US" sz="1600" u="none" strike="noStrike">
                          <a:effectLst/>
                        </a:rPr>
                        <a:t>ハノイ</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26.1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21.7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35.6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13.1 </a:t>
                      </a:r>
                      <a:endParaRPr lang="en-US" altLang="ja-JP" sz="1600" b="0" i="0" u="none" strike="noStrike">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2"/>
                  </a:ext>
                </a:extLst>
              </a:tr>
              <a:tr h="317631">
                <a:tc>
                  <a:txBody>
                    <a:bodyPr/>
                    <a:lstStyle/>
                    <a:p>
                      <a:pPr algn="l" fontAlgn="ctr"/>
                      <a:r>
                        <a:rPr lang="ja-JP" altLang="en-US" sz="1600" u="none" strike="noStrike">
                          <a:effectLst/>
                        </a:rPr>
                        <a:t>ベンガルール</a:t>
                      </a:r>
                      <a:endParaRPr lang="ja-JP" altLang="en-US" sz="1600" b="0" i="0" u="none" strike="noStrike">
                        <a:solidFill>
                          <a:srgbClr val="000000"/>
                        </a:solidFill>
                        <a:effectLst/>
                        <a:latin typeface="ＭＳ Ｐゴシック"/>
                      </a:endParaRPr>
                    </a:p>
                  </a:txBody>
                  <a:tcPr marL="9525" marR="9525" marT="9525" marB="0" anchor="ctr"/>
                </a:tc>
                <a:tc>
                  <a:txBody>
                    <a:bodyPr/>
                    <a:lstStyle/>
                    <a:p>
                      <a:pPr algn="l" fontAlgn="ctr"/>
                      <a:r>
                        <a:rPr lang="en-US" sz="1600" u="none" strike="noStrike">
                          <a:effectLst/>
                        </a:rPr>
                        <a:t>N.A.</a:t>
                      </a:r>
                      <a:endParaRPr lang="en-US"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11.6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a:effectLst/>
                        </a:rPr>
                        <a:t>12.4 </a:t>
                      </a:r>
                      <a:endParaRPr lang="en-US" altLang="ja-JP" sz="1600" b="0" i="0" u="none" strike="noStrike">
                        <a:solidFill>
                          <a:srgbClr val="000000"/>
                        </a:solidFill>
                        <a:effectLst/>
                        <a:latin typeface="ＭＳ Ｐゴシック"/>
                      </a:endParaRPr>
                    </a:p>
                  </a:txBody>
                  <a:tcPr marL="9525" marR="9525" marT="9525" marB="0" anchor="ctr"/>
                </a:tc>
                <a:tc>
                  <a:txBody>
                    <a:bodyPr/>
                    <a:lstStyle/>
                    <a:p>
                      <a:pPr algn="r" fontAlgn="ctr"/>
                      <a:r>
                        <a:rPr lang="en-US" altLang="ja-JP" sz="1600" u="none" strike="noStrike" dirty="0">
                          <a:effectLst/>
                        </a:rPr>
                        <a:t>10.8 </a:t>
                      </a:r>
                      <a:endParaRPr lang="en-US" altLang="ja-JP" sz="1600" b="0" i="0" u="none" strike="noStrike" dirty="0">
                        <a:solidFill>
                          <a:srgbClr val="000000"/>
                        </a:solidFill>
                        <a:effectLst/>
                        <a:latin typeface="ＭＳ Ｐゴシック"/>
                      </a:endParaRPr>
                    </a:p>
                  </a:txBody>
                  <a:tcPr marL="9525" marR="9525" marT="9525" marB="0" anchor="ctr"/>
                </a:tc>
                <a:extLst>
                  <a:ext uri="{0D108BD9-81ED-4DB2-BD59-A6C34878D82A}">
                    <a16:rowId xmlns="" xmlns:a16="http://schemas.microsoft.com/office/drawing/2014/main" val="10013"/>
                  </a:ext>
                </a:extLst>
              </a:tr>
            </a:tbl>
          </a:graphicData>
        </a:graphic>
      </p:graphicFrame>
      <p:sp>
        <p:nvSpPr>
          <p:cNvPr id="6" name="テキスト ボックス 5"/>
          <p:cNvSpPr txBox="1"/>
          <p:nvPr/>
        </p:nvSpPr>
        <p:spPr>
          <a:xfrm>
            <a:off x="3923928" y="1124744"/>
            <a:ext cx="5040560" cy="369332"/>
          </a:xfrm>
          <a:prstGeom prst="rect">
            <a:avLst/>
          </a:prstGeom>
          <a:noFill/>
        </p:spPr>
        <p:txBody>
          <a:bodyPr wrap="square" rtlCol="0">
            <a:spAutoFit/>
          </a:bodyPr>
          <a:lstStyle/>
          <a:p>
            <a:r>
              <a:rPr kumimoji="1" lang="ja-JP" altLang="en-US" dirty="0"/>
              <a:t>横浜のワーカー月額賃金の各都市に対する倍率</a:t>
            </a:r>
          </a:p>
        </p:txBody>
      </p:sp>
      <p:sp>
        <p:nvSpPr>
          <p:cNvPr id="7" name="テキスト ボックス 6"/>
          <p:cNvSpPr txBox="1"/>
          <p:nvPr/>
        </p:nvSpPr>
        <p:spPr>
          <a:xfrm>
            <a:off x="3563888" y="6237917"/>
            <a:ext cx="4824536" cy="523220"/>
          </a:xfrm>
          <a:prstGeom prst="rect">
            <a:avLst/>
          </a:prstGeom>
          <a:noFill/>
        </p:spPr>
        <p:txBody>
          <a:bodyPr wrap="square" rtlCol="0">
            <a:spAutoFit/>
          </a:bodyPr>
          <a:lstStyle/>
          <a:p>
            <a:r>
              <a:rPr kumimoji="1" lang="ja-JP" altLang="en-US" sz="1400" dirty="0"/>
              <a:t>出所：ジェトロ，投資関連コスト比較調査</a:t>
            </a:r>
            <a:r>
              <a:rPr kumimoji="1" lang="ja-JP" altLang="en-US" sz="1400" dirty="0" smtClean="0"/>
              <a:t>，</a:t>
            </a:r>
            <a:r>
              <a:rPr lang="ja-JP" altLang="en-US" sz="1400" dirty="0"/>
              <a:t>各</a:t>
            </a:r>
            <a:r>
              <a:rPr kumimoji="1" lang="ja-JP" altLang="en-US" sz="1400" dirty="0" smtClean="0"/>
              <a:t>年度版</a:t>
            </a:r>
            <a:r>
              <a:rPr kumimoji="1" lang="ja-JP" altLang="en-US" sz="1400" dirty="0"/>
              <a:t>より作成</a:t>
            </a:r>
            <a:r>
              <a:rPr kumimoji="1" lang="ja-JP" altLang="en-US" sz="1400" dirty="0" smtClean="0"/>
              <a:t>。</a:t>
            </a:r>
            <a:r>
              <a:rPr lang="en-US" altLang="ja-JP" sz="1400" dirty="0"/>
              <a:t>2001</a:t>
            </a:r>
            <a:r>
              <a:rPr lang="ja-JP" altLang="en-US" sz="1400" dirty="0" err="1"/>
              <a:t>，</a:t>
            </a:r>
            <a:r>
              <a:rPr lang="en-US" altLang="ja-JP" sz="1400" dirty="0"/>
              <a:t>2006</a:t>
            </a:r>
            <a:r>
              <a:rPr lang="ja-JP" altLang="en-US" sz="1400" dirty="0"/>
              <a:t>年は数値に幅があるので</a:t>
            </a:r>
            <a:r>
              <a:rPr lang="ja-JP" altLang="en-US" sz="1400" dirty="0" smtClean="0"/>
              <a:t>中央値で計算した。</a:t>
            </a:r>
            <a:endParaRPr kumimoji="1" lang="ja-JP" altLang="en-US" sz="1400" dirty="0"/>
          </a:p>
        </p:txBody>
      </p:sp>
    </p:spTree>
    <p:extLst>
      <p:ext uri="{BB962C8B-B14F-4D97-AF65-F5344CB8AC3E}">
        <p14:creationId xmlns:p14="http://schemas.microsoft.com/office/powerpoint/2010/main" val="41054931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a:t>1-</a:t>
            </a:r>
            <a:r>
              <a:rPr kumimoji="1" lang="ja-JP" altLang="en-US" dirty="0"/>
              <a:t>（２）　</a:t>
            </a:r>
            <a:r>
              <a:rPr kumimoji="1" lang="en-US" altLang="ja-JP" dirty="0"/>
              <a:t>ICT</a:t>
            </a:r>
            <a:r>
              <a:rPr kumimoji="1" lang="ja-JP" altLang="en-US" dirty="0"/>
              <a:t>によるモジュール化の進展　</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11</a:t>
            </a:fld>
            <a:endParaRPr lang="en-US" altLang="ja-JP" dirty="0"/>
          </a:p>
        </p:txBody>
      </p:sp>
    </p:spTree>
    <p:extLst>
      <p:ext uri="{BB962C8B-B14F-4D97-AF65-F5344CB8AC3E}">
        <p14:creationId xmlns:p14="http://schemas.microsoft.com/office/powerpoint/2010/main" val="2418675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404813"/>
            <a:ext cx="8229600" cy="1152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4000" dirty="0"/>
              <a:t>アーキテクチャの概念</a:t>
            </a:r>
            <a:endParaRPr lang="en-US" altLang="ja-JP" sz="4000" dirty="0"/>
          </a:p>
        </p:txBody>
      </p:sp>
      <p:sp>
        <p:nvSpPr>
          <p:cNvPr id="66563" name="Rectangle 3"/>
          <p:cNvSpPr>
            <a:spLocks noGrp="1" noChangeArrowheads="1"/>
          </p:cNvSpPr>
          <p:nvPr>
            <p:ph idx="1"/>
          </p:nvPr>
        </p:nvSpPr>
        <p:spPr bwMode="auto">
          <a:xfrm>
            <a:off x="457200" y="1773238"/>
            <a:ext cx="8363272"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基本概念としてのアーキテクチャ：以下に関する基本的設計構想のこと（藤本</a:t>
            </a:r>
            <a:r>
              <a:rPr lang="en-US" altLang="ja-JP" dirty="0"/>
              <a:t>[2001][2004])</a:t>
            </a:r>
            <a:endParaRPr lang="ja-JP" altLang="en-US" dirty="0"/>
          </a:p>
          <a:p>
            <a:pPr lvl="1" eaLnBrk="1" hangingPunct="1"/>
            <a:r>
              <a:rPr lang="ja-JP" altLang="en-US" dirty="0"/>
              <a:t>どのように製品を構成部品や工程に分割し，そこに製品機能を配分するか</a:t>
            </a:r>
          </a:p>
          <a:p>
            <a:pPr lvl="1" eaLnBrk="1" hangingPunct="1"/>
            <a:r>
              <a:rPr lang="ja-JP" altLang="en-US" dirty="0"/>
              <a:t>部品・工程間のインターフェースをいかに設計・調整するか</a:t>
            </a:r>
          </a:p>
          <a:p>
            <a:pPr eaLnBrk="1" hangingPunct="1"/>
            <a:endParaRPr lang="en-US" altLang="ja-JP" dirty="0"/>
          </a:p>
        </p:txBody>
      </p:sp>
      <p:sp>
        <p:nvSpPr>
          <p:cNvPr id="66564"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0F4D070-AA68-4166-85A7-EEF9A2B8E5BD}" type="slidenum">
              <a:rPr kumimoji="0" lang="en-US" altLang="ja-JP" smtClean="0"/>
              <a:pPr eaLnBrk="1" hangingPunct="1"/>
              <a:t>12</a:t>
            </a:fld>
            <a:endParaRPr kumimoji="0" lang="en-US" altLang="ja-JP"/>
          </a:p>
        </p:txBody>
      </p:sp>
    </p:spTree>
    <p:extLst>
      <p:ext uri="{BB962C8B-B14F-4D97-AF65-F5344CB8AC3E}">
        <p14:creationId xmlns:p14="http://schemas.microsoft.com/office/powerpoint/2010/main" val="4112870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457200"/>
            <a:ext cx="8362950" cy="884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dirty="0"/>
              <a:t>アーキテクチャの分類軸</a:t>
            </a:r>
          </a:p>
        </p:txBody>
      </p:sp>
      <p:sp>
        <p:nvSpPr>
          <p:cNvPr id="61443" name="Rectangle 3"/>
          <p:cNvSpPr>
            <a:spLocks noGrp="1" noChangeArrowheads="1"/>
          </p:cNvSpPr>
          <p:nvPr>
            <p:ph idx="1"/>
          </p:nvPr>
        </p:nvSpPr>
        <p:spPr>
          <a:xfrm>
            <a:off x="395288" y="1773238"/>
            <a:ext cx="8291512" cy="4824412"/>
          </a:xfrm>
        </p:spPr>
        <p:txBody>
          <a:bodyPr>
            <a:normAutofit lnSpcReduction="10000"/>
          </a:bodyPr>
          <a:lstStyle/>
          <a:p>
            <a:pPr eaLnBrk="1" hangingPunct="1">
              <a:lnSpc>
                <a:spcPct val="90000"/>
              </a:lnSpc>
              <a:buFont typeface="Arial" pitchFamily="34" charset="0"/>
              <a:buChar char="•"/>
              <a:defRPr/>
            </a:pPr>
            <a:r>
              <a:rPr lang="ja-JP" altLang="en-US" dirty="0"/>
              <a:t>第一の軸：部品や部分的工程の機能と構造の関係</a:t>
            </a:r>
          </a:p>
          <a:p>
            <a:pPr lvl="1" eaLnBrk="1" hangingPunct="1">
              <a:lnSpc>
                <a:spcPct val="90000"/>
              </a:lnSpc>
              <a:buFont typeface="Arial" pitchFamily="34" charset="0"/>
              <a:buChar char="–"/>
              <a:defRPr/>
            </a:pPr>
            <a:r>
              <a:rPr lang="ja-JP" altLang="en-US" dirty="0"/>
              <a:t>モジュラー・アーキテクチャ：機能と構造の関係が１対１になっている</a:t>
            </a:r>
          </a:p>
          <a:p>
            <a:pPr lvl="1" eaLnBrk="1" hangingPunct="1">
              <a:lnSpc>
                <a:spcPct val="90000"/>
              </a:lnSpc>
              <a:buFont typeface="Arial" pitchFamily="34" charset="0"/>
              <a:buChar char="–"/>
              <a:defRPr/>
            </a:pPr>
            <a:r>
              <a:rPr lang="ja-JP" altLang="en-US" dirty="0"/>
              <a:t>インテグラル・アーキテクチャ：機能と構造の関係が錯綜している</a:t>
            </a:r>
          </a:p>
          <a:p>
            <a:pPr eaLnBrk="1" hangingPunct="1">
              <a:lnSpc>
                <a:spcPct val="90000"/>
              </a:lnSpc>
              <a:buFont typeface="Arial" pitchFamily="34" charset="0"/>
              <a:buChar char="•"/>
              <a:defRPr/>
            </a:pPr>
            <a:r>
              <a:rPr lang="ja-JP" altLang="en-US" dirty="0"/>
              <a:t>第二の軸：部品間・工程間のインターフェース</a:t>
            </a:r>
          </a:p>
          <a:p>
            <a:pPr lvl="1" eaLnBrk="1" hangingPunct="1">
              <a:lnSpc>
                <a:spcPct val="90000"/>
              </a:lnSpc>
              <a:buFont typeface="Arial" pitchFamily="34" charset="0"/>
              <a:buChar char="–"/>
              <a:defRPr/>
            </a:pPr>
            <a:r>
              <a:rPr lang="ja-JP" altLang="en-US" dirty="0"/>
              <a:t>オープン・アーキテクチャ：インターフェースが業界標準</a:t>
            </a:r>
          </a:p>
          <a:p>
            <a:pPr lvl="1" eaLnBrk="1" hangingPunct="1">
              <a:lnSpc>
                <a:spcPct val="90000"/>
              </a:lnSpc>
              <a:buFont typeface="Arial" pitchFamily="34" charset="0"/>
              <a:buChar char="–"/>
              <a:defRPr/>
            </a:pPr>
            <a:r>
              <a:rPr lang="ja-JP" altLang="en-US" dirty="0"/>
              <a:t>クローズ・アーキテクチャ：インターフェース設計ルールが１社，または１企業グループで閉じている</a:t>
            </a:r>
            <a:endParaRPr lang="en-US" altLang="ja-JP" dirty="0"/>
          </a:p>
          <a:p>
            <a:pPr lvl="1" eaLnBrk="1" hangingPunct="1">
              <a:lnSpc>
                <a:spcPct val="90000"/>
              </a:lnSpc>
              <a:buFont typeface="Arial" pitchFamily="34" charset="0"/>
              <a:buChar char="–"/>
              <a:defRPr/>
            </a:pPr>
            <a:endParaRPr lang="ja-JP" altLang="en-US" dirty="0"/>
          </a:p>
        </p:txBody>
      </p:sp>
      <p:sp>
        <p:nvSpPr>
          <p:cNvPr id="67588"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C45FABA-1E87-4AD3-A8DC-2DB9A603E3E2}" type="slidenum">
              <a:rPr kumimoji="0" lang="en-US" altLang="ja-JP" smtClean="0"/>
              <a:pPr eaLnBrk="1" hangingPunct="1"/>
              <a:t>13</a:t>
            </a:fld>
            <a:endParaRPr kumimoji="0" lang="en-US" altLang="ja-JP"/>
          </a:p>
        </p:txBody>
      </p:sp>
    </p:spTree>
    <p:extLst>
      <p:ext uri="{BB962C8B-B14F-4D97-AF65-F5344CB8AC3E}">
        <p14:creationId xmlns:p14="http://schemas.microsoft.com/office/powerpoint/2010/main" val="2835072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アーキテクチャの概念と分類軸</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14</a:t>
            </a:fld>
            <a:endParaRPr lang="en-US" altLang="ja-JP" dirty="0"/>
          </a:p>
        </p:txBody>
      </p:sp>
      <p:sp>
        <p:nvSpPr>
          <p:cNvPr id="5" name="テキスト ボックス 4"/>
          <p:cNvSpPr txBox="1"/>
          <p:nvPr/>
        </p:nvSpPr>
        <p:spPr>
          <a:xfrm>
            <a:off x="251520" y="6376830"/>
            <a:ext cx="7488832" cy="369332"/>
          </a:xfrm>
          <a:prstGeom prst="rect">
            <a:avLst/>
          </a:prstGeom>
          <a:noFill/>
        </p:spPr>
        <p:txBody>
          <a:bodyPr wrap="square" rtlCol="0">
            <a:spAutoFit/>
          </a:bodyPr>
          <a:lstStyle/>
          <a:p>
            <a:r>
              <a:rPr kumimoji="1" lang="ja-JP" altLang="en-US" dirty="0"/>
              <a:t>出所：藤本</a:t>
            </a:r>
            <a:r>
              <a:rPr kumimoji="1" lang="en-US" altLang="ja-JP" dirty="0"/>
              <a:t>[2004]125</a:t>
            </a:r>
            <a:r>
              <a:rPr kumimoji="1" lang="ja-JP" altLang="en-US" dirty="0"/>
              <a:t>頁。</a:t>
            </a:r>
          </a:p>
        </p:txBody>
      </p:sp>
    </p:spTree>
    <p:extLst>
      <p:ext uri="{BB962C8B-B14F-4D97-AF65-F5344CB8AC3E}">
        <p14:creationId xmlns:p14="http://schemas.microsoft.com/office/powerpoint/2010/main" val="3582489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549275"/>
            <a:ext cx="8569325" cy="1143000"/>
          </a:xfrm>
        </p:spPr>
        <p:txBody>
          <a:bodyPr>
            <a:normAutofit fontScale="90000"/>
          </a:bodyPr>
          <a:lstStyle/>
          <a:p>
            <a:pPr eaLnBrk="1" hangingPunct="1">
              <a:defRPr/>
            </a:pPr>
            <a:r>
              <a:rPr lang="ja-JP" altLang="en-US" sz="4000" dirty="0"/>
              <a:t>アーキテクチャの基本タイプ（藤本</a:t>
            </a:r>
            <a:r>
              <a:rPr lang="en-US" altLang="ja-JP" sz="4000" dirty="0"/>
              <a:t>[2004]</a:t>
            </a:r>
            <a:r>
              <a:rPr lang="ja-JP" altLang="en-US" sz="4000" dirty="0"/>
              <a:t>）</a:t>
            </a:r>
          </a:p>
        </p:txBody>
      </p:sp>
      <p:sp>
        <p:nvSpPr>
          <p:cNvPr id="68611" name="スライド番号プレースホルダ 3"/>
          <p:cNvSpPr>
            <a:spLocks noGrp="1"/>
          </p:cNvSpPr>
          <p:nvPr>
            <p:ph type="sldNum" sz="quarter" idx="12"/>
          </p:nvPr>
        </p:nvSpPr>
        <p:spPr bwMode="auto">
          <a:xfrm>
            <a:off x="6804025" y="6237288"/>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DD62699-4CC6-45BB-908D-3448C82A3A37}" type="slidenum">
              <a:rPr kumimoji="0" lang="en-US" altLang="ja-JP" smtClean="0"/>
              <a:pPr eaLnBrk="1" hangingPunct="1"/>
              <a:t>15</a:t>
            </a:fld>
            <a:endParaRPr kumimoji="0" lang="en-US" altLang="ja-JP"/>
          </a:p>
        </p:txBody>
      </p:sp>
      <p:graphicFrame>
        <p:nvGraphicFramePr>
          <p:cNvPr id="269385" name="Group 73"/>
          <p:cNvGraphicFramePr>
            <a:graphicFrameLocks noGrp="1"/>
          </p:cNvGraphicFramePr>
          <p:nvPr/>
        </p:nvGraphicFramePr>
        <p:xfrm>
          <a:off x="611188" y="1484313"/>
          <a:ext cx="7704137" cy="4765700"/>
        </p:xfrm>
        <a:graphic>
          <a:graphicData uri="http://schemas.openxmlformats.org/drawingml/2006/table">
            <a:tbl>
              <a:tblPr/>
              <a:tblGrid>
                <a:gridCol w="759089">
                  <a:extLst>
                    <a:ext uri="{9D8B030D-6E8A-4147-A177-3AD203B41FA5}">
                      <a16:colId xmlns="" xmlns:a16="http://schemas.microsoft.com/office/drawing/2014/main" val="20000"/>
                    </a:ext>
                  </a:extLst>
                </a:gridCol>
                <a:gridCol w="3405185">
                  <a:extLst>
                    <a:ext uri="{9D8B030D-6E8A-4147-A177-3AD203B41FA5}">
                      <a16:colId xmlns="" xmlns:a16="http://schemas.microsoft.com/office/drawing/2014/main" val="20001"/>
                    </a:ext>
                  </a:extLst>
                </a:gridCol>
                <a:gridCol w="3539863">
                  <a:extLst>
                    <a:ext uri="{9D8B030D-6E8A-4147-A177-3AD203B41FA5}">
                      <a16:colId xmlns="" xmlns:a16="http://schemas.microsoft.com/office/drawing/2014/main" val="20002"/>
                    </a:ext>
                  </a:extLst>
                </a:gridCol>
              </a:tblGrid>
              <a:tr h="62044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91439" marR="9143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インテグラル（擦り合わせ）</a:t>
                      </a:r>
                    </a:p>
                  </a:txBody>
                  <a:tcPr marL="91439" marR="91439"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モジュラー（組み合わせ）</a:t>
                      </a:r>
                    </a:p>
                  </a:txBody>
                  <a:tcPr marL="91439" marR="9143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920214">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クローズド（囲い込み）</a:t>
                      </a:r>
                    </a:p>
                  </a:txBody>
                  <a:tcPr marL="91439" marR="9143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クローズド・インテグラル型</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自動車</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オートバイ</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軽薄短小型家電</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ゲームソフト　他</a:t>
                      </a:r>
                    </a:p>
                  </a:txBody>
                  <a:tcPr marL="91439" marR="91439"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メインフレーム</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工作機械</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レゴ　他</a:t>
                      </a:r>
                    </a:p>
                  </a:txBody>
                  <a:tcPr marL="91439" marR="9143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225012">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オープン（業界標準）</a:t>
                      </a:r>
                    </a:p>
                  </a:txBody>
                  <a:tcPr marL="91439" marR="91439"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ja-JP" altLang="ja-JP" sz="2000" b="0" i="0" u="none" strike="noStrike" cap="none" normalizeH="0" baseline="0" dirty="0">
                        <a:ln>
                          <a:noFill/>
                        </a:ln>
                        <a:solidFill>
                          <a:schemeClr val="tx1"/>
                        </a:solidFill>
                        <a:effectLst/>
                        <a:latin typeface="Arial" charset="0"/>
                        <a:ea typeface="ＭＳ Ｐゴシック" pitchFamily="50" charset="-128"/>
                      </a:endParaRPr>
                    </a:p>
                  </a:txBody>
                  <a:tcPr marL="91439" marR="91439"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オープン・モジュール型</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パソコン・システム</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パソコン本体</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インターネット製品</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自転車</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ある種の新金融商品　他</a:t>
                      </a:r>
                    </a:p>
                  </a:txBody>
                  <a:tcPr marL="91439" marR="91439"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68631" name="Line 63"/>
          <p:cNvSpPr>
            <a:spLocks noChangeShapeType="1"/>
          </p:cNvSpPr>
          <p:nvPr/>
        </p:nvSpPr>
        <p:spPr bwMode="auto">
          <a:xfrm>
            <a:off x="1476375" y="616585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Tree>
    <p:extLst>
      <p:ext uri="{BB962C8B-B14F-4D97-AF65-F5344CB8AC3E}">
        <p14:creationId xmlns:p14="http://schemas.microsoft.com/office/powerpoint/2010/main" val="510842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404664"/>
            <a:ext cx="8229600" cy="1152128"/>
          </a:xfrm>
        </p:spPr>
        <p:txBody>
          <a:bodyPr>
            <a:normAutofit fontScale="90000"/>
          </a:bodyPr>
          <a:lstStyle/>
          <a:p>
            <a:r>
              <a:rPr kumimoji="1" lang="ja-JP" altLang="en-US" dirty="0"/>
              <a:t>日本におけるアーキテクチャの比較優位の所在</a:t>
            </a:r>
          </a:p>
        </p:txBody>
      </p:sp>
      <p:sp>
        <p:nvSpPr>
          <p:cNvPr id="5" name="コンテンツ プレースホルダー 4"/>
          <p:cNvSpPr>
            <a:spLocks noGrp="1"/>
          </p:cNvSpPr>
          <p:nvPr>
            <p:ph idx="1"/>
          </p:nvPr>
        </p:nvSpPr>
        <p:spPr/>
        <p:txBody>
          <a:bodyPr>
            <a:normAutofit fontScale="85000" lnSpcReduction="20000"/>
          </a:bodyPr>
          <a:lstStyle/>
          <a:p>
            <a:r>
              <a:rPr kumimoji="1" lang="ja-JP" altLang="en-US" dirty="0"/>
              <a:t>企業の持つ組織能力の賦存状況により，国ごとにアーキテクチャに関する比較優位・比較劣位が生じる（藤本隆宏）</a:t>
            </a:r>
            <a:endParaRPr kumimoji="1" lang="en-US" altLang="ja-JP" dirty="0"/>
          </a:p>
          <a:p>
            <a:r>
              <a:rPr lang="ja-JP" altLang="en-US" dirty="0"/>
              <a:t>日本企業</a:t>
            </a:r>
            <a:r>
              <a:rPr lang="ja-JP" altLang="en-US" dirty="0" smtClean="0"/>
              <a:t>は＿＿＿＿＿＿＿＿の</a:t>
            </a:r>
            <a:r>
              <a:rPr lang="ja-JP" altLang="en-US" dirty="0"/>
              <a:t>製品・工程に対応した組織能力を蓄積している</a:t>
            </a:r>
            <a:endParaRPr lang="en-US" altLang="ja-JP" dirty="0"/>
          </a:p>
          <a:p>
            <a:pPr lvl="1"/>
            <a:r>
              <a:rPr lang="ja-JP" altLang="en-US" dirty="0"/>
              <a:t>例：</a:t>
            </a:r>
            <a:r>
              <a:rPr lang="ja-JP" altLang="en-US" dirty="0" smtClean="0"/>
              <a:t>乗用車。複雑</a:t>
            </a:r>
            <a:r>
              <a:rPr lang="ja-JP" altLang="en-US" dirty="0"/>
              <a:t>な製品・工程の最適設計による総合品質が必要</a:t>
            </a:r>
            <a:endParaRPr lang="en-US" altLang="ja-JP" dirty="0"/>
          </a:p>
          <a:p>
            <a:pPr lvl="1"/>
            <a:r>
              <a:rPr lang="ja-JP" altLang="en-US" dirty="0"/>
              <a:t>企業内・企業グループ内でノウハウを長期的に維持</a:t>
            </a:r>
            <a:endParaRPr lang="en-US" altLang="ja-JP" dirty="0"/>
          </a:p>
          <a:p>
            <a:pPr lvl="1"/>
            <a:r>
              <a:rPr lang="ja-JP" altLang="en-US" dirty="0"/>
              <a:t>長期雇用の技術者。機能別組織を超えた開発チームによる濃密なコミュニケーション</a:t>
            </a:r>
            <a:endParaRPr lang="en-US" altLang="ja-JP" dirty="0"/>
          </a:p>
          <a:p>
            <a:pPr lvl="1"/>
            <a:r>
              <a:rPr kumimoji="1" lang="ja-JP" altLang="en-US" dirty="0"/>
              <a:t>長期的取引関係にあるサプライヤー</a:t>
            </a:r>
            <a:r>
              <a:rPr lang="ja-JP" altLang="en-US" dirty="0"/>
              <a:t>（</a:t>
            </a:r>
            <a:r>
              <a:rPr lang="en-US" altLang="ja-JP" dirty="0"/>
              <a:t>Ⅴ-3</a:t>
            </a:r>
            <a:r>
              <a:rPr lang="ja-JP" altLang="en-US" dirty="0"/>
              <a:t>で後述）が製品開発に</a:t>
            </a:r>
            <a:r>
              <a:rPr lang="ja-JP" altLang="en-US" dirty="0" smtClean="0"/>
              <a:t>参加。完成車メーカーの要求にきめ細かく対応</a:t>
            </a:r>
            <a:endParaRPr kumimoji="1" lang="ja-JP" altLang="en-US" dirty="0"/>
          </a:p>
        </p:txBody>
      </p:sp>
      <p:sp>
        <p:nvSpPr>
          <p:cNvPr id="3" name="スライド番号プレースホルダー 2"/>
          <p:cNvSpPr>
            <a:spLocks noGrp="1"/>
          </p:cNvSpPr>
          <p:nvPr>
            <p:ph type="sldNum" sz="quarter" idx="12"/>
          </p:nvPr>
        </p:nvSpPr>
        <p:spPr/>
        <p:txBody>
          <a:bodyPr/>
          <a:lstStyle/>
          <a:p>
            <a:pPr>
              <a:defRPr/>
            </a:pPr>
            <a:fld id="{E4077BB3-7DFE-49E4-AA61-91FE59E29089}" type="slidenum">
              <a:rPr lang="en-US" altLang="ja-JP" smtClean="0"/>
              <a:pPr>
                <a:defRPr/>
              </a:pPr>
              <a:t>16</a:t>
            </a:fld>
            <a:endParaRPr lang="en-US" altLang="ja-JP" dirty="0"/>
          </a:p>
        </p:txBody>
      </p:sp>
    </p:spTree>
    <p:extLst>
      <p:ext uri="{BB962C8B-B14F-4D97-AF65-F5344CB8AC3E}">
        <p14:creationId xmlns:p14="http://schemas.microsoft.com/office/powerpoint/2010/main" val="3155570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モジュール化の潮流（１）</a:t>
            </a:r>
          </a:p>
        </p:txBody>
      </p:sp>
      <p:sp>
        <p:nvSpPr>
          <p:cNvPr id="3" name="コンテンツ プレースホルダー 2"/>
          <p:cNvSpPr>
            <a:spLocks noGrp="1"/>
          </p:cNvSpPr>
          <p:nvPr>
            <p:ph idx="1"/>
          </p:nvPr>
        </p:nvSpPr>
        <p:spPr>
          <a:xfrm>
            <a:off x="457200" y="1196752"/>
            <a:ext cx="8229600" cy="5544616"/>
          </a:xfrm>
        </p:spPr>
        <p:txBody>
          <a:bodyPr>
            <a:normAutofit fontScale="77500" lnSpcReduction="20000"/>
          </a:bodyPr>
          <a:lstStyle/>
          <a:p>
            <a:r>
              <a:rPr lang="ja-JP" altLang="en-US" dirty="0"/>
              <a:t>モジュール化</a:t>
            </a:r>
          </a:p>
          <a:p>
            <a:pPr lvl="1"/>
            <a:r>
              <a:rPr lang="ja-JP" altLang="en-US" dirty="0" smtClean="0"/>
              <a:t>製品が複雑になって完成度が高くなると，構造の一定部分が独立した機能を持つ</a:t>
            </a:r>
            <a:endParaRPr lang="en-US" altLang="ja-JP" dirty="0" smtClean="0"/>
          </a:p>
          <a:p>
            <a:pPr lvl="1"/>
            <a:r>
              <a:rPr lang="ja-JP" altLang="en-US" dirty="0" smtClean="0"/>
              <a:t>とくに</a:t>
            </a:r>
            <a:r>
              <a:rPr lang="en-US" altLang="ja-JP" dirty="0" smtClean="0"/>
              <a:t>1990</a:t>
            </a:r>
            <a:r>
              <a:rPr lang="ja-JP" altLang="en-US" dirty="0" smtClean="0"/>
              <a:t>年代以後，ハードウェア</a:t>
            </a:r>
            <a:r>
              <a:rPr lang="ja-JP" altLang="en-US" dirty="0"/>
              <a:t>でなくソフトウェアで制御</a:t>
            </a:r>
            <a:r>
              <a:rPr lang="ja-JP" altLang="en-US" dirty="0" smtClean="0"/>
              <a:t>する動き</a:t>
            </a:r>
            <a:endParaRPr lang="ja-JP" altLang="en-US" dirty="0"/>
          </a:p>
          <a:p>
            <a:pPr lvl="2"/>
            <a:r>
              <a:rPr lang="ja-JP" altLang="en-US" dirty="0"/>
              <a:t>マイクロ・コントロール・ユニット（</a:t>
            </a:r>
            <a:r>
              <a:rPr lang="en-US" altLang="ja-JP" dirty="0"/>
              <a:t>MCU)</a:t>
            </a:r>
            <a:r>
              <a:rPr lang="ja-JP" altLang="en-US" dirty="0"/>
              <a:t>とファームウェアの組み込み</a:t>
            </a:r>
            <a:r>
              <a:rPr lang="en-US" altLang="ja-JP" dirty="0"/>
              <a:t>(</a:t>
            </a:r>
            <a:r>
              <a:rPr lang="ja-JP" altLang="en-US" dirty="0"/>
              <a:t>小川</a:t>
            </a:r>
            <a:r>
              <a:rPr lang="en-US" altLang="ja-JP" dirty="0"/>
              <a:t>[2007]</a:t>
            </a:r>
            <a:r>
              <a:rPr lang="ja-JP" altLang="en-US" dirty="0"/>
              <a:t>）による電子機器のモジュール化</a:t>
            </a:r>
          </a:p>
          <a:p>
            <a:pPr lvl="3"/>
            <a:r>
              <a:rPr lang="en-US" altLang="ja-JP" dirty="0"/>
              <a:t>MCU</a:t>
            </a:r>
            <a:r>
              <a:rPr lang="ja-JP" altLang="en-US" dirty="0"/>
              <a:t>：中央演算機能，メモリー機能，入出力回路，周辺制御回路などを集積して一つのチップに集積したもの</a:t>
            </a:r>
          </a:p>
          <a:p>
            <a:pPr lvl="3"/>
            <a:r>
              <a:rPr lang="ja-JP" altLang="en-US" dirty="0"/>
              <a:t>ファームウェア：コンピュータシステムを組み込んだ電子機器本体を動作させるために組み込まれるソフトウェア</a:t>
            </a:r>
            <a:r>
              <a:rPr lang="en-US" altLang="ja-JP" dirty="0"/>
              <a:t>(</a:t>
            </a:r>
            <a:r>
              <a:rPr lang="ja-JP" altLang="en-US" dirty="0"/>
              <a:t>組み込みソフトウェア</a:t>
            </a:r>
            <a:r>
              <a:rPr lang="en-US" altLang="ja-JP" dirty="0"/>
              <a:t>)</a:t>
            </a:r>
            <a:r>
              <a:rPr lang="ja-JP" altLang="en-US" dirty="0" err="1"/>
              <a:t>。</a:t>
            </a:r>
            <a:r>
              <a:rPr lang="ja-JP" altLang="en-US" dirty="0"/>
              <a:t>一般にフラッシュ・メモリーなどの</a:t>
            </a:r>
            <a:r>
              <a:rPr lang="en-US" altLang="ja-JP" dirty="0"/>
              <a:t>ROM</a:t>
            </a:r>
            <a:r>
              <a:rPr lang="ja-JP" altLang="en-US" dirty="0"/>
              <a:t>に格納される。</a:t>
            </a:r>
          </a:p>
          <a:p>
            <a:r>
              <a:rPr lang="ja-JP" altLang="en-US" dirty="0"/>
              <a:t>生産規模の拡大とバラエティ拡張</a:t>
            </a:r>
          </a:p>
          <a:p>
            <a:pPr lvl="1"/>
            <a:r>
              <a:rPr lang="ja-JP" altLang="en-US" dirty="0"/>
              <a:t>モジュールごとに独立した設計・生産が行われる</a:t>
            </a:r>
            <a:r>
              <a:rPr lang="en-US" altLang="ja-JP" dirty="0"/>
              <a:t>(</a:t>
            </a:r>
            <a:r>
              <a:rPr lang="ja-JP" altLang="en-US" dirty="0"/>
              <a:t>全体最適化が不要</a:t>
            </a:r>
            <a:r>
              <a:rPr lang="en-US" altLang="ja-JP" dirty="0"/>
              <a:t>)</a:t>
            </a:r>
          </a:p>
          <a:p>
            <a:pPr lvl="1"/>
            <a:r>
              <a:rPr lang="ja-JP" altLang="en-US" dirty="0"/>
              <a:t>モジュールを組み合わせれば廉価に最終製品を開発・生産できる</a:t>
            </a:r>
          </a:p>
          <a:p>
            <a:pPr lvl="1"/>
            <a:r>
              <a:rPr lang="ja-JP" altLang="en-US" dirty="0"/>
              <a:t>インテグラル型の新製品がモジュール化されて価格が低下し，日本企業は価格競争に勝てなくなる</a:t>
            </a:r>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17</a:t>
            </a:fld>
            <a:endParaRPr lang="en-US" altLang="ja-JP" dirty="0"/>
          </a:p>
        </p:txBody>
      </p:sp>
    </p:spTree>
    <p:extLst>
      <p:ext uri="{BB962C8B-B14F-4D97-AF65-F5344CB8AC3E}">
        <p14:creationId xmlns:p14="http://schemas.microsoft.com/office/powerpoint/2010/main" val="6374450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MPU/MCU</a:t>
            </a:r>
            <a:r>
              <a:rPr kumimoji="1" lang="ja-JP" altLang="en-US" dirty="0"/>
              <a:t>適用の拡大とモジュール化</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18</a:t>
            </a:fld>
            <a:endParaRPr lang="en-US" altLang="ja-JP" dirty="0"/>
          </a:p>
        </p:txBody>
      </p:sp>
      <p:sp>
        <p:nvSpPr>
          <p:cNvPr id="9" name="テキスト ボックス 8"/>
          <p:cNvSpPr txBox="1"/>
          <p:nvPr/>
        </p:nvSpPr>
        <p:spPr>
          <a:xfrm>
            <a:off x="179512" y="5984413"/>
            <a:ext cx="3240360" cy="369332"/>
          </a:xfrm>
          <a:prstGeom prst="rect">
            <a:avLst/>
          </a:prstGeom>
          <a:noFill/>
        </p:spPr>
        <p:txBody>
          <a:bodyPr wrap="square" rtlCol="0">
            <a:spAutoFit/>
          </a:bodyPr>
          <a:lstStyle/>
          <a:p>
            <a:r>
              <a:rPr kumimoji="1" lang="ja-JP" altLang="en-US" dirty="0"/>
              <a:t>出所：小川</a:t>
            </a:r>
            <a:r>
              <a:rPr kumimoji="1" lang="en-US" altLang="ja-JP" dirty="0"/>
              <a:t>[2007]225</a:t>
            </a:r>
            <a:r>
              <a:rPr kumimoji="1" lang="ja-JP" altLang="en-US" dirty="0"/>
              <a:t>頁。</a:t>
            </a:r>
          </a:p>
        </p:txBody>
      </p:sp>
      <p:sp>
        <p:nvSpPr>
          <p:cNvPr id="13" name="テキスト ボックス 12"/>
          <p:cNvSpPr txBox="1"/>
          <p:nvPr/>
        </p:nvSpPr>
        <p:spPr>
          <a:xfrm>
            <a:off x="5508103" y="5925947"/>
            <a:ext cx="3312369" cy="646331"/>
          </a:xfrm>
          <a:prstGeom prst="rect">
            <a:avLst/>
          </a:prstGeom>
          <a:noFill/>
        </p:spPr>
        <p:txBody>
          <a:bodyPr wrap="square" rtlCol="0">
            <a:spAutoFit/>
          </a:bodyPr>
          <a:lstStyle/>
          <a:p>
            <a:r>
              <a:rPr kumimoji="1" lang="ja-JP" altLang="en-US" dirty="0"/>
              <a:t>出所：新宅・小川・</a:t>
            </a:r>
            <a:r>
              <a:rPr lang="ja-JP" altLang="en-US" dirty="0"/>
              <a:t>善本</a:t>
            </a:r>
            <a:r>
              <a:rPr lang="en-US" altLang="ja-JP" dirty="0"/>
              <a:t>[2006]53</a:t>
            </a:r>
            <a:r>
              <a:rPr kumimoji="1" lang="ja-JP" altLang="en-US" dirty="0"/>
              <a:t>頁。</a:t>
            </a:r>
          </a:p>
        </p:txBody>
      </p:sp>
    </p:spTree>
    <p:extLst>
      <p:ext uri="{BB962C8B-B14F-4D97-AF65-F5344CB8AC3E}">
        <p14:creationId xmlns:p14="http://schemas.microsoft.com/office/powerpoint/2010/main" val="722893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モジュール化の潮流（２）</a:t>
            </a:r>
          </a:p>
        </p:txBody>
      </p:sp>
      <p:sp>
        <p:nvSpPr>
          <p:cNvPr id="6" name="コンテンツ プレースホルダー 5"/>
          <p:cNvSpPr>
            <a:spLocks noGrp="1"/>
          </p:cNvSpPr>
          <p:nvPr>
            <p:ph idx="1"/>
          </p:nvPr>
        </p:nvSpPr>
        <p:spPr/>
        <p:txBody>
          <a:bodyPr/>
          <a:lstStyle/>
          <a:p>
            <a:pPr>
              <a:lnSpc>
                <a:spcPct val="120000"/>
              </a:lnSpc>
              <a:buFont typeface="Arial" pitchFamily="34" charset="0"/>
              <a:buChar char="•"/>
              <a:defRPr/>
            </a:pPr>
            <a:r>
              <a:rPr lang="en-US" altLang="ja-JP" dirty="0"/>
              <a:t>ICT</a:t>
            </a:r>
            <a:r>
              <a:rPr lang="ja-JP" altLang="en-US" dirty="0"/>
              <a:t>活用により，オープン・モジュラーの領域でのビジネス・モデルが台頭（アメリカ，台湾，韓国）</a:t>
            </a:r>
          </a:p>
          <a:p>
            <a:pPr lvl="1">
              <a:lnSpc>
                <a:spcPct val="120000"/>
              </a:lnSpc>
              <a:buFont typeface="Arial" pitchFamily="34" charset="0"/>
              <a:buChar char="–"/>
              <a:defRPr/>
            </a:pPr>
            <a:r>
              <a:rPr lang="en-US" altLang="ja-JP" dirty="0"/>
              <a:t>ICT</a:t>
            </a:r>
            <a:r>
              <a:rPr lang="ja-JP" altLang="en-US" dirty="0"/>
              <a:t>産業：パソコン，</a:t>
            </a:r>
            <a:r>
              <a:rPr lang="en-US" altLang="ja-JP" dirty="0"/>
              <a:t>IT</a:t>
            </a:r>
            <a:r>
              <a:rPr lang="ja-JP" altLang="en-US" dirty="0"/>
              <a:t>機器，オープン系ソフトウェア，</a:t>
            </a:r>
            <a:r>
              <a:rPr lang="en-US" altLang="ja-JP" dirty="0"/>
              <a:t>IoT</a:t>
            </a:r>
            <a:endParaRPr lang="ja-JP" altLang="en-US" dirty="0"/>
          </a:p>
          <a:p>
            <a:pPr lvl="1">
              <a:lnSpc>
                <a:spcPct val="120000"/>
              </a:lnSpc>
              <a:buFont typeface="Arial" pitchFamily="34" charset="0"/>
              <a:buChar char="–"/>
              <a:defRPr/>
            </a:pPr>
            <a:r>
              <a:rPr lang="en-US" altLang="ja-JP" dirty="0"/>
              <a:t>ICT</a:t>
            </a:r>
            <a:r>
              <a:rPr lang="ja-JP" altLang="en-US" dirty="0"/>
              <a:t>利用産業：ネット検索，</a:t>
            </a:r>
            <a:r>
              <a:rPr lang="en-US" altLang="ja-JP" dirty="0"/>
              <a:t>SNS</a:t>
            </a:r>
            <a:r>
              <a:rPr lang="ja-JP" altLang="en-US" dirty="0" err="1" smtClean="0"/>
              <a:t>，</a:t>
            </a:r>
            <a:r>
              <a:rPr lang="ja-JP" altLang="en-US" dirty="0" smtClean="0"/>
              <a:t>＿＿＿＿＿＿，</a:t>
            </a:r>
            <a:r>
              <a:rPr lang="en-US" altLang="ja-JP" dirty="0"/>
              <a:t>IP</a:t>
            </a:r>
            <a:r>
              <a:rPr lang="ja-JP" altLang="en-US" dirty="0"/>
              <a:t>電話，キャッシュレス決裁，仮想通貨</a:t>
            </a:r>
            <a:r>
              <a:rPr lang="en-US" altLang="ja-JP" dirty="0"/>
              <a:t>……</a:t>
            </a:r>
            <a:r>
              <a:rPr lang="ja-JP" altLang="en-US" dirty="0"/>
              <a:t>総じてネットビジネス</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A4C94890-C4E6-4AB5-BD55-4CD805F317D2}" type="slidenum">
              <a:rPr lang="en-US" altLang="ja-JP" smtClean="0"/>
              <a:pPr>
                <a:defRPr/>
              </a:pPr>
              <a:t>19</a:t>
            </a:fld>
            <a:endParaRPr lang="en-US" altLang="ja-JP" dirty="0"/>
          </a:p>
        </p:txBody>
      </p:sp>
    </p:spTree>
    <p:extLst>
      <p:ext uri="{BB962C8B-B14F-4D97-AF65-F5344CB8AC3E}">
        <p14:creationId xmlns:p14="http://schemas.microsoft.com/office/powerpoint/2010/main" val="392974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a:t>１　冷戦終結・</a:t>
            </a:r>
            <a:r>
              <a:rPr lang="ja-JP" altLang="en-US" dirty="0"/>
              <a:t>新興国台頭と</a:t>
            </a:r>
            <a:r>
              <a:rPr lang="en-US" altLang="ja-JP" dirty="0"/>
              <a:t>ICT</a:t>
            </a:r>
            <a:r>
              <a:rPr lang="ja-JP" altLang="en-US" dirty="0"/>
              <a:t>の発展がもたらしたもの</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a:t>
            </a:fld>
            <a:endParaRPr lang="en-US" altLang="ja-JP" dirty="0"/>
          </a:p>
        </p:txBody>
      </p:sp>
    </p:spTree>
    <p:extLst>
      <p:ext uri="{BB962C8B-B14F-4D97-AF65-F5344CB8AC3E}">
        <p14:creationId xmlns:p14="http://schemas.microsoft.com/office/powerpoint/2010/main" val="2925498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光ディスクドライブの事例（１）</a:t>
            </a:r>
            <a:r>
              <a:rPr kumimoji="1" lang="en-US" altLang="ja-JP" dirty="0"/>
              <a:t/>
            </a:r>
            <a:br>
              <a:rPr kumimoji="1" lang="en-US" altLang="ja-JP" dirty="0"/>
            </a:br>
            <a:endParaRPr kumimoji="1" lang="ja-JP" altLang="en-US" dirty="0"/>
          </a:p>
        </p:txBody>
      </p:sp>
      <p:sp>
        <p:nvSpPr>
          <p:cNvPr id="3" name="コンテンツ プレースホルダー 2"/>
          <p:cNvSpPr>
            <a:spLocks noGrp="1"/>
          </p:cNvSpPr>
          <p:nvPr>
            <p:ph idx="1"/>
          </p:nvPr>
        </p:nvSpPr>
        <p:spPr>
          <a:xfrm>
            <a:off x="395536" y="1229312"/>
            <a:ext cx="8229600" cy="1036712"/>
          </a:xfrm>
        </p:spPr>
        <p:txBody>
          <a:bodyPr/>
          <a:lstStyle/>
          <a:p>
            <a:r>
              <a:rPr kumimoji="1" lang="ja-JP" altLang="en-US" dirty="0"/>
              <a:t>モジュール化とともに出荷台数が激増</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20</a:t>
            </a:fld>
            <a:endParaRPr lang="en-US" altLang="ja-JP" dirty="0"/>
          </a:p>
        </p:txBody>
      </p:sp>
      <p:sp>
        <p:nvSpPr>
          <p:cNvPr id="5" name="テキスト ボックス 4"/>
          <p:cNvSpPr txBox="1"/>
          <p:nvPr/>
        </p:nvSpPr>
        <p:spPr>
          <a:xfrm>
            <a:off x="5580112" y="4581128"/>
            <a:ext cx="3312368" cy="646331"/>
          </a:xfrm>
          <a:prstGeom prst="rect">
            <a:avLst/>
          </a:prstGeom>
          <a:noFill/>
        </p:spPr>
        <p:txBody>
          <a:bodyPr wrap="square" rtlCol="0">
            <a:spAutoFit/>
          </a:bodyPr>
          <a:lstStyle/>
          <a:p>
            <a:r>
              <a:rPr kumimoji="1" lang="ja-JP" altLang="en-US" dirty="0"/>
              <a:t>出所：善本・新宅・小川</a:t>
            </a:r>
            <a:r>
              <a:rPr kumimoji="1" lang="en-US" altLang="ja-JP" dirty="0"/>
              <a:t>[2006]635</a:t>
            </a:r>
            <a:r>
              <a:rPr kumimoji="1" lang="ja-JP" altLang="en-US" dirty="0"/>
              <a:t>頁。</a:t>
            </a:r>
          </a:p>
        </p:txBody>
      </p:sp>
    </p:spTree>
    <p:extLst>
      <p:ext uri="{BB962C8B-B14F-4D97-AF65-F5344CB8AC3E}">
        <p14:creationId xmlns:p14="http://schemas.microsoft.com/office/powerpoint/2010/main" val="3047055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光ディスクドライブの事例（２）</a:t>
            </a:r>
            <a:endParaRPr kumimoji="1" lang="ja-JP" altLang="en-US" dirty="0"/>
          </a:p>
        </p:txBody>
      </p:sp>
      <p:sp>
        <p:nvSpPr>
          <p:cNvPr id="3" name="コンテンツ プレースホルダー 2"/>
          <p:cNvSpPr>
            <a:spLocks noGrp="1"/>
          </p:cNvSpPr>
          <p:nvPr>
            <p:ph idx="1"/>
          </p:nvPr>
        </p:nvSpPr>
        <p:spPr>
          <a:xfrm>
            <a:off x="457200" y="1600200"/>
            <a:ext cx="2458616" cy="4525963"/>
          </a:xfrm>
        </p:spPr>
        <p:txBody>
          <a:bodyPr/>
          <a:lstStyle/>
          <a:p>
            <a:r>
              <a:rPr kumimoji="1" lang="ja-JP" altLang="en-US" dirty="0"/>
              <a:t>モジュール化とともに日本企業から韓国・台湾企業に生産の担い手がシフト</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21</a:t>
            </a:fld>
            <a:endParaRPr lang="en-US" altLang="ja-JP" dirty="0"/>
          </a:p>
        </p:txBody>
      </p:sp>
      <p:sp>
        <p:nvSpPr>
          <p:cNvPr id="6" name="テキスト ボックス 5"/>
          <p:cNvSpPr txBox="1"/>
          <p:nvPr/>
        </p:nvSpPr>
        <p:spPr>
          <a:xfrm>
            <a:off x="395536" y="6002656"/>
            <a:ext cx="2448272" cy="646331"/>
          </a:xfrm>
          <a:prstGeom prst="rect">
            <a:avLst/>
          </a:prstGeom>
          <a:noFill/>
        </p:spPr>
        <p:txBody>
          <a:bodyPr wrap="square" rtlCol="0">
            <a:spAutoFit/>
          </a:bodyPr>
          <a:lstStyle/>
          <a:p>
            <a:r>
              <a:rPr kumimoji="1" lang="ja-JP" altLang="en-US" dirty="0"/>
              <a:t>出所：善本・新宅・小川</a:t>
            </a:r>
            <a:r>
              <a:rPr kumimoji="1" lang="en-US" altLang="ja-JP" dirty="0"/>
              <a:t>[2006]635</a:t>
            </a:r>
            <a:r>
              <a:rPr kumimoji="1" lang="ja-JP" altLang="en-US" dirty="0"/>
              <a:t>頁。</a:t>
            </a:r>
          </a:p>
        </p:txBody>
      </p:sp>
    </p:spTree>
    <p:extLst>
      <p:ext uri="{BB962C8B-B14F-4D97-AF65-F5344CB8AC3E}">
        <p14:creationId xmlns:p14="http://schemas.microsoft.com/office/powerpoint/2010/main" val="725675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xfrm>
            <a:off x="468312" y="333375"/>
            <a:ext cx="8280151" cy="100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ja-JP" altLang="en-US" sz="3600" dirty="0"/>
              <a:t>中国の疑似モジュールと真正モジュール</a:t>
            </a:r>
          </a:p>
        </p:txBody>
      </p:sp>
      <p:sp>
        <p:nvSpPr>
          <p:cNvPr id="3" name="コンテンツ プレースホルダ 2"/>
          <p:cNvSpPr>
            <a:spLocks noGrp="1"/>
          </p:cNvSpPr>
          <p:nvPr>
            <p:ph idx="1"/>
          </p:nvPr>
        </p:nvSpPr>
        <p:spPr>
          <a:xfrm>
            <a:off x="395288" y="980728"/>
            <a:ext cx="8229600" cy="5877272"/>
          </a:xfrm>
          <a:solidFill>
            <a:schemeClr val="bg1"/>
          </a:solidFill>
        </p:spPr>
        <p:txBody>
          <a:bodyPr>
            <a:normAutofit fontScale="62500" lnSpcReduction="20000"/>
          </a:bodyPr>
          <a:lstStyle/>
          <a:p>
            <a:pPr eaLnBrk="1" hangingPunct="1">
              <a:lnSpc>
                <a:spcPct val="120000"/>
              </a:lnSpc>
              <a:buFont typeface="Arial" pitchFamily="34" charset="0"/>
              <a:buChar char="•"/>
              <a:defRPr/>
            </a:pPr>
            <a:r>
              <a:rPr lang="ja-JP" altLang="en-US" dirty="0"/>
              <a:t>中国製造業による「アーキテクチャの換骨奪胎＝擬似モジュール化」の台頭（藤本</a:t>
            </a:r>
            <a:r>
              <a:rPr lang="en-US" altLang="ja-JP" dirty="0"/>
              <a:t>[2004]</a:t>
            </a:r>
            <a:r>
              <a:rPr lang="ja-JP" altLang="en-US" dirty="0" err="1"/>
              <a:t>，</a:t>
            </a:r>
            <a:r>
              <a:rPr lang="ja-JP" altLang="en-US" dirty="0"/>
              <a:t>丸川</a:t>
            </a:r>
            <a:r>
              <a:rPr lang="en-US" altLang="ja-JP" dirty="0"/>
              <a:t>[2007]</a:t>
            </a:r>
            <a:r>
              <a:rPr lang="ja-JP" altLang="en-US" dirty="0"/>
              <a:t>など）</a:t>
            </a:r>
          </a:p>
          <a:p>
            <a:pPr lvl="1" eaLnBrk="1" hangingPunct="1">
              <a:lnSpc>
                <a:spcPct val="120000"/>
              </a:lnSpc>
              <a:buFont typeface="Arial" pitchFamily="34" charset="0"/>
              <a:buChar char="–"/>
              <a:defRPr/>
            </a:pPr>
            <a:r>
              <a:rPr lang="ja-JP" altLang="en-US" dirty="0"/>
              <a:t>クローズド・インテグラル製品を，多少の無理や品質低下があってもモジュール化してしまう</a:t>
            </a:r>
          </a:p>
          <a:p>
            <a:pPr lvl="1" eaLnBrk="1" hangingPunct="1">
              <a:lnSpc>
                <a:spcPct val="120000"/>
              </a:lnSpc>
              <a:buFont typeface="Arial" pitchFamily="34" charset="0"/>
              <a:buChar char="–"/>
              <a:defRPr/>
            </a:pPr>
            <a:r>
              <a:rPr lang="ja-JP" altLang="en-US" dirty="0"/>
              <a:t>コピー商品から擬似業界標準をもとにしたバラエティを形成：オートバイのケース</a:t>
            </a:r>
          </a:p>
          <a:p>
            <a:pPr lvl="2" eaLnBrk="1" hangingPunct="1">
              <a:lnSpc>
                <a:spcPct val="120000"/>
              </a:lnSpc>
              <a:buFont typeface="Arial" pitchFamily="34" charset="0"/>
              <a:buChar char="•"/>
              <a:defRPr/>
            </a:pPr>
            <a:r>
              <a:rPr lang="ja-JP" altLang="en-US" dirty="0"/>
              <a:t>日本モデルの部品を類型化→その類似品を「開発」→組み合わせて各種のオートバイを製作</a:t>
            </a:r>
          </a:p>
          <a:p>
            <a:pPr lvl="1" eaLnBrk="1" hangingPunct="1">
              <a:lnSpc>
                <a:spcPct val="120000"/>
              </a:lnSpc>
              <a:buFont typeface="Arial" pitchFamily="34" charset="0"/>
              <a:buChar char="–"/>
              <a:defRPr/>
            </a:pPr>
            <a:r>
              <a:rPr lang="ja-JP" altLang="en-US" dirty="0"/>
              <a:t>コア部品を外部調達して製品を自社ブランドで組み立てる：家電のケース</a:t>
            </a:r>
          </a:p>
          <a:p>
            <a:pPr lvl="2" eaLnBrk="1" hangingPunct="1">
              <a:lnSpc>
                <a:spcPct val="120000"/>
              </a:lnSpc>
              <a:buFont typeface="Arial" pitchFamily="34" charset="0"/>
              <a:buChar char="•"/>
              <a:defRPr/>
            </a:pPr>
            <a:r>
              <a:rPr lang="ja-JP" altLang="en-US" dirty="0"/>
              <a:t>テレビ：ブラウン管を購入して組立</a:t>
            </a:r>
          </a:p>
          <a:p>
            <a:pPr lvl="2" eaLnBrk="1" hangingPunct="1">
              <a:lnSpc>
                <a:spcPct val="120000"/>
              </a:lnSpc>
              <a:buFont typeface="Arial" pitchFamily="34" charset="0"/>
              <a:buChar char="•"/>
              <a:defRPr/>
            </a:pPr>
            <a:r>
              <a:rPr lang="ja-JP" altLang="en-US" dirty="0"/>
              <a:t>エアコン：コンプレッサーを購入して組立</a:t>
            </a:r>
          </a:p>
          <a:p>
            <a:pPr eaLnBrk="1" hangingPunct="1">
              <a:lnSpc>
                <a:spcPct val="120000"/>
              </a:lnSpc>
              <a:buFont typeface="Arial" pitchFamily="34" charset="0"/>
              <a:buChar char="•"/>
              <a:defRPr/>
            </a:pPr>
            <a:r>
              <a:rPr lang="en-US" altLang="ja-JP" dirty="0"/>
              <a:t>ICT</a:t>
            </a:r>
            <a:r>
              <a:rPr lang="ja-JP" altLang="en-US" dirty="0"/>
              <a:t>利用による真正モジュール化への前進</a:t>
            </a:r>
            <a:endParaRPr lang="en-US" altLang="ja-JP" dirty="0"/>
          </a:p>
          <a:p>
            <a:pPr lvl="1" eaLnBrk="1" hangingPunct="1">
              <a:lnSpc>
                <a:spcPct val="120000"/>
              </a:lnSpc>
              <a:buFont typeface="Arial" pitchFamily="34" charset="0"/>
              <a:buChar char="–"/>
              <a:defRPr/>
            </a:pPr>
            <a:r>
              <a:rPr lang="ja-JP" altLang="en-US" dirty="0"/>
              <a:t>アメリカや台湾企業の開発</a:t>
            </a:r>
            <a:r>
              <a:rPr lang="ja-JP" altLang="en-US" dirty="0" smtClean="0"/>
              <a:t>した</a:t>
            </a:r>
            <a:r>
              <a:rPr lang="en-US" altLang="ja-JP" dirty="0" err="1" smtClean="0"/>
              <a:t>SoC</a:t>
            </a:r>
            <a:r>
              <a:rPr lang="en-US" altLang="ja-JP" dirty="0" smtClean="0"/>
              <a:t>(System</a:t>
            </a:r>
            <a:r>
              <a:rPr lang="ja-JP" altLang="en-US" dirty="0" smtClean="0"/>
              <a:t> </a:t>
            </a:r>
            <a:r>
              <a:rPr lang="en-US" altLang="ja-JP" dirty="0" smtClean="0"/>
              <a:t>on</a:t>
            </a:r>
            <a:r>
              <a:rPr lang="ja-JP" altLang="en-US" dirty="0" smtClean="0"/>
              <a:t> </a:t>
            </a:r>
            <a:r>
              <a:rPr lang="en-US" altLang="ja-JP" dirty="0" smtClean="0"/>
              <a:t>a</a:t>
            </a:r>
            <a:r>
              <a:rPr lang="ja-JP" altLang="en-US" dirty="0" smtClean="0"/>
              <a:t> </a:t>
            </a:r>
            <a:r>
              <a:rPr lang="en-US" altLang="ja-JP" dirty="0" smtClean="0"/>
              <a:t>Chip)</a:t>
            </a:r>
            <a:r>
              <a:rPr lang="ja-JP" altLang="en-US" dirty="0" smtClean="0"/>
              <a:t>や基盤の</a:t>
            </a:r>
            <a:r>
              <a:rPr lang="ja-JP" altLang="en-US" dirty="0"/>
              <a:t>モジュールを使って多様な製品を大量生産する：パソコン→フィーチャーフォン→</a:t>
            </a:r>
            <a:r>
              <a:rPr lang="ja-JP" altLang="en-US" dirty="0" smtClean="0"/>
              <a:t>スマホ</a:t>
            </a:r>
            <a:endParaRPr lang="en-US" altLang="ja-JP" dirty="0" smtClean="0"/>
          </a:p>
          <a:p>
            <a:pPr lvl="2">
              <a:lnSpc>
                <a:spcPct val="120000"/>
              </a:lnSpc>
              <a:buFont typeface="Arial" pitchFamily="34" charset="0"/>
              <a:buChar char="–"/>
              <a:defRPr/>
            </a:pPr>
            <a:endParaRPr lang="ja-JP" altLang="en-US" dirty="0"/>
          </a:p>
          <a:p>
            <a:pPr eaLnBrk="1" hangingPunct="1">
              <a:lnSpc>
                <a:spcPct val="120000"/>
              </a:lnSpc>
              <a:buFontTx/>
              <a:buNone/>
              <a:defRPr/>
            </a:pPr>
            <a:r>
              <a:rPr lang="ja-JP" altLang="en-US" dirty="0"/>
              <a:t>→価格競争が激しくなり，最終製品市場では日本企業の製品は苦戦を強いられる</a:t>
            </a:r>
          </a:p>
        </p:txBody>
      </p:sp>
      <p:sp>
        <p:nvSpPr>
          <p:cNvPr id="71684" name="スライド番号プレースホル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5339981-D805-4518-B3AC-1161522BAFAF}" type="slidenum">
              <a:rPr kumimoji="0" lang="en-US" altLang="ja-JP" smtClean="0"/>
              <a:pPr eaLnBrk="1" hangingPunct="1"/>
              <a:t>22</a:t>
            </a:fld>
            <a:endParaRPr kumimoji="0" lang="en-US" altLang="ja-JP"/>
          </a:p>
        </p:txBody>
      </p:sp>
    </p:spTree>
    <p:extLst>
      <p:ext uri="{BB962C8B-B14F-4D97-AF65-F5344CB8AC3E}">
        <p14:creationId xmlns:p14="http://schemas.microsoft.com/office/powerpoint/2010/main" val="20476656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アーキテクチャのダイナミズム</a:t>
            </a:r>
          </a:p>
        </p:txBody>
      </p:sp>
      <p:sp>
        <p:nvSpPr>
          <p:cNvPr id="3" name="コンテンツ プレースホルダー 2"/>
          <p:cNvSpPr>
            <a:spLocks noGrp="1"/>
          </p:cNvSpPr>
          <p:nvPr>
            <p:ph idx="1"/>
          </p:nvPr>
        </p:nvSpPr>
        <p:spPr>
          <a:xfrm>
            <a:off x="457200" y="1340768"/>
            <a:ext cx="8229600" cy="5328592"/>
          </a:xfrm>
        </p:spPr>
        <p:txBody>
          <a:bodyPr>
            <a:normAutofit fontScale="92500" lnSpcReduction="10000"/>
          </a:bodyPr>
          <a:lstStyle/>
          <a:p>
            <a:r>
              <a:rPr kumimoji="1" lang="ja-JP" altLang="en-US" dirty="0"/>
              <a:t>アーキテクチャはサイクル</a:t>
            </a:r>
            <a:r>
              <a:rPr lang="ja-JP" altLang="en-US" dirty="0"/>
              <a:t>を描く（</a:t>
            </a:r>
            <a:r>
              <a:rPr lang="ja-JP" altLang="en-US" dirty="0" smtClean="0"/>
              <a:t>クリステンセン</a:t>
            </a:r>
            <a:r>
              <a:rPr lang="en-US" altLang="ja-JP" dirty="0" smtClean="0"/>
              <a:t>&amp;</a:t>
            </a:r>
            <a:r>
              <a:rPr lang="ja-JP" altLang="en-US" dirty="0" smtClean="0"/>
              <a:t>レイナー</a:t>
            </a:r>
            <a:r>
              <a:rPr lang="en-US" altLang="ja-JP" dirty="0" smtClean="0"/>
              <a:t>[</a:t>
            </a:r>
            <a:r>
              <a:rPr lang="en-US" altLang="ja-JP" dirty="0"/>
              <a:t>2003=2003]</a:t>
            </a:r>
            <a:r>
              <a:rPr lang="ja-JP" altLang="en-US" dirty="0" err="1"/>
              <a:t>，</a:t>
            </a:r>
            <a:r>
              <a:rPr lang="ja-JP" altLang="en-US" dirty="0"/>
              <a:t>柴田</a:t>
            </a:r>
            <a:r>
              <a:rPr lang="en-US" altLang="ja-JP" dirty="0"/>
              <a:t>[</a:t>
            </a:r>
            <a:r>
              <a:rPr lang="en-US" altLang="ja-JP" dirty="0" smtClean="0"/>
              <a:t>2012])</a:t>
            </a:r>
            <a:endParaRPr kumimoji="1" lang="en-US" altLang="ja-JP" dirty="0"/>
          </a:p>
          <a:p>
            <a:pPr lvl="1"/>
            <a:r>
              <a:rPr kumimoji="1" lang="ja-JP" altLang="en-US" dirty="0"/>
              <a:t>新製品：インテグラル型から始まる</a:t>
            </a:r>
            <a:endParaRPr kumimoji="1" lang="en-US" altLang="ja-JP" dirty="0"/>
          </a:p>
          <a:p>
            <a:pPr lvl="2"/>
            <a:r>
              <a:rPr lang="ja-JP" altLang="en-US" dirty="0"/>
              <a:t>特定企業が出すので独自規格</a:t>
            </a:r>
            <a:endParaRPr lang="en-US" altLang="ja-JP" dirty="0"/>
          </a:p>
          <a:p>
            <a:pPr lvl="2"/>
            <a:r>
              <a:rPr kumimoji="1" lang="ja-JP" altLang="en-US" dirty="0"/>
              <a:t>全体最適化で必要なパフォーマンスを出す</a:t>
            </a:r>
            <a:endParaRPr kumimoji="1" lang="en-US" altLang="ja-JP" dirty="0"/>
          </a:p>
          <a:p>
            <a:pPr lvl="1"/>
            <a:r>
              <a:rPr kumimoji="1" lang="ja-JP" altLang="en-US" dirty="0"/>
              <a:t>時ととも</a:t>
            </a:r>
            <a:r>
              <a:rPr kumimoji="1" lang="ja-JP" altLang="en-US" dirty="0" smtClean="0"/>
              <a:t>にモジュラー型</a:t>
            </a:r>
            <a:r>
              <a:rPr kumimoji="1" lang="ja-JP" altLang="en-US" dirty="0"/>
              <a:t>に</a:t>
            </a:r>
            <a:r>
              <a:rPr lang="ja-JP" altLang="en-US" dirty="0"/>
              <a:t>移行する</a:t>
            </a:r>
            <a:endParaRPr kumimoji="1" lang="en-US" altLang="ja-JP" dirty="0"/>
          </a:p>
          <a:p>
            <a:pPr lvl="2"/>
            <a:r>
              <a:rPr lang="ja-JP" altLang="en-US" dirty="0" smtClean="0"/>
              <a:t>特定の機能を特定のモジュールで実現</a:t>
            </a:r>
            <a:endParaRPr lang="en-US" altLang="ja-JP" dirty="0" smtClean="0"/>
          </a:p>
          <a:p>
            <a:pPr lvl="2"/>
            <a:r>
              <a:rPr lang="ja-JP" altLang="en-US" dirty="0"/>
              <a:t>破壊的イノベーション</a:t>
            </a:r>
            <a:endParaRPr lang="en-US" altLang="ja-JP" dirty="0" smtClean="0"/>
          </a:p>
          <a:p>
            <a:pPr lvl="3"/>
            <a:r>
              <a:rPr lang="ja-JP" altLang="en-US" dirty="0" smtClean="0"/>
              <a:t>多少</a:t>
            </a:r>
            <a:r>
              <a:rPr lang="ja-JP" altLang="en-US" dirty="0"/>
              <a:t>性能が低くて</a:t>
            </a:r>
            <a:r>
              <a:rPr lang="ja-JP" altLang="en-US" dirty="0" smtClean="0"/>
              <a:t>も安い，使い勝手がよいなど他の利点がある</a:t>
            </a:r>
            <a:endParaRPr lang="en-US" altLang="ja-JP" dirty="0"/>
          </a:p>
          <a:p>
            <a:pPr lvl="3"/>
            <a:r>
              <a:rPr kumimoji="1" lang="ja-JP" altLang="en-US" dirty="0"/>
              <a:t>全体最適化を多少犠牲にしても，モジュールにより新たな機能を</a:t>
            </a:r>
            <a:r>
              <a:rPr kumimoji="1" lang="ja-JP" altLang="en-US" dirty="0" smtClean="0"/>
              <a:t>持たせる</a:t>
            </a:r>
            <a:endParaRPr kumimoji="1" lang="en-US" altLang="ja-JP" dirty="0" smtClean="0"/>
          </a:p>
          <a:p>
            <a:pPr lvl="2"/>
            <a:r>
              <a:rPr lang="ja-JP" altLang="en-US" dirty="0" smtClean="0"/>
              <a:t>モジュールの組み合わせ，転用により新製品が生まれる</a:t>
            </a:r>
            <a:endParaRPr kumimoji="1" lang="en-US" altLang="ja-JP" dirty="0"/>
          </a:p>
          <a:p>
            <a:pPr lvl="1"/>
            <a:r>
              <a:rPr lang="ja-JP" altLang="en-US" dirty="0"/>
              <a:t>革新的要素技術の出現により</a:t>
            </a:r>
            <a:r>
              <a:rPr lang="ja-JP" altLang="en-US" dirty="0" smtClean="0"/>
              <a:t>，</a:t>
            </a:r>
            <a:r>
              <a:rPr kumimoji="1" lang="ja-JP" altLang="en-US" dirty="0" smtClean="0"/>
              <a:t>また</a:t>
            </a:r>
            <a:r>
              <a:rPr kumimoji="1" lang="ja-JP" altLang="en-US" dirty="0"/>
              <a:t>インテグラル型に戻ることも</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23</a:t>
            </a:fld>
            <a:endParaRPr lang="en-US" altLang="ja-JP" dirty="0"/>
          </a:p>
        </p:txBody>
      </p:sp>
    </p:spTree>
    <p:extLst>
      <p:ext uri="{BB962C8B-B14F-4D97-AF65-F5344CB8AC3E}">
        <p14:creationId xmlns:p14="http://schemas.microsoft.com/office/powerpoint/2010/main" val="2612859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アーキテクチャの階層性</a:t>
            </a:r>
          </a:p>
        </p:txBody>
      </p:sp>
      <p:sp>
        <p:nvSpPr>
          <p:cNvPr id="3" name="コンテンツ プレースホルダー 2"/>
          <p:cNvSpPr>
            <a:spLocks noGrp="1"/>
          </p:cNvSpPr>
          <p:nvPr>
            <p:ph idx="1"/>
          </p:nvPr>
        </p:nvSpPr>
        <p:spPr>
          <a:xfrm>
            <a:off x="323528" y="1124745"/>
            <a:ext cx="8229600" cy="1368151"/>
          </a:xfrm>
        </p:spPr>
        <p:txBody>
          <a:bodyPr>
            <a:normAutofit fontScale="62500" lnSpcReduction="20000"/>
          </a:bodyPr>
          <a:lstStyle/>
          <a:p>
            <a:r>
              <a:rPr kumimoji="1" lang="ja-JP" altLang="en-US" dirty="0" smtClean="0"/>
              <a:t>完成品と部品とではアーキテクチャ</a:t>
            </a:r>
            <a:r>
              <a:rPr kumimoji="1" lang="ja-JP" altLang="en-US" dirty="0"/>
              <a:t>は異なる</a:t>
            </a:r>
            <a:endParaRPr kumimoji="1" lang="en-US" altLang="ja-JP" dirty="0"/>
          </a:p>
          <a:p>
            <a:r>
              <a:rPr lang="ja-JP" altLang="en-US" dirty="0"/>
              <a:t>完成品がモジュール化すると，その中核部品はインテグラル化することがしばしば</a:t>
            </a:r>
            <a:r>
              <a:rPr lang="ja-JP" altLang="en-US" dirty="0" smtClean="0"/>
              <a:t>ある</a:t>
            </a:r>
            <a:endParaRPr lang="en-US" altLang="ja-JP" dirty="0" smtClean="0"/>
          </a:p>
          <a:p>
            <a:r>
              <a:rPr lang="ja-JP" altLang="en-US" dirty="0" smtClean="0"/>
              <a:t>日本産業にとっての比較優位が＿＿＿＿＿から＿＿＿＿＿に移る傾向</a:t>
            </a:r>
            <a:endParaRPr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24</a:t>
            </a:fld>
            <a:endParaRPr lang="en-US" altLang="ja-JP" dirty="0"/>
          </a:p>
        </p:txBody>
      </p:sp>
      <p:sp>
        <p:nvSpPr>
          <p:cNvPr id="5" name="テキスト ボックス 4"/>
          <p:cNvSpPr txBox="1"/>
          <p:nvPr/>
        </p:nvSpPr>
        <p:spPr>
          <a:xfrm>
            <a:off x="5635825" y="4961013"/>
            <a:ext cx="3334825" cy="646331"/>
          </a:xfrm>
          <a:prstGeom prst="rect">
            <a:avLst/>
          </a:prstGeom>
          <a:noFill/>
        </p:spPr>
        <p:txBody>
          <a:bodyPr wrap="square" rtlCol="0">
            <a:spAutoFit/>
          </a:bodyPr>
          <a:lstStyle/>
          <a:p>
            <a:r>
              <a:rPr kumimoji="1" lang="ja-JP" altLang="en-US" dirty="0"/>
              <a:t>出所</a:t>
            </a:r>
            <a:r>
              <a:rPr kumimoji="1" lang="ja-JP" altLang="en-US" dirty="0" smtClean="0"/>
              <a:t>：いずれも新宅</a:t>
            </a:r>
            <a:r>
              <a:rPr kumimoji="1" lang="en-US" altLang="ja-JP" dirty="0" smtClean="0"/>
              <a:t>[2009]</a:t>
            </a:r>
            <a:r>
              <a:rPr kumimoji="1" lang="ja-JP" altLang="en-US" dirty="0" smtClean="0"/>
              <a:t>（筆者とは新宅）。</a:t>
            </a:r>
            <a:endParaRPr kumimoji="1" lang="ja-JP" altLang="en-US" dirty="0"/>
          </a:p>
        </p:txBody>
      </p:sp>
      <p:sp>
        <p:nvSpPr>
          <p:cNvPr id="6" name="テキスト ボックス 5"/>
          <p:cNvSpPr txBox="1"/>
          <p:nvPr/>
        </p:nvSpPr>
        <p:spPr>
          <a:xfrm>
            <a:off x="4139952" y="1844824"/>
            <a:ext cx="1296144" cy="369332"/>
          </a:xfrm>
          <a:prstGeom prst="rect">
            <a:avLst/>
          </a:prstGeom>
          <a:noFill/>
        </p:spPr>
        <p:txBody>
          <a:bodyPr wrap="square" rtlCol="0">
            <a:spAutoFit/>
          </a:bodyPr>
          <a:lstStyle/>
          <a:p>
            <a:endParaRPr kumimoji="1" lang="ja-JP" altLang="en-US" dirty="0"/>
          </a:p>
        </p:txBody>
      </p:sp>
    </p:spTree>
    <p:extLst>
      <p:ext uri="{BB962C8B-B14F-4D97-AF65-F5344CB8AC3E}">
        <p14:creationId xmlns:p14="http://schemas.microsoft.com/office/powerpoint/2010/main" val="3012777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１</a:t>
            </a:r>
            <a:r>
              <a:rPr kumimoji="1" lang="en-US" altLang="ja-JP" dirty="0"/>
              <a:t>-</a:t>
            </a:r>
            <a:r>
              <a:rPr kumimoji="1" lang="ja-JP" altLang="en-US" dirty="0"/>
              <a:t>（３）工程間分業の進展</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25</a:t>
            </a:fld>
            <a:endParaRPr lang="en-US" altLang="ja-JP" dirty="0"/>
          </a:p>
        </p:txBody>
      </p:sp>
    </p:spTree>
    <p:extLst>
      <p:ext uri="{BB962C8B-B14F-4D97-AF65-F5344CB8AC3E}">
        <p14:creationId xmlns:p14="http://schemas.microsoft.com/office/powerpoint/2010/main" val="1681568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フラグメンテーション</a:t>
            </a:r>
          </a:p>
        </p:txBody>
      </p:sp>
      <p:sp>
        <p:nvSpPr>
          <p:cNvPr id="3" name="コンテンツ プレースホルダー 2"/>
          <p:cNvSpPr>
            <a:spLocks noGrp="1"/>
          </p:cNvSpPr>
          <p:nvPr>
            <p:ph idx="1"/>
          </p:nvPr>
        </p:nvSpPr>
        <p:spPr>
          <a:xfrm>
            <a:off x="374848" y="1124744"/>
            <a:ext cx="8229600" cy="2232248"/>
          </a:xfrm>
        </p:spPr>
        <p:txBody>
          <a:bodyPr>
            <a:normAutofit fontScale="70000" lnSpcReduction="20000"/>
          </a:bodyPr>
          <a:lstStyle/>
          <a:p>
            <a:r>
              <a:rPr kumimoji="1" lang="ja-JP" altLang="en-US" dirty="0"/>
              <a:t>二つの次元でのフラグメンテーション</a:t>
            </a:r>
            <a:endParaRPr kumimoji="1" lang="en-US" altLang="ja-JP" dirty="0"/>
          </a:p>
          <a:p>
            <a:pPr lvl="1"/>
            <a:r>
              <a:rPr kumimoji="1" lang="ja-JP" altLang="en-US" dirty="0"/>
              <a:t>地理的（国際）分業</a:t>
            </a:r>
            <a:endParaRPr kumimoji="1" lang="en-US" altLang="ja-JP" dirty="0"/>
          </a:p>
          <a:p>
            <a:pPr lvl="1"/>
            <a:r>
              <a:rPr lang="ja-JP" altLang="en-US" dirty="0"/>
              <a:t>企業間分業</a:t>
            </a:r>
            <a:endParaRPr lang="en-US" altLang="ja-JP" dirty="0"/>
          </a:p>
          <a:p>
            <a:r>
              <a:rPr lang="ja-JP" altLang="en-US" dirty="0"/>
              <a:t>必要条件</a:t>
            </a:r>
            <a:endParaRPr lang="en-US" altLang="ja-JP" dirty="0"/>
          </a:p>
          <a:p>
            <a:pPr lvl="1"/>
            <a:r>
              <a:rPr lang="ja-JP" altLang="en-US" dirty="0"/>
              <a:t>生産ブロックの分割可能性</a:t>
            </a:r>
            <a:endParaRPr lang="en-US" altLang="ja-JP" dirty="0"/>
          </a:p>
          <a:p>
            <a:pPr lvl="1"/>
            <a:r>
              <a:rPr lang="ja-JP" altLang="en-US" dirty="0"/>
              <a:t>サービス・リンクコスト（物流，通信）の低下</a:t>
            </a:r>
            <a:endParaRPr lang="en-US" altLang="ja-JP" dirty="0"/>
          </a:p>
          <a:p>
            <a:pPr lvl="1"/>
            <a:r>
              <a:rPr lang="ja-JP" altLang="en-US" dirty="0"/>
              <a:t>生産ブロック，サービスリンクの規模の経済性</a:t>
            </a:r>
            <a:endParaRPr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26</a:t>
            </a:fld>
            <a:endParaRPr lang="en-US" altLang="ja-JP" dirty="0"/>
          </a:p>
        </p:txBody>
      </p:sp>
      <p:sp>
        <p:nvSpPr>
          <p:cNvPr id="5" name="テキスト ボックス 4"/>
          <p:cNvSpPr txBox="1"/>
          <p:nvPr/>
        </p:nvSpPr>
        <p:spPr>
          <a:xfrm>
            <a:off x="5508104" y="5517232"/>
            <a:ext cx="3096344" cy="646331"/>
          </a:xfrm>
          <a:prstGeom prst="rect">
            <a:avLst/>
          </a:prstGeom>
          <a:noFill/>
        </p:spPr>
        <p:txBody>
          <a:bodyPr wrap="square" rtlCol="0">
            <a:spAutoFit/>
          </a:bodyPr>
          <a:lstStyle/>
          <a:p>
            <a:r>
              <a:rPr kumimoji="1" lang="ja-JP" altLang="en-US" dirty="0"/>
              <a:t>出所：</a:t>
            </a:r>
            <a:r>
              <a:rPr kumimoji="1" lang="en-US" altLang="ja-JP" dirty="0"/>
              <a:t>Kimura</a:t>
            </a:r>
            <a:r>
              <a:rPr kumimoji="1" lang="ja-JP" altLang="en-US" dirty="0"/>
              <a:t> </a:t>
            </a:r>
            <a:r>
              <a:rPr kumimoji="1" lang="en-US" altLang="ja-JP" dirty="0"/>
              <a:t>[2013]</a:t>
            </a:r>
            <a:r>
              <a:rPr lang="en-US" altLang="ja-JP" dirty="0"/>
              <a:t>,</a:t>
            </a:r>
            <a:r>
              <a:rPr lang="ja-JP" altLang="en-US" dirty="0"/>
              <a:t> </a:t>
            </a:r>
            <a:r>
              <a:rPr lang="en-US" altLang="ja-JP" dirty="0"/>
              <a:t>p.363.</a:t>
            </a:r>
            <a:endParaRPr kumimoji="1" lang="ja-JP" altLang="en-US" dirty="0"/>
          </a:p>
        </p:txBody>
      </p:sp>
    </p:spTree>
    <p:extLst>
      <p:ext uri="{BB962C8B-B14F-4D97-AF65-F5344CB8AC3E}">
        <p14:creationId xmlns:p14="http://schemas.microsoft.com/office/powerpoint/2010/main" val="6752945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加工組立産業の工程モデル</a:t>
            </a:r>
            <a:endParaRPr kumimoji="1" lang="ja-JP" altLang="en-US" dirty="0"/>
          </a:p>
        </p:txBody>
      </p:sp>
      <p:sp>
        <p:nvSpPr>
          <p:cNvPr id="3" name="コンテンツ プレースホルダー 2"/>
          <p:cNvSpPr>
            <a:spLocks noGrp="1"/>
          </p:cNvSpPr>
          <p:nvPr>
            <p:ph idx="1"/>
          </p:nvPr>
        </p:nvSpPr>
        <p:spPr>
          <a:xfrm>
            <a:off x="457200" y="1052737"/>
            <a:ext cx="8435280" cy="1944216"/>
          </a:xfrm>
        </p:spPr>
        <p:txBody>
          <a:bodyPr>
            <a:normAutofit fontScale="55000" lnSpcReduction="20000"/>
          </a:bodyPr>
          <a:lstStyle/>
          <a:p>
            <a:r>
              <a:rPr kumimoji="1" lang="ja-JP" altLang="en-US" dirty="0"/>
              <a:t>最終製品の組み立てはハイテクではなく，</a:t>
            </a:r>
            <a:r>
              <a:rPr kumimoji="1" lang="ja-JP" altLang="en-US" dirty="0" smtClean="0"/>
              <a:t>むしろ＿＿＿＿＿＿。</a:t>
            </a:r>
            <a:r>
              <a:rPr kumimoji="1" lang="ja-JP" altLang="en-US" dirty="0"/>
              <a:t>生産・人事管理が問われる</a:t>
            </a:r>
            <a:endParaRPr kumimoji="1" lang="en-US" altLang="ja-JP" dirty="0"/>
          </a:p>
          <a:p>
            <a:r>
              <a:rPr kumimoji="1" lang="ja-JP" altLang="en-US" dirty="0"/>
              <a:t>製品・部品開発，中核部品加工，中核素材生産，装置の開発・生産に技術的能力が必要</a:t>
            </a:r>
            <a:endParaRPr kumimoji="1" lang="en-US" altLang="ja-JP" dirty="0"/>
          </a:p>
          <a:p>
            <a:r>
              <a:rPr lang="ja-JP" altLang="en-US" dirty="0"/>
              <a:t>完成品メーカーの技術的能力は，最終製品組み立てより</a:t>
            </a:r>
            <a:r>
              <a:rPr lang="ja-JP" altLang="en-US" dirty="0" smtClean="0"/>
              <a:t>も＿＿＿＿＿に</a:t>
            </a:r>
            <a:r>
              <a:rPr lang="ja-JP" altLang="en-US" dirty="0"/>
              <a:t>ある</a:t>
            </a:r>
            <a:endParaRPr lang="en-US" altLang="ja-JP" dirty="0"/>
          </a:p>
          <a:p>
            <a:r>
              <a:rPr kumimoji="1" lang="ja-JP" altLang="en-US" dirty="0"/>
              <a:t>工程間分業が広がると，先進国で中間財生産，新興国で最終財生産が有利になる傾向が生じる</a:t>
            </a:r>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27</a:t>
            </a:fld>
            <a:endParaRPr lang="en-US" altLang="ja-JP" dirty="0"/>
          </a:p>
        </p:txBody>
      </p:sp>
      <p:sp>
        <p:nvSpPr>
          <p:cNvPr id="5" name="正方形/長方形 4"/>
          <p:cNvSpPr/>
          <p:nvPr/>
        </p:nvSpPr>
        <p:spPr>
          <a:xfrm>
            <a:off x="5796136" y="4365104"/>
            <a:ext cx="144016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最終組立</a:t>
            </a:r>
          </a:p>
        </p:txBody>
      </p:sp>
      <p:sp>
        <p:nvSpPr>
          <p:cNvPr id="6" name="正方形/長方形 5"/>
          <p:cNvSpPr/>
          <p:nvPr/>
        </p:nvSpPr>
        <p:spPr>
          <a:xfrm>
            <a:off x="2555776" y="3645024"/>
            <a:ext cx="2304256"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加工→組立</a:t>
            </a:r>
          </a:p>
        </p:txBody>
      </p:sp>
      <p:sp>
        <p:nvSpPr>
          <p:cNvPr id="8" name="円/楕円 7"/>
          <p:cNvSpPr/>
          <p:nvPr/>
        </p:nvSpPr>
        <p:spPr>
          <a:xfrm>
            <a:off x="3711342" y="4797152"/>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707904" y="5805264"/>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1498655" y="3501008"/>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1498655" y="4149080"/>
            <a:ext cx="4320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ひし形 15"/>
          <p:cNvSpPr/>
          <p:nvPr/>
        </p:nvSpPr>
        <p:spPr>
          <a:xfrm>
            <a:off x="539552" y="3212976"/>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ひし形 16"/>
          <p:cNvSpPr/>
          <p:nvPr/>
        </p:nvSpPr>
        <p:spPr>
          <a:xfrm>
            <a:off x="539552" y="3625592"/>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ひし形 17"/>
          <p:cNvSpPr/>
          <p:nvPr/>
        </p:nvSpPr>
        <p:spPr>
          <a:xfrm>
            <a:off x="539552" y="4005064"/>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ひし形 18"/>
          <p:cNvSpPr/>
          <p:nvPr/>
        </p:nvSpPr>
        <p:spPr>
          <a:xfrm>
            <a:off x="539552" y="4409668"/>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ひし形 19"/>
          <p:cNvSpPr/>
          <p:nvPr/>
        </p:nvSpPr>
        <p:spPr>
          <a:xfrm>
            <a:off x="2051720" y="4725144"/>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ひし形 20"/>
          <p:cNvSpPr/>
          <p:nvPr/>
        </p:nvSpPr>
        <p:spPr>
          <a:xfrm>
            <a:off x="2048322" y="5149170"/>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ひし形 21"/>
          <p:cNvSpPr/>
          <p:nvPr/>
        </p:nvSpPr>
        <p:spPr>
          <a:xfrm>
            <a:off x="2983270" y="5709220"/>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ひし形 22"/>
          <p:cNvSpPr/>
          <p:nvPr/>
        </p:nvSpPr>
        <p:spPr>
          <a:xfrm>
            <a:off x="2987824" y="6093296"/>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ひし形 23"/>
          <p:cNvSpPr/>
          <p:nvPr/>
        </p:nvSpPr>
        <p:spPr>
          <a:xfrm>
            <a:off x="3131840" y="4697700"/>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ひし形 24"/>
          <p:cNvSpPr/>
          <p:nvPr/>
        </p:nvSpPr>
        <p:spPr>
          <a:xfrm>
            <a:off x="3127286" y="5085184"/>
            <a:ext cx="288032" cy="288032"/>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66129" y="3356992"/>
            <a:ext cx="461665" cy="1052676"/>
          </a:xfrm>
          <a:prstGeom prst="rect">
            <a:avLst/>
          </a:prstGeom>
          <a:noFill/>
        </p:spPr>
        <p:txBody>
          <a:bodyPr vert="eaVert" wrap="square" rtlCol="0">
            <a:spAutoFit/>
          </a:bodyPr>
          <a:lstStyle/>
          <a:p>
            <a:r>
              <a:rPr kumimoji="1" lang="ja-JP" altLang="en-US" dirty="0"/>
              <a:t>素材</a:t>
            </a:r>
          </a:p>
        </p:txBody>
      </p:sp>
      <p:sp>
        <p:nvSpPr>
          <p:cNvPr id="27" name="テキスト ボックス 26"/>
          <p:cNvSpPr txBox="1"/>
          <p:nvPr/>
        </p:nvSpPr>
        <p:spPr>
          <a:xfrm>
            <a:off x="1518047" y="5050874"/>
            <a:ext cx="461665" cy="1052676"/>
          </a:xfrm>
          <a:prstGeom prst="rect">
            <a:avLst/>
          </a:prstGeom>
          <a:noFill/>
        </p:spPr>
        <p:txBody>
          <a:bodyPr vert="eaVert" wrap="square" rtlCol="0">
            <a:spAutoFit/>
          </a:bodyPr>
          <a:lstStyle/>
          <a:p>
            <a:r>
              <a:rPr kumimoji="1" lang="ja-JP" altLang="en-US" dirty="0"/>
              <a:t>素材</a:t>
            </a:r>
          </a:p>
        </p:txBody>
      </p:sp>
      <p:sp>
        <p:nvSpPr>
          <p:cNvPr id="28" name="テキスト ボックス 27"/>
          <p:cNvSpPr txBox="1"/>
          <p:nvPr/>
        </p:nvSpPr>
        <p:spPr>
          <a:xfrm>
            <a:off x="1426647" y="3131676"/>
            <a:ext cx="1008112" cy="369332"/>
          </a:xfrm>
          <a:prstGeom prst="rect">
            <a:avLst/>
          </a:prstGeom>
          <a:noFill/>
        </p:spPr>
        <p:txBody>
          <a:bodyPr wrap="square" rtlCol="0">
            <a:spAutoFit/>
          </a:bodyPr>
          <a:lstStyle/>
          <a:p>
            <a:r>
              <a:rPr kumimoji="1" lang="ja-JP" altLang="en-US" dirty="0"/>
              <a:t>部品</a:t>
            </a:r>
          </a:p>
        </p:txBody>
      </p:sp>
      <p:sp>
        <p:nvSpPr>
          <p:cNvPr id="29" name="テキスト ボックス 28"/>
          <p:cNvSpPr txBox="1"/>
          <p:nvPr/>
        </p:nvSpPr>
        <p:spPr>
          <a:xfrm>
            <a:off x="2434759" y="3172326"/>
            <a:ext cx="3505393" cy="369332"/>
          </a:xfrm>
          <a:prstGeom prst="rect">
            <a:avLst/>
          </a:prstGeom>
          <a:noFill/>
        </p:spPr>
        <p:txBody>
          <a:bodyPr wrap="square" rtlCol="0">
            <a:spAutoFit/>
          </a:bodyPr>
          <a:lstStyle/>
          <a:p>
            <a:r>
              <a:rPr lang="ja-JP" altLang="en-US" dirty="0"/>
              <a:t>中核部品</a:t>
            </a:r>
            <a:r>
              <a:rPr lang="en-US" altLang="ja-JP" dirty="0"/>
              <a:t>(</a:t>
            </a:r>
            <a:r>
              <a:rPr lang="ja-JP" altLang="en-US" dirty="0"/>
              <a:t>自動車のエンジンなど</a:t>
            </a:r>
            <a:r>
              <a:rPr lang="en-US" altLang="ja-JP" dirty="0"/>
              <a:t>)</a:t>
            </a:r>
            <a:endParaRPr kumimoji="1" lang="ja-JP" altLang="en-US" dirty="0"/>
          </a:p>
        </p:txBody>
      </p:sp>
      <p:sp>
        <p:nvSpPr>
          <p:cNvPr id="30" name="テキスト ボックス 29"/>
          <p:cNvSpPr txBox="1"/>
          <p:nvPr/>
        </p:nvSpPr>
        <p:spPr>
          <a:xfrm>
            <a:off x="3639334" y="5339888"/>
            <a:ext cx="1008112" cy="369332"/>
          </a:xfrm>
          <a:prstGeom prst="rect">
            <a:avLst/>
          </a:prstGeom>
          <a:noFill/>
        </p:spPr>
        <p:txBody>
          <a:bodyPr wrap="square" rtlCol="0">
            <a:spAutoFit/>
          </a:bodyPr>
          <a:lstStyle/>
          <a:p>
            <a:r>
              <a:rPr kumimoji="1" lang="ja-JP" altLang="en-US" dirty="0"/>
              <a:t>部品</a:t>
            </a:r>
          </a:p>
        </p:txBody>
      </p:sp>
      <p:sp>
        <p:nvSpPr>
          <p:cNvPr id="31" name="テキスト ボックス 30"/>
          <p:cNvSpPr txBox="1"/>
          <p:nvPr/>
        </p:nvSpPr>
        <p:spPr>
          <a:xfrm>
            <a:off x="3419872" y="6381328"/>
            <a:ext cx="1296144" cy="369332"/>
          </a:xfrm>
          <a:prstGeom prst="rect">
            <a:avLst/>
          </a:prstGeom>
          <a:noFill/>
        </p:spPr>
        <p:txBody>
          <a:bodyPr wrap="square" rtlCol="0">
            <a:spAutoFit/>
          </a:bodyPr>
          <a:lstStyle/>
          <a:p>
            <a:r>
              <a:rPr kumimoji="1" lang="ja-JP" altLang="en-US" sz="1400" dirty="0"/>
              <a:t>加工</a:t>
            </a:r>
            <a:r>
              <a:rPr kumimoji="1" lang="ja-JP" altLang="en-US" dirty="0"/>
              <a:t>→組立</a:t>
            </a:r>
          </a:p>
        </p:txBody>
      </p:sp>
      <p:cxnSp>
        <p:nvCxnSpPr>
          <p:cNvPr id="33" name="直線矢印コネクタ 32"/>
          <p:cNvCxnSpPr/>
          <p:nvPr/>
        </p:nvCxnSpPr>
        <p:spPr>
          <a:xfrm>
            <a:off x="827584" y="3356992"/>
            <a:ext cx="599063" cy="26860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18" idx="3"/>
          </p:cNvCxnSpPr>
          <p:nvPr/>
        </p:nvCxnSpPr>
        <p:spPr>
          <a:xfrm>
            <a:off x="827584" y="4149080"/>
            <a:ext cx="671071" cy="21602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846976" y="3769608"/>
            <a:ext cx="579671" cy="1943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V="1">
            <a:off x="846976" y="4525104"/>
            <a:ext cx="579671" cy="1943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V="1">
            <a:off x="2256244" y="4409668"/>
            <a:ext cx="299532" cy="35317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2284993" y="4409668"/>
            <a:ext cx="414799" cy="81953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1896204" y="3749030"/>
            <a:ext cx="659572" cy="13430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1926458" y="4149080"/>
            <a:ext cx="565934" cy="19343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a:endCxn id="8" idx="1"/>
          </p:cNvCxnSpPr>
          <p:nvPr/>
        </p:nvCxnSpPr>
        <p:spPr>
          <a:xfrm>
            <a:off x="3378118" y="4840276"/>
            <a:ext cx="396496" cy="20148"/>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矢印コネクタ 49"/>
          <p:cNvCxnSpPr>
            <a:endCxn id="9" idx="2"/>
          </p:cNvCxnSpPr>
          <p:nvPr/>
        </p:nvCxnSpPr>
        <p:spPr>
          <a:xfrm>
            <a:off x="3275856" y="5843162"/>
            <a:ext cx="432048" cy="178126"/>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3378118" y="5157192"/>
            <a:ext cx="261216" cy="74682"/>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9" idx="2"/>
          </p:cNvCxnSpPr>
          <p:nvPr/>
        </p:nvCxnSpPr>
        <p:spPr>
          <a:xfrm flipV="1">
            <a:off x="3264142" y="6021288"/>
            <a:ext cx="443762" cy="216024"/>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5" idx="1"/>
          </p:cNvCxnSpPr>
          <p:nvPr/>
        </p:nvCxnSpPr>
        <p:spPr>
          <a:xfrm>
            <a:off x="4143390" y="5003102"/>
            <a:ext cx="1652746" cy="15409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4119374" y="5577212"/>
            <a:ext cx="1652746" cy="35501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a:off x="4860032" y="4072035"/>
            <a:ext cx="936104" cy="453069"/>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7236296" y="5164038"/>
            <a:ext cx="648072" cy="0"/>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5" name="六角形 64"/>
          <p:cNvSpPr/>
          <p:nvPr/>
        </p:nvSpPr>
        <p:spPr>
          <a:xfrm>
            <a:off x="7884368" y="4697700"/>
            <a:ext cx="1152128" cy="1011520"/>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rPr>
              <a:t>完成品</a:t>
            </a:r>
          </a:p>
        </p:txBody>
      </p:sp>
    </p:spTree>
    <p:extLst>
      <p:ext uri="{BB962C8B-B14F-4D97-AF65-F5344CB8AC3E}">
        <p14:creationId xmlns:p14="http://schemas.microsoft.com/office/powerpoint/2010/main" val="24213115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東アジア機械産業における中間財貿易の拡大</a:t>
            </a:r>
          </a:p>
        </p:txBody>
      </p:sp>
      <p:sp>
        <p:nvSpPr>
          <p:cNvPr id="3" name="コンテンツ プレースホルダー 2"/>
          <p:cNvSpPr>
            <a:spLocks noGrp="1"/>
          </p:cNvSpPr>
          <p:nvPr>
            <p:ph idx="1"/>
          </p:nvPr>
        </p:nvSpPr>
        <p:spPr>
          <a:xfrm>
            <a:off x="467544" y="1700809"/>
            <a:ext cx="8424936" cy="792087"/>
          </a:xfrm>
        </p:spPr>
        <p:txBody>
          <a:bodyPr>
            <a:normAutofit fontScale="85000" lnSpcReduction="20000"/>
          </a:bodyPr>
          <a:lstStyle/>
          <a:p>
            <a:r>
              <a:rPr kumimoji="1" lang="ja-JP" altLang="en-US" dirty="0"/>
              <a:t>最終財の貿易以上に拡大している。フラグメンテーションが生じている証拠</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28</a:t>
            </a:fld>
            <a:endParaRPr lang="en-US" altLang="ja-JP" dirty="0"/>
          </a:p>
        </p:txBody>
      </p:sp>
      <p:sp>
        <p:nvSpPr>
          <p:cNvPr id="5" name="テキスト ボックス 4"/>
          <p:cNvSpPr txBox="1"/>
          <p:nvPr/>
        </p:nvSpPr>
        <p:spPr>
          <a:xfrm>
            <a:off x="7236296" y="4869160"/>
            <a:ext cx="1656184" cy="646331"/>
          </a:xfrm>
          <a:prstGeom prst="rect">
            <a:avLst/>
          </a:prstGeom>
          <a:noFill/>
        </p:spPr>
        <p:txBody>
          <a:bodyPr wrap="square" rtlCol="0">
            <a:spAutoFit/>
          </a:bodyPr>
          <a:lstStyle/>
          <a:p>
            <a:r>
              <a:rPr kumimoji="1" lang="ja-JP" altLang="en-US" dirty="0"/>
              <a:t>出所：安藤</a:t>
            </a:r>
            <a:r>
              <a:rPr kumimoji="1" lang="en-US" altLang="ja-JP" dirty="0"/>
              <a:t>[2016]61</a:t>
            </a:r>
            <a:r>
              <a:rPr kumimoji="1" lang="ja-JP" altLang="en-US" dirty="0"/>
              <a:t>頁。</a:t>
            </a:r>
          </a:p>
        </p:txBody>
      </p:sp>
    </p:spTree>
    <p:extLst>
      <p:ext uri="{BB962C8B-B14F-4D97-AF65-F5344CB8AC3E}">
        <p14:creationId xmlns:p14="http://schemas.microsoft.com/office/powerpoint/2010/main" val="7589179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アジアにおける国際分業の進展</a:t>
            </a:r>
          </a:p>
        </p:txBody>
      </p:sp>
      <p:sp>
        <p:nvSpPr>
          <p:cNvPr id="3" name="コンテンツ プレースホルダー 2"/>
          <p:cNvSpPr>
            <a:spLocks noGrp="1"/>
          </p:cNvSpPr>
          <p:nvPr>
            <p:ph idx="1"/>
          </p:nvPr>
        </p:nvSpPr>
        <p:spPr>
          <a:xfrm>
            <a:off x="457200" y="1600201"/>
            <a:ext cx="8229600" cy="820688"/>
          </a:xfrm>
        </p:spPr>
        <p:txBody>
          <a:bodyPr>
            <a:normAutofit fontScale="85000" lnSpcReduction="10000"/>
          </a:bodyPr>
          <a:lstStyle/>
          <a:p>
            <a:r>
              <a:rPr kumimoji="1" lang="ja-JP" altLang="en-US" dirty="0"/>
              <a:t>域内貿易に占める中間財，とりわけ部品比率の増大。</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29</a:t>
            </a:fld>
            <a:endParaRPr lang="en-US" altLang="ja-JP" dirty="0"/>
          </a:p>
        </p:txBody>
      </p:sp>
      <p:sp>
        <p:nvSpPr>
          <p:cNvPr id="5" name="テキスト ボックス 4"/>
          <p:cNvSpPr txBox="1"/>
          <p:nvPr/>
        </p:nvSpPr>
        <p:spPr>
          <a:xfrm>
            <a:off x="6653883" y="5085184"/>
            <a:ext cx="2382613" cy="646331"/>
          </a:xfrm>
          <a:prstGeom prst="rect">
            <a:avLst/>
          </a:prstGeom>
          <a:noFill/>
        </p:spPr>
        <p:txBody>
          <a:bodyPr wrap="square" rtlCol="0">
            <a:spAutoFit/>
          </a:bodyPr>
          <a:lstStyle/>
          <a:p>
            <a:r>
              <a:rPr kumimoji="1" lang="ja-JP" altLang="en-US" dirty="0"/>
              <a:t>出所：大泉・後藤</a:t>
            </a:r>
            <a:r>
              <a:rPr kumimoji="1" lang="en-US" altLang="ja-JP" dirty="0"/>
              <a:t>[2018]40</a:t>
            </a:r>
            <a:r>
              <a:rPr kumimoji="1" lang="ja-JP" altLang="en-US" dirty="0"/>
              <a:t>頁。</a:t>
            </a:r>
          </a:p>
        </p:txBody>
      </p:sp>
    </p:spTree>
    <p:extLst>
      <p:ext uri="{BB962C8B-B14F-4D97-AF65-F5344CB8AC3E}">
        <p14:creationId xmlns:p14="http://schemas.microsoft.com/office/powerpoint/2010/main" val="1950727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本節の課題</a:t>
            </a:r>
          </a:p>
        </p:txBody>
      </p:sp>
      <p:sp>
        <p:nvSpPr>
          <p:cNvPr id="3" name="コンテンツ プレースホルダー 2"/>
          <p:cNvSpPr>
            <a:spLocks noGrp="1"/>
          </p:cNvSpPr>
          <p:nvPr>
            <p:ph idx="1"/>
          </p:nvPr>
        </p:nvSpPr>
        <p:spPr/>
        <p:txBody>
          <a:bodyPr/>
          <a:lstStyle/>
          <a:p>
            <a:r>
              <a:rPr kumimoji="1" lang="en-US" altLang="ja-JP" dirty="0"/>
              <a:t>1990</a:t>
            </a:r>
            <a:r>
              <a:rPr lang="ja-JP" altLang="en-US" dirty="0"/>
              <a:t>年代以後の国際経済環境と，それが日本産業にもたらした影響を経済学的に理解する</a:t>
            </a:r>
            <a:endParaRPr lang="en-US" altLang="ja-JP" dirty="0"/>
          </a:p>
          <a:p>
            <a:r>
              <a:rPr lang="ja-JP" altLang="en-US" dirty="0"/>
              <a:t>それに基づいて，日本の産業構造・産業組織・企業戦略に求められる基本方向を考える</a:t>
            </a:r>
            <a:endParaRPr lang="en-US" altLang="ja-JP" dirty="0"/>
          </a:p>
          <a:p>
            <a:r>
              <a:rPr kumimoji="1" lang="ja-JP" altLang="en-US" dirty="0" smtClean="0"/>
              <a:t>事例は，国際経済環境の変動にもっとも直接的に影響された電機（電気・電子機器）産業とする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a:t>
            </a:fld>
            <a:endParaRPr lang="en-US" altLang="ja-JP" dirty="0"/>
          </a:p>
        </p:txBody>
      </p:sp>
    </p:spTree>
    <p:extLst>
      <p:ext uri="{BB962C8B-B14F-4D97-AF65-F5344CB8AC3E}">
        <p14:creationId xmlns:p14="http://schemas.microsoft.com/office/powerpoint/2010/main" val="38054684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日本から見た中間財貿易</a:t>
            </a:r>
            <a:endParaRPr kumimoji="1" lang="ja-JP" altLang="en-US" dirty="0"/>
          </a:p>
        </p:txBody>
      </p:sp>
      <p:sp>
        <p:nvSpPr>
          <p:cNvPr id="3" name="コンテンツ プレースホルダー 2"/>
          <p:cNvSpPr>
            <a:spLocks noGrp="1"/>
          </p:cNvSpPr>
          <p:nvPr>
            <p:ph idx="1"/>
          </p:nvPr>
        </p:nvSpPr>
        <p:spPr>
          <a:xfrm>
            <a:off x="457200" y="1600201"/>
            <a:ext cx="8229600" cy="1684783"/>
          </a:xfrm>
        </p:spPr>
        <p:txBody>
          <a:bodyPr>
            <a:normAutofit fontScale="92500" lnSpcReduction="20000"/>
          </a:bodyPr>
          <a:lstStyle/>
          <a:p>
            <a:r>
              <a:rPr kumimoji="1" lang="ja-JP" altLang="en-US" dirty="0"/>
              <a:t>輸出における中間財の比率拡大，最終財の比率縮小</a:t>
            </a:r>
            <a:endParaRPr kumimoji="1" lang="en-US" altLang="ja-JP" dirty="0"/>
          </a:p>
          <a:p>
            <a:r>
              <a:rPr lang="ja-JP" altLang="en-US" dirty="0"/>
              <a:t>輸入における中間財，最終財の比率拡大，素材の比率縮小</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30</a:t>
            </a:fld>
            <a:endParaRPr lang="en-US" altLang="ja-JP"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8" y="3573016"/>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573016"/>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79512" y="3212976"/>
            <a:ext cx="3312368" cy="369332"/>
          </a:xfrm>
          <a:prstGeom prst="rect">
            <a:avLst/>
          </a:prstGeom>
          <a:noFill/>
        </p:spPr>
        <p:txBody>
          <a:bodyPr wrap="square" rtlCol="0">
            <a:spAutoFit/>
          </a:bodyPr>
          <a:lstStyle/>
          <a:p>
            <a:r>
              <a:rPr kumimoji="1" lang="ja-JP" altLang="en-US"/>
              <a:t>日本の輸出の財別構成の変化</a:t>
            </a:r>
          </a:p>
        </p:txBody>
      </p:sp>
      <p:sp>
        <p:nvSpPr>
          <p:cNvPr id="9" name="テキスト ボックス 8"/>
          <p:cNvSpPr txBox="1"/>
          <p:nvPr/>
        </p:nvSpPr>
        <p:spPr>
          <a:xfrm>
            <a:off x="4139952" y="3212976"/>
            <a:ext cx="3312368" cy="369332"/>
          </a:xfrm>
          <a:prstGeom prst="rect">
            <a:avLst/>
          </a:prstGeom>
          <a:noFill/>
        </p:spPr>
        <p:txBody>
          <a:bodyPr wrap="square" rtlCol="0">
            <a:spAutoFit/>
          </a:bodyPr>
          <a:lstStyle/>
          <a:p>
            <a:r>
              <a:rPr kumimoji="1" lang="ja-JP" altLang="en-US" dirty="0"/>
              <a:t>日本の輸入の財別構成の変化</a:t>
            </a:r>
          </a:p>
        </p:txBody>
      </p:sp>
      <p:sp>
        <p:nvSpPr>
          <p:cNvPr id="7" name="テキスト ボックス 6"/>
          <p:cNvSpPr txBox="1"/>
          <p:nvPr/>
        </p:nvSpPr>
        <p:spPr>
          <a:xfrm>
            <a:off x="251520" y="6316216"/>
            <a:ext cx="4752528" cy="369332"/>
          </a:xfrm>
          <a:prstGeom prst="rect">
            <a:avLst/>
          </a:prstGeom>
          <a:noFill/>
        </p:spPr>
        <p:txBody>
          <a:bodyPr wrap="square" rtlCol="0">
            <a:spAutoFit/>
          </a:bodyPr>
          <a:lstStyle/>
          <a:p>
            <a:r>
              <a:rPr kumimoji="1" lang="ja-JP" altLang="en-US" dirty="0"/>
              <a:t>出所：いずれも</a:t>
            </a:r>
            <a:r>
              <a:rPr kumimoji="1" lang="en-US" altLang="ja-JP" dirty="0"/>
              <a:t>RIETI-TID</a:t>
            </a:r>
            <a:r>
              <a:rPr lang="ja-JP" altLang="en-US" dirty="0"/>
              <a:t>より計算。</a:t>
            </a:r>
            <a:endParaRPr kumimoji="1" lang="en-US" altLang="ja-JP" dirty="0"/>
          </a:p>
        </p:txBody>
      </p:sp>
    </p:spTree>
    <p:extLst>
      <p:ext uri="{BB962C8B-B14F-4D97-AF65-F5344CB8AC3E}">
        <p14:creationId xmlns:p14="http://schemas.microsoft.com/office/powerpoint/2010/main" val="168804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中国から見た中間財貿易（１）</a:t>
            </a:r>
          </a:p>
        </p:txBody>
      </p:sp>
      <p:sp>
        <p:nvSpPr>
          <p:cNvPr id="3" name="コンテンツ プレースホルダー 2"/>
          <p:cNvSpPr>
            <a:spLocks noGrp="1"/>
          </p:cNvSpPr>
          <p:nvPr>
            <p:ph idx="1"/>
          </p:nvPr>
        </p:nvSpPr>
        <p:spPr/>
        <p:txBody>
          <a:bodyPr/>
          <a:lstStyle/>
          <a:p>
            <a:r>
              <a:rPr kumimoji="1" lang="ja-JP" altLang="en-US" dirty="0"/>
              <a:t>鉄鋼，非鉄金属の場合</a:t>
            </a:r>
            <a:endParaRPr kumimoji="1" lang="en-US" altLang="ja-JP" dirty="0"/>
          </a:p>
          <a:p>
            <a:pPr lvl="1"/>
            <a:r>
              <a:rPr lang="ja-JP" altLang="en-US" dirty="0"/>
              <a:t>中国が一大輸出国に</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31</a:t>
            </a:fld>
            <a:endParaRPr lang="en-US" altLang="ja-JP"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2708920"/>
            <a:ext cx="7488832" cy="368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7452321" y="3933056"/>
            <a:ext cx="1440160" cy="1200329"/>
          </a:xfrm>
          <a:prstGeom prst="rect">
            <a:avLst/>
          </a:prstGeom>
          <a:noFill/>
        </p:spPr>
        <p:txBody>
          <a:bodyPr wrap="square" rtlCol="0">
            <a:spAutoFit/>
          </a:bodyPr>
          <a:lstStyle/>
          <a:p>
            <a:r>
              <a:rPr kumimoji="1" lang="ja-JP" altLang="en-US" dirty="0"/>
              <a:t>出所：内閣府</a:t>
            </a:r>
            <a:r>
              <a:rPr kumimoji="1" lang="en-US" altLang="ja-JP" dirty="0"/>
              <a:t>[2017]186</a:t>
            </a:r>
            <a:r>
              <a:rPr kumimoji="1" lang="ja-JP" altLang="en-US" dirty="0"/>
              <a:t>頁。</a:t>
            </a:r>
          </a:p>
        </p:txBody>
      </p:sp>
    </p:spTree>
    <p:extLst>
      <p:ext uri="{BB962C8B-B14F-4D97-AF65-F5344CB8AC3E}">
        <p14:creationId xmlns:p14="http://schemas.microsoft.com/office/powerpoint/2010/main" val="3603481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中国から見た中間財貿易（２）</a:t>
            </a:r>
          </a:p>
        </p:txBody>
      </p:sp>
      <p:sp>
        <p:nvSpPr>
          <p:cNvPr id="3" name="コンテンツ プレースホルダー 2"/>
          <p:cNvSpPr>
            <a:spLocks noGrp="1"/>
          </p:cNvSpPr>
          <p:nvPr>
            <p:ph idx="1"/>
          </p:nvPr>
        </p:nvSpPr>
        <p:spPr>
          <a:xfrm>
            <a:off x="457200" y="1412776"/>
            <a:ext cx="8229600" cy="4713387"/>
          </a:xfrm>
        </p:spPr>
        <p:txBody>
          <a:bodyPr/>
          <a:lstStyle/>
          <a:p>
            <a:r>
              <a:rPr kumimoji="1" lang="ja-JP" altLang="en-US" dirty="0"/>
              <a:t>中国は中間財を輸入し，最終財を輸出</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32</a:t>
            </a:fld>
            <a:endParaRPr lang="en-US" altLang="ja-JP"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76872"/>
            <a:ext cx="7255593"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7596337" y="3933056"/>
            <a:ext cx="1440159" cy="1200329"/>
          </a:xfrm>
          <a:prstGeom prst="rect">
            <a:avLst/>
          </a:prstGeom>
          <a:noFill/>
        </p:spPr>
        <p:txBody>
          <a:bodyPr wrap="square" rtlCol="0">
            <a:spAutoFit/>
          </a:bodyPr>
          <a:lstStyle/>
          <a:p>
            <a:r>
              <a:rPr kumimoji="1" lang="ja-JP" altLang="en-US" dirty="0"/>
              <a:t>出所：内閣府</a:t>
            </a:r>
            <a:r>
              <a:rPr kumimoji="1" lang="en-US" altLang="ja-JP" dirty="0"/>
              <a:t>[2017]187</a:t>
            </a:r>
            <a:r>
              <a:rPr kumimoji="1" lang="ja-JP" altLang="en-US" dirty="0"/>
              <a:t>頁。</a:t>
            </a:r>
          </a:p>
        </p:txBody>
      </p:sp>
    </p:spTree>
    <p:extLst>
      <p:ext uri="{BB962C8B-B14F-4D97-AF65-F5344CB8AC3E}">
        <p14:creationId xmlns:p14="http://schemas.microsoft.com/office/powerpoint/2010/main" val="4232254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 xmlns:a16="http://schemas.microsoft.com/office/drawing/2014/main" id="{44E4FFB5-8F60-43F4-8E7F-7A78EC2AEA79}"/>
              </a:ext>
            </a:extLst>
          </p:cNvPr>
          <p:cNvSpPr>
            <a:spLocks noGrp="1"/>
          </p:cNvSpPr>
          <p:nvPr>
            <p:ph type="sldNum" sz="quarter" idx="12"/>
          </p:nvPr>
        </p:nvSpPr>
        <p:spPr/>
        <p:txBody>
          <a:bodyPr/>
          <a:lstStyle/>
          <a:p>
            <a:pPr>
              <a:defRPr/>
            </a:pPr>
            <a:fld id="{F7182273-542A-4D76-9A12-21A75F9967A5}" type="slidenum">
              <a:rPr lang="en-US" altLang="ja-JP" smtClean="0"/>
              <a:pPr>
                <a:defRPr/>
              </a:pPr>
              <a:t>33</a:t>
            </a:fld>
            <a:endParaRPr lang="en-US" altLang="ja-JP" dirty="0"/>
          </a:p>
        </p:txBody>
      </p:sp>
      <p:sp>
        <p:nvSpPr>
          <p:cNvPr id="7" name="タイトル 6">
            <a:extLst>
              <a:ext uri="{FF2B5EF4-FFF2-40B4-BE49-F238E27FC236}">
                <a16:creationId xmlns="" xmlns:a16="http://schemas.microsoft.com/office/drawing/2014/main" id="{DE23EE35-B93E-41A5-9506-54DA4731A870}"/>
              </a:ext>
            </a:extLst>
          </p:cNvPr>
          <p:cNvSpPr>
            <a:spLocks noGrp="1"/>
          </p:cNvSpPr>
          <p:nvPr>
            <p:ph type="title"/>
          </p:nvPr>
        </p:nvSpPr>
        <p:spPr/>
        <p:txBody>
          <a:bodyPr/>
          <a:lstStyle/>
          <a:p>
            <a:r>
              <a:rPr lang="ja-JP" altLang="en-US" dirty="0"/>
              <a:t>１－（４）　日本電機産業のリストラクチャリング</a:t>
            </a:r>
          </a:p>
        </p:txBody>
      </p:sp>
    </p:spTree>
    <p:extLst>
      <p:ext uri="{BB962C8B-B14F-4D97-AF65-F5344CB8AC3E}">
        <p14:creationId xmlns:p14="http://schemas.microsoft.com/office/powerpoint/2010/main" val="19896171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 xmlns:a16="http://schemas.microsoft.com/office/drawing/2014/main" id="{72A13DEE-445E-405C-AF38-548C00AE60EF}"/>
              </a:ext>
            </a:extLst>
          </p:cNvPr>
          <p:cNvSpPr>
            <a:spLocks noGrp="1"/>
          </p:cNvSpPr>
          <p:nvPr>
            <p:ph type="title"/>
          </p:nvPr>
        </p:nvSpPr>
        <p:spPr>
          <a:xfrm>
            <a:off x="251520" y="404664"/>
            <a:ext cx="8435280" cy="576064"/>
          </a:xfrm>
        </p:spPr>
        <p:txBody>
          <a:bodyPr>
            <a:normAutofit fontScale="90000"/>
          </a:bodyPr>
          <a:lstStyle/>
          <a:p>
            <a:r>
              <a:rPr lang="ja-JP" altLang="en-US" dirty="0"/>
              <a:t>電機産業の構成</a:t>
            </a:r>
            <a:endParaRPr kumimoji="1" lang="ja-JP" altLang="en-US" dirty="0"/>
          </a:p>
        </p:txBody>
      </p:sp>
      <p:sp>
        <p:nvSpPr>
          <p:cNvPr id="5" name="コンテンツ プレースホルダー 4">
            <a:extLst>
              <a:ext uri="{FF2B5EF4-FFF2-40B4-BE49-F238E27FC236}">
                <a16:creationId xmlns="" xmlns:a16="http://schemas.microsoft.com/office/drawing/2014/main" id="{A755CF30-CC03-4917-A1FA-53142D7E6250}"/>
              </a:ext>
            </a:extLst>
          </p:cNvPr>
          <p:cNvSpPr>
            <a:spLocks noGrp="1"/>
          </p:cNvSpPr>
          <p:nvPr>
            <p:ph idx="1"/>
          </p:nvPr>
        </p:nvSpPr>
        <p:spPr>
          <a:xfrm>
            <a:off x="4572000" y="1600200"/>
            <a:ext cx="4114800" cy="4525963"/>
          </a:xfrm>
        </p:spPr>
        <p:txBody>
          <a:bodyPr/>
          <a:lstStyle/>
          <a:p>
            <a:r>
              <a:rPr kumimoji="1" lang="ja-JP" altLang="en-US" dirty="0"/>
              <a:t>電機＝電子機器＋電気機器</a:t>
            </a:r>
            <a:endParaRPr kumimoji="1" lang="en-US" altLang="ja-JP" dirty="0"/>
          </a:p>
          <a:p>
            <a:r>
              <a:rPr lang="ja-JP" altLang="en-US" dirty="0"/>
              <a:t>コンピュータ，情報端末は「産業用電子機器」に入っている</a:t>
            </a:r>
            <a:endParaRPr lang="en-US" altLang="ja-JP" dirty="0"/>
          </a:p>
          <a:p>
            <a:r>
              <a:rPr kumimoji="1" lang="ja-JP" altLang="en-US" dirty="0"/>
              <a:t>電子部品・デバイスは中間財</a:t>
            </a:r>
          </a:p>
        </p:txBody>
      </p:sp>
      <p:sp>
        <p:nvSpPr>
          <p:cNvPr id="3" name="スライド番号プレースホルダー 2">
            <a:extLst>
              <a:ext uri="{FF2B5EF4-FFF2-40B4-BE49-F238E27FC236}">
                <a16:creationId xmlns="" xmlns:a16="http://schemas.microsoft.com/office/drawing/2014/main" id="{E923CE65-FB3E-435D-8237-CE3FE497566E}"/>
              </a:ext>
            </a:extLst>
          </p:cNvPr>
          <p:cNvSpPr>
            <a:spLocks noGrp="1"/>
          </p:cNvSpPr>
          <p:nvPr>
            <p:ph type="sldNum" sz="quarter" idx="12"/>
          </p:nvPr>
        </p:nvSpPr>
        <p:spPr/>
        <p:txBody>
          <a:bodyPr/>
          <a:lstStyle/>
          <a:p>
            <a:pPr>
              <a:defRPr/>
            </a:pPr>
            <a:fld id="{E4077BB3-7DFE-49E4-AA61-91FE59E29089}" type="slidenum">
              <a:rPr lang="en-US" altLang="ja-JP" smtClean="0"/>
              <a:pPr>
                <a:defRPr/>
              </a:pPr>
              <a:t>34</a:t>
            </a:fld>
            <a:endParaRPr lang="en-US" altLang="ja-JP" dirty="0"/>
          </a:p>
        </p:txBody>
      </p:sp>
      <p:sp>
        <p:nvSpPr>
          <p:cNvPr id="7" name="テキスト ボックス 6">
            <a:extLst>
              <a:ext uri="{FF2B5EF4-FFF2-40B4-BE49-F238E27FC236}">
                <a16:creationId xmlns="" xmlns:a16="http://schemas.microsoft.com/office/drawing/2014/main" id="{84B4C11D-075A-4482-9004-F8162F3D9318}"/>
              </a:ext>
            </a:extLst>
          </p:cNvPr>
          <p:cNvSpPr txBox="1"/>
          <p:nvPr/>
        </p:nvSpPr>
        <p:spPr>
          <a:xfrm>
            <a:off x="4788024" y="5445224"/>
            <a:ext cx="4114800" cy="369332"/>
          </a:xfrm>
          <a:prstGeom prst="rect">
            <a:avLst/>
          </a:prstGeom>
          <a:noFill/>
        </p:spPr>
        <p:txBody>
          <a:bodyPr wrap="square" rtlCol="0">
            <a:spAutoFit/>
          </a:bodyPr>
          <a:lstStyle/>
          <a:p>
            <a:r>
              <a:rPr kumimoji="1" lang="ja-JP" altLang="en-US" dirty="0"/>
              <a:t>坂本</a:t>
            </a:r>
            <a:r>
              <a:rPr kumimoji="1" lang="en-US" altLang="ja-JP" dirty="0"/>
              <a:t>[</a:t>
            </a:r>
            <a:r>
              <a:rPr kumimoji="1" lang="en-US" altLang="ja-JP" dirty="0" smtClean="0"/>
              <a:t>2017]107</a:t>
            </a:r>
            <a:r>
              <a:rPr kumimoji="1" lang="ja-JP" altLang="en-US" dirty="0" smtClean="0"/>
              <a:t>頁</a:t>
            </a:r>
            <a:r>
              <a:rPr kumimoji="1" lang="ja-JP" altLang="en-US" dirty="0"/>
              <a:t>。</a:t>
            </a:r>
          </a:p>
        </p:txBody>
      </p:sp>
    </p:spTree>
    <p:extLst>
      <p:ext uri="{BB962C8B-B14F-4D97-AF65-F5344CB8AC3E}">
        <p14:creationId xmlns:p14="http://schemas.microsoft.com/office/powerpoint/2010/main" val="1402021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 xmlns:a16="http://schemas.microsoft.com/office/drawing/2014/main" id="{9B0EA77E-4DAD-44D2-B2BC-4F68220A2497}"/>
              </a:ext>
            </a:extLst>
          </p:cNvPr>
          <p:cNvSpPr>
            <a:spLocks noGrp="1"/>
          </p:cNvSpPr>
          <p:nvPr>
            <p:ph type="title"/>
          </p:nvPr>
        </p:nvSpPr>
        <p:spPr>
          <a:xfrm>
            <a:off x="323528" y="404664"/>
            <a:ext cx="8712968" cy="1152128"/>
          </a:xfrm>
        </p:spPr>
        <p:txBody>
          <a:bodyPr>
            <a:normAutofit fontScale="90000"/>
          </a:bodyPr>
          <a:lstStyle/>
          <a:p>
            <a:r>
              <a:rPr kumimoji="1" lang="ja-JP" altLang="en-US" dirty="0"/>
              <a:t>環境変化による日本電機産業への圧力</a:t>
            </a:r>
          </a:p>
        </p:txBody>
      </p:sp>
      <p:sp>
        <p:nvSpPr>
          <p:cNvPr id="5" name="コンテンツ プレースホルダー 4">
            <a:extLst>
              <a:ext uri="{FF2B5EF4-FFF2-40B4-BE49-F238E27FC236}">
                <a16:creationId xmlns="" xmlns:a16="http://schemas.microsoft.com/office/drawing/2014/main" id="{E12BABE2-1D12-41E3-ACBE-ED4617857D98}"/>
              </a:ext>
            </a:extLst>
          </p:cNvPr>
          <p:cNvSpPr>
            <a:spLocks noGrp="1"/>
          </p:cNvSpPr>
          <p:nvPr>
            <p:ph idx="1"/>
          </p:nvPr>
        </p:nvSpPr>
        <p:spPr>
          <a:xfrm>
            <a:off x="457200" y="1235075"/>
            <a:ext cx="8229600" cy="5121275"/>
          </a:xfrm>
        </p:spPr>
        <p:txBody>
          <a:bodyPr>
            <a:normAutofit fontScale="92500" lnSpcReduction="20000"/>
          </a:bodyPr>
          <a:lstStyle/>
          <a:p>
            <a:r>
              <a:rPr kumimoji="1" lang="ja-JP" altLang="en-US" dirty="0"/>
              <a:t>労働集約的</a:t>
            </a:r>
            <a:r>
              <a:rPr kumimoji="1" lang="en-US" altLang="ja-JP" dirty="0"/>
              <a:t>(</a:t>
            </a:r>
            <a:r>
              <a:rPr kumimoji="1" lang="ja-JP" altLang="en-US" dirty="0"/>
              <a:t>一部資本集約的</a:t>
            </a:r>
            <a:r>
              <a:rPr kumimoji="1" lang="en-US" altLang="ja-JP" dirty="0"/>
              <a:t>)</a:t>
            </a:r>
            <a:r>
              <a:rPr kumimoji="1" lang="ja-JP" altLang="en-US" dirty="0"/>
              <a:t>な製品・工程の海外生産シフト促進←→</a:t>
            </a:r>
            <a:r>
              <a:rPr kumimoji="1" lang="ja-JP" altLang="en-US" dirty="0" smtClean="0"/>
              <a:t>知識集約的</a:t>
            </a:r>
            <a:r>
              <a:rPr kumimoji="1" lang="ja-JP" altLang="en-US" dirty="0"/>
              <a:t>製品・工程への</a:t>
            </a:r>
            <a:r>
              <a:rPr kumimoji="1" lang="ja-JP" altLang="en-US" dirty="0" smtClean="0"/>
              <a:t>特化</a:t>
            </a:r>
            <a:endParaRPr kumimoji="1" lang="en-US" altLang="ja-JP" dirty="0"/>
          </a:p>
          <a:p>
            <a:r>
              <a:rPr lang="ja-JP" altLang="en-US" dirty="0"/>
              <a:t>モジュラー・アーキテクチャの製品・工程の海外生産シフト促進←→インテグラル・アーキテクチャの製品・工程への特化</a:t>
            </a:r>
            <a:endParaRPr lang="en-US" altLang="ja-JP" dirty="0"/>
          </a:p>
          <a:p>
            <a:r>
              <a:rPr lang="ja-JP" altLang="en-US" dirty="0"/>
              <a:t>工程間分業の促進→特化と企業内・企業間分業</a:t>
            </a:r>
            <a:endParaRPr lang="en-US" altLang="ja-JP" dirty="0"/>
          </a:p>
          <a:p>
            <a:pPr lvl="1"/>
            <a:r>
              <a:rPr lang="ja-JP" altLang="en-US" dirty="0"/>
              <a:t>日本に置く拠点</a:t>
            </a:r>
            <a:r>
              <a:rPr lang="ja-JP" altLang="en-US" dirty="0" smtClean="0"/>
              <a:t>の絞り込み</a:t>
            </a:r>
            <a:endParaRPr lang="en-US" altLang="ja-JP" dirty="0"/>
          </a:p>
          <a:p>
            <a:pPr lvl="1"/>
            <a:r>
              <a:rPr lang="ja-JP" altLang="en-US" dirty="0"/>
              <a:t>海外生産ネットワークの展開</a:t>
            </a:r>
            <a:endParaRPr lang="en-US" altLang="ja-JP" dirty="0"/>
          </a:p>
          <a:p>
            <a:pPr lvl="2"/>
            <a:r>
              <a:rPr lang="ja-JP" altLang="en-US" dirty="0"/>
              <a:t>自社拠点の海外展開</a:t>
            </a:r>
            <a:endParaRPr lang="en-US" altLang="ja-JP" dirty="0"/>
          </a:p>
          <a:p>
            <a:pPr lvl="2"/>
            <a:r>
              <a:rPr lang="en-US" altLang="ja-JP" dirty="0"/>
              <a:t>OEM(Original</a:t>
            </a:r>
            <a:r>
              <a:rPr lang="ja-JP" altLang="en-US" dirty="0"/>
              <a:t> </a:t>
            </a:r>
            <a:r>
              <a:rPr lang="en-US" altLang="ja-JP" dirty="0"/>
              <a:t>Equipment</a:t>
            </a:r>
            <a:r>
              <a:rPr lang="ja-JP" altLang="en-US" dirty="0"/>
              <a:t> </a:t>
            </a:r>
            <a:r>
              <a:rPr lang="en-US" altLang="ja-JP" dirty="0"/>
              <a:t>Manufacturer)</a:t>
            </a:r>
            <a:r>
              <a:rPr lang="ja-JP" altLang="en-US" dirty="0" err="1"/>
              <a:t>，</a:t>
            </a:r>
            <a:r>
              <a:rPr lang="en-US" altLang="ja-JP" dirty="0"/>
              <a:t>ODM(Original</a:t>
            </a:r>
            <a:r>
              <a:rPr lang="ja-JP" altLang="en-US" dirty="0"/>
              <a:t> </a:t>
            </a:r>
            <a:r>
              <a:rPr lang="en-US" altLang="ja-JP" dirty="0"/>
              <a:t>Design</a:t>
            </a:r>
            <a:r>
              <a:rPr lang="ja-JP" altLang="en-US" dirty="0"/>
              <a:t> </a:t>
            </a:r>
            <a:r>
              <a:rPr lang="en-US" altLang="ja-JP" dirty="0"/>
              <a:t>Manufacturer)</a:t>
            </a:r>
            <a:r>
              <a:rPr lang="ja-JP" altLang="en-US" dirty="0"/>
              <a:t>に生産・設計委託</a:t>
            </a:r>
            <a:endParaRPr lang="en-US" altLang="ja-JP" dirty="0"/>
          </a:p>
          <a:p>
            <a:pPr lvl="2"/>
            <a:r>
              <a:rPr lang="ja-JP" altLang="en-US" dirty="0"/>
              <a:t>部品・原料調達の現地化</a:t>
            </a:r>
            <a:endParaRPr lang="en-US" altLang="ja-JP" dirty="0"/>
          </a:p>
          <a:p>
            <a:endParaRPr lang="en-US" altLang="ja-JP" dirty="0"/>
          </a:p>
          <a:p>
            <a:endParaRPr kumimoji="1" lang="ja-JP" altLang="en-US" dirty="0"/>
          </a:p>
        </p:txBody>
      </p:sp>
      <p:sp>
        <p:nvSpPr>
          <p:cNvPr id="3" name="スライド番号プレースホルダー 2">
            <a:extLst>
              <a:ext uri="{FF2B5EF4-FFF2-40B4-BE49-F238E27FC236}">
                <a16:creationId xmlns="" xmlns:a16="http://schemas.microsoft.com/office/drawing/2014/main" id="{C3F9C9DC-E092-442C-922C-0CC0A07E908A}"/>
              </a:ext>
            </a:extLst>
          </p:cNvPr>
          <p:cNvSpPr>
            <a:spLocks noGrp="1"/>
          </p:cNvSpPr>
          <p:nvPr>
            <p:ph type="sldNum" sz="quarter" idx="12"/>
          </p:nvPr>
        </p:nvSpPr>
        <p:spPr/>
        <p:txBody>
          <a:bodyPr/>
          <a:lstStyle/>
          <a:p>
            <a:pPr>
              <a:defRPr/>
            </a:pPr>
            <a:fld id="{E4077BB3-7DFE-49E4-AA61-91FE59E29089}" type="slidenum">
              <a:rPr lang="en-US" altLang="ja-JP" smtClean="0"/>
              <a:pPr>
                <a:defRPr/>
              </a:pPr>
              <a:t>35</a:t>
            </a:fld>
            <a:endParaRPr lang="en-US" altLang="ja-JP" dirty="0"/>
          </a:p>
        </p:txBody>
      </p:sp>
    </p:spTree>
    <p:extLst>
      <p:ext uri="{BB962C8B-B14F-4D97-AF65-F5344CB8AC3E}">
        <p14:creationId xmlns:p14="http://schemas.microsoft.com/office/powerpoint/2010/main" val="288816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957C2D4-CC7A-4935-A957-4329590563DA}"/>
              </a:ext>
            </a:extLst>
          </p:cNvPr>
          <p:cNvSpPr>
            <a:spLocks noGrp="1"/>
          </p:cNvSpPr>
          <p:nvPr>
            <p:ph type="title"/>
          </p:nvPr>
        </p:nvSpPr>
        <p:spPr/>
        <p:txBody>
          <a:bodyPr/>
          <a:lstStyle/>
          <a:p>
            <a:r>
              <a:rPr kumimoji="1" lang="ja-JP" altLang="en-US" dirty="0"/>
              <a:t>国内生産の縮小</a:t>
            </a:r>
          </a:p>
        </p:txBody>
      </p:sp>
      <p:sp>
        <p:nvSpPr>
          <p:cNvPr id="3" name="コンテンツ プレースホルダー 2">
            <a:extLst>
              <a:ext uri="{FF2B5EF4-FFF2-40B4-BE49-F238E27FC236}">
                <a16:creationId xmlns="" xmlns:a16="http://schemas.microsoft.com/office/drawing/2014/main" id="{FE2C930F-A5D7-40FD-AF37-9640F438565D}"/>
              </a:ext>
            </a:extLst>
          </p:cNvPr>
          <p:cNvSpPr>
            <a:spLocks noGrp="1"/>
          </p:cNvSpPr>
          <p:nvPr>
            <p:ph idx="1"/>
          </p:nvPr>
        </p:nvSpPr>
        <p:spPr>
          <a:xfrm>
            <a:off x="457200" y="1600200"/>
            <a:ext cx="2170584" cy="4525963"/>
          </a:xfrm>
        </p:spPr>
        <p:txBody>
          <a:bodyPr/>
          <a:lstStyle/>
          <a:p>
            <a:r>
              <a:rPr kumimoji="1" lang="ja-JP" altLang="en-US" dirty="0"/>
              <a:t>完成品生産が縮小し</a:t>
            </a:r>
            <a:r>
              <a:rPr kumimoji="1" lang="ja-JP" altLang="en-US" dirty="0" smtClean="0"/>
              <a:t>，</a:t>
            </a:r>
            <a:r>
              <a:rPr kumimoji="1" lang="ja-JP" altLang="en-US" dirty="0"/>
              <a:t>電子部品・デバイス</a:t>
            </a:r>
            <a:r>
              <a:rPr kumimoji="1" lang="ja-JP" altLang="en-US" dirty="0" smtClean="0"/>
              <a:t>が</a:t>
            </a:r>
            <a:r>
              <a:rPr kumimoji="1" lang="ja-JP" altLang="en-US" dirty="0"/>
              <a:t>持ちこたえている</a:t>
            </a:r>
          </a:p>
        </p:txBody>
      </p:sp>
      <p:sp>
        <p:nvSpPr>
          <p:cNvPr id="4" name="スライド番号プレースホルダー 3">
            <a:extLst>
              <a:ext uri="{FF2B5EF4-FFF2-40B4-BE49-F238E27FC236}">
                <a16:creationId xmlns="" xmlns:a16="http://schemas.microsoft.com/office/drawing/2014/main" id="{929D9E2E-02FC-4D84-9DFD-8D07C19FE51F}"/>
              </a:ext>
            </a:extLst>
          </p:cNvPr>
          <p:cNvSpPr>
            <a:spLocks noGrp="1"/>
          </p:cNvSpPr>
          <p:nvPr>
            <p:ph type="sldNum" sz="quarter" idx="12"/>
          </p:nvPr>
        </p:nvSpPr>
        <p:spPr/>
        <p:txBody>
          <a:bodyPr/>
          <a:lstStyle/>
          <a:p>
            <a:pPr>
              <a:defRPr/>
            </a:pPr>
            <a:fld id="{F7182273-542A-4D76-9A12-21A75F9967A5}" type="slidenum">
              <a:rPr lang="en-US" altLang="ja-JP" smtClean="0"/>
              <a:pPr>
                <a:defRPr/>
              </a:pPr>
              <a:t>36</a:t>
            </a:fld>
            <a:endParaRPr lang="en-US" altLang="ja-JP" dirty="0"/>
          </a:p>
        </p:txBody>
      </p:sp>
      <p:sp>
        <p:nvSpPr>
          <p:cNvPr id="6" name="テキスト ボックス 5">
            <a:extLst>
              <a:ext uri="{FF2B5EF4-FFF2-40B4-BE49-F238E27FC236}">
                <a16:creationId xmlns="" xmlns:a16="http://schemas.microsoft.com/office/drawing/2014/main" id="{A11E3613-F2D9-48E9-A216-34DB6436F6BC}"/>
              </a:ext>
            </a:extLst>
          </p:cNvPr>
          <p:cNvSpPr txBox="1"/>
          <p:nvPr/>
        </p:nvSpPr>
        <p:spPr>
          <a:xfrm>
            <a:off x="179512" y="5877272"/>
            <a:ext cx="2304256" cy="646331"/>
          </a:xfrm>
          <a:prstGeom prst="rect">
            <a:avLst/>
          </a:prstGeom>
          <a:noFill/>
        </p:spPr>
        <p:txBody>
          <a:bodyPr wrap="square" rtlCol="0">
            <a:spAutoFit/>
          </a:bodyPr>
          <a:lstStyle/>
          <a:p>
            <a:r>
              <a:rPr kumimoji="1" lang="ja-JP" altLang="en-US" dirty="0"/>
              <a:t>出所：坂本</a:t>
            </a:r>
            <a:r>
              <a:rPr kumimoji="1" lang="en-US" altLang="ja-JP" dirty="0"/>
              <a:t>[</a:t>
            </a:r>
            <a:r>
              <a:rPr kumimoji="1" lang="en-US" altLang="ja-JP" dirty="0" smtClean="0"/>
              <a:t>2017]108</a:t>
            </a:r>
            <a:r>
              <a:rPr kumimoji="1" lang="ja-JP" altLang="en-US" dirty="0" smtClean="0"/>
              <a:t>頁</a:t>
            </a:r>
            <a:r>
              <a:rPr kumimoji="1" lang="ja-JP" altLang="en-US" dirty="0"/>
              <a:t>。</a:t>
            </a:r>
          </a:p>
        </p:txBody>
      </p:sp>
    </p:spTree>
    <p:extLst>
      <p:ext uri="{BB962C8B-B14F-4D97-AF65-F5344CB8AC3E}">
        <p14:creationId xmlns:p14="http://schemas.microsoft.com/office/powerpoint/2010/main" val="10059821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1B0D6F35-713F-4E08-8AD7-E5699A1D46B6}"/>
              </a:ext>
            </a:extLst>
          </p:cNvPr>
          <p:cNvSpPr>
            <a:spLocks noGrp="1"/>
          </p:cNvSpPr>
          <p:nvPr>
            <p:ph type="title"/>
          </p:nvPr>
        </p:nvSpPr>
        <p:spPr/>
        <p:txBody>
          <a:bodyPr>
            <a:normAutofit fontScale="90000"/>
          </a:bodyPr>
          <a:lstStyle/>
          <a:p>
            <a:r>
              <a:rPr kumimoji="1" lang="ja-JP" altLang="en-US" dirty="0"/>
              <a:t>従業員数から見る日本産業の比較優位</a:t>
            </a:r>
          </a:p>
        </p:txBody>
      </p:sp>
      <p:sp>
        <p:nvSpPr>
          <p:cNvPr id="4" name="スライド番号プレースホルダー 3">
            <a:extLst>
              <a:ext uri="{FF2B5EF4-FFF2-40B4-BE49-F238E27FC236}">
                <a16:creationId xmlns="" xmlns:a16="http://schemas.microsoft.com/office/drawing/2014/main" id="{42C37E62-5F05-4A26-914C-DCBC7249C88F}"/>
              </a:ext>
            </a:extLst>
          </p:cNvPr>
          <p:cNvSpPr>
            <a:spLocks noGrp="1"/>
          </p:cNvSpPr>
          <p:nvPr>
            <p:ph type="sldNum" sz="quarter" idx="12"/>
          </p:nvPr>
        </p:nvSpPr>
        <p:spPr/>
        <p:txBody>
          <a:bodyPr/>
          <a:lstStyle/>
          <a:p>
            <a:pPr>
              <a:defRPr/>
            </a:pPr>
            <a:fld id="{F7182273-542A-4D76-9A12-21A75F9967A5}" type="slidenum">
              <a:rPr lang="en-US" altLang="ja-JP" smtClean="0"/>
              <a:pPr>
                <a:defRPr/>
              </a:pPr>
              <a:t>37</a:t>
            </a:fld>
            <a:endParaRPr lang="en-US" altLang="ja-JP" dirty="0"/>
          </a:p>
        </p:txBody>
      </p:sp>
      <p:sp>
        <p:nvSpPr>
          <p:cNvPr id="8" name="コンテンツ プレースホルダー 7">
            <a:extLst>
              <a:ext uri="{FF2B5EF4-FFF2-40B4-BE49-F238E27FC236}">
                <a16:creationId xmlns="" xmlns:a16="http://schemas.microsoft.com/office/drawing/2014/main" id="{A768AC77-F39D-40B9-B6E2-AB504BEDB3C1}"/>
              </a:ext>
            </a:extLst>
          </p:cNvPr>
          <p:cNvSpPr>
            <a:spLocks noGrp="1"/>
          </p:cNvSpPr>
          <p:nvPr>
            <p:ph idx="1"/>
          </p:nvPr>
        </p:nvSpPr>
        <p:spPr/>
        <p:txBody>
          <a:bodyPr/>
          <a:lstStyle/>
          <a:p>
            <a:r>
              <a:rPr lang="ja-JP" altLang="en-US" dirty="0"/>
              <a:t>製造業・電機産業の雇用縮小</a:t>
            </a:r>
          </a:p>
          <a:p>
            <a:endParaRPr lang="ja-JP" altLang="en-US" dirty="0"/>
          </a:p>
        </p:txBody>
      </p:sp>
      <p:sp>
        <p:nvSpPr>
          <p:cNvPr id="10" name="テキスト ボックス 9">
            <a:extLst>
              <a:ext uri="{FF2B5EF4-FFF2-40B4-BE49-F238E27FC236}">
                <a16:creationId xmlns="" xmlns:a16="http://schemas.microsoft.com/office/drawing/2014/main" id="{9E0C6DE2-6BEC-4AC2-B818-A1B20F263CAA}"/>
              </a:ext>
            </a:extLst>
          </p:cNvPr>
          <p:cNvSpPr txBox="1"/>
          <p:nvPr/>
        </p:nvSpPr>
        <p:spPr>
          <a:xfrm>
            <a:off x="323528" y="6449702"/>
            <a:ext cx="4752528" cy="369332"/>
          </a:xfrm>
          <a:prstGeom prst="rect">
            <a:avLst/>
          </a:prstGeom>
          <a:noFill/>
        </p:spPr>
        <p:txBody>
          <a:bodyPr wrap="square" rtlCol="0">
            <a:spAutoFit/>
          </a:bodyPr>
          <a:lstStyle/>
          <a:p>
            <a:r>
              <a:rPr kumimoji="1" lang="ja-JP" altLang="en-US" dirty="0"/>
              <a:t>出所：坂本</a:t>
            </a:r>
            <a:r>
              <a:rPr kumimoji="1" lang="en-US" altLang="ja-JP" dirty="0"/>
              <a:t>[</a:t>
            </a:r>
            <a:r>
              <a:rPr kumimoji="1" lang="en-US" altLang="ja-JP" dirty="0" smtClean="0"/>
              <a:t>2017]118-119</a:t>
            </a:r>
            <a:r>
              <a:rPr kumimoji="1" lang="ja-JP" altLang="en-US" dirty="0" smtClean="0"/>
              <a:t>頁</a:t>
            </a:r>
            <a:r>
              <a:rPr kumimoji="1" lang="ja-JP" altLang="en-US" dirty="0"/>
              <a:t>。</a:t>
            </a:r>
          </a:p>
        </p:txBody>
      </p:sp>
    </p:spTree>
    <p:extLst>
      <p:ext uri="{BB962C8B-B14F-4D97-AF65-F5344CB8AC3E}">
        <p14:creationId xmlns:p14="http://schemas.microsoft.com/office/powerpoint/2010/main" val="1553792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9C6D0BF-3D18-42C4-B828-16E78CE7654B}"/>
              </a:ext>
            </a:extLst>
          </p:cNvPr>
          <p:cNvSpPr>
            <a:spLocks noGrp="1"/>
          </p:cNvSpPr>
          <p:nvPr>
            <p:ph type="title"/>
          </p:nvPr>
        </p:nvSpPr>
        <p:spPr/>
        <p:txBody>
          <a:bodyPr/>
          <a:lstStyle/>
          <a:p>
            <a:r>
              <a:rPr kumimoji="1" lang="ja-JP" altLang="en-US" dirty="0"/>
              <a:t>海外生産の拡大</a:t>
            </a:r>
          </a:p>
        </p:txBody>
      </p:sp>
      <p:sp>
        <p:nvSpPr>
          <p:cNvPr id="3" name="コンテンツ プレースホルダー 2">
            <a:extLst>
              <a:ext uri="{FF2B5EF4-FFF2-40B4-BE49-F238E27FC236}">
                <a16:creationId xmlns="" xmlns:a16="http://schemas.microsoft.com/office/drawing/2014/main" id="{42786226-35D7-499B-9448-C1B196F9EA1A}"/>
              </a:ext>
            </a:extLst>
          </p:cNvPr>
          <p:cNvSpPr>
            <a:spLocks noGrp="1"/>
          </p:cNvSpPr>
          <p:nvPr>
            <p:ph idx="1"/>
          </p:nvPr>
        </p:nvSpPr>
        <p:spPr>
          <a:xfrm>
            <a:off x="457200" y="1600200"/>
            <a:ext cx="2314600" cy="4525963"/>
          </a:xfrm>
        </p:spPr>
        <p:txBody>
          <a:bodyPr/>
          <a:lstStyle/>
          <a:p>
            <a:r>
              <a:rPr kumimoji="1" lang="ja-JP" altLang="en-US" dirty="0"/>
              <a:t>電子製品は海外生産金額，海外生産比率とも拡大</a:t>
            </a:r>
          </a:p>
        </p:txBody>
      </p:sp>
      <p:sp>
        <p:nvSpPr>
          <p:cNvPr id="4" name="スライド番号プレースホルダー 3">
            <a:extLst>
              <a:ext uri="{FF2B5EF4-FFF2-40B4-BE49-F238E27FC236}">
                <a16:creationId xmlns="" xmlns:a16="http://schemas.microsoft.com/office/drawing/2014/main" id="{09774E33-B266-41D8-A54B-366F27CCC79C}"/>
              </a:ext>
            </a:extLst>
          </p:cNvPr>
          <p:cNvSpPr>
            <a:spLocks noGrp="1"/>
          </p:cNvSpPr>
          <p:nvPr>
            <p:ph type="sldNum" sz="quarter" idx="12"/>
          </p:nvPr>
        </p:nvSpPr>
        <p:spPr/>
        <p:txBody>
          <a:bodyPr/>
          <a:lstStyle/>
          <a:p>
            <a:pPr>
              <a:defRPr/>
            </a:pPr>
            <a:fld id="{F7182273-542A-4D76-9A12-21A75F9967A5}" type="slidenum">
              <a:rPr lang="en-US" altLang="ja-JP" smtClean="0"/>
              <a:pPr>
                <a:defRPr/>
              </a:pPr>
              <a:t>38</a:t>
            </a:fld>
            <a:endParaRPr lang="en-US" altLang="ja-JP" dirty="0"/>
          </a:p>
        </p:txBody>
      </p:sp>
      <p:sp>
        <p:nvSpPr>
          <p:cNvPr id="8" name="テキスト ボックス 7">
            <a:extLst>
              <a:ext uri="{FF2B5EF4-FFF2-40B4-BE49-F238E27FC236}">
                <a16:creationId xmlns="" xmlns:a16="http://schemas.microsoft.com/office/drawing/2014/main" id="{B5555AD3-FD75-4073-B9C9-7F932BAB141D}"/>
              </a:ext>
            </a:extLst>
          </p:cNvPr>
          <p:cNvSpPr txBox="1"/>
          <p:nvPr/>
        </p:nvSpPr>
        <p:spPr>
          <a:xfrm>
            <a:off x="179512" y="5805264"/>
            <a:ext cx="3384376" cy="646331"/>
          </a:xfrm>
          <a:prstGeom prst="rect">
            <a:avLst/>
          </a:prstGeom>
          <a:noFill/>
        </p:spPr>
        <p:txBody>
          <a:bodyPr wrap="square" rtlCol="0">
            <a:spAutoFit/>
          </a:bodyPr>
          <a:lstStyle/>
          <a:p>
            <a:r>
              <a:rPr lang="ja-JP" altLang="en-US" dirty="0" smtClean="0"/>
              <a:t>原資料：スライド</a:t>
            </a:r>
            <a:r>
              <a:rPr lang="en-US" altLang="ja-JP" dirty="0" smtClean="0"/>
              <a:t>38</a:t>
            </a:r>
            <a:r>
              <a:rPr lang="ja-JP" altLang="en-US" dirty="0" smtClean="0"/>
              <a:t>と同じ。</a:t>
            </a:r>
            <a:endParaRPr lang="en-US" altLang="ja-JP" dirty="0" smtClean="0"/>
          </a:p>
          <a:p>
            <a:r>
              <a:rPr kumimoji="1" lang="ja-JP" altLang="en-US" dirty="0" smtClean="0"/>
              <a:t>出所</a:t>
            </a:r>
            <a:r>
              <a:rPr kumimoji="1" lang="ja-JP" altLang="en-US" dirty="0"/>
              <a:t>：坂本</a:t>
            </a:r>
            <a:r>
              <a:rPr kumimoji="1" lang="en-US" altLang="ja-JP" dirty="0"/>
              <a:t>[</a:t>
            </a:r>
            <a:r>
              <a:rPr kumimoji="1" lang="en-US" altLang="ja-JP" dirty="0" smtClean="0"/>
              <a:t>2017]115</a:t>
            </a:r>
            <a:r>
              <a:rPr kumimoji="1" lang="ja-JP" altLang="en-US" dirty="0" smtClean="0"/>
              <a:t>頁</a:t>
            </a:r>
            <a:r>
              <a:rPr kumimoji="1" lang="ja-JP" altLang="en-US" dirty="0"/>
              <a:t>。</a:t>
            </a:r>
          </a:p>
        </p:txBody>
      </p:sp>
    </p:spTree>
    <p:extLst>
      <p:ext uri="{BB962C8B-B14F-4D97-AF65-F5344CB8AC3E}">
        <p14:creationId xmlns:p14="http://schemas.microsoft.com/office/powerpoint/2010/main" val="62657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982CFEE0-31F7-4CEB-961F-705000598E7E}"/>
              </a:ext>
            </a:extLst>
          </p:cNvPr>
          <p:cNvSpPr>
            <a:spLocks noGrp="1"/>
          </p:cNvSpPr>
          <p:nvPr>
            <p:ph type="title"/>
          </p:nvPr>
        </p:nvSpPr>
        <p:spPr/>
        <p:txBody>
          <a:bodyPr/>
          <a:lstStyle/>
          <a:p>
            <a:r>
              <a:rPr kumimoji="1" lang="ja-JP" altLang="en-US" dirty="0"/>
              <a:t>企業単位で見た世界シェアの後退</a:t>
            </a:r>
          </a:p>
        </p:txBody>
      </p:sp>
      <p:sp>
        <p:nvSpPr>
          <p:cNvPr id="3" name="コンテンツ プレースホルダー 2">
            <a:extLst>
              <a:ext uri="{FF2B5EF4-FFF2-40B4-BE49-F238E27FC236}">
                <a16:creationId xmlns="" xmlns:a16="http://schemas.microsoft.com/office/drawing/2014/main" id="{DA68777A-C40A-491A-A059-0DCF98BAD5FF}"/>
              </a:ext>
            </a:extLst>
          </p:cNvPr>
          <p:cNvSpPr>
            <a:spLocks noGrp="1"/>
          </p:cNvSpPr>
          <p:nvPr>
            <p:ph idx="1"/>
          </p:nvPr>
        </p:nvSpPr>
        <p:spPr>
          <a:xfrm>
            <a:off x="457200" y="1600200"/>
            <a:ext cx="8229600" cy="5121275"/>
          </a:xfrm>
        </p:spPr>
        <p:txBody>
          <a:bodyPr>
            <a:normAutofit fontScale="85000" lnSpcReduction="20000"/>
          </a:bodyPr>
          <a:lstStyle/>
          <a:p>
            <a:r>
              <a:rPr lang="en-US" altLang="ja-JP" dirty="0"/>
              <a:t>Ishihara-JP</a:t>
            </a:r>
            <a:r>
              <a:rPr lang="ja-JP" altLang="en-US" dirty="0"/>
              <a:t>氏によるインタラクティブ・パイ・チャート</a:t>
            </a:r>
            <a:r>
              <a:rPr lang="en-US" altLang="ja-JP" dirty="0"/>
              <a:t>(2015</a:t>
            </a:r>
            <a:r>
              <a:rPr lang="ja-JP" altLang="en-US" dirty="0"/>
              <a:t>年現在のシェア</a:t>
            </a:r>
            <a:r>
              <a:rPr lang="en-US" altLang="ja-JP" dirty="0"/>
              <a:t>)</a:t>
            </a:r>
          </a:p>
          <a:p>
            <a:pPr lvl="1"/>
            <a:r>
              <a:rPr lang="en-US" altLang="ja-JP" dirty="0">
                <a:hlinkClick r:id="rId2"/>
              </a:rPr>
              <a:t>http://ishihara-jp.github.io/VisualData/InteractivePieChart.html</a:t>
            </a:r>
            <a:endParaRPr lang="en-US" altLang="ja-JP" dirty="0"/>
          </a:p>
          <a:p>
            <a:r>
              <a:rPr lang="ja-JP" altLang="en-US" dirty="0"/>
              <a:t>日本企業の競争力の傾向</a:t>
            </a:r>
            <a:endParaRPr lang="en-US" altLang="ja-JP" dirty="0"/>
          </a:p>
          <a:p>
            <a:pPr lvl="1"/>
            <a:r>
              <a:rPr lang="ja-JP" altLang="en-US" dirty="0"/>
              <a:t>モジュール化</a:t>
            </a:r>
            <a:r>
              <a:rPr lang="en-US" altLang="ja-JP" dirty="0"/>
              <a:t>(PC</a:t>
            </a:r>
            <a:r>
              <a:rPr lang="ja-JP" altLang="en-US" dirty="0" err="1"/>
              <a:t>，</a:t>
            </a:r>
            <a:r>
              <a:rPr lang="ja-JP" altLang="en-US" dirty="0"/>
              <a:t>スマホ，白物家電，薄型テレビ</a:t>
            </a:r>
            <a:r>
              <a:rPr lang="en-US" altLang="ja-JP" dirty="0" smtClean="0"/>
              <a:t>)</a:t>
            </a:r>
            <a:r>
              <a:rPr lang="ja-JP" altLang="en-US" dirty="0"/>
              <a:t>⇒</a:t>
            </a:r>
            <a:r>
              <a:rPr lang="ja-JP" altLang="en-US" dirty="0" smtClean="0"/>
              <a:t>高級品</a:t>
            </a:r>
            <a:r>
              <a:rPr lang="ja-JP" altLang="en-US" dirty="0"/>
              <a:t>と日本国内向けを除き弱体化</a:t>
            </a:r>
            <a:endParaRPr lang="en-US" altLang="ja-JP" dirty="0"/>
          </a:p>
          <a:p>
            <a:pPr lvl="1"/>
            <a:r>
              <a:rPr lang="ja-JP" altLang="en-US" dirty="0"/>
              <a:t>設備投資競争</a:t>
            </a:r>
            <a:r>
              <a:rPr lang="en-US" altLang="ja-JP" dirty="0"/>
              <a:t>(</a:t>
            </a:r>
            <a:r>
              <a:rPr lang="ja-JP" altLang="en-US" dirty="0"/>
              <a:t>液晶，フラッシュメモリ</a:t>
            </a:r>
            <a:r>
              <a:rPr lang="en-US" altLang="ja-JP" dirty="0" smtClean="0"/>
              <a:t>)</a:t>
            </a:r>
            <a:r>
              <a:rPr lang="ja-JP" altLang="en-US" dirty="0" smtClean="0"/>
              <a:t>⇒弱体化</a:t>
            </a:r>
            <a:r>
              <a:rPr lang="en-US" altLang="ja-JP" dirty="0" smtClean="0"/>
              <a:t/>
            </a:r>
            <a:br>
              <a:rPr lang="en-US" altLang="ja-JP" dirty="0" smtClean="0"/>
            </a:br>
            <a:r>
              <a:rPr lang="en-US" altLang="ja-JP" dirty="0" smtClean="0"/>
              <a:t>(</a:t>
            </a:r>
            <a:r>
              <a:rPr lang="ja-JP" altLang="en-US" dirty="0" smtClean="0"/>
              <a:t>＿＿＿＿＿＿は</a:t>
            </a:r>
            <a:r>
              <a:rPr lang="ja-JP" altLang="en-US" dirty="0"/>
              <a:t>例外的に強い</a:t>
            </a:r>
            <a:r>
              <a:rPr lang="en-US" altLang="ja-JP" dirty="0"/>
              <a:t>)</a:t>
            </a:r>
          </a:p>
          <a:p>
            <a:pPr lvl="1"/>
            <a:r>
              <a:rPr lang="ja-JP" altLang="en-US" dirty="0"/>
              <a:t>インテグラル型の製品</a:t>
            </a:r>
            <a:r>
              <a:rPr lang="en-US" altLang="ja-JP" dirty="0"/>
              <a:t>(</a:t>
            </a:r>
            <a:r>
              <a:rPr lang="ja-JP" altLang="en-US" dirty="0"/>
              <a:t>デジカメ，複写機</a:t>
            </a:r>
            <a:r>
              <a:rPr lang="en-US" altLang="ja-JP" dirty="0" smtClean="0"/>
              <a:t>)</a:t>
            </a:r>
            <a:r>
              <a:rPr lang="ja-JP" altLang="en-US" dirty="0" smtClean="0"/>
              <a:t>⇒強い</a:t>
            </a:r>
            <a:r>
              <a:rPr lang="ja-JP" altLang="en-US" dirty="0"/>
              <a:t>（が，デジカメ市場はスマホに破壊されている</a:t>
            </a:r>
            <a:r>
              <a:rPr lang="en-US" altLang="ja-JP" dirty="0"/>
              <a:t>)</a:t>
            </a:r>
          </a:p>
          <a:p>
            <a:pPr lvl="1"/>
            <a:r>
              <a:rPr lang="ja-JP" altLang="en-US" dirty="0"/>
              <a:t>インテグラル型の</a:t>
            </a:r>
            <a:r>
              <a:rPr lang="ja-JP" altLang="en-US" dirty="0" smtClean="0"/>
              <a:t>ハイテク＿＿＿（</a:t>
            </a:r>
            <a:r>
              <a:rPr lang="en-US" altLang="ja-JP" dirty="0"/>
              <a:t>LED</a:t>
            </a:r>
            <a:r>
              <a:rPr lang="ja-JP" altLang="en-US" dirty="0" err="1"/>
              <a:t>，</a:t>
            </a:r>
            <a:r>
              <a:rPr lang="ja-JP" altLang="en-US" dirty="0"/>
              <a:t>フラッシュメモリ</a:t>
            </a:r>
            <a:r>
              <a:rPr lang="ja-JP" altLang="en-US" dirty="0" smtClean="0"/>
              <a:t>）⇒強い</a:t>
            </a:r>
            <a:endParaRPr lang="en-US" altLang="ja-JP" dirty="0"/>
          </a:p>
          <a:p>
            <a:pPr lvl="1"/>
            <a:r>
              <a:rPr lang="ja-JP" altLang="en-US" dirty="0"/>
              <a:t>マーケティングが重要なもの</a:t>
            </a:r>
            <a:r>
              <a:rPr lang="en-US" altLang="ja-JP" dirty="0"/>
              <a:t>(</a:t>
            </a:r>
            <a:r>
              <a:rPr lang="ja-JP" altLang="en-US" dirty="0"/>
              <a:t>家電</a:t>
            </a:r>
            <a:r>
              <a:rPr lang="en-US" altLang="ja-JP" dirty="0" smtClean="0"/>
              <a:t>)</a:t>
            </a:r>
            <a:r>
              <a:rPr lang="ja-JP" altLang="en-US" dirty="0" smtClean="0"/>
              <a:t>⇒もの</a:t>
            </a:r>
            <a:r>
              <a:rPr lang="ja-JP" altLang="en-US" dirty="0"/>
              <a:t>による</a:t>
            </a:r>
            <a:endParaRPr lang="en-US" altLang="ja-JP" dirty="0"/>
          </a:p>
          <a:p>
            <a:pPr lvl="1"/>
            <a:endParaRPr lang="en-US" altLang="ja-JP" dirty="0"/>
          </a:p>
          <a:p>
            <a:endParaRPr kumimoji="1" lang="ja-JP" altLang="en-US" dirty="0"/>
          </a:p>
        </p:txBody>
      </p:sp>
      <p:sp>
        <p:nvSpPr>
          <p:cNvPr id="4" name="スライド番号プレースホルダー 3">
            <a:extLst>
              <a:ext uri="{FF2B5EF4-FFF2-40B4-BE49-F238E27FC236}">
                <a16:creationId xmlns="" xmlns:a16="http://schemas.microsoft.com/office/drawing/2014/main" id="{3C585A94-5DD8-4DD5-BCC6-C60188619D8A}"/>
              </a:ext>
            </a:extLst>
          </p:cNvPr>
          <p:cNvSpPr>
            <a:spLocks noGrp="1"/>
          </p:cNvSpPr>
          <p:nvPr>
            <p:ph type="sldNum" sz="quarter" idx="12"/>
          </p:nvPr>
        </p:nvSpPr>
        <p:spPr/>
        <p:txBody>
          <a:bodyPr/>
          <a:lstStyle/>
          <a:p>
            <a:pPr>
              <a:defRPr/>
            </a:pPr>
            <a:fld id="{F7182273-542A-4D76-9A12-21A75F9967A5}" type="slidenum">
              <a:rPr lang="en-US" altLang="ja-JP" smtClean="0"/>
              <a:pPr>
                <a:defRPr/>
              </a:pPr>
              <a:t>39</a:t>
            </a:fld>
            <a:endParaRPr lang="en-US" altLang="ja-JP" dirty="0"/>
          </a:p>
        </p:txBody>
      </p:sp>
    </p:spTree>
    <p:extLst>
      <p:ext uri="{BB962C8B-B14F-4D97-AF65-F5344CB8AC3E}">
        <p14:creationId xmlns:p14="http://schemas.microsoft.com/office/powerpoint/2010/main" val="463739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構成</a:t>
            </a:r>
            <a:endParaRPr kumimoji="1" lang="ja-JP" altLang="en-US" dirty="0"/>
          </a:p>
        </p:txBody>
      </p:sp>
      <p:sp>
        <p:nvSpPr>
          <p:cNvPr id="3" name="コンテンツ プレースホルダー 2"/>
          <p:cNvSpPr>
            <a:spLocks noGrp="1"/>
          </p:cNvSpPr>
          <p:nvPr>
            <p:ph idx="1"/>
          </p:nvPr>
        </p:nvSpPr>
        <p:spPr/>
        <p:txBody>
          <a:bodyPr/>
          <a:lstStyle/>
          <a:p>
            <a:r>
              <a:rPr lang="ja-JP" altLang="en-US" dirty="0"/>
              <a:t>冷戦終結とアジア諸国の工業化</a:t>
            </a:r>
            <a:endParaRPr lang="en-US" altLang="ja-JP" dirty="0"/>
          </a:p>
          <a:p>
            <a:r>
              <a:rPr lang="ja-JP" altLang="en-US" dirty="0"/>
              <a:t>ＩＣＴによるモジュール化の進展</a:t>
            </a:r>
            <a:endParaRPr lang="en-US" altLang="ja-JP" dirty="0"/>
          </a:p>
          <a:p>
            <a:r>
              <a:rPr lang="ja-JP" altLang="en-US" dirty="0"/>
              <a:t>工程間国際分業の発展</a:t>
            </a:r>
            <a:endParaRPr lang="en-US" altLang="ja-JP" dirty="0"/>
          </a:p>
          <a:p>
            <a:r>
              <a:rPr lang="ja-JP" altLang="en-US" dirty="0"/>
              <a:t>日本電機産業のリストラクチャリング</a:t>
            </a:r>
            <a:endParaRPr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a:t>
            </a:fld>
            <a:endParaRPr lang="en-US" altLang="ja-JP" dirty="0"/>
          </a:p>
        </p:txBody>
      </p:sp>
    </p:spTree>
    <p:extLst>
      <p:ext uri="{BB962C8B-B14F-4D97-AF65-F5344CB8AC3E}">
        <p14:creationId xmlns:p14="http://schemas.microsoft.com/office/powerpoint/2010/main" val="308977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A75D9009-9640-44D7-A40A-EED1012F9E95}"/>
              </a:ext>
            </a:extLst>
          </p:cNvPr>
          <p:cNvSpPr>
            <a:spLocks noGrp="1"/>
          </p:cNvSpPr>
          <p:nvPr>
            <p:ph type="title"/>
          </p:nvPr>
        </p:nvSpPr>
        <p:spPr/>
        <p:txBody>
          <a:bodyPr/>
          <a:lstStyle/>
          <a:p>
            <a:r>
              <a:rPr kumimoji="1" lang="ja-JP" altLang="en-US" dirty="0"/>
              <a:t>海外生産ネットワークにおける日本企業の地位</a:t>
            </a:r>
          </a:p>
        </p:txBody>
      </p:sp>
      <p:sp>
        <p:nvSpPr>
          <p:cNvPr id="3" name="コンテンツ プレースホルダー 2">
            <a:extLst>
              <a:ext uri="{FF2B5EF4-FFF2-40B4-BE49-F238E27FC236}">
                <a16:creationId xmlns="" xmlns:a16="http://schemas.microsoft.com/office/drawing/2014/main" id="{43111969-647B-48ED-9F4A-78AADDA419B8}"/>
              </a:ext>
            </a:extLst>
          </p:cNvPr>
          <p:cNvSpPr>
            <a:spLocks noGrp="1"/>
          </p:cNvSpPr>
          <p:nvPr>
            <p:ph idx="1"/>
          </p:nvPr>
        </p:nvSpPr>
        <p:spPr>
          <a:xfrm>
            <a:off x="457200" y="1600200"/>
            <a:ext cx="3394720" cy="4525963"/>
          </a:xfrm>
        </p:spPr>
        <p:txBody>
          <a:bodyPr/>
          <a:lstStyle/>
          <a:p>
            <a:r>
              <a:rPr kumimoji="1" lang="ja-JP" altLang="en-US" dirty="0"/>
              <a:t>一定の世界シェアを維持しているが低下傾向</a:t>
            </a:r>
            <a:endParaRPr kumimoji="1" lang="en-US" altLang="ja-JP" dirty="0"/>
          </a:p>
          <a:p>
            <a:r>
              <a:rPr kumimoji="1" lang="ja-JP" altLang="en-US" dirty="0"/>
              <a:t>インテグラル型の製品（デジカメ，プリンタなど</a:t>
            </a:r>
            <a:r>
              <a:rPr kumimoji="1" lang="en-US" altLang="ja-JP" dirty="0"/>
              <a:t>)</a:t>
            </a:r>
            <a:r>
              <a:rPr kumimoji="1" lang="ja-JP" altLang="en-US" dirty="0" err="1"/>
              <a:t>，</a:t>
            </a:r>
            <a:r>
              <a:rPr kumimoji="1" lang="ja-JP" altLang="en-US" dirty="0"/>
              <a:t>電子部品が強い傾向</a:t>
            </a:r>
            <a:endParaRPr kumimoji="1" lang="en-US" altLang="ja-JP" dirty="0"/>
          </a:p>
          <a:p>
            <a:endParaRPr kumimoji="1" lang="ja-JP" altLang="en-US" dirty="0"/>
          </a:p>
        </p:txBody>
      </p:sp>
      <p:sp>
        <p:nvSpPr>
          <p:cNvPr id="4" name="スライド番号プレースホルダー 3">
            <a:extLst>
              <a:ext uri="{FF2B5EF4-FFF2-40B4-BE49-F238E27FC236}">
                <a16:creationId xmlns="" xmlns:a16="http://schemas.microsoft.com/office/drawing/2014/main" id="{216F35CC-DCAA-44C5-AD32-EFCAFBD0194B}"/>
              </a:ext>
            </a:extLst>
          </p:cNvPr>
          <p:cNvSpPr>
            <a:spLocks noGrp="1"/>
          </p:cNvSpPr>
          <p:nvPr>
            <p:ph type="sldNum" sz="quarter" idx="12"/>
          </p:nvPr>
        </p:nvSpPr>
        <p:spPr/>
        <p:txBody>
          <a:bodyPr/>
          <a:lstStyle/>
          <a:p>
            <a:pPr>
              <a:defRPr/>
            </a:pPr>
            <a:fld id="{F7182273-542A-4D76-9A12-21A75F9967A5}" type="slidenum">
              <a:rPr lang="en-US" altLang="ja-JP" smtClean="0"/>
              <a:pPr>
                <a:defRPr/>
              </a:pPr>
              <a:t>40</a:t>
            </a:fld>
            <a:endParaRPr lang="en-US" altLang="ja-JP" dirty="0"/>
          </a:p>
        </p:txBody>
      </p:sp>
      <p:sp>
        <p:nvSpPr>
          <p:cNvPr id="6" name="テキスト ボックス 5">
            <a:extLst>
              <a:ext uri="{FF2B5EF4-FFF2-40B4-BE49-F238E27FC236}">
                <a16:creationId xmlns="" xmlns:a16="http://schemas.microsoft.com/office/drawing/2014/main" id="{B5555AD3-FD75-4073-B9C9-7F932BAB141D}"/>
              </a:ext>
            </a:extLst>
          </p:cNvPr>
          <p:cNvSpPr txBox="1"/>
          <p:nvPr/>
        </p:nvSpPr>
        <p:spPr>
          <a:xfrm>
            <a:off x="1433810" y="6370894"/>
            <a:ext cx="4752528" cy="369332"/>
          </a:xfrm>
          <a:prstGeom prst="rect">
            <a:avLst/>
          </a:prstGeom>
          <a:noFill/>
        </p:spPr>
        <p:txBody>
          <a:bodyPr wrap="square" rtlCol="0">
            <a:spAutoFit/>
          </a:bodyPr>
          <a:lstStyle/>
          <a:p>
            <a:r>
              <a:rPr kumimoji="1" lang="ja-JP" altLang="en-US" dirty="0"/>
              <a:t>出所：坂本</a:t>
            </a:r>
            <a:r>
              <a:rPr kumimoji="1" lang="en-US" altLang="ja-JP" dirty="0"/>
              <a:t>[</a:t>
            </a:r>
            <a:r>
              <a:rPr kumimoji="1" lang="en-US" altLang="ja-JP" dirty="0" smtClean="0"/>
              <a:t>2017]115</a:t>
            </a:r>
            <a:r>
              <a:rPr kumimoji="1" lang="ja-JP" altLang="en-US" dirty="0" smtClean="0"/>
              <a:t>頁</a:t>
            </a:r>
            <a:r>
              <a:rPr kumimoji="1" lang="ja-JP" altLang="en-US" dirty="0"/>
              <a:t>。</a:t>
            </a:r>
          </a:p>
        </p:txBody>
      </p:sp>
    </p:spTree>
    <p:extLst>
      <p:ext uri="{BB962C8B-B14F-4D97-AF65-F5344CB8AC3E}">
        <p14:creationId xmlns:p14="http://schemas.microsoft.com/office/powerpoint/2010/main" val="16754509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 xmlns:a16="http://schemas.microsoft.com/office/drawing/2014/main" id="{64437149-A4DC-4E5A-B81F-0DE2CB1C349F}"/>
              </a:ext>
            </a:extLst>
          </p:cNvPr>
          <p:cNvSpPr>
            <a:spLocks noGrp="1"/>
          </p:cNvSpPr>
          <p:nvPr>
            <p:ph type="title"/>
          </p:nvPr>
        </p:nvSpPr>
        <p:spPr/>
        <p:txBody>
          <a:bodyPr/>
          <a:lstStyle/>
          <a:p>
            <a:r>
              <a:rPr kumimoji="1" lang="ja-JP" altLang="en-US" dirty="0"/>
              <a:t>１－（５）　小括</a:t>
            </a:r>
          </a:p>
        </p:txBody>
      </p:sp>
      <p:sp>
        <p:nvSpPr>
          <p:cNvPr id="4" name="スライド番号プレースホルダー 3">
            <a:extLst>
              <a:ext uri="{FF2B5EF4-FFF2-40B4-BE49-F238E27FC236}">
                <a16:creationId xmlns="" xmlns:a16="http://schemas.microsoft.com/office/drawing/2014/main" id="{648C7C18-2D91-404B-A5F2-030728526BE2}"/>
              </a:ext>
            </a:extLst>
          </p:cNvPr>
          <p:cNvSpPr>
            <a:spLocks noGrp="1"/>
          </p:cNvSpPr>
          <p:nvPr>
            <p:ph type="sldNum" sz="quarter" idx="12"/>
          </p:nvPr>
        </p:nvSpPr>
        <p:spPr/>
        <p:txBody>
          <a:bodyPr/>
          <a:lstStyle/>
          <a:p>
            <a:pPr>
              <a:defRPr/>
            </a:pPr>
            <a:fld id="{F7182273-542A-4D76-9A12-21A75F9967A5}" type="slidenum">
              <a:rPr lang="en-US" altLang="ja-JP" smtClean="0"/>
              <a:pPr>
                <a:defRPr/>
              </a:pPr>
              <a:t>41</a:t>
            </a:fld>
            <a:endParaRPr lang="en-US" altLang="ja-JP" dirty="0"/>
          </a:p>
        </p:txBody>
      </p:sp>
    </p:spTree>
    <p:extLst>
      <p:ext uri="{BB962C8B-B14F-4D97-AF65-F5344CB8AC3E}">
        <p14:creationId xmlns:p14="http://schemas.microsoft.com/office/powerpoint/2010/main" val="13394331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 xmlns:a16="http://schemas.microsoft.com/office/drawing/2014/main" id="{957408AE-CCE8-4F54-9F3B-EEACAC460A79}"/>
              </a:ext>
            </a:extLst>
          </p:cNvPr>
          <p:cNvSpPr>
            <a:spLocks noGrp="1"/>
          </p:cNvSpPr>
          <p:nvPr>
            <p:ph type="title"/>
          </p:nvPr>
        </p:nvSpPr>
        <p:spPr/>
        <p:txBody>
          <a:bodyPr/>
          <a:lstStyle/>
          <a:p>
            <a:r>
              <a:rPr kumimoji="1" lang="ja-JP" altLang="en-US" dirty="0"/>
              <a:t>グローバル競争と日本産業</a:t>
            </a:r>
          </a:p>
        </p:txBody>
      </p:sp>
      <p:sp>
        <p:nvSpPr>
          <p:cNvPr id="5" name="コンテンツ プレースホルダー 4">
            <a:extLst>
              <a:ext uri="{FF2B5EF4-FFF2-40B4-BE49-F238E27FC236}">
                <a16:creationId xmlns="" xmlns:a16="http://schemas.microsoft.com/office/drawing/2014/main" id="{EACFBAEE-49CD-46FC-BAD4-16AA581C7419}"/>
              </a:ext>
            </a:extLst>
          </p:cNvPr>
          <p:cNvSpPr>
            <a:spLocks noGrp="1"/>
          </p:cNvSpPr>
          <p:nvPr>
            <p:ph idx="1"/>
          </p:nvPr>
        </p:nvSpPr>
        <p:spPr>
          <a:xfrm>
            <a:off x="457200" y="1268760"/>
            <a:ext cx="8229600" cy="5452715"/>
          </a:xfrm>
        </p:spPr>
        <p:txBody>
          <a:bodyPr>
            <a:normAutofit fontScale="77500" lnSpcReduction="20000"/>
          </a:bodyPr>
          <a:lstStyle/>
          <a:p>
            <a:r>
              <a:rPr kumimoji="1" lang="ja-JP" altLang="en-US" dirty="0"/>
              <a:t>日本</a:t>
            </a:r>
            <a:r>
              <a:rPr lang="ja-JP" altLang="en-US" dirty="0"/>
              <a:t>産業は</a:t>
            </a:r>
            <a:r>
              <a:rPr lang="en-US" altLang="ja-JP" dirty="0"/>
              <a:t>1990</a:t>
            </a:r>
            <a:r>
              <a:rPr lang="ja-JP" altLang="en-US" dirty="0"/>
              <a:t>年代以後，国際環境の激変にさらされた。</a:t>
            </a:r>
            <a:endParaRPr lang="en-US" altLang="ja-JP" dirty="0"/>
          </a:p>
          <a:p>
            <a:r>
              <a:rPr lang="ja-JP" altLang="en-US" dirty="0"/>
              <a:t>冷戦終結とアジア諸国の工業化，ＩＣＴによるモジュール化の進展により比較優位構造が激変した。</a:t>
            </a:r>
            <a:endParaRPr lang="en-US" altLang="ja-JP" dirty="0"/>
          </a:p>
          <a:p>
            <a:r>
              <a:rPr lang="ja-JP" altLang="en-US" dirty="0"/>
              <a:t>同時に，多国籍企業による工程間分業の条件が拡大した。</a:t>
            </a:r>
            <a:endParaRPr lang="en-US" altLang="ja-JP" dirty="0"/>
          </a:p>
          <a:p>
            <a:r>
              <a:rPr lang="ja-JP" altLang="en-US" dirty="0"/>
              <a:t>安定成長期に急成長した日本の電機産業の製品・工程において，労働集約的なもの，モジュール化したもの，一部は資本集約的なものも比較劣位に陥り，他方，一部の知識集約的なものやインテグラル型のものは比較優位にシフトした。</a:t>
            </a:r>
            <a:endParaRPr lang="en-US" altLang="ja-JP" dirty="0"/>
          </a:p>
          <a:p>
            <a:r>
              <a:rPr lang="ja-JP" altLang="en-US" dirty="0"/>
              <a:t>そのため国内生産の再編，海外生産の拡大が生じ，全体としては国内の生産と雇用は縮小した。</a:t>
            </a:r>
            <a:endParaRPr lang="en-US" altLang="ja-JP" dirty="0"/>
          </a:p>
          <a:p>
            <a:r>
              <a:rPr lang="ja-JP" altLang="en-US" dirty="0"/>
              <a:t>また，日系を含む多国籍企業による生産ネットワークを編成しての競争が起こった。</a:t>
            </a:r>
          </a:p>
          <a:p>
            <a:r>
              <a:rPr kumimoji="1" lang="ja-JP" altLang="en-US" dirty="0"/>
              <a:t>日本企業は国内生産を縮小しても多国籍企業としては順調に成長する場合もあったが，企業間競争に敗れてシェアを落としていく分野もあった。</a:t>
            </a:r>
          </a:p>
        </p:txBody>
      </p:sp>
      <p:sp>
        <p:nvSpPr>
          <p:cNvPr id="3" name="スライド番号プレースホルダー 2">
            <a:extLst>
              <a:ext uri="{FF2B5EF4-FFF2-40B4-BE49-F238E27FC236}">
                <a16:creationId xmlns="" xmlns:a16="http://schemas.microsoft.com/office/drawing/2014/main" id="{1AE9B6B6-6E27-421F-BA3D-605F5973D836}"/>
              </a:ext>
            </a:extLst>
          </p:cNvPr>
          <p:cNvSpPr>
            <a:spLocks noGrp="1"/>
          </p:cNvSpPr>
          <p:nvPr>
            <p:ph type="sldNum" sz="quarter" idx="12"/>
          </p:nvPr>
        </p:nvSpPr>
        <p:spPr/>
        <p:txBody>
          <a:bodyPr/>
          <a:lstStyle/>
          <a:p>
            <a:pPr>
              <a:defRPr/>
            </a:pPr>
            <a:fld id="{E4077BB3-7DFE-49E4-AA61-91FE59E29089}" type="slidenum">
              <a:rPr lang="en-US" altLang="ja-JP" smtClean="0"/>
              <a:pPr>
                <a:defRPr/>
              </a:pPr>
              <a:t>42</a:t>
            </a:fld>
            <a:endParaRPr lang="en-US" altLang="ja-JP" dirty="0"/>
          </a:p>
        </p:txBody>
      </p:sp>
    </p:spTree>
    <p:extLst>
      <p:ext uri="{BB962C8B-B14F-4D97-AF65-F5344CB8AC3E}">
        <p14:creationId xmlns:p14="http://schemas.microsoft.com/office/powerpoint/2010/main" val="956828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720080"/>
          </a:xfrm>
        </p:spPr>
        <p:txBody>
          <a:bodyPr/>
          <a:lstStyle/>
          <a:p>
            <a:r>
              <a:rPr kumimoji="1" lang="ja-JP" altLang="en-US" dirty="0"/>
              <a:t>参考文献（１）</a:t>
            </a:r>
          </a:p>
        </p:txBody>
      </p:sp>
      <p:sp>
        <p:nvSpPr>
          <p:cNvPr id="3" name="コンテンツ プレースホルダー 2"/>
          <p:cNvSpPr>
            <a:spLocks noGrp="1"/>
          </p:cNvSpPr>
          <p:nvPr>
            <p:ph idx="1"/>
          </p:nvPr>
        </p:nvSpPr>
        <p:spPr>
          <a:xfrm>
            <a:off x="457200" y="1268760"/>
            <a:ext cx="8229600" cy="5472608"/>
          </a:xfrm>
        </p:spPr>
        <p:txBody>
          <a:bodyPr>
            <a:normAutofit fontScale="62500" lnSpcReduction="20000"/>
          </a:bodyPr>
          <a:lstStyle/>
          <a:p>
            <a:r>
              <a:rPr lang="ja-JP" altLang="en-US" dirty="0"/>
              <a:t>安藤光代</a:t>
            </a:r>
            <a:r>
              <a:rPr lang="en-US" altLang="ja-JP" dirty="0"/>
              <a:t>[2016]</a:t>
            </a:r>
            <a:r>
              <a:rPr lang="ja-JP" altLang="en-US" dirty="0"/>
              <a:t>「東アジアの生産ネットワーク」（木村福成・大久保敏弘ほか</a:t>
            </a:r>
            <a:r>
              <a:rPr lang="en-US" altLang="ja-JP" dirty="0"/>
              <a:t>『</a:t>
            </a:r>
            <a:r>
              <a:rPr lang="ja-JP" altLang="en-US" dirty="0"/>
              <a:t>東アジア生産ネットワークと経済統合</a:t>
            </a:r>
            <a:r>
              <a:rPr lang="en-US" altLang="ja-JP" dirty="0"/>
              <a:t>』</a:t>
            </a:r>
            <a:r>
              <a:rPr lang="ja-JP" altLang="en-US" dirty="0"/>
              <a:t>慶応義塾大学出版会</a:t>
            </a:r>
            <a:r>
              <a:rPr lang="en-US" altLang="ja-JP" dirty="0"/>
              <a:t>)</a:t>
            </a:r>
            <a:r>
              <a:rPr lang="ja-JP" altLang="en-US" dirty="0" err="1"/>
              <a:t>。</a:t>
            </a:r>
            <a:endParaRPr lang="en-US" altLang="ja-JP" dirty="0"/>
          </a:p>
          <a:p>
            <a:r>
              <a:rPr lang="ja-JP" altLang="en-US" dirty="0"/>
              <a:t>大泉啓一郎・後藤健太</a:t>
            </a:r>
            <a:r>
              <a:rPr lang="en-US" altLang="ja-JP" dirty="0"/>
              <a:t>[2018]</a:t>
            </a:r>
            <a:r>
              <a:rPr lang="ja-JP" altLang="en-US" dirty="0"/>
              <a:t>「アジア化するアジア」（遠藤環・伊藤亜聖・大泉啓一郎・後藤健太編</a:t>
            </a:r>
            <a:r>
              <a:rPr lang="en-US" altLang="ja-JP" dirty="0"/>
              <a:t>『</a:t>
            </a:r>
            <a:r>
              <a:rPr lang="ja-JP" altLang="en-US" dirty="0"/>
              <a:t>現代アジア経済論</a:t>
            </a:r>
            <a:r>
              <a:rPr lang="en-US" altLang="ja-JP" dirty="0"/>
              <a:t>』</a:t>
            </a:r>
            <a:r>
              <a:rPr lang="ja-JP" altLang="en-US" dirty="0"/>
              <a:t>有斐閣）。</a:t>
            </a:r>
            <a:endParaRPr lang="en-US" altLang="ja-JP" dirty="0"/>
          </a:p>
          <a:p>
            <a:r>
              <a:rPr lang="ja-JP" altLang="en-US" dirty="0"/>
              <a:t>小川紘一</a:t>
            </a:r>
            <a:r>
              <a:rPr lang="en-US" altLang="ja-JP" dirty="0"/>
              <a:t>[2007]</a:t>
            </a:r>
            <a:r>
              <a:rPr lang="ja-JP" altLang="en-US" dirty="0"/>
              <a:t>「光ディスク産業」（藤本隆宏・東京大学</a:t>
            </a:r>
            <a:r>
              <a:rPr lang="en-US" altLang="ja-JP" dirty="0"/>
              <a:t>21</a:t>
            </a:r>
            <a:r>
              <a:rPr lang="ja-JP" altLang="en-US" dirty="0"/>
              <a:t>世紀</a:t>
            </a:r>
            <a:r>
              <a:rPr lang="en-US" altLang="ja-JP" dirty="0"/>
              <a:t>COE</a:t>
            </a:r>
            <a:r>
              <a:rPr lang="ja-JP" altLang="en-US" dirty="0"/>
              <a:t>ものづくり経営研究</a:t>
            </a:r>
            <a:r>
              <a:rPr lang="ja-JP" altLang="en-US" dirty="0" smtClean="0"/>
              <a:t>センター</a:t>
            </a:r>
            <a:r>
              <a:rPr lang="en-US" altLang="ja-JP" dirty="0" smtClean="0"/>
              <a:t>『</a:t>
            </a:r>
            <a:r>
              <a:rPr lang="ja-JP" altLang="en-US" dirty="0"/>
              <a:t>ものづくり経営学</a:t>
            </a:r>
            <a:r>
              <a:rPr lang="en-US" altLang="ja-JP" dirty="0"/>
              <a:t>』</a:t>
            </a:r>
            <a:r>
              <a:rPr lang="ja-JP" altLang="en-US" dirty="0"/>
              <a:t>光文社）。</a:t>
            </a:r>
            <a:endParaRPr lang="en-US" altLang="ja-JP" dirty="0"/>
          </a:p>
          <a:p>
            <a:r>
              <a:rPr lang="ja-JP" altLang="en-US" dirty="0"/>
              <a:t>クレイトン・クリステンセン＆マイケル・レイナー（櫻井祐子訳）</a:t>
            </a:r>
            <a:r>
              <a:rPr lang="en-US" altLang="ja-JP" dirty="0"/>
              <a:t>([2003=2003]『</a:t>
            </a:r>
            <a:r>
              <a:rPr lang="ja-JP" altLang="en-US" dirty="0"/>
              <a:t>イノベーションへの解</a:t>
            </a:r>
            <a:r>
              <a:rPr lang="en-US" altLang="ja-JP" dirty="0"/>
              <a:t>』</a:t>
            </a:r>
            <a:r>
              <a:rPr lang="ja-JP" altLang="en-US" dirty="0"/>
              <a:t>翔泳社。</a:t>
            </a:r>
            <a:endParaRPr lang="en-US" altLang="ja-JP" dirty="0"/>
          </a:p>
          <a:p>
            <a:r>
              <a:rPr lang="ja-JP" altLang="en-US" dirty="0" smtClean="0"/>
              <a:t>坂本</a:t>
            </a:r>
            <a:r>
              <a:rPr lang="ja-JP" altLang="en-US" dirty="0"/>
              <a:t>雅子</a:t>
            </a:r>
            <a:r>
              <a:rPr lang="en-US" altLang="ja-JP" dirty="0"/>
              <a:t>[2017]『</a:t>
            </a:r>
            <a:r>
              <a:rPr lang="ja-JP" altLang="en-US" dirty="0"/>
              <a:t>空洞化と属国化</a:t>
            </a:r>
            <a:r>
              <a:rPr lang="en-US" altLang="ja-JP" dirty="0"/>
              <a:t>』</a:t>
            </a:r>
            <a:r>
              <a:rPr lang="ja-JP" altLang="en-US" dirty="0"/>
              <a:t>新日本出版社。</a:t>
            </a:r>
            <a:endParaRPr lang="en-US" altLang="ja-JP" dirty="0"/>
          </a:p>
          <a:p>
            <a:r>
              <a:rPr lang="ja-JP" altLang="en-US" dirty="0"/>
              <a:t>柴田友厚</a:t>
            </a:r>
            <a:r>
              <a:rPr lang="en-US" altLang="ja-JP" dirty="0"/>
              <a:t>[</a:t>
            </a:r>
            <a:r>
              <a:rPr lang="en-US" altLang="ja-JP" dirty="0" smtClean="0"/>
              <a:t>2012]『</a:t>
            </a:r>
            <a:r>
              <a:rPr lang="ja-JP" altLang="en-US" dirty="0" smtClean="0"/>
              <a:t>日本企業のすり合わせ能力</a:t>
            </a:r>
            <a:r>
              <a:rPr lang="en-US" altLang="ja-JP" dirty="0" smtClean="0"/>
              <a:t>』NTT</a:t>
            </a:r>
            <a:r>
              <a:rPr lang="ja-JP" altLang="en-US" dirty="0" smtClean="0"/>
              <a:t>出版。</a:t>
            </a:r>
            <a:endParaRPr lang="en-US" altLang="ja-JP" dirty="0"/>
          </a:p>
          <a:p>
            <a:r>
              <a:rPr lang="ja-JP" altLang="en-US" dirty="0" smtClean="0"/>
              <a:t>新宅</a:t>
            </a:r>
            <a:r>
              <a:rPr lang="ja-JP" altLang="en-US" dirty="0"/>
              <a:t>純二郎</a:t>
            </a:r>
            <a:r>
              <a:rPr lang="en-US" altLang="ja-JP" dirty="0"/>
              <a:t>[2009]</a:t>
            </a:r>
            <a:r>
              <a:rPr lang="ja-JP" altLang="en-US" dirty="0"/>
              <a:t>「東アジアにおける製造業ネットワーク」新宅純二郎・天野倫文編</a:t>
            </a:r>
            <a:r>
              <a:rPr lang="en-US" altLang="ja-JP" dirty="0"/>
              <a:t>『</a:t>
            </a:r>
            <a:r>
              <a:rPr lang="ja-JP" altLang="en-US" dirty="0"/>
              <a:t>ものづくりの国際経営戦略</a:t>
            </a:r>
            <a:r>
              <a:rPr lang="en-US" altLang="ja-JP" dirty="0"/>
              <a:t>』</a:t>
            </a:r>
            <a:r>
              <a:rPr lang="ja-JP" altLang="en-US" dirty="0"/>
              <a:t>有斐閣，</a:t>
            </a:r>
            <a:r>
              <a:rPr lang="en-US" altLang="ja-JP" dirty="0" smtClean="0"/>
              <a:t>28-54</a:t>
            </a:r>
            <a:r>
              <a:rPr lang="ja-JP" altLang="en-US" dirty="0" smtClean="0"/>
              <a:t>頁。</a:t>
            </a:r>
            <a:endParaRPr lang="en-US" altLang="ja-JP" dirty="0"/>
          </a:p>
          <a:p>
            <a:r>
              <a:rPr lang="ja-JP" altLang="en-US" dirty="0"/>
              <a:t>新宅純二郎・小川紘一・善本哲夫</a:t>
            </a:r>
            <a:r>
              <a:rPr lang="en-US" altLang="ja-JP" dirty="0"/>
              <a:t>[2006]</a:t>
            </a:r>
            <a:r>
              <a:rPr lang="ja-JP" altLang="en-US" dirty="0"/>
              <a:t>「光ディスク産業の競争と国際的協業モデル」</a:t>
            </a:r>
            <a:r>
              <a:rPr lang="en-US" altLang="ja-JP" dirty="0"/>
              <a:t>『</a:t>
            </a:r>
            <a:r>
              <a:rPr lang="ja-JP" altLang="en-US" dirty="0"/>
              <a:t>赤門マネジメント・レビュー</a:t>
            </a:r>
            <a:r>
              <a:rPr lang="en-US" altLang="ja-JP" dirty="0"/>
              <a:t>』5(2)</a:t>
            </a:r>
            <a:r>
              <a:rPr lang="ja-JP" altLang="en-US" dirty="0" err="1"/>
              <a:t>，</a:t>
            </a:r>
            <a:r>
              <a:rPr lang="en-US" altLang="ja-JP" dirty="0"/>
              <a:t>35-66</a:t>
            </a:r>
            <a:r>
              <a:rPr lang="ja-JP" altLang="en-US" dirty="0"/>
              <a:t>頁（</a:t>
            </a:r>
            <a:r>
              <a:rPr lang="en-US" altLang="ja-JP" dirty="0">
                <a:hlinkClick r:id="rId2"/>
              </a:rPr>
              <a:t>https://www.jstage.jst.go.jp/article/amr/5/2/5_050201/_pdf/-char/ja</a:t>
            </a:r>
            <a:r>
              <a:rPr lang="ja-JP" altLang="en-US" dirty="0"/>
              <a:t>）</a:t>
            </a:r>
            <a:r>
              <a:rPr lang="ja-JP" altLang="en-US" dirty="0" smtClean="0"/>
              <a:t>。</a:t>
            </a:r>
            <a:endParaRPr lang="en-US" altLang="ja-JP" dirty="0" smtClean="0"/>
          </a:p>
          <a:p>
            <a:r>
              <a:rPr lang="en-US" altLang="ja-JP" dirty="0" smtClean="0"/>
              <a:t>TSR[2004a</a:t>
            </a:r>
            <a:r>
              <a:rPr lang="en-US" altLang="ja-JP" dirty="0"/>
              <a:t>]『2005</a:t>
            </a:r>
            <a:r>
              <a:rPr lang="ja-JP" altLang="en-US" dirty="0"/>
              <a:t>年度版光ディスク市場のマーケティング分析</a:t>
            </a:r>
            <a:r>
              <a:rPr lang="en-US" altLang="ja-JP" dirty="0"/>
              <a:t>』</a:t>
            </a:r>
            <a:r>
              <a:rPr lang="ja-JP" altLang="en-US" dirty="0"/>
              <a:t>テクノ・システム・リサーチ</a:t>
            </a:r>
            <a:r>
              <a:rPr lang="ja-JP" altLang="en-US" dirty="0" smtClean="0"/>
              <a:t>。</a:t>
            </a:r>
            <a:endParaRPr lang="en-US" altLang="ja-JP" dirty="0" smtClean="0"/>
          </a:p>
          <a:p>
            <a:r>
              <a:rPr lang="en-US" altLang="ja-JP" dirty="0"/>
              <a:t>TSR[2004b]『2004</a:t>
            </a:r>
            <a:r>
              <a:rPr lang="ja-JP" altLang="en-US" dirty="0"/>
              <a:t>年度版光ピックアップ市場のマーケティング分析</a:t>
            </a:r>
            <a:r>
              <a:rPr lang="en-US" altLang="ja-JP" dirty="0"/>
              <a:t>』</a:t>
            </a:r>
            <a:r>
              <a:rPr lang="ja-JP" altLang="en-US" dirty="0"/>
              <a:t>テクノ・システム・リサーチ。</a:t>
            </a:r>
            <a:endParaRPr lang="en-US" altLang="ja-JP" dirty="0"/>
          </a:p>
          <a:p>
            <a:endParaRPr lang="en-US" altLang="ja-JP" dirty="0"/>
          </a:p>
          <a:p>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43</a:t>
            </a:fld>
            <a:endParaRPr lang="en-US" altLang="ja-JP" dirty="0"/>
          </a:p>
        </p:txBody>
      </p:sp>
    </p:spTree>
    <p:extLst>
      <p:ext uri="{BB962C8B-B14F-4D97-AF65-F5344CB8AC3E}">
        <p14:creationId xmlns:p14="http://schemas.microsoft.com/office/powerpoint/2010/main" val="2279582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参考文献（２）</a:t>
            </a:r>
          </a:p>
        </p:txBody>
      </p:sp>
      <p:sp>
        <p:nvSpPr>
          <p:cNvPr id="3" name="コンテンツ プレースホルダー 2"/>
          <p:cNvSpPr>
            <a:spLocks noGrp="1"/>
          </p:cNvSpPr>
          <p:nvPr>
            <p:ph idx="1"/>
          </p:nvPr>
        </p:nvSpPr>
        <p:spPr>
          <a:xfrm>
            <a:off x="457200" y="1340768"/>
            <a:ext cx="8229600" cy="5517232"/>
          </a:xfrm>
        </p:spPr>
        <p:txBody>
          <a:bodyPr>
            <a:normAutofit fontScale="55000" lnSpcReduction="20000"/>
          </a:bodyPr>
          <a:lstStyle/>
          <a:p>
            <a:r>
              <a:rPr lang="ja-JP" altLang="en-US" dirty="0" smtClean="0"/>
              <a:t>内閣府</a:t>
            </a:r>
            <a:r>
              <a:rPr lang="en-US" altLang="ja-JP" dirty="0"/>
              <a:t>[2017]『</a:t>
            </a:r>
            <a:r>
              <a:rPr lang="ja-JP" altLang="en-US" dirty="0"/>
              <a:t>世界経済の潮流</a:t>
            </a:r>
            <a:r>
              <a:rPr lang="en-US" altLang="ja-JP" dirty="0"/>
              <a:t>2017Ⅰ</a:t>
            </a:r>
            <a:r>
              <a:rPr lang="ja-JP" altLang="en-US" dirty="0"/>
              <a:t>グローバル化と経済成長・雇用</a:t>
            </a:r>
            <a:r>
              <a:rPr lang="en-US" altLang="ja-JP" dirty="0"/>
              <a:t>』</a:t>
            </a:r>
            <a:r>
              <a:rPr lang="ja-JP" altLang="en-US" dirty="0"/>
              <a:t>　（</a:t>
            </a:r>
            <a:r>
              <a:rPr lang="en-US" altLang="ja-JP" dirty="0">
                <a:hlinkClick r:id="rId2"/>
              </a:rPr>
              <a:t>http://www5.cao.go.jp/j-j/sekai_chouryuu/sh17-01/sh17.html</a:t>
            </a:r>
            <a:r>
              <a:rPr lang="ja-JP" altLang="en-US" dirty="0"/>
              <a:t>）。</a:t>
            </a:r>
            <a:endParaRPr lang="en-US" altLang="ja-JP" dirty="0"/>
          </a:p>
          <a:p>
            <a:r>
              <a:rPr lang="ja-JP" altLang="en-US" dirty="0"/>
              <a:t>速水佑次郎</a:t>
            </a:r>
            <a:r>
              <a:rPr lang="en-US" altLang="ja-JP" dirty="0"/>
              <a:t>[2000]『</a:t>
            </a:r>
            <a:r>
              <a:rPr lang="ja-JP" altLang="en-US" dirty="0"/>
              <a:t>新版　開発経済学</a:t>
            </a:r>
            <a:r>
              <a:rPr lang="en-US" altLang="ja-JP" dirty="0"/>
              <a:t>』</a:t>
            </a:r>
            <a:r>
              <a:rPr lang="ja-JP" altLang="en-US" dirty="0"/>
              <a:t>創文社</a:t>
            </a:r>
            <a:r>
              <a:rPr lang="ja-JP" altLang="en-US" dirty="0" smtClean="0"/>
              <a:t>。</a:t>
            </a:r>
            <a:endParaRPr lang="en-US" altLang="ja-JP" dirty="0" smtClean="0"/>
          </a:p>
          <a:p>
            <a:r>
              <a:rPr lang="ja-JP" altLang="en-US" dirty="0" smtClean="0"/>
              <a:t>藤本</a:t>
            </a:r>
            <a:r>
              <a:rPr lang="ja-JP" altLang="en-US" dirty="0"/>
              <a:t>隆宏</a:t>
            </a:r>
            <a:r>
              <a:rPr lang="en-US" altLang="ja-JP" dirty="0"/>
              <a:t>[2001]</a:t>
            </a:r>
            <a:r>
              <a:rPr lang="ja-JP" altLang="en-US" dirty="0"/>
              <a:t>「アーキテクチャの産業論」（藤本隆宏・武石彰・青島矢一編</a:t>
            </a:r>
            <a:r>
              <a:rPr lang="en-US" altLang="ja-JP" dirty="0"/>
              <a:t>『</a:t>
            </a:r>
            <a:r>
              <a:rPr lang="ja-JP" altLang="en-US" dirty="0"/>
              <a:t>ビジネス・アーキテクチャ　</a:t>
            </a:r>
            <a:r>
              <a:rPr lang="en-US" altLang="ja-JP" dirty="0"/>
              <a:t>―</a:t>
            </a:r>
            <a:r>
              <a:rPr lang="ja-JP" altLang="en-US" dirty="0"/>
              <a:t>製品・組織・プロセスの戦略的設計</a:t>
            </a:r>
            <a:r>
              <a:rPr lang="en-US" altLang="ja-JP" dirty="0"/>
              <a:t>―』</a:t>
            </a:r>
            <a:r>
              <a:rPr lang="ja-JP" altLang="en-US" dirty="0"/>
              <a:t>有斐閣）。</a:t>
            </a:r>
          </a:p>
          <a:p>
            <a:r>
              <a:rPr lang="ja-JP" altLang="en-US" dirty="0"/>
              <a:t>藤本隆宏</a:t>
            </a:r>
            <a:r>
              <a:rPr lang="en-US" altLang="ja-JP" dirty="0"/>
              <a:t>[2004]『</a:t>
            </a:r>
            <a:r>
              <a:rPr lang="ja-JP" altLang="en-US" dirty="0"/>
              <a:t>日本のもの造り哲学</a:t>
            </a:r>
            <a:r>
              <a:rPr lang="en-US" altLang="ja-JP" dirty="0"/>
              <a:t>』</a:t>
            </a:r>
            <a:r>
              <a:rPr lang="ja-JP" altLang="en-US" dirty="0"/>
              <a:t>日本経済新聞社。</a:t>
            </a:r>
            <a:endParaRPr lang="en-US" altLang="ja-JP" dirty="0"/>
          </a:p>
          <a:p>
            <a:r>
              <a:rPr lang="ja-JP" altLang="en-US" dirty="0"/>
              <a:t>藤本隆宏</a:t>
            </a:r>
            <a:r>
              <a:rPr lang="en-US" altLang="ja-JP" dirty="0"/>
              <a:t>[2017]『</a:t>
            </a:r>
            <a:r>
              <a:rPr lang="ja-JP" altLang="en-US" dirty="0"/>
              <a:t>現場から見上げる企業戦略論</a:t>
            </a:r>
            <a:r>
              <a:rPr lang="en-US" altLang="ja-JP" dirty="0"/>
              <a:t>』</a:t>
            </a:r>
            <a:r>
              <a:rPr lang="ja-JP" altLang="en-US" dirty="0"/>
              <a:t>角川書店。</a:t>
            </a:r>
            <a:endParaRPr lang="en-US" altLang="ja-JP" dirty="0"/>
          </a:p>
          <a:p>
            <a:r>
              <a:rPr lang="ja-JP" altLang="en-US" dirty="0"/>
              <a:t>丸川知雄</a:t>
            </a:r>
            <a:r>
              <a:rPr lang="en-US" altLang="ja-JP" dirty="0"/>
              <a:t>[2007]『</a:t>
            </a:r>
            <a:r>
              <a:rPr lang="ja-JP" altLang="en-US" dirty="0"/>
              <a:t>現代中国の産業</a:t>
            </a:r>
            <a:r>
              <a:rPr lang="en-US" altLang="ja-JP" dirty="0"/>
              <a:t>』</a:t>
            </a:r>
            <a:r>
              <a:rPr lang="ja-JP" altLang="en-US" dirty="0"/>
              <a:t>中央公論新社。</a:t>
            </a:r>
            <a:endParaRPr lang="en-US" altLang="ja-JP" dirty="0"/>
          </a:p>
          <a:p>
            <a:r>
              <a:rPr lang="ja-JP" altLang="en-US" dirty="0"/>
              <a:t>南亮進・牧野文夫・郝仁平編</a:t>
            </a:r>
            <a:r>
              <a:rPr lang="en-US" altLang="ja-JP" dirty="0"/>
              <a:t>[2013]『</a:t>
            </a:r>
            <a:r>
              <a:rPr lang="ja-JP" altLang="en-US" dirty="0"/>
              <a:t>中国経済の転換点</a:t>
            </a:r>
            <a:r>
              <a:rPr lang="en-US" altLang="ja-JP" dirty="0"/>
              <a:t>』</a:t>
            </a:r>
            <a:r>
              <a:rPr lang="ja-JP" altLang="en-US" dirty="0"/>
              <a:t>東洋経済新報社。</a:t>
            </a:r>
            <a:endParaRPr lang="en-US" altLang="ja-JP" dirty="0"/>
          </a:p>
          <a:p>
            <a:r>
              <a:rPr lang="ja-JP" altLang="en-US" dirty="0"/>
              <a:t>善本哲夫・新宅純二郎・小川紘一</a:t>
            </a:r>
            <a:r>
              <a:rPr lang="en-US" altLang="ja-JP" dirty="0"/>
              <a:t>[2006]</a:t>
            </a:r>
            <a:r>
              <a:rPr lang="ja-JP" altLang="en-US" dirty="0"/>
              <a:t>「製品アーキテクチャにもとづく日韓企業の協業モデル」</a:t>
            </a:r>
            <a:r>
              <a:rPr lang="en-US" altLang="ja-JP" dirty="0"/>
              <a:t>『</a:t>
            </a:r>
            <a:r>
              <a:rPr lang="ja-JP" altLang="en-US" dirty="0"/>
              <a:t>赤門マネジメント・レビュー</a:t>
            </a:r>
            <a:r>
              <a:rPr lang="en-US" altLang="ja-JP" dirty="0"/>
              <a:t>』5(10)</a:t>
            </a:r>
            <a:r>
              <a:rPr lang="ja-JP" altLang="en-US" dirty="0" err="1"/>
              <a:t>，</a:t>
            </a:r>
            <a:r>
              <a:rPr lang="ja-JP" altLang="en-US" dirty="0"/>
              <a:t>グローバル・ビジネス・リサーチ・センター，</a:t>
            </a:r>
            <a:r>
              <a:rPr lang="en-US" altLang="ja-JP" dirty="0"/>
              <a:t>629-650</a:t>
            </a:r>
            <a:r>
              <a:rPr lang="ja-JP" altLang="en-US" dirty="0"/>
              <a:t>頁（</a:t>
            </a:r>
            <a:r>
              <a:rPr lang="en-US" altLang="ja-JP" dirty="0">
                <a:hlinkClick r:id="rId3"/>
              </a:rPr>
              <a:t>https://www.jstage.jst.go.jp/article/amr/5/10/5_051002/_pdf/-char/ja</a:t>
            </a:r>
            <a:r>
              <a:rPr lang="ja-JP" altLang="en-US" dirty="0"/>
              <a:t>）。</a:t>
            </a:r>
          </a:p>
          <a:p>
            <a:r>
              <a:rPr lang="en-US" altLang="ja-JP" dirty="0" err="1"/>
              <a:t>Fukunari</a:t>
            </a:r>
            <a:r>
              <a:rPr lang="en-US" altLang="ja-JP" dirty="0"/>
              <a:t> Kimura</a:t>
            </a:r>
            <a:r>
              <a:rPr lang="ja-JP" altLang="en-US" dirty="0"/>
              <a:t> </a:t>
            </a:r>
            <a:r>
              <a:rPr lang="en-US" altLang="ja-JP" dirty="0"/>
              <a:t>[2013].</a:t>
            </a:r>
            <a:r>
              <a:rPr lang="ja-JP" altLang="en-US" dirty="0"/>
              <a:t> </a:t>
            </a:r>
            <a:r>
              <a:rPr lang="en-US" altLang="ja-JP" dirty="0"/>
              <a:t>“How Have Production Networks Changed Development Strategies in East Asia?,” in D. K. Elms and P. Low eds., </a:t>
            </a:r>
            <a:r>
              <a:rPr lang="en-US" altLang="ja-JP" i="1" dirty="0"/>
              <a:t>Global Value Chains in a Changing World</a:t>
            </a:r>
            <a:r>
              <a:rPr lang="en-US" altLang="ja-JP" dirty="0"/>
              <a:t>, Fung Global Institute, Nanyang Technological University, and World Trade Organization</a:t>
            </a:r>
            <a:r>
              <a:rPr lang="ja-JP" altLang="en-US" dirty="0"/>
              <a:t> </a:t>
            </a:r>
            <a:r>
              <a:rPr lang="en-US" altLang="ja-JP" dirty="0"/>
              <a:t>(</a:t>
            </a:r>
            <a:r>
              <a:rPr lang="en-US" altLang="ja-JP" dirty="0">
                <a:hlinkClick r:id="rId4"/>
              </a:rPr>
              <a:t>https://www.wto.org/english/res_e/booksp_e/aid4tradeglobalvalue13_e.pdf</a:t>
            </a:r>
            <a:r>
              <a:rPr lang="ja-JP" altLang="en-US" dirty="0"/>
              <a:t>  </a:t>
            </a:r>
            <a:r>
              <a:rPr lang="en-US" altLang="ja-JP" dirty="0"/>
              <a:t>).</a:t>
            </a:r>
          </a:p>
          <a:p>
            <a:pPr marL="0" indent="0">
              <a:buNone/>
            </a:pPr>
            <a:r>
              <a:rPr lang="en-US" altLang="ja-JP" dirty="0" smtClean="0"/>
              <a:t>※</a:t>
            </a:r>
            <a:r>
              <a:rPr lang="ja-JP" altLang="en-US" dirty="0"/>
              <a:t>インターネット・リソースはすべて</a:t>
            </a:r>
            <a:r>
              <a:rPr lang="en-US" altLang="ja-JP" dirty="0"/>
              <a:t>2018</a:t>
            </a:r>
            <a:r>
              <a:rPr lang="ja-JP" altLang="en-US" dirty="0"/>
              <a:t>年</a:t>
            </a:r>
            <a:r>
              <a:rPr lang="en-US" altLang="ja-JP" dirty="0"/>
              <a:t>4</a:t>
            </a:r>
            <a:r>
              <a:rPr lang="ja-JP" altLang="en-US" dirty="0"/>
              <a:t>月</a:t>
            </a:r>
            <a:r>
              <a:rPr lang="en-US" altLang="ja-JP" dirty="0"/>
              <a:t>14</a:t>
            </a:r>
            <a:r>
              <a:rPr lang="ja-JP" altLang="en-US" dirty="0"/>
              <a:t>日最終閲覧。</a:t>
            </a:r>
            <a:endParaRPr lang="en-US" altLang="ja-JP" dirty="0"/>
          </a:p>
          <a:p>
            <a:endParaRPr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44</a:t>
            </a:fld>
            <a:endParaRPr lang="en-US" altLang="ja-JP" dirty="0"/>
          </a:p>
        </p:txBody>
      </p:sp>
    </p:spTree>
    <p:extLst>
      <p:ext uri="{BB962C8B-B14F-4D97-AF65-F5344CB8AC3E}">
        <p14:creationId xmlns:p14="http://schemas.microsoft.com/office/powerpoint/2010/main" val="2971703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使用データベース</a:t>
            </a:r>
          </a:p>
        </p:txBody>
      </p:sp>
      <p:sp>
        <p:nvSpPr>
          <p:cNvPr id="3" name="コンテンツ プレースホルダー 2"/>
          <p:cNvSpPr>
            <a:spLocks noGrp="1"/>
          </p:cNvSpPr>
          <p:nvPr>
            <p:ph idx="1"/>
          </p:nvPr>
        </p:nvSpPr>
        <p:spPr>
          <a:xfrm>
            <a:off x="457200" y="1600200"/>
            <a:ext cx="8229600" cy="4781128"/>
          </a:xfrm>
        </p:spPr>
        <p:txBody>
          <a:bodyPr/>
          <a:lstStyle/>
          <a:p>
            <a:r>
              <a:rPr lang="en-US" altLang="ja-JP" dirty="0"/>
              <a:t>Ishihara-JP,</a:t>
            </a:r>
            <a:r>
              <a:rPr lang="ja-JP" altLang="en-US" dirty="0"/>
              <a:t> 電機業界における主要製品・サービスの世界市場シェア</a:t>
            </a:r>
            <a:r>
              <a:rPr lang="en-US" altLang="ja-JP" dirty="0"/>
              <a:t>(</a:t>
            </a:r>
            <a:r>
              <a:rPr lang="ja-JP" altLang="en-US" dirty="0"/>
              <a:t> </a:t>
            </a:r>
            <a:r>
              <a:rPr lang="en-US" altLang="ja-JP" dirty="0">
                <a:hlinkClick r:id="rId2"/>
              </a:rPr>
              <a:t>http://ishihara-jp.github.io/VisualData/InteractivePieChart.html</a:t>
            </a:r>
            <a:r>
              <a:rPr lang="ja-JP" altLang="en-US" dirty="0"/>
              <a:t> </a:t>
            </a:r>
            <a:r>
              <a:rPr lang="en-US" altLang="ja-JP" dirty="0"/>
              <a:t>)</a:t>
            </a:r>
          </a:p>
          <a:p>
            <a:r>
              <a:rPr lang="en-US" altLang="ja-JP" dirty="0" smtClean="0"/>
              <a:t>JETRO</a:t>
            </a:r>
            <a:r>
              <a:rPr lang="ja-JP" altLang="en-US" dirty="0" smtClean="0"/>
              <a:t>（ジェトロ）</a:t>
            </a:r>
            <a:r>
              <a:rPr lang="en-US" altLang="ja-JP" dirty="0" smtClean="0"/>
              <a:t>『</a:t>
            </a:r>
            <a:r>
              <a:rPr lang="ja-JP" altLang="en-US" dirty="0"/>
              <a:t>投資関連コスト比較調査</a:t>
            </a:r>
            <a:r>
              <a:rPr lang="en-US" altLang="ja-JP" dirty="0"/>
              <a:t>』</a:t>
            </a:r>
            <a:r>
              <a:rPr lang="ja-JP" altLang="en-US" dirty="0"/>
              <a:t>（ </a:t>
            </a:r>
            <a:r>
              <a:rPr lang="en-US" altLang="ja-JP" dirty="0">
                <a:hlinkClick r:id="rId3"/>
              </a:rPr>
              <a:t>https://www.jetro.go.jp/world/business_environment/cost.html</a:t>
            </a:r>
            <a:r>
              <a:rPr lang="ja-JP" altLang="en-US" dirty="0"/>
              <a:t> ）。</a:t>
            </a:r>
            <a:endParaRPr lang="en-US" altLang="ja-JP" dirty="0"/>
          </a:p>
          <a:p>
            <a:r>
              <a:rPr lang="en-US" altLang="ja-JP" dirty="0" smtClean="0"/>
              <a:t>RIETI-TID2016 </a:t>
            </a:r>
            <a:r>
              <a:rPr lang="en-US" altLang="ja-JP" dirty="0"/>
              <a:t>(RIETI Trade Industry Database 2016)</a:t>
            </a:r>
            <a:r>
              <a:rPr lang="ja-JP" altLang="en-US" dirty="0"/>
              <a:t>　（</a:t>
            </a:r>
            <a:r>
              <a:rPr lang="en-US" altLang="ja-JP" dirty="0">
                <a:hlinkClick r:id="rId4"/>
              </a:rPr>
              <a:t>http://www.rieti-tid.com/trade.php</a:t>
            </a:r>
            <a:r>
              <a:rPr lang="ja-JP" altLang="en-US" dirty="0"/>
              <a:t>）</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45</a:t>
            </a:fld>
            <a:endParaRPr lang="en-US" altLang="ja-JP" dirty="0"/>
          </a:p>
        </p:txBody>
      </p:sp>
    </p:spTree>
    <p:extLst>
      <p:ext uri="{BB962C8B-B14F-4D97-AF65-F5344CB8AC3E}">
        <p14:creationId xmlns:p14="http://schemas.microsoft.com/office/powerpoint/2010/main" val="3960246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１</a:t>
            </a:r>
            <a:r>
              <a:rPr kumimoji="1" lang="en-US" altLang="ja-JP" dirty="0"/>
              <a:t>-</a:t>
            </a:r>
            <a:r>
              <a:rPr kumimoji="1" lang="ja-JP" altLang="en-US" dirty="0"/>
              <a:t>（</a:t>
            </a:r>
            <a:r>
              <a:rPr lang="ja-JP" altLang="en-US" dirty="0"/>
              <a:t>１）　冷戦終結とアジア諸国の工業化</a:t>
            </a:r>
            <a:br>
              <a:rPr lang="ja-JP" altLang="en-US" dirty="0"/>
            </a:br>
            <a:r>
              <a:rPr lang="ja-JP" altLang="en-US" dirty="0"/>
              <a:t>　</a:t>
            </a:r>
            <a:r>
              <a:rPr kumimoji="1" lang="ja-JP" altLang="en-US" dirty="0"/>
              <a:t>　</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5</a:t>
            </a:fld>
            <a:endParaRPr lang="en-US" altLang="ja-JP" dirty="0"/>
          </a:p>
        </p:txBody>
      </p:sp>
    </p:spTree>
    <p:extLst>
      <p:ext uri="{BB962C8B-B14F-4D97-AF65-F5344CB8AC3E}">
        <p14:creationId xmlns:p14="http://schemas.microsoft.com/office/powerpoint/2010/main" val="1564289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冷戦終結と比較優位構造の激変</a:t>
            </a:r>
          </a:p>
        </p:txBody>
      </p:sp>
      <p:sp>
        <p:nvSpPr>
          <p:cNvPr id="3" name="コンテンツ プレースホルダー 2"/>
          <p:cNvSpPr>
            <a:spLocks noGrp="1"/>
          </p:cNvSpPr>
          <p:nvPr>
            <p:ph idx="1"/>
          </p:nvPr>
        </p:nvSpPr>
        <p:spPr>
          <a:xfrm>
            <a:off x="457200" y="1600200"/>
            <a:ext cx="8229600" cy="5069160"/>
          </a:xfrm>
        </p:spPr>
        <p:txBody>
          <a:bodyPr>
            <a:normAutofit fontScale="85000" lnSpcReduction="20000"/>
          </a:bodyPr>
          <a:lstStyle/>
          <a:p>
            <a:r>
              <a:rPr kumimoji="1" lang="ja-JP" altLang="en-US" dirty="0"/>
              <a:t>旧社会主義国の体制移行（ソ連・東欧）</a:t>
            </a:r>
            <a:r>
              <a:rPr kumimoji="1" lang="en-US" altLang="ja-JP" dirty="0"/>
              <a:t>or</a:t>
            </a:r>
            <a:r>
              <a:rPr kumimoji="1" lang="ja-JP" altLang="en-US" dirty="0"/>
              <a:t>市場経済化（中国，ベトナム）</a:t>
            </a:r>
            <a:endParaRPr kumimoji="1" lang="en-US" altLang="ja-JP" dirty="0"/>
          </a:p>
          <a:p>
            <a:pPr lvl="1"/>
            <a:r>
              <a:rPr lang="ja-JP" altLang="en-US" dirty="0"/>
              <a:t>経済的意味：低賃金で貿易財を生産する諸国の世界市場復帰</a:t>
            </a:r>
            <a:endParaRPr lang="en-US" altLang="ja-JP" dirty="0"/>
          </a:p>
          <a:p>
            <a:r>
              <a:rPr lang="ja-JP" altLang="en-US" dirty="0"/>
              <a:t>韓国・台湾の工業化進展</a:t>
            </a:r>
            <a:endParaRPr lang="en-US" altLang="ja-JP" dirty="0"/>
          </a:p>
          <a:p>
            <a:pPr lvl="1"/>
            <a:r>
              <a:rPr lang="ja-JP" altLang="en-US" dirty="0" smtClean="0"/>
              <a:t>労働</a:t>
            </a:r>
            <a:r>
              <a:rPr lang="ja-JP" altLang="en-US" dirty="0"/>
              <a:t>集約型産業から</a:t>
            </a:r>
            <a:r>
              <a:rPr lang="ja-JP" altLang="en-US" dirty="0" smtClean="0"/>
              <a:t>資本・知識集約型</a:t>
            </a:r>
            <a:r>
              <a:rPr lang="ja-JP" altLang="en-US" dirty="0"/>
              <a:t>産業への進出（造船，鉄鋼，電機・電子機器）</a:t>
            </a:r>
            <a:endParaRPr lang="en-US" altLang="ja-JP" dirty="0"/>
          </a:p>
          <a:p>
            <a:r>
              <a:rPr lang="ja-JP" altLang="en-US" dirty="0"/>
              <a:t>東南アジア諸国とインドの貿易・投資自由化</a:t>
            </a:r>
            <a:endParaRPr lang="en-US" altLang="ja-JP" dirty="0"/>
          </a:p>
          <a:p>
            <a:pPr lvl="1"/>
            <a:r>
              <a:rPr lang="ja-JP" altLang="en-US" dirty="0" smtClean="0"/>
              <a:t>＿＿＿＿＿の</a:t>
            </a:r>
            <a:r>
              <a:rPr lang="ja-JP" altLang="en-US" dirty="0"/>
              <a:t>自由化路線</a:t>
            </a:r>
            <a:r>
              <a:rPr lang="ja-JP" altLang="en-US" dirty="0" smtClean="0"/>
              <a:t>。</a:t>
            </a:r>
            <a:r>
              <a:rPr lang="en-US" altLang="ja-JP" dirty="0"/>
              <a:t>AFTA</a:t>
            </a:r>
            <a:r>
              <a:rPr lang="ja-JP" altLang="en-US" dirty="0"/>
              <a:t>から</a:t>
            </a:r>
            <a:r>
              <a:rPr lang="en-US" altLang="ja-JP" dirty="0"/>
              <a:t>AEC</a:t>
            </a:r>
            <a:r>
              <a:rPr lang="ja-JP" altLang="en-US" dirty="0"/>
              <a:t>へ</a:t>
            </a:r>
            <a:endParaRPr lang="en-US" altLang="ja-JP" dirty="0"/>
          </a:p>
          <a:p>
            <a:r>
              <a:rPr kumimoji="1" lang="ja-JP" altLang="en-US" dirty="0"/>
              <a:t>比較優位構造の激変（藤本</a:t>
            </a:r>
            <a:r>
              <a:rPr kumimoji="1" lang="en-US" altLang="ja-JP" dirty="0"/>
              <a:t>[2017]101-116</a:t>
            </a:r>
            <a:r>
              <a:rPr kumimoji="1" lang="ja-JP" altLang="en-US" dirty="0"/>
              <a:t>頁）</a:t>
            </a:r>
            <a:endParaRPr kumimoji="1" lang="en-US" altLang="ja-JP" dirty="0"/>
          </a:p>
          <a:p>
            <a:pPr lvl="1"/>
            <a:r>
              <a:rPr lang="ja-JP" altLang="en-US" dirty="0"/>
              <a:t>先進国は多くの労働</a:t>
            </a:r>
            <a:r>
              <a:rPr lang="ja-JP" altLang="en-US" dirty="0" smtClean="0"/>
              <a:t>集約的産業</a:t>
            </a:r>
            <a:r>
              <a:rPr lang="ja-JP" altLang="en-US" dirty="0"/>
              <a:t>と一部の資本</a:t>
            </a:r>
            <a:r>
              <a:rPr lang="ja-JP" altLang="en-US" dirty="0" smtClean="0"/>
              <a:t>集約的産業</a:t>
            </a:r>
            <a:r>
              <a:rPr lang="ja-JP" altLang="en-US" dirty="0"/>
              <a:t>で比較優位を失う</a:t>
            </a:r>
            <a:endParaRPr lang="en-US" altLang="ja-JP" dirty="0"/>
          </a:p>
          <a:p>
            <a:pPr lvl="1"/>
            <a:r>
              <a:rPr lang="ja-JP" altLang="en-US" dirty="0"/>
              <a:t>より</a:t>
            </a:r>
            <a:r>
              <a:rPr lang="ja-JP" altLang="en-US" dirty="0" smtClean="0"/>
              <a:t>知識集約的</a:t>
            </a:r>
            <a:r>
              <a:rPr lang="ja-JP" altLang="en-US" dirty="0"/>
              <a:t>な産業への特化を強いられる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6</a:t>
            </a:fld>
            <a:endParaRPr lang="en-US" altLang="ja-JP" dirty="0"/>
          </a:p>
        </p:txBody>
      </p:sp>
    </p:spTree>
    <p:extLst>
      <p:ext uri="{BB962C8B-B14F-4D97-AF65-F5344CB8AC3E}">
        <p14:creationId xmlns:p14="http://schemas.microsoft.com/office/powerpoint/2010/main" val="836306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中国の改革・開放の経済的意味</a:t>
            </a:r>
          </a:p>
        </p:txBody>
      </p:sp>
      <p:sp>
        <p:nvSpPr>
          <p:cNvPr id="3" name="コンテンツ プレースホルダー 2"/>
          <p:cNvSpPr>
            <a:spLocks noGrp="1"/>
          </p:cNvSpPr>
          <p:nvPr>
            <p:ph idx="1"/>
          </p:nvPr>
        </p:nvSpPr>
        <p:spPr>
          <a:xfrm>
            <a:off x="457200" y="1600200"/>
            <a:ext cx="8003232" cy="4925144"/>
          </a:xfrm>
        </p:spPr>
        <p:txBody>
          <a:bodyPr>
            <a:normAutofit lnSpcReduction="10000"/>
          </a:bodyPr>
          <a:lstStyle/>
          <a:p>
            <a:r>
              <a:rPr kumimoji="1" lang="ja-JP" altLang="en-US" dirty="0"/>
              <a:t>市場経済化：市場のシグナルに従った</a:t>
            </a:r>
            <a:r>
              <a:rPr kumimoji="1" lang="ja-JP" altLang="en-US" dirty="0" smtClean="0"/>
              <a:t>生産・投資</a:t>
            </a:r>
            <a:endParaRPr kumimoji="1" lang="en-US" altLang="ja-JP" dirty="0"/>
          </a:p>
          <a:p>
            <a:r>
              <a:rPr lang="ja-JP" altLang="en-US" dirty="0"/>
              <a:t>対外開放：比較優位構造に従った</a:t>
            </a:r>
            <a:r>
              <a:rPr lang="ja-JP" altLang="en-US" dirty="0" smtClean="0"/>
              <a:t>生産・投資</a:t>
            </a:r>
            <a:endParaRPr lang="en-US" altLang="ja-JP" dirty="0"/>
          </a:p>
          <a:p>
            <a:pPr lvl="1"/>
            <a:r>
              <a:rPr lang="ja-JP" altLang="en-US" dirty="0"/>
              <a:t>労働集約型の財・中間財の優位</a:t>
            </a:r>
            <a:endParaRPr lang="en-US" altLang="ja-JP" dirty="0"/>
          </a:p>
          <a:p>
            <a:r>
              <a:rPr kumimoji="1" lang="ja-JP" altLang="en-US" dirty="0"/>
              <a:t>工業化</a:t>
            </a:r>
            <a:r>
              <a:rPr kumimoji="1" lang="ja-JP" altLang="en-US" dirty="0" smtClean="0"/>
              <a:t>：＿＿＿＿＿＿から＿＿＿＿＿＿へ</a:t>
            </a:r>
            <a:r>
              <a:rPr kumimoji="1" lang="ja-JP" altLang="en-US" dirty="0"/>
              <a:t>の労働力移動</a:t>
            </a:r>
            <a:endParaRPr kumimoji="1" lang="en-US" altLang="ja-JP" dirty="0"/>
          </a:p>
          <a:p>
            <a:pPr lvl="1"/>
            <a:r>
              <a:rPr lang="ja-JP" altLang="en-US" dirty="0"/>
              <a:t>この労働力移動</a:t>
            </a:r>
            <a:r>
              <a:rPr lang="ja-JP" altLang="en-US" dirty="0" smtClean="0"/>
              <a:t>は独自の要因となって，</a:t>
            </a:r>
            <a:r>
              <a:rPr lang="ja-JP" altLang="en-US" dirty="0"/>
              <a:t>低賃金を一定期間持続</a:t>
            </a:r>
            <a:r>
              <a:rPr lang="ja-JP" altLang="en-US" dirty="0" smtClean="0"/>
              <a:t>させる（</a:t>
            </a:r>
            <a:r>
              <a:rPr lang="ja-JP" altLang="en-US" dirty="0"/>
              <a:t>＝</a:t>
            </a:r>
            <a:r>
              <a:rPr lang="ja-JP" altLang="en-US" dirty="0" smtClean="0"/>
              <a:t>生産性が低いから賃金が低いというだけでなくなる）</a:t>
            </a:r>
            <a:endParaRPr lang="en-US" altLang="ja-JP"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7</a:t>
            </a:fld>
            <a:endParaRPr lang="en-US" altLang="ja-JP" dirty="0"/>
          </a:p>
        </p:txBody>
      </p:sp>
    </p:spTree>
    <p:extLst>
      <p:ext uri="{BB962C8B-B14F-4D97-AF65-F5344CB8AC3E}">
        <p14:creationId xmlns:p14="http://schemas.microsoft.com/office/powerpoint/2010/main" val="301937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工業化過程での無制限労働供給</a:t>
            </a:r>
          </a:p>
        </p:txBody>
      </p:sp>
      <p:sp>
        <p:nvSpPr>
          <p:cNvPr id="3" name="コンテンツ プレースホルダー 2"/>
          <p:cNvSpPr>
            <a:spLocks noGrp="1"/>
          </p:cNvSpPr>
          <p:nvPr>
            <p:ph idx="1"/>
          </p:nvPr>
        </p:nvSpPr>
        <p:spPr>
          <a:xfrm>
            <a:off x="457200" y="1196752"/>
            <a:ext cx="4474840" cy="5661248"/>
          </a:xfrm>
        </p:spPr>
        <p:txBody>
          <a:bodyPr>
            <a:normAutofit fontScale="70000" lnSpcReduction="20000"/>
          </a:bodyPr>
          <a:lstStyle/>
          <a:p>
            <a:r>
              <a:rPr kumimoji="1" lang="ja-JP" altLang="en-US" dirty="0"/>
              <a:t>アーサー・ルイスによるモデル</a:t>
            </a:r>
            <a:endParaRPr kumimoji="1" lang="en-US" altLang="ja-JP" dirty="0"/>
          </a:p>
          <a:p>
            <a:r>
              <a:rPr lang="ja-JP" altLang="en-US" dirty="0"/>
              <a:t>農業における過剰</a:t>
            </a:r>
            <a:r>
              <a:rPr lang="ja-JP" altLang="en-US" dirty="0" smtClean="0"/>
              <a:t>労働</a:t>
            </a:r>
            <a:r>
              <a:rPr lang="ja-JP" altLang="en-US" dirty="0"/>
              <a:t>の</a:t>
            </a:r>
            <a:r>
              <a:rPr lang="ja-JP" altLang="en-US" dirty="0" smtClean="0"/>
              <a:t>存在</a:t>
            </a:r>
            <a:endParaRPr lang="en-US" altLang="ja-JP" dirty="0"/>
          </a:p>
          <a:p>
            <a:pPr lvl="1"/>
            <a:r>
              <a:rPr kumimoji="1" lang="ja-JP" altLang="en-US" dirty="0"/>
              <a:t>慣行で決まる制度的賃金を得て暮らしている</a:t>
            </a:r>
            <a:endParaRPr kumimoji="1" lang="en-US" altLang="ja-JP" dirty="0"/>
          </a:p>
          <a:p>
            <a:pPr lvl="1"/>
            <a:r>
              <a:rPr kumimoji="1" lang="ja-JP" altLang="en-US" dirty="0"/>
              <a:t>限界生産性＜制度的賃金</a:t>
            </a:r>
            <a:endParaRPr kumimoji="1" lang="en-US" altLang="ja-JP" dirty="0"/>
          </a:p>
          <a:p>
            <a:r>
              <a:rPr lang="ja-JP" altLang="en-US" dirty="0"/>
              <a:t>工業セクターが生じれば労働力</a:t>
            </a:r>
            <a:r>
              <a:rPr lang="ja-JP" altLang="en-US" dirty="0" smtClean="0"/>
              <a:t>は低賃金</a:t>
            </a:r>
            <a:r>
              <a:rPr lang="ja-JP" altLang="en-US" dirty="0"/>
              <a:t>でも供給される</a:t>
            </a:r>
            <a:endParaRPr lang="en-US" altLang="ja-JP" dirty="0"/>
          </a:p>
          <a:p>
            <a:pPr lvl="1"/>
            <a:r>
              <a:rPr kumimoji="1" lang="ja-JP" altLang="en-US" dirty="0"/>
              <a:t>制度的賃金＜工業セクター</a:t>
            </a:r>
            <a:r>
              <a:rPr kumimoji="1" lang="ja-JP" altLang="en-US" dirty="0" smtClean="0"/>
              <a:t>賃金＜＿＿＿＿＿＿＿</a:t>
            </a:r>
            <a:endParaRPr kumimoji="1" lang="en-US" altLang="ja-JP" dirty="0"/>
          </a:p>
          <a:p>
            <a:r>
              <a:rPr kumimoji="1" lang="ja-JP" altLang="en-US" dirty="0"/>
              <a:t>農業賃金</a:t>
            </a:r>
            <a:r>
              <a:rPr kumimoji="1" lang="ja-JP" altLang="en-US" dirty="0" smtClean="0"/>
              <a:t>が＿＿＿＿＿＿に</a:t>
            </a:r>
            <a:r>
              <a:rPr kumimoji="1" lang="ja-JP" altLang="en-US" dirty="0"/>
              <a:t>沿って上昇し始める「転換点」を超えると，工業セクターの賃金も上昇。過剰労働の解消</a:t>
            </a:r>
            <a:endParaRPr kumimoji="1" lang="en-US" altLang="ja-JP" dirty="0"/>
          </a:p>
          <a:p>
            <a:r>
              <a:rPr lang="en-US" altLang="ja-JP" dirty="0"/>
              <a:t>2000</a:t>
            </a:r>
            <a:r>
              <a:rPr lang="ja-JP" altLang="en-US" dirty="0"/>
              <a:t>年代以降，中国が「転換点」を超えたかどうかについては実証的な論争がある（南・牧野・郝編</a:t>
            </a:r>
            <a:r>
              <a:rPr lang="en-US" altLang="ja-JP" dirty="0"/>
              <a:t>[2013]</a:t>
            </a:r>
            <a:r>
              <a:rPr lang="ja-JP" altLang="en-US" dirty="0"/>
              <a:t>ほか）。</a:t>
            </a:r>
            <a:endParaRPr kumimoji="1" lang="ja-JP" altLang="en-US" dirty="0"/>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8</a:t>
            </a:fld>
            <a:endParaRPr lang="en-US" altLang="ja-JP" dirty="0"/>
          </a:p>
        </p:txBody>
      </p:sp>
      <p:sp>
        <p:nvSpPr>
          <p:cNvPr id="6" name="テキスト ボックス 5"/>
          <p:cNvSpPr txBox="1"/>
          <p:nvPr/>
        </p:nvSpPr>
        <p:spPr>
          <a:xfrm>
            <a:off x="4955639" y="5661248"/>
            <a:ext cx="3908390" cy="369332"/>
          </a:xfrm>
          <a:prstGeom prst="rect">
            <a:avLst/>
          </a:prstGeom>
          <a:noFill/>
        </p:spPr>
        <p:txBody>
          <a:bodyPr wrap="square" rtlCol="0">
            <a:spAutoFit/>
          </a:bodyPr>
          <a:lstStyle/>
          <a:p>
            <a:r>
              <a:rPr kumimoji="1" lang="ja-JP" altLang="en-US" dirty="0"/>
              <a:t>出所：速水</a:t>
            </a:r>
            <a:r>
              <a:rPr kumimoji="1" lang="en-US" altLang="ja-JP" dirty="0"/>
              <a:t>[2000]87</a:t>
            </a:r>
            <a:r>
              <a:rPr kumimoji="1" lang="ja-JP" altLang="en-US" dirty="0"/>
              <a:t>頁を改編。</a:t>
            </a:r>
          </a:p>
        </p:txBody>
      </p:sp>
    </p:spTree>
    <p:extLst>
      <p:ext uri="{BB962C8B-B14F-4D97-AF65-F5344CB8AC3E}">
        <p14:creationId xmlns:p14="http://schemas.microsoft.com/office/powerpoint/2010/main" val="3864654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アジア主要都市の賃金差（１）</a:t>
            </a:r>
          </a:p>
        </p:txBody>
      </p:sp>
      <p:sp>
        <p:nvSpPr>
          <p:cNvPr id="3" name="コンテンツ プレースホルダー 2"/>
          <p:cNvSpPr>
            <a:spLocks noGrp="1"/>
          </p:cNvSpPr>
          <p:nvPr>
            <p:ph idx="1"/>
          </p:nvPr>
        </p:nvSpPr>
        <p:spPr>
          <a:xfrm>
            <a:off x="467544" y="1340768"/>
            <a:ext cx="8229600" cy="4525963"/>
          </a:xfrm>
        </p:spPr>
        <p:txBody>
          <a:bodyPr/>
          <a:lstStyle/>
          <a:p>
            <a:r>
              <a:rPr kumimoji="1" lang="ja-JP" altLang="en-US" dirty="0"/>
              <a:t>日本－ＮＩＥｓ－中国・ＡＳＥＡＮの賃金差</a:t>
            </a:r>
          </a:p>
        </p:txBody>
      </p:sp>
      <p:sp>
        <p:nvSpPr>
          <p:cNvPr id="4" name="スライド番号プレースホルダー 3"/>
          <p:cNvSpPr>
            <a:spLocks noGrp="1"/>
          </p:cNvSpPr>
          <p:nvPr>
            <p:ph type="sldNum" sz="quarter" idx="12"/>
          </p:nvPr>
        </p:nvSpPr>
        <p:spPr/>
        <p:txBody>
          <a:bodyPr/>
          <a:lstStyle/>
          <a:p>
            <a:pPr>
              <a:defRPr/>
            </a:pPr>
            <a:fld id="{F7182273-542A-4D76-9A12-21A75F9967A5}" type="slidenum">
              <a:rPr lang="en-US" altLang="ja-JP" smtClean="0"/>
              <a:pPr>
                <a:defRPr/>
              </a:pPr>
              <a:t>9</a:t>
            </a:fld>
            <a:endParaRPr lang="en-US" altLang="ja-JP"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2276871"/>
            <a:ext cx="3096345" cy="4117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201" y="2359555"/>
            <a:ext cx="4464497" cy="4034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95536" y="1983387"/>
            <a:ext cx="3096344" cy="369332"/>
          </a:xfrm>
          <a:prstGeom prst="rect">
            <a:avLst/>
          </a:prstGeom>
          <a:noFill/>
        </p:spPr>
        <p:txBody>
          <a:bodyPr wrap="square" rtlCol="0">
            <a:spAutoFit/>
          </a:bodyPr>
          <a:lstStyle/>
          <a:p>
            <a:r>
              <a:rPr kumimoji="1" lang="ja-JP" altLang="en-US" dirty="0"/>
              <a:t>ワーカーの月額賃金（米ドル）</a:t>
            </a:r>
          </a:p>
        </p:txBody>
      </p:sp>
      <p:sp>
        <p:nvSpPr>
          <p:cNvPr id="12" name="テキスト ボックス 11"/>
          <p:cNvSpPr txBox="1"/>
          <p:nvPr/>
        </p:nvSpPr>
        <p:spPr>
          <a:xfrm>
            <a:off x="4211960" y="2019080"/>
            <a:ext cx="4032448" cy="369332"/>
          </a:xfrm>
          <a:prstGeom prst="rect">
            <a:avLst/>
          </a:prstGeom>
          <a:noFill/>
        </p:spPr>
        <p:txBody>
          <a:bodyPr wrap="square" rtlCol="0">
            <a:spAutoFit/>
          </a:bodyPr>
          <a:lstStyle/>
          <a:p>
            <a:r>
              <a:rPr kumimoji="1" lang="ja-JP" altLang="en-US" dirty="0"/>
              <a:t>中間管理職の月額賃金（米ドル）</a:t>
            </a:r>
          </a:p>
        </p:txBody>
      </p:sp>
      <p:sp>
        <p:nvSpPr>
          <p:cNvPr id="7" name="テキスト ボックス 6"/>
          <p:cNvSpPr txBox="1"/>
          <p:nvPr/>
        </p:nvSpPr>
        <p:spPr>
          <a:xfrm>
            <a:off x="251520" y="6394112"/>
            <a:ext cx="7848872" cy="523220"/>
          </a:xfrm>
          <a:prstGeom prst="rect">
            <a:avLst/>
          </a:prstGeom>
          <a:noFill/>
        </p:spPr>
        <p:txBody>
          <a:bodyPr wrap="square" rtlCol="0">
            <a:spAutoFit/>
          </a:bodyPr>
          <a:lstStyle/>
          <a:p>
            <a:r>
              <a:rPr kumimoji="1" lang="ja-JP" altLang="en-US" sz="1400" dirty="0"/>
              <a:t>ジェトロ，投資関連コスト比較調査，各年度版より作成。</a:t>
            </a:r>
            <a:r>
              <a:rPr kumimoji="1" lang="en-US" altLang="ja-JP" sz="1400" dirty="0"/>
              <a:t>2001</a:t>
            </a:r>
            <a:r>
              <a:rPr kumimoji="1" lang="ja-JP" altLang="en-US" sz="1400" dirty="0" err="1"/>
              <a:t>，</a:t>
            </a:r>
            <a:r>
              <a:rPr kumimoji="1" lang="en-US" altLang="ja-JP" sz="1400" dirty="0"/>
              <a:t>2006</a:t>
            </a:r>
            <a:r>
              <a:rPr kumimoji="1" lang="ja-JP" altLang="en-US" sz="1400" dirty="0"/>
              <a:t>年は数値に幅があるので中央値をプロットした。</a:t>
            </a:r>
          </a:p>
        </p:txBody>
      </p:sp>
    </p:spTree>
    <p:extLst>
      <p:ext uri="{BB962C8B-B14F-4D97-AF65-F5344CB8AC3E}">
        <p14:creationId xmlns:p14="http://schemas.microsoft.com/office/powerpoint/2010/main" val="1255462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日本経済テーマ1">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日本経済テーマ1" id="{51632FA8-D42D-4C65-998C-B0D28B09122C}" vid="{DCB1BB0D-71EF-4E0B-BA2F-7D4A958EABDA}"/>
    </a:ext>
  </a:extLst>
</a:theme>
</file>

<file path=docProps/app.xml><?xml version="1.0" encoding="utf-8"?>
<Properties xmlns="http://schemas.openxmlformats.org/officeDocument/2006/extended-properties" xmlns:vt="http://schemas.openxmlformats.org/officeDocument/2006/docPropsVTypes">
  <Template>スレート</Template>
  <TotalTime>1001</TotalTime>
  <Words>2924</Words>
  <Application>Microsoft Office PowerPoint</Application>
  <PresentationFormat>画面に合わせる (4:3)</PresentationFormat>
  <Paragraphs>375</Paragraphs>
  <Slides>45</Slides>
  <Notes>0</Notes>
  <HiddenSlides>0</HiddenSlides>
  <MMClips>0</MMClips>
  <ScaleCrop>false</ScaleCrop>
  <HeadingPairs>
    <vt:vector size="4" baseType="variant">
      <vt:variant>
        <vt:lpstr>テーマ</vt:lpstr>
      </vt:variant>
      <vt:variant>
        <vt:i4>1</vt:i4>
      </vt:variant>
      <vt:variant>
        <vt:lpstr>スライド タイトル</vt:lpstr>
      </vt:variant>
      <vt:variant>
        <vt:i4>45</vt:i4>
      </vt:variant>
    </vt:vector>
  </HeadingPairs>
  <TitlesOfParts>
    <vt:vector size="46" baseType="lpstr">
      <vt:lpstr>日本経済テーマ1</vt:lpstr>
      <vt:lpstr>Ⅴ　日本産業の投資行動</vt:lpstr>
      <vt:lpstr>１　冷戦終結・新興国台頭とICTの発展がもたらしたもの</vt:lpstr>
      <vt:lpstr>本節の課題</vt:lpstr>
      <vt:lpstr>構成</vt:lpstr>
      <vt:lpstr>１-（１）　冷戦終結とアジア諸国の工業化 　　</vt:lpstr>
      <vt:lpstr>冷戦終結と比較優位構造の激変</vt:lpstr>
      <vt:lpstr>中国の改革・開放の経済的意味</vt:lpstr>
      <vt:lpstr>工業化過程での無制限労働供給</vt:lpstr>
      <vt:lpstr>アジア主要都市の賃金差（１）</vt:lpstr>
      <vt:lpstr>アジア主要都市の賃金差（２）</vt:lpstr>
      <vt:lpstr>1-（２）　ICTによるモジュール化の進展　</vt:lpstr>
      <vt:lpstr>アーキテクチャの概念</vt:lpstr>
      <vt:lpstr>アーキテクチャの分類軸</vt:lpstr>
      <vt:lpstr>アーキテクチャの概念と分類軸</vt:lpstr>
      <vt:lpstr>アーキテクチャの基本タイプ（藤本[2004]）</vt:lpstr>
      <vt:lpstr>日本におけるアーキテクチャの比較優位の所在</vt:lpstr>
      <vt:lpstr>モジュール化の潮流（１）</vt:lpstr>
      <vt:lpstr>MPU/MCU適用の拡大とモジュール化</vt:lpstr>
      <vt:lpstr>モジュール化の潮流（２）</vt:lpstr>
      <vt:lpstr>光ディスクドライブの事例（１） </vt:lpstr>
      <vt:lpstr>光ディスクドライブの事例（２）</vt:lpstr>
      <vt:lpstr>中国の疑似モジュールと真正モジュール</vt:lpstr>
      <vt:lpstr>アーキテクチャのダイナミズム</vt:lpstr>
      <vt:lpstr>アーキテクチャの階層性</vt:lpstr>
      <vt:lpstr>１-（３）工程間分業の進展</vt:lpstr>
      <vt:lpstr>フラグメンテーション</vt:lpstr>
      <vt:lpstr>加工組立産業の工程モデル</vt:lpstr>
      <vt:lpstr>東アジア機械産業における中間財貿易の拡大</vt:lpstr>
      <vt:lpstr>アジアにおける国際分業の進展</vt:lpstr>
      <vt:lpstr>日本から見た中間財貿易</vt:lpstr>
      <vt:lpstr>中国から見た中間財貿易（１）</vt:lpstr>
      <vt:lpstr>中国から見た中間財貿易（２）</vt:lpstr>
      <vt:lpstr>１－（４）　日本電機産業のリストラクチャリング</vt:lpstr>
      <vt:lpstr>電機産業の構成</vt:lpstr>
      <vt:lpstr>環境変化による日本電機産業への圧力</vt:lpstr>
      <vt:lpstr>国内生産の縮小</vt:lpstr>
      <vt:lpstr>従業員数から見る日本産業の比較優位</vt:lpstr>
      <vt:lpstr>海外生産の拡大</vt:lpstr>
      <vt:lpstr>企業単位で見た世界シェアの後退</vt:lpstr>
      <vt:lpstr>海外生産ネットワークにおける日本企業の地位</vt:lpstr>
      <vt:lpstr>１－（５）　小括</vt:lpstr>
      <vt:lpstr>グローバル競争と日本産業</vt:lpstr>
      <vt:lpstr>参考文献（１）</vt:lpstr>
      <vt:lpstr>参考文献（２）</vt:lpstr>
      <vt:lpstr>使用データベース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Nozomu</dc:creator>
  <cp:lastModifiedBy>Nozomu</cp:lastModifiedBy>
  <cp:revision>74</cp:revision>
  <dcterms:created xsi:type="dcterms:W3CDTF">2018-04-11T03:18:38Z</dcterms:created>
  <dcterms:modified xsi:type="dcterms:W3CDTF">2018-04-16T09:22:32Z</dcterms:modified>
</cp:coreProperties>
</file>