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37" r:id="rId1"/>
  </p:sldMasterIdLst>
  <p:notesMasterIdLst>
    <p:notesMasterId r:id="rId79"/>
  </p:notesMasterIdLst>
  <p:sldIdLst>
    <p:sldId id="256" r:id="rId2"/>
    <p:sldId id="334" r:id="rId3"/>
    <p:sldId id="261" r:id="rId4"/>
    <p:sldId id="259" r:id="rId5"/>
    <p:sldId id="307" r:id="rId6"/>
    <p:sldId id="257" r:id="rId7"/>
    <p:sldId id="258" r:id="rId8"/>
    <p:sldId id="262" r:id="rId9"/>
    <p:sldId id="263" r:id="rId10"/>
    <p:sldId id="336" r:id="rId11"/>
    <p:sldId id="260" r:id="rId12"/>
    <p:sldId id="264" r:id="rId13"/>
    <p:sldId id="265" r:id="rId14"/>
    <p:sldId id="266" r:id="rId15"/>
    <p:sldId id="267" r:id="rId16"/>
    <p:sldId id="335" r:id="rId17"/>
    <p:sldId id="268" r:id="rId18"/>
    <p:sldId id="270" r:id="rId19"/>
    <p:sldId id="271" r:id="rId20"/>
    <p:sldId id="275" r:id="rId21"/>
    <p:sldId id="272" r:id="rId22"/>
    <p:sldId id="283" r:id="rId23"/>
    <p:sldId id="337" r:id="rId24"/>
    <p:sldId id="285" r:id="rId25"/>
    <p:sldId id="286" r:id="rId26"/>
    <p:sldId id="288" r:id="rId27"/>
    <p:sldId id="289" r:id="rId28"/>
    <p:sldId id="287" r:id="rId29"/>
    <p:sldId id="298" r:id="rId30"/>
    <p:sldId id="300" r:id="rId31"/>
    <p:sldId id="299" r:id="rId32"/>
    <p:sldId id="291" r:id="rId33"/>
    <p:sldId id="292" r:id="rId34"/>
    <p:sldId id="293" r:id="rId35"/>
    <p:sldId id="294" r:id="rId36"/>
    <p:sldId id="295" r:id="rId37"/>
    <p:sldId id="296" r:id="rId38"/>
    <p:sldId id="297" r:id="rId39"/>
    <p:sldId id="301" r:id="rId40"/>
    <p:sldId id="304" r:id="rId41"/>
    <p:sldId id="308" r:id="rId42"/>
    <p:sldId id="309" r:id="rId43"/>
    <p:sldId id="306" r:id="rId44"/>
    <p:sldId id="311" r:id="rId45"/>
    <p:sldId id="312" r:id="rId46"/>
    <p:sldId id="315" r:id="rId47"/>
    <p:sldId id="314" r:id="rId48"/>
    <p:sldId id="313" r:id="rId49"/>
    <p:sldId id="316" r:id="rId50"/>
    <p:sldId id="317" r:id="rId51"/>
    <p:sldId id="320" r:id="rId52"/>
    <p:sldId id="318" r:id="rId53"/>
    <p:sldId id="319" r:id="rId54"/>
    <p:sldId id="302" r:id="rId55"/>
    <p:sldId id="303" r:id="rId56"/>
    <p:sldId id="278" r:id="rId57"/>
    <p:sldId id="279" r:id="rId58"/>
    <p:sldId id="280" r:id="rId59"/>
    <p:sldId id="282" r:id="rId60"/>
    <p:sldId id="281" r:id="rId61"/>
    <p:sldId id="322" r:id="rId62"/>
    <p:sldId id="323" r:id="rId63"/>
    <p:sldId id="324" r:id="rId64"/>
    <p:sldId id="325" r:id="rId65"/>
    <p:sldId id="326" r:id="rId66"/>
    <p:sldId id="329" r:id="rId67"/>
    <p:sldId id="327" r:id="rId68"/>
    <p:sldId id="328" r:id="rId69"/>
    <p:sldId id="331" r:id="rId70"/>
    <p:sldId id="330" r:id="rId71"/>
    <p:sldId id="310" r:id="rId72"/>
    <p:sldId id="332" r:id="rId73"/>
    <p:sldId id="333" r:id="rId74"/>
    <p:sldId id="269" r:id="rId75"/>
    <p:sldId id="284" r:id="rId76"/>
    <p:sldId id="321" r:id="rId77"/>
    <p:sldId id="273" r:id="rId78"/>
  </p:sldIdLst>
  <p:sldSz cx="9144000" cy="6858000" type="screen4x3"/>
  <p:notesSz cx="6735763" cy="9866313"/>
  <p:defaultTextStyle>
    <a:defPPr>
      <a:defRPr lang="ja-JP"/>
    </a:defPPr>
    <a:lvl1pPr algn="l" rtl="0" fontAlgn="base">
      <a:spcBef>
        <a:spcPct val="0"/>
      </a:spcBef>
      <a:spcAft>
        <a:spcPct val="0"/>
      </a:spcAft>
      <a:defRPr kumimoji="1" kern="1200">
        <a:solidFill>
          <a:schemeClr val="tx1"/>
        </a:solidFill>
        <a:latin typeface="Verdana" pitchFamily="34"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Verdana" pitchFamily="34"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Verdana" pitchFamily="34"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Verdana" pitchFamily="34"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Verdana" pitchFamily="34" charset="0"/>
        <a:ea typeface="ＭＳ Ｐゴシック" pitchFamily="50" charset="-128"/>
        <a:cs typeface="+mn-cs"/>
      </a:defRPr>
    </a:lvl5pPr>
    <a:lvl6pPr marL="2286000" algn="l" defTabSz="914400" rtl="0" eaLnBrk="1" latinLnBrk="0" hangingPunct="1">
      <a:defRPr kumimoji="1" kern="1200">
        <a:solidFill>
          <a:schemeClr val="tx1"/>
        </a:solidFill>
        <a:latin typeface="Verdana" pitchFamily="34" charset="0"/>
        <a:ea typeface="ＭＳ Ｐゴシック" pitchFamily="50" charset="-128"/>
        <a:cs typeface="+mn-cs"/>
      </a:defRPr>
    </a:lvl6pPr>
    <a:lvl7pPr marL="2743200" algn="l" defTabSz="914400" rtl="0" eaLnBrk="1" latinLnBrk="0" hangingPunct="1">
      <a:defRPr kumimoji="1" kern="1200">
        <a:solidFill>
          <a:schemeClr val="tx1"/>
        </a:solidFill>
        <a:latin typeface="Verdana" pitchFamily="34" charset="0"/>
        <a:ea typeface="ＭＳ Ｐゴシック" pitchFamily="50" charset="-128"/>
        <a:cs typeface="+mn-cs"/>
      </a:defRPr>
    </a:lvl7pPr>
    <a:lvl8pPr marL="3200400" algn="l" defTabSz="914400" rtl="0" eaLnBrk="1" latinLnBrk="0" hangingPunct="1">
      <a:defRPr kumimoji="1" kern="1200">
        <a:solidFill>
          <a:schemeClr val="tx1"/>
        </a:solidFill>
        <a:latin typeface="Verdana" pitchFamily="34" charset="0"/>
        <a:ea typeface="ＭＳ Ｐゴシック" pitchFamily="50" charset="-128"/>
        <a:cs typeface="+mn-cs"/>
      </a:defRPr>
    </a:lvl8pPr>
    <a:lvl9pPr marL="3657600" algn="l" defTabSz="914400" rtl="0" eaLnBrk="1" latinLnBrk="0" hangingPunct="1">
      <a:defRPr kumimoji="1" kern="1200">
        <a:solidFill>
          <a:schemeClr val="tx1"/>
        </a:solidFill>
        <a:latin typeface="Verdana" pitchFamily="34" charset="0"/>
        <a:ea typeface="ＭＳ Ｐゴシック" pitchFamily="50" charset="-128"/>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9C7853C-536D-4A76-A0AE-DD22124D55A5}" styleName="テーマ スタイル 1 - アクセント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2" autoAdjust="0"/>
    <p:restoredTop sz="94756" autoAdjust="0"/>
  </p:normalViewPr>
  <p:slideViewPr>
    <p:cSldViewPr>
      <p:cViewPr varScale="1">
        <p:scale>
          <a:sx n="106" d="100"/>
          <a:sy n="106" d="100"/>
        </p:scale>
        <p:origin x="-1686" y="-8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9413" cy="493713"/>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4763" y="0"/>
            <a:ext cx="2919412" cy="493713"/>
          </a:xfrm>
          <a:prstGeom prst="rect">
            <a:avLst/>
          </a:prstGeom>
        </p:spPr>
        <p:txBody>
          <a:bodyPr vert="horz" lIns="91440" tIns="45720" rIns="91440" bIns="45720" rtlCol="0"/>
          <a:lstStyle>
            <a:lvl1pPr algn="r">
              <a:defRPr sz="1200"/>
            </a:lvl1pPr>
          </a:lstStyle>
          <a:p>
            <a:fld id="{BCC95313-9D67-48E3-B545-96768287D1CE}" type="datetimeFigureOut">
              <a:rPr kumimoji="1" lang="ja-JP" altLang="en-US" smtClean="0"/>
              <a:t>2018/4/2</a:t>
            </a:fld>
            <a:endParaRPr kumimoji="1" lang="ja-JP" altLang="en-US"/>
          </a:p>
        </p:txBody>
      </p:sp>
      <p:sp>
        <p:nvSpPr>
          <p:cNvPr id="4" name="スライド イメージ プレースホルダー 3"/>
          <p:cNvSpPr>
            <a:spLocks noGrp="1" noRot="1" noChangeAspect="1"/>
          </p:cNvSpPr>
          <p:nvPr>
            <p:ph type="sldImg" idx="2"/>
          </p:nvPr>
        </p:nvSpPr>
        <p:spPr>
          <a:xfrm>
            <a:off x="901700" y="739775"/>
            <a:ext cx="4932363" cy="3700463"/>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73100" y="4686300"/>
            <a:ext cx="5389563" cy="4440238"/>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371013"/>
            <a:ext cx="2919413" cy="493712"/>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4763" y="9371013"/>
            <a:ext cx="2919412" cy="493712"/>
          </a:xfrm>
          <a:prstGeom prst="rect">
            <a:avLst/>
          </a:prstGeom>
        </p:spPr>
        <p:txBody>
          <a:bodyPr vert="horz" lIns="91440" tIns="45720" rIns="91440" bIns="45720" rtlCol="0" anchor="b"/>
          <a:lstStyle>
            <a:lvl1pPr algn="r">
              <a:defRPr sz="1200"/>
            </a:lvl1pPr>
          </a:lstStyle>
          <a:p>
            <a:fld id="{2283F866-92E0-4244-9BEB-C6DCA6F62257}" type="slidenum">
              <a:rPr kumimoji="1" lang="ja-JP" altLang="en-US" smtClean="0"/>
              <a:t>‹#›</a:t>
            </a:fld>
            <a:endParaRPr kumimoji="1" lang="ja-JP" altLang="en-US"/>
          </a:p>
        </p:txBody>
      </p:sp>
    </p:spTree>
    <p:extLst>
      <p:ext uri="{BB962C8B-B14F-4D97-AF65-F5344CB8AC3E}">
        <p14:creationId xmlns:p14="http://schemas.microsoft.com/office/powerpoint/2010/main" val="3582119899"/>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283F866-92E0-4244-9BEB-C6DCA6F62257}" type="slidenum">
              <a:rPr kumimoji="1" lang="ja-JP" altLang="en-US" smtClean="0"/>
              <a:t>21</a:t>
            </a:fld>
            <a:endParaRPr kumimoji="1" lang="ja-JP" altLang="en-US"/>
          </a:p>
        </p:txBody>
      </p:sp>
    </p:spTree>
    <p:extLst>
      <p:ext uri="{BB962C8B-B14F-4D97-AF65-F5344CB8AC3E}">
        <p14:creationId xmlns:p14="http://schemas.microsoft.com/office/powerpoint/2010/main" val="17411455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6"/>
            <a:ext cx="7772400" cy="1470025"/>
          </a:xfrm>
          <a:prstGeom prst="rect">
            <a:avLst/>
          </a:prstGeom>
        </p:spPr>
        <p:txBody>
          <a:bodyPr/>
          <a:lstStyle/>
          <a:p>
            <a:r>
              <a:rPr lang="ja-JP" altLang="en-US"/>
              <a:t>マスター タイトルの書式設定</a:t>
            </a:r>
          </a:p>
        </p:txBody>
      </p:sp>
      <p:sp>
        <p:nvSpPr>
          <p:cNvPr id="3" name="サブタイトル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マスター サブタイトルの書式設定</a:t>
            </a:r>
          </a:p>
        </p:txBody>
      </p:sp>
      <p:sp>
        <p:nvSpPr>
          <p:cNvPr id="4" name="日付プレースホルダー 3"/>
          <p:cNvSpPr>
            <a:spLocks noGrp="1"/>
          </p:cNvSpPr>
          <p:nvPr>
            <p:ph type="dt" sz="half" idx="10"/>
          </p:nvPr>
        </p:nvSpPr>
        <p:spPr>
          <a:xfrm>
            <a:off x="457200" y="6356351"/>
            <a:ext cx="2133600" cy="365125"/>
          </a:xfrm>
          <a:prstGeom prst="rect">
            <a:avLst/>
          </a:prstGeom>
        </p:spPr>
        <p:txBody>
          <a:bodyPr/>
          <a:lstStyle>
            <a:lvl1pPr>
              <a:defRPr/>
            </a:lvl1pPr>
          </a:lstStyle>
          <a:p>
            <a:pPr>
              <a:defRPr/>
            </a:pPr>
            <a:fld id="{C28F4EE8-6896-43CB-ABDE-078C0F00DB84}" type="datetime1">
              <a:rPr lang="ja-JP" altLang="en-US"/>
              <a:pPr>
                <a:defRPr/>
              </a:pPr>
              <a:t>2018/4/2</a:t>
            </a:fld>
            <a:endParaRPr lang="en-US" altLang="ja-JP" dirty="0"/>
          </a:p>
        </p:txBody>
      </p:sp>
      <p:sp>
        <p:nvSpPr>
          <p:cNvPr id="5" name="フッター プレースホルダー 4"/>
          <p:cNvSpPr>
            <a:spLocks noGrp="1"/>
          </p:cNvSpPr>
          <p:nvPr>
            <p:ph type="ftr" sz="quarter" idx="11"/>
          </p:nvPr>
        </p:nvSpPr>
        <p:spPr>
          <a:xfrm>
            <a:off x="3124200" y="6356351"/>
            <a:ext cx="2895600" cy="365125"/>
          </a:xfrm>
          <a:prstGeom prst="rect">
            <a:avLst/>
          </a:prstGeom>
        </p:spPr>
        <p:txBody>
          <a:bodyPr/>
          <a:lstStyle>
            <a:lvl1pPr>
              <a:defRPr/>
            </a:lvl1pPr>
          </a:lstStyle>
          <a:p>
            <a:pPr>
              <a:defRPr/>
            </a:pPr>
            <a:endParaRPr lang="en-US" altLang="ja-JP"/>
          </a:p>
        </p:txBody>
      </p:sp>
      <p:sp>
        <p:nvSpPr>
          <p:cNvPr id="6" name="スライド番号プレースホルダー 5"/>
          <p:cNvSpPr>
            <a:spLocks noGrp="1"/>
          </p:cNvSpPr>
          <p:nvPr>
            <p:ph type="sldNum" sz="quarter" idx="12"/>
          </p:nvPr>
        </p:nvSpPr>
        <p:spPr>
          <a:xfrm>
            <a:off x="7956550" y="6356351"/>
            <a:ext cx="730250" cy="365125"/>
          </a:xfrm>
          <a:prstGeom prst="rect">
            <a:avLst/>
          </a:prstGeom>
        </p:spPr>
        <p:txBody>
          <a:bodyPr/>
          <a:lstStyle>
            <a:lvl1pPr>
              <a:defRPr/>
            </a:lvl1pPr>
          </a:lstStyle>
          <a:p>
            <a:pPr>
              <a:defRPr/>
            </a:pPr>
            <a:fld id="{A4C94890-C4E6-4AB5-BD55-4CD805F317D2}" type="slidenum">
              <a:rPr lang="en-US" altLang="ja-JP"/>
              <a:pPr>
                <a:defRPr/>
              </a:pPr>
              <a:t>‹#›</a:t>
            </a:fld>
            <a:endParaRPr lang="en-US" altLang="ja-JP" dirty="0"/>
          </a:p>
        </p:txBody>
      </p:sp>
    </p:spTree>
    <p:extLst>
      <p:ext uri="{BB962C8B-B14F-4D97-AF65-F5344CB8AC3E}">
        <p14:creationId xmlns:p14="http://schemas.microsoft.com/office/powerpoint/2010/main" val="13879023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9"/>
            <a:ext cx="8229600" cy="1143000"/>
          </a:xfrm>
          <a:prstGeom prst="rect">
            <a:avLst/>
          </a:prstGeom>
        </p:spPr>
        <p:txBody>
          <a:bodyPr/>
          <a:lstStyle/>
          <a:p>
            <a:r>
              <a:rPr lang="ja-JP" altLang="en-US"/>
              <a:t>マスター タイトルの書式設定</a:t>
            </a:r>
          </a:p>
        </p:txBody>
      </p:sp>
      <p:sp>
        <p:nvSpPr>
          <p:cNvPr id="3" name="縦書きテキスト プレースホルダー 2"/>
          <p:cNvSpPr>
            <a:spLocks noGrp="1"/>
          </p:cNvSpPr>
          <p:nvPr>
            <p:ph type="body" orient="vert" idx="1"/>
          </p:nvPr>
        </p:nvSpPr>
        <p:spPr>
          <a:xfrm>
            <a:off x="457200" y="1600201"/>
            <a:ext cx="8229600" cy="4525963"/>
          </a:xfrm>
          <a:prstGeom prst="rect">
            <a:avLst/>
          </a:prstGeo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a:xfrm>
            <a:off x="457200" y="6356351"/>
            <a:ext cx="2133600" cy="365125"/>
          </a:xfrm>
          <a:prstGeom prst="rect">
            <a:avLst/>
          </a:prstGeom>
        </p:spPr>
        <p:txBody>
          <a:bodyPr/>
          <a:lstStyle>
            <a:lvl1pPr>
              <a:defRPr/>
            </a:lvl1pPr>
          </a:lstStyle>
          <a:p>
            <a:pPr>
              <a:defRPr/>
            </a:pPr>
            <a:fld id="{8104B4BC-B095-4B2F-8DC1-6BEAD9F0BAA9}" type="datetime1">
              <a:rPr lang="ja-JP" altLang="en-US"/>
              <a:pPr>
                <a:defRPr/>
              </a:pPr>
              <a:t>2018/4/2</a:t>
            </a:fld>
            <a:endParaRPr lang="en-US" altLang="ja-JP" dirty="0"/>
          </a:p>
        </p:txBody>
      </p:sp>
      <p:sp>
        <p:nvSpPr>
          <p:cNvPr id="5" name="フッター プレースホルダー 4"/>
          <p:cNvSpPr>
            <a:spLocks noGrp="1"/>
          </p:cNvSpPr>
          <p:nvPr>
            <p:ph type="ftr" sz="quarter" idx="11"/>
          </p:nvPr>
        </p:nvSpPr>
        <p:spPr>
          <a:xfrm>
            <a:off x="3124200" y="6356351"/>
            <a:ext cx="2895600" cy="365125"/>
          </a:xfrm>
          <a:prstGeom prst="rect">
            <a:avLst/>
          </a:prstGeom>
        </p:spPr>
        <p:txBody>
          <a:bodyPr/>
          <a:lstStyle>
            <a:lvl1pPr>
              <a:defRPr/>
            </a:lvl1pPr>
          </a:lstStyle>
          <a:p>
            <a:pPr>
              <a:defRPr/>
            </a:pPr>
            <a:endParaRPr lang="en-US" altLang="ja-JP"/>
          </a:p>
        </p:txBody>
      </p:sp>
      <p:sp>
        <p:nvSpPr>
          <p:cNvPr id="6" name="スライド番号プレースホルダー 5"/>
          <p:cNvSpPr>
            <a:spLocks noGrp="1"/>
          </p:cNvSpPr>
          <p:nvPr>
            <p:ph type="sldNum" sz="quarter" idx="12"/>
          </p:nvPr>
        </p:nvSpPr>
        <p:spPr>
          <a:xfrm>
            <a:off x="6553200" y="6356351"/>
            <a:ext cx="2133600" cy="365125"/>
          </a:xfrm>
          <a:prstGeom prst="rect">
            <a:avLst/>
          </a:prstGeom>
        </p:spPr>
        <p:txBody>
          <a:bodyPr/>
          <a:lstStyle>
            <a:lvl1pPr>
              <a:defRPr/>
            </a:lvl1pPr>
          </a:lstStyle>
          <a:p>
            <a:pPr>
              <a:defRPr/>
            </a:pPr>
            <a:fld id="{559C41D4-B59E-44F9-A003-E742D60666E5}" type="slidenum">
              <a:rPr lang="en-US" altLang="ja-JP"/>
              <a:pPr>
                <a:defRPr/>
              </a:pPr>
              <a:t>‹#›</a:t>
            </a:fld>
            <a:endParaRPr lang="en-US" altLang="ja-JP" dirty="0"/>
          </a:p>
        </p:txBody>
      </p:sp>
    </p:spTree>
    <p:extLst>
      <p:ext uri="{BB962C8B-B14F-4D97-AF65-F5344CB8AC3E}">
        <p14:creationId xmlns:p14="http://schemas.microsoft.com/office/powerpoint/2010/main" val="28448492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9"/>
            <a:ext cx="2057400" cy="5851525"/>
          </a:xfrm>
          <a:prstGeom prst="rect">
            <a:avLst/>
          </a:prstGeom>
        </p:spPr>
        <p:txBody>
          <a:bodyPr vert="eaVert"/>
          <a:lstStyle/>
          <a:p>
            <a:r>
              <a:rPr lang="ja-JP" altLang="en-US"/>
              <a:t>マスター タイトルの書式設定</a:t>
            </a:r>
          </a:p>
        </p:txBody>
      </p:sp>
      <p:sp>
        <p:nvSpPr>
          <p:cNvPr id="3" name="縦書きテキスト プレースホルダー 2"/>
          <p:cNvSpPr>
            <a:spLocks noGrp="1"/>
          </p:cNvSpPr>
          <p:nvPr>
            <p:ph type="body" orient="vert" idx="1"/>
          </p:nvPr>
        </p:nvSpPr>
        <p:spPr>
          <a:xfrm>
            <a:off x="457200" y="274639"/>
            <a:ext cx="6019800" cy="5851525"/>
          </a:xfrm>
          <a:prstGeom prst="rect">
            <a:avLst/>
          </a:prstGeo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a:xfrm>
            <a:off x="457200" y="6356351"/>
            <a:ext cx="2133600" cy="365125"/>
          </a:xfrm>
          <a:prstGeom prst="rect">
            <a:avLst/>
          </a:prstGeom>
        </p:spPr>
        <p:txBody>
          <a:bodyPr/>
          <a:lstStyle>
            <a:lvl1pPr>
              <a:defRPr/>
            </a:lvl1pPr>
          </a:lstStyle>
          <a:p>
            <a:pPr>
              <a:defRPr/>
            </a:pPr>
            <a:fld id="{326D20F1-5452-4FBF-9D99-35F201649D3E}" type="datetime1">
              <a:rPr lang="ja-JP" altLang="en-US"/>
              <a:pPr>
                <a:defRPr/>
              </a:pPr>
              <a:t>2018/4/2</a:t>
            </a:fld>
            <a:endParaRPr lang="en-US" altLang="ja-JP" dirty="0"/>
          </a:p>
        </p:txBody>
      </p:sp>
      <p:sp>
        <p:nvSpPr>
          <p:cNvPr id="5" name="フッター プレースホルダー 4"/>
          <p:cNvSpPr>
            <a:spLocks noGrp="1"/>
          </p:cNvSpPr>
          <p:nvPr>
            <p:ph type="ftr" sz="quarter" idx="11"/>
          </p:nvPr>
        </p:nvSpPr>
        <p:spPr>
          <a:xfrm>
            <a:off x="3124200" y="6356351"/>
            <a:ext cx="2895600" cy="365125"/>
          </a:xfrm>
          <a:prstGeom prst="rect">
            <a:avLst/>
          </a:prstGeom>
        </p:spPr>
        <p:txBody>
          <a:bodyPr/>
          <a:lstStyle>
            <a:lvl1pPr>
              <a:defRPr/>
            </a:lvl1pPr>
          </a:lstStyle>
          <a:p>
            <a:pPr>
              <a:defRPr/>
            </a:pPr>
            <a:endParaRPr lang="en-US" altLang="ja-JP"/>
          </a:p>
        </p:txBody>
      </p:sp>
      <p:sp>
        <p:nvSpPr>
          <p:cNvPr id="6" name="スライド番号プレースホルダー 5"/>
          <p:cNvSpPr>
            <a:spLocks noGrp="1"/>
          </p:cNvSpPr>
          <p:nvPr>
            <p:ph type="sldNum" sz="quarter" idx="12"/>
          </p:nvPr>
        </p:nvSpPr>
        <p:spPr>
          <a:xfrm>
            <a:off x="6553200" y="6356351"/>
            <a:ext cx="2133600" cy="365125"/>
          </a:xfrm>
          <a:prstGeom prst="rect">
            <a:avLst/>
          </a:prstGeom>
        </p:spPr>
        <p:txBody>
          <a:bodyPr/>
          <a:lstStyle>
            <a:lvl1pPr>
              <a:defRPr/>
            </a:lvl1pPr>
          </a:lstStyle>
          <a:p>
            <a:pPr>
              <a:defRPr/>
            </a:pPr>
            <a:fld id="{56FF03A0-2CE1-44EE-AA66-9E32251C93BA}" type="slidenum">
              <a:rPr lang="en-US" altLang="ja-JP"/>
              <a:pPr>
                <a:defRPr/>
              </a:pPr>
              <a:t>‹#›</a:t>
            </a:fld>
            <a:endParaRPr lang="en-US" altLang="ja-JP" dirty="0"/>
          </a:p>
        </p:txBody>
      </p:sp>
    </p:spTree>
    <p:extLst>
      <p:ext uri="{BB962C8B-B14F-4D97-AF65-F5344CB8AC3E}">
        <p14:creationId xmlns:p14="http://schemas.microsoft.com/office/powerpoint/2010/main" val="11937686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cSld name="タイトル、テキスト、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42915" y="332656"/>
            <a:ext cx="8243887" cy="1008112"/>
          </a:xfrm>
          <a:prstGeom prst="rect">
            <a:avLst/>
          </a:prstGeom>
        </p:spPr>
        <p:txBody>
          <a:bodyPr/>
          <a:lstStyle/>
          <a:p>
            <a:r>
              <a:rPr lang="ja-JP" altLang="en-US"/>
              <a:t>マスター タイトルの書式設定</a:t>
            </a:r>
            <a:endParaRPr lang="ja-JP" altLang="en-US" dirty="0"/>
          </a:p>
        </p:txBody>
      </p:sp>
      <p:sp>
        <p:nvSpPr>
          <p:cNvPr id="3" name="テキスト プレースホルダ 2"/>
          <p:cNvSpPr>
            <a:spLocks noGrp="1"/>
          </p:cNvSpPr>
          <p:nvPr>
            <p:ph type="body" sz="half" idx="1"/>
          </p:nvPr>
        </p:nvSpPr>
        <p:spPr>
          <a:xfrm>
            <a:off x="457200" y="1412875"/>
            <a:ext cx="4038600" cy="4679951"/>
          </a:xfrm>
          <a:prstGeom prst="rect">
            <a:avLst/>
          </a:prstGeo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quarter" idx="2"/>
          </p:nvPr>
        </p:nvSpPr>
        <p:spPr>
          <a:xfrm>
            <a:off x="4648200" y="1412877"/>
            <a:ext cx="4038600" cy="2263775"/>
          </a:xfrm>
          <a:prstGeom prst="rect">
            <a:avLst/>
          </a:prstGeo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コンテンツ プレースホルダ 4"/>
          <p:cNvSpPr>
            <a:spLocks noGrp="1"/>
          </p:cNvSpPr>
          <p:nvPr>
            <p:ph sz="quarter" idx="3"/>
          </p:nvPr>
        </p:nvSpPr>
        <p:spPr>
          <a:xfrm>
            <a:off x="4648200" y="3829051"/>
            <a:ext cx="4038600" cy="2263775"/>
          </a:xfrm>
          <a:prstGeom prst="rect">
            <a:avLst/>
          </a:prstGeo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6" name="Rectangle 5"/>
          <p:cNvSpPr>
            <a:spLocks noGrp="1" noChangeArrowheads="1"/>
          </p:cNvSpPr>
          <p:nvPr>
            <p:ph type="dt" sz="half" idx="10"/>
          </p:nvPr>
        </p:nvSpPr>
        <p:spPr>
          <a:xfrm>
            <a:off x="457200" y="6248400"/>
            <a:ext cx="2133600" cy="457200"/>
          </a:xfrm>
          <a:prstGeom prst="rect">
            <a:avLst/>
          </a:prstGeom>
        </p:spPr>
        <p:txBody>
          <a:bodyPr/>
          <a:lstStyle>
            <a:lvl1pPr>
              <a:defRPr/>
            </a:lvl1pPr>
          </a:lstStyle>
          <a:p>
            <a:pPr>
              <a:defRPr/>
            </a:pPr>
            <a:fld id="{E15DC44F-02FE-4618-97FB-26E3DB8B1671}" type="datetime1">
              <a:rPr lang="ja-JP" altLang="en-US"/>
              <a:pPr>
                <a:defRPr/>
              </a:pPr>
              <a:t>2018/4/2</a:t>
            </a:fld>
            <a:endParaRPr lang="en-US" altLang="ja-JP" dirty="0"/>
          </a:p>
        </p:txBody>
      </p:sp>
      <p:sp>
        <p:nvSpPr>
          <p:cNvPr id="7" name="Rectangle 6"/>
          <p:cNvSpPr>
            <a:spLocks noGrp="1" noChangeArrowheads="1"/>
          </p:cNvSpPr>
          <p:nvPr>
            <p:ph type="ftr" sz="quarter" idx="11"/>
          </p:nvPr>
        </p:nvSpPr>
        <p:spPr>
          <a:xfrm>
            <a:off x="3124200" y="6248400"/>
            <a:ext cx="2895600" cy="457200"/>
          </a:xfrm>
          <a:prstGeom prst="rect">
            <a:avLst/>
          </a:prstGeom>
        </p:spPr>
        <p:txBody>
          <a:bodyPr/>
          <a:lstStyle>
            <a:lvl1pPr>
              <a:defRPr/>
            </a:lvl1pPr>
          </a:lstStyle>
          <a:p>
            <a:pPr>
              <a:defRPr/>
            </a:pPr>
            <a:endParaRPr lang="en-US" altLang="ja-JP"/>
          </a:p>
        </p:txBody>
      </p:sp>
      <p:sp>
        <p:nvSpPr>
          <p:cNvPr id="8" name="Rectangle 7"/>
          <p:cNvSpPr>
            <a:spLocks noGrp="1" noChangeArrowheads="1"/>
          </p:cNvSpPr>
          <p:nvPr>
            <p:ph type="sldNum" sz="quarter" idx="12"/>
          </p:nvPr>
        </p:nvSpPr>
        <p:spPr>
          <a:xfrm>
            <a:off x="6553200" y="6248400"/>
            <a:ext cx="2133600" cy="457200"/>
          </a:xfrm>
          <a:prstGeom prst="rect">
            <a:avLst/>
          </a:prstGeom>
        </p:spPr>
        <p:txBody>
          <a:bodyPr/>
          <a:lstStyle>
            <a:lvl1pPr>
              <a:defRPr/>
            </a:lvl1pPr>
          </a:lstStyle>
          <a:p>
            <a:pPr>
              <a:defRPr/>
            </a:pPr>
            <a:fld id="{93E94A38-85A7-4825-8375-9F557DBF633B}" type="slidenum">
              <a:rPr lang="en-US" altLang="ja-JP"/>
              <a:pPr>
                <a:defRPr/>
              </a:pPr>
              <a:t>‹#›</a:t>
            </a:fld>
            <a:endParaRPr lang="en-US" altLang="ja-JP" dirty="0"/>
          </a:p>
        </p:txBody>
      </p:sp>
    </p:spTree>
    <p:extLst>
      <p:ext uri="{BB962C8B-B14F-4D97-AF65-F5344CB8AC3E}">
        <p14:creationId xmlns:p14="http://schemas.microsoft.com/office/powerpoint/2010/main" val="36464684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404664"/>
            <a:ext cx="8229600" cy="1152128"/>
          </a:xfrm>
          <a:prstGeom prst="rect">
            <a:avLst/>
          </a:prstGeom>
        </p:spPr>
        <p:txBody>
          <a:bodyPr/>
          <a:lstStyle/>
          <a:p>
            <a:r>
              <a:rPr lang="ja-JP" altLang="en-US"/>
              <a:t>マスター タイトルの書式設定</a:t>
            </a:r>
          </a:p>
        </p:txBody>
      </p:sp>
      <p:sp>
        <p:nvSpPr>
          <p:cNvPr id="3" name="コンテンツ プレースホルダー 2"/>
          <p:cNvSpPr>
            <a:spLocks noGrp="1"/>
          </p:cNvSpPr>
          <p:nvPr>
            <p:ph idx="1"/>
          </p:nvPr>
        </p:nvSpPr>
        <p:spPr>
          <a:xfrm>
            <a:off x="457200" y="1600201"/>
            <a:ext cx="8229600" cy="4525963"/>
          </a:xfrm>
          <a:prstGeom prst="rect">
            <a:avLst/>
          </a:prstGeo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a:xfrm>
            <a:off x="457200" y="6356351"/>
            <a:ext cx="2133600" cy="365125"/>
          </a:xfrm>
          <a:prstGeom prst="rect">
            <a:avLst/>
          </a:prstGeom>
        </p:spPr>
        <p:txBody>
          <a:bodyPr/>
          <a:lstStyle>
            <a:lvl1pPr>
              <a:defRPr/>
            </a:lvl1pPr>
          </a:lstStyle>
          <a:p>
            <a:pPr>
              <a:defRPr/>
            </a:pPr>
            <a:fld id="{C312AC7C-E47E-4772-AFAB-E9D7ECC7CCDD}" type="datetime1">
              <a:rPr lang="ja-JP" altLang="en-US"/>
              <a:pPr>
                <a:defRPr/>
              </a:pPr>
              <a:t>2018/4/2</a:t>
            </a:fld>
            <a:endParaRPr lang="en-US" altLang="ja-JP" dirty="0"/>
          </a:p>
        </p:txBody>
      </p:sp>
      <p:sp>
        <p:nvSpPr>
          <p:cNvPr id="5" name="フッター プレースホルダー 4"/>
          <p:cNvSpPr>
            <a:spLocks noGrp="1"/>
          </p:cNvSpPr>
          <p:nvPr>
            <p:ph type="ftr" sz="quarter" idx="11"/>
          </p:nvPr>
        </p:nvSpPr>
        <p:spPr>
          <a:xfrm>
            <a:off x="3124200" y="6356351"/>
            <a:ext cx="2895600" cy="365125"/>
          </a:xfrm>
          <a:prstGeom prst="rect">
            <a:avLst/>
          </a:prstGeom>
        </p:spPr>
        <p:txBody>
          <a:bodyPr/>
          <a:lstStyle>
            <a:lvl1pPr>
              <a:defRPr/>
            </a:lvl1pPr>
          </a:lstStyle>
          <a:p>
            <a:pPr>
              <a:defRPr/>
            </a:pPr>
            <a:endParaRPr lang="en-US" altLang="ja-JP"/>
          </a:p>
        </p:txBody>
      </p:sp>
      <p:sp>
        <p:nvSpPr>
          <p:cNvPr id="6" name="スライド番号プレースホルダー 5"/>
          <p:cNvSpPr>
            <a:spLocks noGrp="1"/>
          </p:cNvSpPr>
          <p:nvPr>
            <p:ph type="sldNum" sz="quarter" idx="12"/>
          </p:nvPr>
        </p:nvSpPr>
        <p:spPr>
          <a:xfrm>
            <a:off x="7924800" y="6356351"/>
            <a:ext cx="762000" cy="365125"/>
          </a:xfrm>
          <a:prstGeom prst="rect">
            <a:avLst/>
          </a:prstGeom>
        </p:spPr>
        <p:txBody>
          <a:bodyPr/>
          <a:lstStyle>
            <a:lvl1pPr algn="r">
              <a:defRPr/>
            </a:lvl1pPr>
          </a:lstStyle>
          <a:p>
            <a:pPr>
              <a:defRPr/>
            </a:pPr>
            <a:fld id="{F7182273-542A-4D76-9A12-21A75F9967A5}" type="slidenum">
              <a:rPr lang="en-US" altLang="ja-JP"/>
              <a:pPr>
                <a:defRPr/>
              </a:pPr>
              <a:t>‹#›</a:t>
            </a:fld>
            <a:endParaRPr lang="en-US" altLang="ja-JP" dirty="0"/>
          </a:p>
        </p:txBody>
      </p:sp>
    </p:spTree>
    <p:extLst>
      <p:ext uri="{BB962C8B-B14F-4D97-AF65-F5344CB8AC3E}">
        <p14:creationId xmlns:p14="http://schemas.microsoft.com/office/powerpoint/2010/main" val="18938307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1"/>
            <a:ext cx="7772400" cy="1362075"/>
          </a:xfrm>
          <a:prstGeom prst="rect">
            <a:avLst/>
          </a:prstGeom>
        </p:spPr>
        <p:txBody>
          <a:bodyPr anchor="t"/>
          <a:lstStyle>
            <a:lvl1pPr algn="l">
              <a:defRPr sz="4000" b="1" cap="all"/>
            </a:lvl1pPr>
          </a:lstStyle>
          <a:p>
            <a:r>
              <a:rPr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日付プレースホルダー 3"/>
          <p:cNvSpPr>
            <a:spLocks noGrp="1"/>
          </p:cNvSpPr>
          <p:nvPr>
            <p:ph type="dt" sz="half" idx="10"/>
          </p:nvPr>
        </p:nvSpPr>
        <p:spPr>
          <a:xfrm>
            <a:off x="457200" y="6356351"/>
            <a:ext cx="2133600" cy="365125"/>
          </a:xfrm>
          <a:prstGeom prst="rect">
            <a:avLst/>
          </a:prstGeom>
        </p:spPr>
        <p:txBody>
          <a:bodyPr/>
          <a:lstStyle>
            <a:lvl1pPr>
              <a:defRPr/>
            </a:lvl1pPr>
          </a:lstStyle>
          <a:p>
            <a:pPr>
              <a:defRPr/>
            </a:pPr>
            <a:fld id="{B6D5198D-0B16-4414-8772-112CB837EFBD}" type="datetime1">
              <a:rPr lang="ja-JP" altLang="en-US"/>
              <a:pPr>
                <a:defRPr/>
              </a:pPr>
              <a:t>2018/4/2</a:t>
            </a:fld>
            <a:endParaRPr lang="en-US" altLang="ja-JP" dirty="0"/>
          </a:p>
        </p:txBody>
      </p:sp>
      <p:sp>
        <p:nvSpPr>
          <p:cNvPr id="5" name="フッター プレースホルダー 4"/>
          <p:cNvSpPr>
            <a:spLocks noGrp="1"/>
          </p:cNvSpPr>
          <p:nvPr>
            <p:ph type="ftr" sz="quarter" idx="11"/>
          </p:nvPr>
        </p:nvSpPr>
        <p:spPr>
          <a:xfrm>
            <a:off x="3124200" y="6356351"/>
            <a:ext cx="2895600" cy="365125"/>
          </a:xfrm>
          <a:prstGeom prst="rect">
            <a:avLst/>
          </a:prstGeom>
        </p:spPr>
        <p:txBody>
          <a:bodyPr/>
          <a:lstStyle>
            <a:lvl1pPr>
              <a:defRPr/>
            </a:lvl1pPr>
          </a:lstStyle>
          <a:p>
            <a:pPr>
              <a:defRPr/>
            </a:pPr>
            <a:endParaRPr lang="en-US" altLang="ja-JP"/>
          </a:p>
        </p:txBody>
      </p:sp>
      <p:sp>
        <p:nvSpPr>
          <p:cNvPr id="6" name="スライド番号プレースホルダー 5"/>
          <p:cNvSpPr>
            <a:spLocks noGrp="1"/>
          </p:cNvSpPr>
          <p:nvPr>
            <p:ph type="sldNum" sz="quarter" idx="12"/>
          </p:nvPr>
        </p:nvSpPr>
        <p:spPr>
          <a:xfrm>
            <a:off x="6553200" y="6356351"/>
            <a:ext cx="2133600" cy="365125"/>
          </a:xfrm>
          <a:prstGeom prst="rect">
            <a:avLst/>
          </a:prstGeom>
        </p:spPr>
        <p:txBody>
          <a:bodyPr/>
          <a:lstStyle>
            <a:lvl1pPr>
              <a:defRPr/>
            </a:lvl1pPr>
          </a:lstStyle>
          <a:p>
            <a:pPr>
              <a:defRPr/>
            </a:pPr>
            <a:fld id="{94727E45-A1F4-41A5-940F-FE06EC856ACE}" type="slidenum">
              <a:rPr lang="en-US" altLang="ja-JP"/>
              <a:pPr>
                <a:defRPr/>
              </a:pPr>
              <a:t>‹#›</a:t>
            </a:fld>
            <a:endParaRPr lang="en-US" altLang="ja-JP" dirty="0"/>
          </a:p>
        </p:txBody>
      </p:sp>
    </p:spTree>
    <p:extLst>
      <p:ext uri="{BB962C8B-B14F-4D97-AF65-F5344CB8AC3E}">
        <p14:creationId xmlns:p14="http://schemas.microsoft.com/office/powerpoint/2010/main" val="23342164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404664"/>
            <a:ext cx="8229600" cy="1152128"/>
          </a:xfrm>
          <a:prstGeom prst="rect">
            <a:avLst/>
          </a:prstGeom>
        </p:spPr>
        <p:txBody>
          <a:bodyPr/>
          <a:lstStyle/>
          <a:p>
            <a:r>
              <a:rPr lang="ja-JP" altLang="en-US"/>
              <a:t>マスター タイトルの書式設定</a:t>
            </a:r>
          </a:p>
        </p:txBody>
      </p:sp>
      <p:sp>
        <p:nvSpPr>
          <p:cNvPr id="3" name="コンテンツ プレースホルダー 2"/>
          <p:cNvSpPr>
            <a:spLocks noGrp="1"/>
          </p:cNvSpPr>
          <p:nvPr>
            <p:ph sz="half" idx="1"/>
          </p:nvPr>
        </p:nvSpPr>
        <p:spPr>
          <a:xfrm>
            <a:off x="457200" y="1600201"/>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half" idx="2"/>
          </p:nvPr>
        </p:nvSpPr>
        <p:spPr>
          <a:xfrm>
            <a:off x="4648200" y="1600201"/>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ー 4"/>
          <p:cNvSpPr>
            <a:spLocks noGrp="1"/>
          </p:cNvSpPr>
          <p:nvPr>
            <p:ph type="dt" sz="half" idx="10"/>
          </p:nvPr>
        </p:nvSpPr>
        <p:spPr>
          <a:xfrm>
            <a:off x="457200" y="6356351"/>
            <a:ext cx="2133600" cy="365125"/>
          </a:xfrm>
          <a:prstGeom prst="rect">
            <a:avLst/>
          </a:prstGeom>
        </p:spPr>
        <p:txBody>
          <a:bodyPr/>
          <a:lstStyle>
            <a:lvl1pPr>
              <a:defRPr/>
            </a:lvl1pPr>
          </a:lstStyle>
          <a:p>
            <a:pPr>
              <a:defRPr/>
            </a:pPr>
            <a:fld id="{AEB93B22-DA16-4F80-81BA-93BC3AF6227D}" type="datetime1">
              <a:rPr lang="ja-JP" altLang="en-US"/>
              <a:pPr>
                <a:defRPr/>
              </a:pPr>
              <a:t>2018/4/2</a:t>
            </a:fld>
            <a:endParaRPr lang="en-US" altLang="ja-JP" dirty="0"/>
          </a:p>
        </p:txBody>
      </p:sp>
      <p:sp>
        <p:nvSpPr>
          <p:cNvPr id="6" name="フッター プレースホルダー 5"/>
          <p:cNvSpPr>
            <a:spLocks noGrp="1"/>
          </p:cNvSpPr>
          <p:nvPr>
            <p:ph type="ftr" sz="quarter" idx="11"/>
          </p:nvPr>
        </p:nvSpPr>
        <p:spPr>
          <a:xfrm>
            <a:off x="3124200" y="6356351"/>
            <a:ext cx="2895600" cy="365125"/>
          </a:xfrm>
          <a:prstGeom prst="rect">
            <a:avLst/>
          </a:prstGeom>
        </p:spPr>
        <p:txBody>
          <a:bodyPr/>
          <a:lstStyle>
            <a:lvl1pPr>
              <a:defRPr/>
            </a:lvl1pPr>
          </a:lstStyle>
          <a:p>
            <a:pPr>
              <a:defRPr/>
            </a:pPr>
            <a:endParaRPr lang="en-US" altLang="ja-JP"/>
          </a:p>
        </p:txBody>
      </p:sp>
      <p:sp>
        <p:nvSpPr>
          <p:cNvPr id="7" name="スライド番号プレースホルダー 6"/>
          <p:cNvSpPr>
            <a:spLocks noGrp="1"/>
          </p:cNvSpPr>
          <p:nvPr>
            <p:ph type="sldNum" sz="quarter" idx="12"/>
          </p:nvPr>
        </p:nvSpPr>
        <p:spPr>
          <a:xfrm>
            <a:off x="7956550" y="6356351"/>
            <a:ext cx="730250" cy="365125"/>
          </a:xfrm>
          <a:prstGeom prst="rect">
            <a:avLst/>
          </a:prstGeom>
        </p:spPr>
        <p:txBody>
          <a:bodyPr/>
          <a:lstStyle>
            <a:lvl1pPr>
              <a:defRPr/>
            </a:lvl1pPr>
          </a:lstStyle>
          <a:p>
            <a:pPr>
              <a:defRPr/>
            </a:pPr>
            <a:fld id="{42038DC2-DD65-41D8-A6C0-B2488156339C}" type="slidenum">
              <a:rPr lang="en-US" altLang="ja-JP"/>
              <a:pPr>
                <a:defRPr/>
              </a:pPr>
              <a:t>‹#›</a:t>
            </a:fld>
            <a:endParaRPr lang="en-US" altLang="ja-JP" dirty="0"/>
          </a:p>
        </p:txBody>
      </p:sp>
    </p:spTree>
    <p:extLst>
      <p:ext uri="{BB962C8B-B14F-4D97-AF65-F5344CB8AC3E}">
        <p14:creationId xmlns:p14="http://schemas.microsoft.com/office/powerpoint/2010/main" val="40176768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332657"/>
            <a:ext cx="8229600" cy="1084983"/>
          </a:xfrm>
          <a:prstGeom prst="rect">
            <a:avLst/>
          </a:prstGeom>
        </p:spPr>
        <p:txBody>
          <a:bodyPr/>
          <a:lstStyle>
            <a:lvl1pPr>
              <a:defRPr/>
            </a:lvl1pPr>
          </a:lstStyle>
          <a:p>
            <a:r>
              <a:rPr lang="ja-JP" altLang="en-US"/>
              <a:t>マスター タイトルの書式設定</a:t>
            </a:r>
            <a:endParaRPr lang="ja-JP" altLang="en-US" dirty="0"/>
          </a:p>
        </p:txBody>
      </p:sp>
      <p:sp>
        <p:nvSpPr>
          <p:cNvPr id="3" name="テキスト プレースホルダー 2"/>
          <p:cNvSpPr>
            <a:spLocks noGrp="1"/>
          </p:cNvSpPr>
          <p:nvPr>
            <p:ph type="body" idx="1"/>
          </p:nvPr>
        </p:nvSpPr>
        <p:spPr>
          <a:xfrm>
            <a:off x="457200" y="1535113"/>
            <a:ext cx="4040188" cy="639763"/>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ー 4"/>
          <p:cNvSpPr>
            <a:spLocks noGrp="1"/>
          </p:cNvSpPr>
          <p:nvPr>
            <p:ph type="body" sz="quarter" idx="3"/>
          </p:nvPr>
        </p:nvSpPr>
        <p:spPr>
          <a:xfrm>
            <a:off x="4645027" y="1535113"/>
            <a:ext cx="4041775" cy="639763"/>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コンテンツ プレースホルダー 5"/>
          <p:cNvSpPr>
            <a:spLocks noGrp="1"/>
          </p:cNvSpPr>
          <p:nvPr>
            <p:ph sz="quarter" idx="4"/>
          </p:nvPr>
        </p:nvSpPr>
        <p:spPr>
          <a:xfrm>
            <a:off x="4645027"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日付プレースホルダー 6"/>
          <p:cNvSpPr>
            <a:spLocks noGrp="1"/>
          </p:cNvSpPr>
          <p:nvPr>
            <p:ph type="dt" sz="half" idx="10"/>
          </p:nvPr>
        </p:nvSpPr>
        <p:spPr>
          <a:xfrm>
            <a:off x="457200" y="6356351"/>
            <a:ext cx="2133600" cy="365125"/>
          </a:xfrm>
          <a:prstGeom prst="rect">
            <a:avLst/>
          </a:prstGeom>
        </p:spPr>
        <p:txBody>
          <a:bodyPr/>
          <a:lstStyle>
            <a:lvl1pPr>
              <a:defRPr/>
            </a:lvl1pPr>
          </a:lstStyle>
          <a:p>
            <a:pPr>
              <a:defRPr/>
            </a:pPr>
            <a:fld id="{380A30F4-D551-4AA2-B376-E56FDC53701E}" type="datetime1">
              <a:rPr lang="ja-JP" altLang="en-US"/>
              <a:pPr>
                <a:defRPr/>
              </a:pPr>
              <a:t>2018/4/2</a:t>
            </a:fld>
            <a:endParaRPr lang="en-US" altLang="ja-JP" dirty="0"/>
          </a:p>
        </p:txBody>
      </p:sp>
      <p:sp>
        <p:nvSpPr>
          <p:cNvPr id="8" name="フッター プレースホルダー 7"/>
          <p:cNvSpPr>
            <a:spLocks noGrp="1"/>
          </p:cNvSpPr>
          <p:nvPr>
            <p:ph type="ftr" sz="quarter" idx="11"/>
          </p:nvPr>
        </p:nvSpPr>
        <p:spPr>
          <a:xfrm>
            <a:off x="3124200" y="6356351"/>
            <a:ext cx="2895600" cy="365125"/>
          </a:xfrm>
          <a:prstGeom prst="rect">
            <a:avLst/>
          </a:prstGeom>
        </p:spPr>
        <p:txBody>
          <a:bodyPr/>
          <a:lstStyle>
            <a:lvl1pPr>
              <a:defRPr/>
            </a:lvl1pPr>
          </a:lstStyle>
          <a:p>
            <a:pPr>
              <a:defRPr/>
            </a:pPr>
            <a:endParaRPr lang="en-US" altLang="ja-JP"/>
          </a:p>
        </p:txBody>
      </p:sp>
      <p:sp>
        <p:nvSpPr>
          <p:cNvPr id="9" name="スライド番号プレースホルダー 8"/>
          <p:cNvSpPr>
            <a:spLocks noGrp="1"/>
          </p:cNvSpPr>
          <p:nvPr>
            <p:ph type="sldNum" sz="quarter" idx="12"/>
          </p:nvPr>
        </p:nvSpPr>
        <p:spPr>
          <a:xfrm>
            <a:off x="6553200" y="6356351"/>
            <a:ext cx="2133600" cy="365125"/>
          </a:xfrm>
          <a:prstGeom prst="rect">
            <a:avLst/>
          </a:prstGeom>
        </p:spPr>
        <p:txBody>
          <a:bodyPr/>
          <a:lstStyle>
            <a:lvl1pPr>
              <a:defRPr/>
            </a:lvl1pPr>
          </a:lstStyle>
          <a:p>
            <a:pPr>
              <a:defRPr/>
            </a:pPr>
            <a:fld id="{82CCF9AD-6870-405C-A7D7-6EC34246075C}" type="slidenum">
              <a:rPr lang="en-US" altLang="ja-JP"/>
              <a:pPr>
                <a:defRPr/>
              </a:pPr>
              <a:t>‹#›</a:t>
            </a:fld>
            <a:endParaRPr lang="en-US" altLang="ja-JP" dirty="0"/>
          </a:p>
        </p:txBody>
      </p:sp>
    </p:spTree>
    <p:extLst>
      <p:ext uri="{BB962C8B-B14F-4D97-AF65-F5344CB8AC3E}">
        <p14:creationId xmlns:p14="http://schemas.microsoft.com/office/powerpoint/2010/main" val="28194751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a:xfrm>
            <a:off x="467544" y="2780928"/>
            <a:ext cx="8229600" cy="1143000"/>
          </a:xfrm>
          <a:prstGeom prst="rect">
            <a:avLst/>
          </a:prstGeom>
        </p:spPr>
        <p:txBody>
          <a:bodyPr/>
          <a:lstStyle/>
          <a:p>
            <a:r>
              <a:rPr lang="ja-JP" altLang="en-US"/>
              <a:t>マスター タイトルの書式設定</a:t>
            </a:r>
          </a:p>
        </p:txBody>
      </p:sp>
      <p:sp>
        <p:nvSpPr>
          <p:cNvPr id="3" name="日付プレースホルダー 2"/>
          <p:cNvSpPr>
            <a:spLocks noGrp="1"/>
          </p:cNvSpPr>
          <p:nvPr>
            <p:ph type="dt" sz="half" idx="10"/>
          </p:nvPr>
        </p:nvSpPr>
        <p:spPr>
          <a:xfrm>
            <a:off x="457200" y="6356351"/>
            <a:ext cx="2133600" cy="365125"/>
          </a:xfrm>
          <a:prstGeom prst="rect">
            <a:avLst/>
          </a:prstGeom>
        </p:spPr>
        <p:txBody>
          <a:bodyPr/>
          <a:lstStyle>
            <a:lvl1pPr>
              <a:defRPr/>
            </a:lvl1pPr>
          </a:lstStyle>
          <a:p>
            <a:pPr>
              <a:defRPr/>
            </a:pPr>
            <a:fld id="{59A13B30-41A7-4125-96E6-1ED38FC5F986}" type="datetime1">
              <a:rPr lang="ja-JP" altLang="en-US"/>
              <a:pPr>
                <a:defRPr/>
              </a:pPr>
              <a:t>2018/4/2</a:t>
            </a:fld>
            <a:endParaRPr lang="en-US" altLang="ja-JP" dirty="0"/>
          </a:p>
        </p:txBody>
      </p:sp>
      <p:sp>
        <p:nvSpPr>
          <p:cNvPr id="4" name="フッター プレースホルダー 3"/>
          <p:cNvSpPr>
            <a:spLocks noGrp="1"/>
          </p:cNvSpPr>
          <p:nvPr>
            <p:ph type="ftr" sz="quarter" idx="11"/>
          </p:nvPr>
        </p:nvSpPr>
        <p:spPr>
          <a:xfrm>
            <a:off x="3124200" y="6356351"/>
            <a:ext cx="2895600" cy="365125"/>
          </a:xfrm>
          <a:prstGeom prst="rect">
            <a:avLst/>
          </a:prstGeom>
        </p:spPr>
        <p:txBody>
          <a:bodyPr/>
          <a:lstStyle>
            <a:lvl1pPr>
              <a:defRPr/>
            </a:lvl1pPr>
          </a:lstStyle>
          <a:p>
            <a:pPr>
              <a:defRPr/>
            </a:pPr>
            <a:endParaRPr lang="en-US" altLang="ja-JP"/>
          </a:p>
        </p:txBody>
      </p:sp>
      <p:sp>
        <p:nvSpPr>
          <p:cNvPr id="5" name="スライド番号プレースホルダー 4"/>
          <p:cNvSpPr>
            <a:spLocks noGrp="1"/>
          </p:cNvSpPr>
          <p:nvPr>
            <p:ph type="sldNum" sz="quarter" idx="12"/>
          </p:nvPr>
        </p:nvSpPr>
        <p:spPr>
          <a:xfrm>
            <a:off x="6553200" y="6356351"/>
            <a:ext cx="2133600" cy="365125"/>
          </a:xfrm>
          <a:prstGeom prst="rect">
            <a:avLst/>
          </a:prstGeom>
        </p:spPr>
        <p:txBody>
          <a:bodyPr/>
          <a:lstStyle>
            <a:lvl1pPr>
              <a:defRPr/>
            </a:lvl1pPr>
          </a:lstStyle>
          <a:p>
            <a:pPr>
              <a:defRPr/>
            </a:pPr>
            <a:fld id="{E4077BB3-7DFE-49E4-AA61-91FE59E29089}" type="slidenum">
              <a:rPr lang="en-US" altLang="ja-JP"/>
              <a:pPr>
                <a:defRPr/>
              </a:pPr>
              <a:t>‹#›</a:t>
            </a:fld>
            <a:endParaRPr lang="en-US" altLang="ja-JP" dirty="0"/>
          </a:p>
        </p:txBody>
      </p:sp>
    </p:spTree>
    <p:extLst>
      <p:ext uri="{BB962C8B-B14F-4D97-AF65-F5344CB8AC3E}">
        <p14:creationId xmlns:p14="http://schemas.microsoft.com/office/powerpoint/2010/main" val="3674248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a:xfrm>
            <a:off x="457200" y="6356351"/>
            <a:ext cx="2133600" cy="365125"/>
          </a:xfrm>
          <a:prstGeom prst="rect">
            <a:avLst/>
          </a:prstGeom>
        </p:spPr>
        <p:txBody>
          <a:bodyPr/>
          <a:lstStyle>
            <a:lvl1pPr>
              <a:defRPr/>
            </a:lvl1pPr>
          </a:lstStyle>
          <a:p>
            <a:pPr>
              <a:defRPr/>
            </a:pPr>
            <a:fld id="{B4568F6A-C93A-4446-B947-C4CE3D4B867C}" type="datetime1">
              <a:rPr lang="ja-JP" altLang="en-US"/>
              <a:pPr>
                <a:defRPr/>
              </a:pPr>
              <a:t>2018/4/2</a:t>
            </a:fld>
            <a:endParaRPr lang="en-US" altLang="ja-JP" dirty="0"/>
          </a:p>
        </p:txBody>
      </p:sp>
      <p:sp>
        <p:nvSpPr>
          <p:cNvPr id="3" name="フッター プレースホルダー 2"/>
          <p:cNvSpPr>
            <a:spLocks noGrp="1"/>
          </p:cNvSpPr>
          <p:nvPr>
            <p:ph type="ftr" sz="quarter" idx="11"/>
          </p:nvPr>
        </p:nvSpPr>
        <p:spPr>
          <a:xfrm>
            <a:off x="3124200" y="6356351"/>
            <a:ext cx="2895600" cy="365125"/>
          </a:xfrm>
          <a:prstGeom prst="rect">
            <a:avLst/>
          </a:prstGeom>
        </p:spPr>
        <p:txBody>
          <a:bodyPr/>
          <a:lstStyle>
            <a:lvl1pPr>
              <a:defRPr/>
            </a:lvl1pPr>
          </a:lstStyle>
          <a:p>
            <a:pPr>
              <a:defRPr/>
            </a:pPr>
            <a:endParaRPr lang="en-US" altLang="ja-JP"/>
          </a:p>
        </p:txBody>
      </p:sp>
      <p:sp>
        <p:nvSpPr>
          <p:cNvPr id="4" name="スライド番号プレースホルダー 3"/>
          <p:cNvSpPr>
            <a:spLocks noGrp="1"/>
          </p:cNvSpPr>
          <p:nvPr>
            <p:ph type="sldNum" sz="quarter" idx="12"/>
          </p:nvPr>
        </p:nvSpPr>
        <p:spPr>
          <a:xfrm>
            <a:off x="6553200" y="6356351"/>
            <a:ext cx="2133600" cy="365125"/>
          </a:xfrm>
          <a:prstGeom prst="rect">
            <a:avLst/>
          </a:prstGeom>
        </p:spPr>
        <p:txBody>
          <a:bodyPr/>
          <a:lstStyle>
            <a:lvl1pPr>
              <a:defRPr/>
            </a:lvl1pPr>
          </a:lstStyle>
          <a:p>
            <a:pPr>
              <a:defRPr/>
            </a:pPr>
            <a:fld id="{A3B6CABC-D24C-4073-8025-0639182B8B7F}" type="slidenum">
              <a:rPr lang="en-US" altLang="ja-JP"/>
              <a:pPr>
                <a:defRPr/>
              </a:pPr>
              <a:t>‹#›</a:t>
            </a:fld>
            <a:endParaRPr lang="en-US" altLang="ja-JP" dirty="0"/>
          </a:p>
        </p:txBody>
      </p:sp>
    </p:spTree>
    <p:extLst>
      <p:ext uri="{BB962C8B-B14F-4D97-AF65-F5344CB8AC3E}">
        <p14:creationId xmlns:p14="http://schemas.microsoft.com/office/powerpoint/2010/main" val="29735378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67546" y="332656"/>
            <a:ext cx="3008313" cy="1080120"/>
          </a:xfrm>
          <a:prstGeom prst="rect">
            <a:avLst/>
          </a:prstGeom>
        </p:spPr>
        <p:txBody>
          <a:bodyPr anchor="b"/>
          <a:lstStyle>
            <a:lvl1pPr algn="l">
              <a:defRPr sz="2000" b="1"/>
            </a:lvl1pPr>
          </a:lstStyle>
          <a:p>
            <a:r>
              <a:rPr lang="ja-JP" altLang="en-US"/>
              <a:t>マスター タイトルの書式設定</a:t>
            </a:r>
          </a:p>
        </p:txBody>
      </p:sp>
      <p:sp>
        <p:nvSpPr>
          <p:cNvPr id="3" name="コンテンツ プレースホルダー 2"/>
          <p:cNvSpPr>
            <a:spLocks noGrp="1"/>
          </p:cNvSpPr>
          <p:nvPr>
            <p:ph idx="1"/>
          </p:nvPr>
        </p:nvSpPr>
        <p:spPr>
          <a:xfrm>
            <a:off x="3575050" y="332657"/>
            <a:ext cx="5111750" cy="5793507"/>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ja-JP" altLang="en-US" dirty="0"/>
          </a:p>
        </p:txBody>
      </p:sp>
      <p:sp>
        <p:nvSpPr>
          <p:cNvPr id="4" name="テキスト プレースホルダー 3"/>
          <p:cNvSpPr>
            <a:spLocks noGrp="1"/>
          </p:cNvSpPr>
          <p:nvPr>
            <p:ph type="body" sz="half" idx="2"/>
          </p:nvPr>
        </p:nvSpPr>
        <p:spPr>
          <a:xfrm>
            <a:off x="457202" y="1435102"/>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日付プレースホルダー 4"/>
          <p:cNvSpPr>
            <a:spLocks noGrp="1"/>
          </p:cNvSpPr>
          <p:nvPr>
            <p:ph type="dt" sz="half" idx="10"/>
          </p:nvPr>
        </p:nvSpPr>
        <p:spPr>
          <a:xfrm>
            <a:off x="457200" y="6356351"/>
            <a:ext cx="2133600" cy="365125"/>
          </a:xfrm>
          <a:prstGeom prst="rect">
            <a:avLst/>
          </a:prstGeom>
        </p:spPr>
        <p:txBody>
          <a:bodyPr/>
          <a:lstStyle>
            <a:lvl1pPr>
              <a:defRPr/>
            </a:lvl1pPr>
          </a:lstStyle>
          <a:p>
            <a:pPr>
              <a:defRPr/>
            </a:pPr>
            <a:fld id="{BC36C24F-B6B4-4AA5-98C7-348CDFEB55C1}" type="datetime1">
              <a:rPr lang="ja-JP" altLang="en-US"/>
              <a:pPr>
                <a:defRPr/>
              </a:pPr>
              <a:t>2018/4/2</a:t>
            </a:fld>
            <a:endParaRPr lang="en-US" altLang="ja-JP" dirty="0"/>
          </a:p>
        </p:txBody>
      </p:sp>
      <p:sp>
        <p:nvSpPr>
          <p:cNvPr id="6" name="フッター プレースホルダー 5"/>
          <p:cNvSpPr>
            <a:spLocks noGrp="1"/>
          </p:cNvSpPr>
          <p:nvPr>
            <p:ph type="ftr" sz="quarter" idx="11"/>
          </p:nvPr>
        </p:nvSpPr>
        <p:spPr>
          <a:xfrm>
            <a:off x="3124200" y="6356351"/>
            <a:ext cx="2895600" cy="365125"/>
          </a:xfrm>
          <a:prstGeom prst="rect">
            <a:avLst/>
          </a:prstGeom>
        </p:spPr>
        <p:txBody>
          <a:bodyPr/>
          <a:lstStyle>
            <a:lvl1pPr>
              <a:defRPr/>
            </a:lvl1pPr>
          </a:lstStyle>
          <a:p>
            <a:pPr>
              <a:defRPr/>
            </a:pPr>
            <a:endParaRPr lang="en-US" altLang="ja-JP"/>
          </a:p>
        </p:txBody>
      </p:sp>
      <p:sp>
        <p:nvSpPr>
          <p:cNvPr id="7" name="スライド番号プレースホルダー 6"/>
          <p:cNvSpPr>
            <a:spLocks noGrp="1"/>
          </p:cNvSpPr>
          <p:nvPr>
            <p:ph type="sldNum" sz="quarter" idx="12"/>
          </p:nvPr>
        </p:nvSpPr>
        <p:spPr>
          <a:xfrm>
            <a:off x="6553200" y="6356351"/>
            <a:ext cx="2133600" cy="365125"/>
          </a:xfrm>
          <a:prstGeom prst="rect">
            <a:avLst/>
          </a:prstGeom>
        </p:spPr>
        <p:txBody>
          <a:bodyPr/>
          <a:lstStyle>
            <a:lvl1pPr>
              <a:defRPr/>
            </a:lvl1pPr>
          </a:lstStyle>
          <a:p>
            <a:pPr>
              <a:defRPr/>
            </a:pPr>
            <a:fld id="{7D0D58F1-441C-4C0F-AD33-156B79E94784}" type="slidenum">
              <a:rPr lang="en-US" altLang="ja-JP"/>
              <a:pPr>
                <a:defRPr/>
              </a:pPr>
              <a:t>‹#›</a:t>
            </a:fld>
            <a:endParaRPr lang="en-US" altLang="ja-JP" dirty="0"/>
          </a:p>
        </p:txBody>
      </p:sp>
    </p:spTree>
    <p:extLst>
      <p:ext uri="{BB962C8B-B14F-4D97-AF65-F5344CB8AC3E}">
        <p14:creationId xmlns:p14="http://schemas.microsoft.com/office/powerpoint/2010/main" val="7780880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9"/>
          </a:xfrm>
          <a:prstGeom prst="rect">
            <a:avLst/>
          </a:prstGeom>
        </p:spPr>
        <p:txBody>
          <a:bodyPr anchor="b"/>
          <a:lstStyle>
            <a:lvl1pPr algn="l">
              <a:defRPr sz="2000" b="1"/>
            </a:lvl1pPr>
          </a:lstStyle>
          <a:p>
            <a:r>
              <a:rPr lang="ja-JP" altLang="en-US"/>
              <a:t>マスター タイトルの書式設定</a:t>
            </a:r>
          </a:p>
        </p:txBody>
      </p:sp>
      <p:sp>
        <p:nvSpPr>
          <p:cNvPr id="3" name="図プレースホルダー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ja-JP" altLang="en-US" noProof="0"/>
              <a:t>アイコンをクリックして図を追加</a:t>
            </a:r>
          </a:p>
        </p:txBody>
      </p:sp>
      <p:sp>
        <p:nvSpPr>
          <p:cNvPr id="4" name="テキスト プレースホルダー 3"/>
          <p:cNvSpPr>
            <a:spLocks noGrp="1"/>
          </p:cNvSpPr>
          <p:nvPr>
            <p:ph type="body" sz="half" idx="2"/>
          </p:nvPr>
        </p:nvSpPr>
        <p:spPr>
          <a:xfrm>
            <a:off x="1792288" y="5367338"/>
            <a:ext cx="5486400" cy="8048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日付プレースホルダー 4"/>
          <p:cNvSpPr>
            <a:spLocks noGrp="1"/>
          </p:cNvSpPr>
          <p:nvPr>
            <p:ph type="dt" sz="half" idx="10"/>
          </p:nvPr>
        </p:nvSpPr>
        <p:spPr>
          <a:xfrm>
            <a:off x="457200" y="6356351"/>
            <a:ext cx="2133600" cy="365125"/>
          </a:xfrm>
          <a:prstGeom prst="rect">
            <a:avLst/>
          </a:prstGeom>
        </p:spPr>
        <p:txBody>
          <a:bodyPr/>
          <a:lstStyle>
            <a:lvl1pPr>
              <a:defRPr/>
            </a:lvl1pPr>
          </a:lstStyle>
          <a:p>
            <a:pPr>
              <a:defRPr/>
            </a:pPr>
            <a:fld id="{064C3039-F2A0-4E49-8075-2ABFCAF48A6A}" type="datetime1">
              <a:rPr lang="ja-JP" altLang="en-US"/>
              <a:pPr>
                <a:defRPr/>
              </a:pPr>
              <a:t>2018/4/2</a:t>
            </a:fld>
            <a:endParaRPr lang="en-US" altLang="ja-JP" dirty="0"/>
          </a:p>
        </p:txBody>
      </p:sp>
      <p:sp>
        <p:nvSpPr>
          <p:cNvPr id="6" name="フッター プレースホルダー 5"/>
          <p:cNvSpPr>
            <a:spLocks noGrp="1"/>
          </p:cNvSpPr>
          <p:nvPr>
            <p:ph type="ftr" sz="quarter" idx="11"/>
          </p:nvPr>
        </p:nvSpPr>
        <p:spPr>
          <a:xfrm>
            <a:off x="3124200" y="6356351"/>
            <a:ext cx="2895600" cy="365125"/>
          </a:xfrm>
          <a:prstGeom prst="rect">
            <a:avLst/>
          </a:prstGeom>
        </p:spPr>
        <p:txBody>
          <a:bodyPr/>
          <a:lstStyle>
            <a:lvl1pPr>
              <a:defRPr/>
            </a:lvl1pPr>
          </a:lstStyle>
          <a:p>
            <a:pPr>
              <a:defRPr/>
            </a:pPr>
            <a:endParaRPr lang="en-US" altLang="ja-JP"/>
          </a:p>
        </p:txBody>
      </p:sp>
      <p:sp>
        <p:nvSpPr>
          <p:cNvPr id="7" name="スライド番号プレースホルダー 6"/>
          <p:cNvSpPr>
            <a:spLocks noGrp="1"/>
          </p:cNvSpPr>
          <p:nvPr>
            <p:ph type="sldNum" sz="quarter" idx="12"/>
          </p:nvPr>
        </p:nvSpPr>
        <p:spPr>
          <a:xfrm>
            <a:off x="6553200" y="6356351"/>
            <a:ext cx="2133600" cy="365125"/>
          </a:xfrm>
          <a:prstGeom prst="rect">
            <a:avLst/>
          </a:prstGeom>
        </p:spPr>
        <p:txBody>
          <a:bodyPr/>
          <a:lstStyle>
            <a:lvl1pPr>
              <a:defRPr/>
            </a:lvl1pPr>
          </a:lstStyle>
          <a:p>
            <a:pPr>
              <a:defRPr/>
            </a:pPr>
            <a:fld id="{EC77D8D0-317A-426E-B84D-17A18EB14617}" type="slidenum">
              <a:rPr lang="en-US" altLang="ja-JP"/>
              <a:pPr>
                <a:defRPr/>
              </a:pPr>
              <a:t>‹#›</a:t>
            </a:fld>
            <a:endParaRPr lang="en-US" altLang="ja-JP" dirty="0"/>
          </a:p>
        </p:txBody>
      </p:sp>
    </p:spTree>
    <p:extLst>
      <p:ext uri="{BB962C8B-B14F-4D97-AF65-F5344CB8AC3E}">
        <p14:creationId xmlns:p14="http://schemas.microsoft.com/office/powerpoint/2010/main" val="21452399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タイトル 1"/>
          <p:cNvSpPr txBox="1">
            <a:spLocks/>
          </p:cNvSpPr>
          <p:nvPr/>
        </p:nvSpPr>
        <p:spPr>
          <a:xfrm>
            <a:off x="179512" y="46040"/>
            <a:ext cx="8713788" cy="287337"/>
          </a:xfrm>
          <a:prstGeom prst="rect">
            <a:avLst/>
          </a:prstGeom>
          <a:solidFill>
            <a:schemeClr val="accent3">
              <a:lumMod val="50000"/>
            </a:schemeClr>
          </a:solidFill>
        </p:spPr>
        <p:style>
          <a:lnRef idx="1">
            <a:schemeClr val="accent3"/>
          </a:lnRef>
          <a:fillRef idx="3">
            <a:schemeClr val="accent3"/>
          </a:fillRef>
          <a:effectRef idx="2">
            <a:schemeClr val="accent3"/>
          </a:effectRef>
          <a:fontRef idx="minor">
            <a:schemeClr val="lt1"/>
          </a:fontRef>
        </p:style>
        <p:txBody>
          <a:bodyPr>
            <a:normAutofit/>
          </a:bodyPr>
          <a:lstStyle>
            <a:lvl1pPr algn="ctr" defTabSz="914400" rtl="0" eaLnBrk="1" latinLnBrk="0" hangingPunct="1">
              <a:spcBef>
                <a:spcPct val="0"/>
              </a:spcBef>
              <a:buNone/>
              <a:defRPr kumimoji="1" sz="1050" kern="1200">
                <a:solidFill>
                  <a:schemeClr val="tx1"/>
                </a:solidFill>
                <a:latin typeface="+mj-lt"/>
                <a:ea typeface="+mj-ea"/>
                <a:cs typeface="+mj-cs"/>
              </a:defRPr>
            </a:lvl1pPr>
          </a:lstStyle>
          <a:p>
            <a:pPr algn="r">
              <a:defRPr/>
            </a:pPr>
            <a:r>
              <a:rPr lang="ja-JP" altLang="en-US" sz="1200" dirty="0">
                <a:solidFill>
                  <a:schemeClr val="bg1"/>
                </a:solidFill>
              </a:rPr>
              <a:t>日本経済　</a:t>
            </a:r>
            <a:r>
              <a:rPr lang="en-US" altLang="ja-JP" sz="1200" dirty="0">
                <a:solidFill>
                  <a:schemeClr val="bg1"/>
                </a:solidFill>
              </a:rPr>
              <a:t>2018</a:t>
            </a:r>
            <a:r>
              <a:rPr lang="ja-JP" altLang="en-US" dirty="0"/>
              <a:t>　　　　　　　　　　　　　　　　　　　　　　　　　　　　　　　　　　　　　　　　　　　　　　　　　　　　　　　　　　　　　　　　　　　　</a:t>
            </a:r>
          </a:p>
        </p:txBody>
      </p:sp>
    </p:spTree>
  </p:cSld>
  <p:clrMap bg1="lt1" tx1="dk1" bg2="lt2" tx2="dk2" accent1="accent1" accent2="accent2" accent3="accent3" accent4="accent4" accent5="accent5" accent6="accent6" hlink="hlink" folHlink="folHlink"/>
  <p:sldLayoutIdLst>
    <p:sldLayoutId id="2147484130" r:id="rId1"/>
    <p:sldLayoutId id="2147484131" r:id="rId2"/>
    <p:sldLayoutId id="2147484132" r:id="rId3"/>
    <p:sldLayoutId id="2147484133" r:id="rId4"/>
    <p:sldLayoutId id="2147484134" r:id="rId5"/>
    <p:sldLayoutId id="2147484135" r:id="rId6"/>
    <p:sldLayoutId id="2147484136" r:id="rId7"/>
    <p:sldLayoutId id="2147484137" r:id="rId8"/>
    <p:sldLayoutId id="2147484138" r:id="rId9"/>
    <p:sldLayoutId id="2147484139" r:id="rId10"/>
    <p:sldLayoutId id="2147484140" r:id="rId11"/>
    <p:sldLayoutId id="2147484141" r:id="rId12"/>
  </p:sldLayoutIdLst>
  <p:hf hdr="0" ftr="0" dt="0"/>
  <p:txStyles>
    <p:titleStyle>
      <a:lvl1pPr algn="ctr" rtl="0" eaLnBrk="1" fontAlgn="base" hangingPunct="1">
        <a:spcBef>
          <a:spcPct val="0"/>
        </a:spcBef>
        <a:spcAft>
          <a:spcPct val="0"/>
        </a:spcAft>
        <a:defRPr kumimoji="1" sz="4400" kern="1200">
          <a:solidFill>
            <a:schemeClr val="tx1"/>
          </a:solidFill>
          <a:latin typeface="+mj-lt"/>
          <a:ea typeface="+mj-ea"/>
          <a:cs typeface="+mj-cs"/>
        </a:defRPr>
      </a:lvl1pPr>
      <a:lvl2pPr algn="ctr" rtl="0" eaLnBrk="1" fontAlgn="base" hangingPunct="1">
        <a:spcBef>
          <a:spcPct val="0"/>
        </a:spcBef>
        <a:spcAft>
          <a:spcPct val="0"/>
        </a:spcAft>
        <a:defRPr kumimoji="1" sz="4400">
          <a:solidFill>
            <a:schemeClr val="tx1"/>
          </a:solidFill>
          <a:latin typeface="Calibri" pitchFamily="34" charset="0"/>
          <a:ea typeface="ＭＳ Ｐゴシック" pitchFamily="50" charset="-128"/>
        </a:defRPr>
      </a:lvl2pPr>
      <a:lvl3pPr algn="ctr" rtl="0" eaLnBrk="1" fontAlgn="base" hangingPunct="1">
        <a:spcBef>
          <a:spcPct val="0"/>
        </a:spcBef>
        <a:spcAft>
          <a:spcPct val="0"/>
        </a:spcAft>
        <a:defRPr kumimoji="1" sz="4400">
          <a:solidFill>
            <a:schemeClr val="tx1"/>
          </a:solidFill>
          <a:latin typeface="Calibri" pitchFamily="34" charset="0"/>
          <a:ea typeface="ＭＳ Ｐゴシック" pitchFamily="50" charset="-128"/>
        </a:defRPr>
      </a:lvl3pPr>
      <a:lvl4pPr algn="ctr" rtl="0" eaLnBrk="1" fontAlgn="base" hangingPunct="1">
        <a:spcBef>
          <a:spcPct val="0"/>
        </a:spcBef>
        <a:spcAft>
          <a:spcPct val="0"/>
        </a:spcAft>
        <a:defRPr kumimoji="1" sz="4400">
          <a:solidFill>
            <a:schemeClr val="tx1"/>
          </a:solidFill>
          <a:latin typeface="Calibri" pitchFamily="34" charset="0"/>
          <a:ea typeface="ＭＳ Ｐゴシック" pitchFamily="50" charset="-128"/>
        </a:defRPr>
      </a:lvl4pPr>
      <a:lvl5pPr algn="ctr" rtl="0" eaLnBrk="1" fontAlgn="base" hangingPunct="1">
        <a:spcBef>
          <a:spcPct val="0"/>
        </a:spcBef>
        <a:spcAft>
          <a:spcPct val="0"/>
        </a:spcAft>
        <a:defRPr kumimoji="1" sz="4400">
          <a:solidFill>
            <a:schemeClr val="tx1"/>
          </a:solidFill>
          <a:latin typeface="Calibri" pitchFamily="34" charset="0"/>
          <a:ea typeface="ＭＳ Ｐゴシック" pitchFamily="50" charset="-128"/>
        </a:defRPr>
      </a:lvl5pPr>
      <a:lvl6pPr marL="457200" algn="ctr" rtl="0" eaLnBrk="1" fontAlgn="base" hangingPunct="1">
        <a:spcBef>
          <a:spcPct val="0"/>
        </a:spcBef>
        <a:spcAft>
          <a:spcPct val="0"/>
        </a:spcAft>
        <a:defRPr kumimoji="1" sz="4400">
          <a:solidFill>
            <a:schemeClr val="tx1"/>
          </a:solidFill>
          <a:latin typeface="Calibri" pitchFamily="34" charset="0"/>
          <a:ea typeface="ＭＳ Ｐゴシック" pitchFamily="50" charset="-128"/>
        </a:defRPr>
      </a:lvl6pPr>
      <a:lvl7pPr marL="914400" algn="ctr" rtl="0" eaLnBrk="1" fontAlgn="base" hangingPunct="1">
        <a:spcBef>
          <a:spcPct val="0"/>
        </a:spcBef>
        <a:spcAft>
          <a:spcPct val="0"/>
        </a:spcAft>
        <a:defRPr kumimoji="1" sz="4400">
          <a:solidFill>
            <a:schemeClr val="tx1"/>
          </a:solidFill>
          <a:latin typeface="Calibri" pitchFamily="34" charset="0"/>
          <a:ea typeface="ＭＳ Ｐゴシック" pitchFamily="50" charset="-128"/>
        </a:defRPr>
      </a:lvl7pPr>
      <a:lvl8pPr marL="1371600" algn="ctr" rtl="0" eaLnBrk="1" fontAlgn="base" hangingPunct="1">
        <a:spcBef>
          <a:spcPct val="0"/>
        </a:spcBef>
        <a:spcAft>
          <a:spcPct val="0"/>
        </a:spcAft>
        <a:defRPr kumimoji="1" sz="4400">
          <a:solidFill>
            <a:schemeClr val="tx1"/>
          </a:solidFill>
          <a:latin typeface="Calibri" pitchFamily="34" charset="0"/>
          <a:ea typeface="ＭＳ Ｐゴシック" pitchFamily="50" charset="-128"/>
        </a:defRPr>
      </a:lvl8pPr>
      <a:lvl9pPr marL="1828800" algn="ctr" rtl="0" eaLnBrk="1" fontAlgn="base" hangingPunct="1">
        <a:spcBef>
          <a:spcPct val="0"/>
        </a:spcBef>
        <a:spcAft>
          <a:spcPct val="0"/>
        </a:spcAft>
        <a:defRPr kumimoji="1" sz="4400">
          <a:solidFill>
            <a:schemeClr val="tx1"/>
          </a:solidFill>
          <a:latin typeface="Calibri" pitchFamily="34" charset="0"/>
          <a:ea typeface="ＭＳ Ｐゴシック" pitchFamily="50" charset="-128"/>
        </a:defRPr>
      </a:lvl9pPr>
    </p:titleStyle>
    <p:bodyStyle>
      <a:lvl1pPr marL="342900" indent="-342900" algn="l" rtl="0" eaLnBrk="1" fontAlgn="base" hangingPunct="1">
        <a:spcBef>
          <a:spcPct val="20000"/>
        </a:spcBef>
        <a:spcAft>
          <a:spcPct val="0"/>
        </a:spcAft>
        <a:buFont typeface="Arial" charset="0"/>
        <a:buChar char="•"/>
        <a:defRPr kumimoji="1"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kumimoji="1"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kumimoji="1"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kumimoji="1"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slide" Target="slide2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 Target="slide6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slide" Target="slide12.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slide" Target="slide6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hyperlink" Target="2018chap3.pptx#-1,23,&#20840;&#37096;&#38599;&#29992;&#65288;&#37326;&#26449;[2008]&#65289;"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hyperlink" Target="2018chap3.pptx#-1,28,&#20379;&#32102;&#20596;:&#36039;&#26412;&#12398;&#25237;&#20837;" TargetMode="Externa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slide" Target="slide22.xml"/><Relationship Id="rId2" Type="http://schemas.openxmlformats.org/officeDocument/2006/relationships/slide" Target="slide20.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hyperlink" Target="2018chap3.pptx#-1,50,&#20154;&#21475;&#28187;&#23569;&#12539;&#39640;&#40802;&#21270;&#12539;&#20302;&#25104;&#38263;&#12398;&#32076;&#28168;&#21839;&#38988;&#65288;&#65298;&#65289;" TargetMode="Externa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hyperlink" Target="2018chap4-1.pptx#-1,15,&#25237;&#36039;&#12434;&#24038;&#21491;&#12377;&#12427;&#35201;&#22240;&#65306;&#36039;&#26412;&#12398;&#38480;&#30028;&#21177;&#29575;" TargetMode="Externa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hyperlink" Target="2018chap3.pptx#-1,21,&#12452;&#12494;&#12505;&#12540;&#12471;&#12519;&#12531;&#12398;&#20379;&#32102;&#12539;&#38656;&#35201;&#12408;&#12398;&#20316;&#29992;" TargetMode="Externa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hyperlink" Target="2018chap3.pptx#-1,43,&#26684;&#24046;&#12398;&#20877;&#25313;&#22823;" TargetMode="External"/><Relationship Id="rId2" Type="http://schemas.openxmlformats.org/officeDocument/2006/relationships/hyperlink" Target="2018chap2.pptx#-1,16,&#19978;&#20301;10%&#12398;&#12471;&#12455;&#12450;&#12418;&#25313;&#22823;&#12375;&#12390;&#12356;&#12427;"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hyperlink" Target="http://dx.doi.org/10.18996/keizai2016390306" TargetMode="Externa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hyperlink" Target="http://www5.cao.go.jp/keizai3/econome/h30chuuchouki1.pdf" TargetMode="External"/><Relationship Id="rId2" Type="http://schemas.openxmlformats.org/officeDocument/2006/relationships/hyperlink" Target="http://www.kantei.go.jp/jp/singi/keizaisaisei/pdf/saikou_jpn.pdf" TargetMode="External"/><Relationship Id="rId1" Type="http://schemas.openxmlformats.org/officeDocument/2006/relationships/slideLayout" Target="../slideLayouts/slideLayout2.xml"/><Relationship Id="rId6" Type="http://schemas.openxmlformats.org/officeDocument/2006/relationships/hyperlink" Target="https://www.boj.or.jp/research/brp/ron_2013/ron130509a.htm/" TargetMode="External"/><Relationship Id="rId5" Type="http://schemas.openxmlformats.org/officeDocument/2006/relationships/hyperlink" Target="https://www.boj.or.jp/announcements/release_2016/rel160930d.pdf" TargetMode="External"/><Relationship Id="rId4" Type="http://schemas.openxmlformats.org/officeDocument/2006/relationships/hyperlink" Target="http://www5.cao.go.jp/keizai1/seifu-nichigin/2013/0122_seifu-nichigin.pdf" TargetMode="External"/></Relationships>
</file>

<file path=ppt/slides/_rels/slide76.xml.rels><?xml version="1.0" encoding="UTF-8" standalone="yes"?>
<Relationships xmlns="http://schemas.openxmlformats.org/package/2006/relationships"><Relationship Id="rId3" Type="http://schemas.openxmlformats.org/officeDocument/2006/relationships/hyperlink" Target="http://www.mof.go.jp/pri/publication/financial_review/fr_list7/r132/r132_01.pdf" TargetMode="External"/><Relationship Id="rId2" Type="http://schemas.openxmlformats.org/officeDocument/2006/relationships/hyperlink" Target="http://www.jsri.or.jp/publish/review/pdf/5610/04.pdf" TargetMode="External"/><Relationship Id="rId1" Type="http://schemas.openxmlformats.org/officeDocument/2006/relationships/slideLayout" Target="../slideLayouts/slideLayout2.xml"/><Relationship Id="rId4" Type="http://schemas.openxmlformats.org/officeDocument/2006/relationships/hyperlink" Target="https://www.mof.go.jp/public_relations/finance/201508f.pdf" TargetMode="External"/></Relationships>
</file>

<file path=ppt/slides/_rels/slide77.xml.rels><?xml version="1.0" encoding="UTF-8" standalone="yes"?>
<Relationships xmlns="http://schemas.openxmlformats.org/package/2006/relationships"><Relationship Id="rId8" Type="http://schemas.openxmlformats.org/officeDocument/2006/relationships/hyperlink" Target="https://www3.boj.or.jp/market/jp/menu_etf.htm" TargetMode="External"/><Relationship Id="rId3" Type="http://schemas.openxmlformats.org/officeDocument/2006/relationships/hyperlink" Target="http://ecodb.net/" TargetMode="External"/><Relationship Id="rId7" Type="http://schemas.openxmlformats.org/officeDocument/2006/relationships/hyperlink" Target="https://indexes.nikkei.co.jp/nkave/archives/data" TargetMode="External"/><Relationship Id="rId12" Type="http://schemas.openxmlformats.org/officeDocument/2006/relationships/hyperlink" Target="http://www.jil.go.jp/kokunai/statistics/index.html" TargetMode="External"/><Relationship Id="rId2" Type="http://schemas.openxmlformats.org/officeDocument/2006/relationships/hyperlink" Target="http://www.mhlw.go.jp/toukei/itiran/roudou/koyou/ippan/detail/" TargetMode="External"/><Relationship Id="rId1" Type="http://schemas.openxmlformats.org/officeDocument/2006/relationships/slideLayout" Target="../slideLayouts/slideLayout2.xml"/><Relationship Id="rId6" Type="http://schemas.openxmlformats.org/officeDocument/2006/relationships/hyperlink" Target="http://www.esri.cao.go.jp/jp/sna/menu.html" TargetMode="External"/><Relationship Id="rId11" Type="http://schemas.openxmlformats.org/officeDocument/2006/relationships/hyperlink" Target="http://www.gpif.go.jp/public/index.html" TargetMode="External"/><Relationship Id="rId5" Type="http://schemas.openxmlformats.org/officeDocument/2006/relationships/hyperlink" Target="http://www.cao.go.jp/" TargetMode="External"/><Relationship Id="rId10" Type="http://schemas.openxmlformats.org/officeDocument/2006/relationships/hyperlink" Target="http://www.jpx.co.jp/markets/statistics-equities/investor-type/00-02.html" TargetMode="External"/><Relationship Id="rId4" Type="http://schemas.openxmlformats.org/officeDocument/2006/relationships/hyperlink" Target="http://www.stat.go.jp/data/index.htm" TargetMode="External"/><Relationship Id="rId9" Type="http://schemas.openxmlformats.org/officeDocument/2006/relationships/hyperlink" Target="http://www.stat-search.boj.or.jp/index.html"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lang="ja-JP" altLang="en-US" dirty="0"/>
              <a:t>（</a:t>
            </a:r>
            <a:r>
              <a:rPr lang="en-US" altLang="ja-JP" dirty="0"/>
              <a:t>Ⅳ</a:t>
            </a:r>
            <a:r>
              <a:rPr lang="ja-JP" altLang="en-US" dirty="0"/>
              <a:t>続き）２　アベノミクスの検証</a:t>
            </a:r>
            <a:endParaRPr kumimoji="1" lang="ja-JP" altLang="en-US" dirty="0"/>
          </a:p>
        </p:txBody>
      </p:sp>
      <p:sp>
        <p:nvSpPr>
          <p:cNvPr id="4" name="スライド番号プレースホルダー 3"/>
          <p:cNvSpPr>
            <a:spLocks noGrp="1"/>
          </p:cNvSpPr>
          <p:nvPr>
            <p:ph type="sldNum" sz="quarter" idx="12"/>
          </p:nvPr>
        </p:nvSpPr>
        <p:spPr/>
        <p:txBody>
          <a:bodyPr/>
          <a:lstStyle/>
          <a:p>
            <a:pPr>
              <a:defRPr/>
            </a:pPr>
            <a:fld id="{A4C94890-C4E6-4AB5-BD55-4CD805F317D2}" type="slidenum">
              <a:rPr lang="en-US" altLang="ja-JP" smtClean="0"/>
              <a:pPr>
                <a:defRPr/>
              </a:pPr>
              <a:t>1</a:t>
            </a:fld>
            <a:endParaRPr lang="en-US" altLang="ja-JP" dirty="0"/>
          </a:p>
        </p:txBody>
      </p:sp>
    </p:spTree>
    <p:extLst>
      <p:ext uri="{BB962C8B-B14F-4D97-AF65-F5344CB8AC3E}">
        <p14:creationId xmlns:p14="http://schemas.microsoft.com/office/powerpoint/2010/main" val="279150866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xmlns="" id="{E36B27FA-9BF5-47DD-BF96-FD4E3C7987EB}"/>
              </a:ext>
            </a:extLst>
          </p:cNvPr>
          <p:cNvSpPr>
            <a:spLocks noGrp="1"/>
          </p:cNvSpPr>
          <p:nvPr>
            <p:ph type="title"/>
          </p:nvPr>
        </p:nvSpPr>
        <p:spPr/>
        <p:txBody>
          <a:bodyPr/>
          <a:lstStyle/>
          <a:p>
            <a:r>
              <a:rPr kumimoji="1" lang="ja-JP" altLang="en-US" dirty="0"/>
              <a:t>日本銀行の役割（２）</a:t>
            </a:r>
          </a:p>
        </p:txBody>
      </p:sp>
      <p:sp>
        <p:nvSpPr>
          <p:cNvPr id="3" name="コンテンツ プレースホルダー 2">
            <a:extLst>
              <a:ext uri="{FF2B5EF4-FFF2-40B4-BE49-F238E27FC236}">
                <a16:creationId xmlns:a16="http://schemas.microsoft.com/office/drawing/2014/main" xmlns="" id="{37330027-1994-4DCA-8274-CD712D3B0304}"/>
              </a:ext>
            </a:extLst>
          </p:cNvPr>
          <p:cNvSpPr>
            <a:spLocks noGrp="1"/>
          </p:cNvSpPr>
          <p:nvPr>
            <p:ph idx="1"/>
          </p:nvPr>
        </p:nvSpPr>
        <p:spPr/>
        <p:txBody>
          <a:bodyPr>
            <a:normAutofit fontScale="85000" lnSpcReduction="10000"/>
          </a:bodyPr>
          <a:lstStyle/>
          <a:p>
            <a:r>
              <a:rPr lang="ja-JP" altLang="en-US" dirty="0"/>
              <a:t>（政府との関係）</a:t>
            </a:r>
          </a:p>
          <a:p>
            <a:pPr lvl="1"/>
            <a:r>
              <a:rPr lang="ja-JP" altLang="en-US" dirty="0"/>
              <a:t>第四条　日本銀行は、その行う</a:t>
            </a:r>
            <a:r>
              <a:rPr lang="ja-JP" altLang="en-US" u="sng" dirty="0"/>
              <a:t>通貨及び金融の調節が経済政策の一環をなす</a:t>
            </a:r>
            <a:r>
              <a:rPr lang="ja-JP" altLang="en-US" dirty="0"/>
              <a:t>ものであることを踏まえ、それが</a:t>
            </a:r>
            <a:r>
              <a:rPr lang="ja-JP" altLang="en-US" u="sng" dirty="0"/>
              <a:t>政府の経済政策の基本方針と整合的なものとなる</a:t>
            </a:r>
            <a:r>
              <a:rPr lang="ja-JP" altLang="en-US" dirty="0"/>
              <a:t>よう、常に政府と連絡を密にし、十分な意思疎通を図らなければならない。</a:t>
            </a:r>
          </a:p>
          <a:p>
            <a:r>
              <a:rPr lang="ja-JP" altLang="en-US" dirty="0"/>
              <a:t>（業務の公共性及びその運営の自主性）</a:t>
            </a:r>
          </a:p>
          <a:p>
            <a:pPr lvl="1"/>
            <a:r>
              <a:rPr lang="ja-JP" altLang="en-US" dirty="0"/>
              <a:t>第五条　日本銀行は、その</a:t>
            </a:r>
            <a:r>
              <a:rPr lang="ja-JP" altLang="en-US" u="sng" dirty="0"/>
              <a:t>業務及び財産の公共性</a:t>
            </a:r>
            <a:r>
              <a:rPr lang="ja-JP" altLang="en-US" dirty="0"/>
              <a:t>にかんがみ、適正かつ効率的に業務を運営するよう努めなければならない。</a:t>
            </a:r>
          </a:p>
          <a:p>
            <a:pPr lvl="1"/>
            <a:r>
              <a:rPr lang="ja-JP" altLang="en-US" dirty="0"/>
              <a:t>２　この法律の運用に当たっては、日本銀行の業務運営における自主性は、十分配慮されなければならない。</a:t>
            </a:r>
          </a:p>
        </p:txBody>
      </p:sp>
      <p:sp>
        <p:nvSpPr>
          <p:cNvPr id="4" name="スライド番号プレースホルダー 3">
            <a:extLst>
              <a:ext uri="{FF2B5EF4-FFF2-40B4-BE49-F238E27FC236}">
                <a16:creationId xmlns:a16="http://schemas.microsoft.com/office/drawing/2014/main" xmlns="" id="{3B6E5FEF-73DE-44F7-A3DA-3D5BEADF8E9C}"/>
              </a:ext>
            </a:extLst>
          </p:cNvPr>
          <p:cNvSpPr>
            <a:spLocks noGrp="1"/>
          </p:cNvSpPr>
          <p:nvPr>
            <p:ph type="sldNum" sz="quarter" idx="12"/>
          </p:nvPr>
        </p:nvSpPr>
        <p:spPr/>
        <p:txBody>
          <a:bodyPr/>
          <a:lstStyle/>
          <a:p>
            <a:pPr>
              <a:defRPr/>
            </a:pPr>
            <a:fld id="{F7182273-542A-4D76-9A12-21A75F9967A5}" type="slidenum">
              <a:rPr lang="en-US" altLang="ja-JP" smtClean="0"/>
              <a:pPr>
                <a:defRPr/>
              </a:pPr>
              <a:t>10</a:t>
            </a:fld>
            <a:endParaRPr lang="en-US" altLang="ja-JP" dirty="0"/>
          </a:p>
        </p:txBody>
      </p:sp>
    </p:spTree>
    <p:extLst>
      <p:ext uri="{BB962C8B-B14F-4D97-AF65-F5344CB8AC3E}">
        <p14:creationId xmlns:p14="http://schemas.microsoft.com/office/powerpoint/2010/main" val="307163412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通貨供給・日本銀行券発行</a:t>
            </a:r>
          </a:p>
        </p:txBody>
      </p:sp>
      <p:sp>
        <p:nvSpPr>
          <p:cNvPr id="3" name="コンテンツ プレースホルダー 2"/>
          <p:cNvSpPr>
            <a:spLocks noGrp="1"/>
          </p:cNvSpPr>
          <p:nvPr>
            <p:ph idx="1"/>
          </p:nvPr>
        </p:nvSpPr>
        <p:spPr>
          <a:xfrm>
            <a:off x="457200" y="1600201"/>
            <a:ext cx="8229600" cy="4997151"/>
          </a:xfrm>
        </p:spPr>
        <p:txBody>
          <a:bodyPr>
            <a:normAutofit fontScale="92500" lnSpcReduction="20000"/>
          </a:bodyPr>
          <a:lstStyle/>
          <a:p>
            <a:r>
              <a:rPr kumimoji="1" lang="ja-JP" altLang="en-US" dirty="0"/>
              <a:t>通貨供給ルート</a:t>
            </a:r>
            <a:endParaRPr kumimoji="1" lang="en-US" altLang="ja-JP" dirty="0"/>
          </a:p>
          <a:p>
            <a:pPr lvl="1"/>
            <a:r>
              <a:rPr lang="ja-JP" altLang="en-US" dirty="0"/>
              <a:t>日銀から銀行に貸し付けを行う</a:t>
            </a:r>
            <a:endParaRPr lang="en-US" altLang="ja-JP" dirty="0"/>
          </a:p>
          <a:p>
            <a:pPr lvl="1"/>
            <a:r>
              <a:rPr kumimoji="1" lang="ja-JP" altLang="en-US" dirty="0"/>
              <a:t>日銀が銀行から国債などの金融資産を買い入れる</a:t>
            </a:r>
            <a:endParaRPr kumimoji="1" lang="en-US" altLang="ja-JP" dirty="0"/>
          </a:p>
          <a:p>
            <a:r>
              <a:rPr lang="ja-JP" altLang="en-US" dirty="0"/>
              <a:t>日銀券の発行</a:t>
            </a:r>
            <a:endParaRPr lang="en-US" altLang="ja-JP" dirty="0"/>
          </a:p>
          <a:p>
            <a:pPr lvl="1"/>
            <a:r>
              <a:rPr kumimoji="1" lang="ja-JP" altLang="en-US" dirty="0"/>
              <a:t>ものとして</a:t>
            </a:r>
            <a:r>
              <a:rPr lang="ja-JP" altLang="en-US" dirty="0"/>
              <a:t>の日銀券は独立行政法人国立印刷局が製造し，日本銀行が製造費用を支払って引き取る</a:t>
            </a:r>
            <a:r>
              <a:rPr lang="ja-JP" altLang="en-US" dirty="0" smtClean="0"/>
              <a:t>。</a:t>
            </a:r>
            <a:r>
              <a:rPr lang="en-US" altLang="ja-JP" dirty="0" smtClean="0"/>
              <a:t>1</a:t>
            </a:r>
            <a:r>
              <a:rPr lang="ja-JP" altLang="en-US" dirty="0" smtClean="0"/>
              <a:t>枚＿＿＿円</a:t>
            </a:r>
            <a:r>
              <a:rPr lang="ja-JP" altLang="en-US" dirty="0"/>
              <a:t>程度。</a:t>
            </a:r>
            <a:endParaRPr lang="en-US" altLang="ja-JP" dirty="0"/>
          </a:p>
          <a:p>
            <a:pPr lvl="1"/>
            <a:r>
              <a:rPr kumimoji="1" lang="ja-JP" altLang="en-US" dirty="0"/>
              <a:t>日銀は銀行券で財・サービスは購入できない。</a:t>
            </a:r>
            <a:r>
              <a:rPr kumimoji="1" lang="ja-JP" altLang="en-US" u="sng" dirty="0"/>
              <a:t>金融資産購入や貸し付けなどの金融取引のみできる</a:t>
            </a:r>
            <a:endParaRPr kumimoji="1" lang="en-US" altLang="ja-JP" u="sng" dirty="0"/>
          </a:p>
          <a:p>
            <a:pPr lvl="1"/>
            <a:r>
              <a:rPr lang="ja-JP" altLang="en-US" dirty="0"/>
              <a:t>銀行への貸し付けや金融資産代金の振込は，銀行が日銀に持つ当座預金に行われる</a:t>
            </a:r>
            <a:endParaRPr lang="en-US" altLang="ja-JP" dirty="0"/>
          </a:p>
          <a:p>
            <a:pPr lvl="1"/>
            <a:r>
              <a:rPr kumimoji="1" lang="ja-JP" altLang="en-US" dirty="0"/>
              <a:t>銀行</a:t>
            </a:r>
            <a:r>
              <a:rPr kumimoji="1" lang="ja-JP" altLang="en-US" dirty="0" smtClean="0"/>
              <a:t>が＿＿＿＿＿＿＿＿＿＿＿＿＿＿＿＿＿＿，</a:t>
            </a:r>
            <a:r>
              <a:rPr kumimoji="1" lang="ja-JP" altLang="en-US" u="sng" dirty="0"/>
              <a:t>そこではじめて「日銀券の発行」</a:t>
            </a:r>
            <a:r>
              <a:rPr kumimoji="1" lang="ja-JP" altLang="en-US" dirty="0"/>
              <a:t>となる</a:t>
            </a:r>
            <a:endParaRPr kumimoji="1" lang="en-US" altLang="ja-JP" dirty="0"/>
          </a:p>
          <a:p>
            <a:pPr lvl="1"/>
            <a:endParaRPr kumimoji="1" lang="ja-JP" altLang="en-US" dirty="0"/>
          </a:p>
        </p:txBody>
      </p:sp>
      <p:sp>
        <p:nvSpPr>
          <p:cNvPr id="4" name="スライド番号プレースホルダー 3"/>
          <p:cNvSpPr>
            <a:spLocks noGrp="1"/>
          </p:cNvSpPr>
          <p:nvPr>
            <p:ph type="sldNum" sz="quarter" idx="12"/>
          </p:nvPr>
        </p:nvSpPr>
        <p:spPr/>
        <p:txBody>
          <a:bodyPr/>
          <a:lstStyle/>
          <a:p>
            <a:pPr>
              <a:defRPr/>
            </a:pPr>
            <a:fld id="{F7182273-542A-4D76-9A12-21A75F9967A5}" type="slidenum">
              <a:rPr lang="en-US" altLang="ja-JP" smtClean="0"/>
              <a:pPr>
                <a:defRPr/>
              </a:pPr>
              <a:t>11</a:t>
            </a:fld>
            <a:endParaRPr lang="en-US" altLang="ja-JP" dirty="0"/>
          </a:p>
        </p:txBody>
      </p:sp>
    </p:spTree>
    <p:extLst>
      <p:ext uri="{BB962C8B-B14F-4D97-AF65-F5344CB8AC3E}">
        <p14:creationId xmlns:p14="http://schemas.microsoft.com/office/powerpoint/2010/main" val="81023567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日本銀行のバランスシート</a:t>
            </a:r>
          </a:p>
        </p:txBody>
      </p:sp>
      <p:sp>
        <p:nvSpPr>
          <p:cNvPr id="8" name="コンテンツ プレースホルダー 7"/>
          <p:cNvSpPr>
            <a:spLocks noGrp="1"/>
          </p:cNvSpPr>
          <p:nvPr>
            <p:ph idx="1"/>
          </p:nvPr>
        </p:nvSpPr>
        <p:spPr>
          <a:xfrm>
            <a:off x="179512" y="1124744"/>
            <a:ext cx="8424936" cy="1296144"/>
          </a:xfrm>
        </p:spPr>
        <p:txBody>
          <a:bodyPr>
            <a:normAutofit fontScale="70000" lnSpcReduction="20000"/>
          </a:bodyPr>
          <a:lstStyle/>
          <a:p>
            <a:r>
              <a:rPr kumimoji="1" lang="en-US" altLang="ja-JP" dirty="0"/>
              <a:t>2018</a:t>
            </a:r>
            <a:r>
              <a:rPr kumimoji="1" lang="ja-JP" altLang="en-US" dirty="0"/>
              <a:t>年</a:t>
            </a:r>
            <a:r>
              <a:rPr kumimoji="1" lang="en-US" altLang="ja-JP" dirty="0"/>
              <a:t>2</a:t>
            </a:r>
            <a:r>
              <a:rPr kumimoji="1" lang="ja-JP" altLang="en-US" dirty="0"/>
              <a:t>月</a:t>
            </a:r>
            <a:r>
              <a:rPr kumimoji="1" lang="en-US" altLang="ja-JP" dirty="0"/>
              <a:t>28</a:t>
            </a:r>
            <a:r>
              <a:rPr kumimoji="1" lang="ja-JP" altLang="en-US" dirty="0"/>
              <a:t>日現在残高。および</a:t>
            </a:r>
            <a:r>
              <a:rPr kumimoji="1" lang="en-US" altLang="ja-JP" dirty="0"/>
              <a:t>2012</a:t>
            </a:r>
            <a:r>
              <a:rPr kumimoji="1" lang="ja-JP" altLang="en-US" dirty="0"/>
              <a:t>年</a:t>
            </a:r>
            <a:r>
              <a:rPr kumimoji="1" lang="en-US" altLang="ja-JP" dirty="0"/>
              <a:t>12</a:t>
            </a:r>
            <a:r>
              <a:rPr kumimoji="1" lang="ja-JP" altLang="en-US" dirty="0"/>
              <a:t>月</a:t>
            </a:r>
            <a:r>
              <a:rPr kumimoji="1" lang="en-US" altLang="ja-JP" dirty="0"/>
              <a:t>20</a:t>
            </a:r>
            <a:r>
              <a:rPr kumimoji="1" lang="ja-JP" altLang="en-US" dirty="0"/>
              <a:t>日と比べた倍率</a:t>
            </a:r>
            <a:endParaRPr kumimoji="1" lang="en-US" altLang="ja-JP" dirty="0"/>
          </a:p>
          <a:p>
            <a:r>
              <a:rPr lang="ja-JP" altLang="en-US" dirty="0"/>
              <a:t>銀行券は発券した銀行にとって負債であることに注意</a:t>
            </a:r>
            <a:endParaRPr lang="en-US" altLang="ja-JP" dirty="0"/>
          </a:p>
          <a:p>
            <a:pPr lvl="1"/>
            <a:r>
              <a:rPr lang="ja-JP" altLang="en-US" dirty="0"/>
              <a:t>兌換銀行券をイメージするとわかる（翁</a:t>
            </a:r>
            <a:r>
              <a:rPr lang="en-US" altLang="ja-JP" dirty="0"/>
              <a:t>[2013]80-82</a:t>
            </a:r>
            <a:r>
              <a:rPr lang="ja-JP" altLang="en-US" dirty="0"/>
              <a:t>頁）　</a:t>
            </a:r>
            <a:r>
              <a:rPr lang="ja-JP" altLang="en-US" sz="1600" dirty="0">
                <a:hlinkClick r:id="rId2" action="ppaction://hlinksldjump"/>
              </a:rPr>
              <a:t>（スライドジャンプ用リンク）</a:t>
            </a:r>
            <a:endParaRPr lang="en-US" altLang="ja-JP" sz="1600" dirty="0"/>
          </a:p>
          <a:p>
            <a:endParaRPr kumimoji="1" lang="en-US" altLang="ja-JP" dirty="0"/>
          </a:p>
          <a:p>
            <a:endParaRPr kumimoji="1" lang="ja-JP" altLang="en-US" dirty="0"/>
          </a:p>
        </p:txBody>
      </p:sp>
      <p:sp>
        <p:nvSpPr>
          <p:cNvPr id="4" name="スライド番号プレースホルダー 3"/>
          <p:cNvSpPr>
            <a:spLocks noGrp="1"/>
          </p:cNvSpPr>
          <p:nvPr>
            <p:ph type="sldNum" sz="quarter" idx="12"/>
          </p:nvPr>
        </p:nvSpPr>
        <p:spPr/>
        <p:txBody>
          <a:bodyPr/>
          <a:lstStyle/>
          <a:p>
            <a:pPr>
              <a:defRPr/>
            </a:pPr>
            <a:fld id="{F7182273-542A-4D76-9A12-21A75F9967A5}" type="slidenum">
              <a:rPr lang="en-US" altLang="ja-JP" smtClean="0"/>
              <a:pPr>
                <a:defRPr/>
              </a:pPr>
              <a:t>12</a:t>
            </a:fld>
            <a:endParaRPr lang="en-US" altLang="ja-JP" dirty="0"/>
          </a:p>
        </p:txBody>
      </p:sp>
      <p:graphicFrame>
        <p:nvGraphicFramePr>
          <p:cNvPr id="9" name="表 8"/>
          <p:cNvGraphicFramePr>
            <a:graphicFrameLocks noGrp="1"/>
          </p:cNvGraphicFramePr>
          <p:nvPr>
            <p:extLst>
              <p:ext uri="{D42A27DB-BD31-4B8C-83A1-F6EECF244321}">
                <p14:modId xmlns:p14="http://schemas.microsoft.com/office/powerpoint/2010/main" val="215166466"/>
              </p:ext>
            </p:extLst>
          </p:nvPr>
        </p:nvGraphicFramePr>
        <p:xfrm>
          <a:off x="107504" y="2492896"/>
          <a:ext cx="4536503" cy="4145784"/>
        </p:xfrm>
        <a:graphic>
          <a:graphicData uri="http://schemas.openxmlformats.org/drawingml/2006/table">
            <a:tbl>
              <a:tblPr firstRow="1" firstCol="1" lastRow="1">
                <a:tableStyleId>{00A15C55-8517-42AA-B614-E9B94910E393}</a:tableStyleId>
              </a:tblPr>
              <a:tblGrid>
                <a:gridCol w="2592288">
                  <a:extLst>
                    <a:ext uri="{9D8B030D-6E8A-4147-A177-3AD203B41FA5}">
                      <a16:colId xmlns:a16="http://schemas.microsoft.com/office/drawing/2014/main" xmlns="" val="20000"/>
                    </a:ext>
                  </a:extLst>
                </a:gridCol>
                <a:gridCol w="1422028">
                  <a:extLst>
                    <a:ext uri="{9D8B030D-6E8A-4147-A177-3AD203B41FA5}">
                      <a16:colId xmlns:a16="http://schemas.microsoft.com/office/drawing/2014/main" xmlns="" val="20001"/>
                    </a:ext>
                  </a:extLst>
                </a:gridCol>
                <a:gridCol w="522187">
                  <a:extLst>
                    <a:ext uri="{9D8B030D-6E8A-4147-A177-3AD203B41FA5}">
                      <a16:colId xmlns:a16="http://schemas.microsoft.com/office/drawing/2014/main" xmlns="" val="20002"/>
                    </a:ext>
                  </a:extLst>
                </a:gridCol>
              </a:tblGrid>
              <a:tr h="262932">
                <a:tc>
                  <a:txBody>
                    <a:bodyPr/>
                    <a:lstStyle/>
                    <a:p>
                      <a:pPr algn="l" fontAlgn="ctr"/>
                      <a:r>
                        <a:rPr lang="ja-JP" altLang="en-US" sz="1600" u="none" strike="noStrike" dirty="0">
                          <a:effectLst/>
                        </a:rPr>
                        <a:t>資産</a:t>
                      </a:r>
                      <a:endParaRPr lang="ja-JP" altLang="en-US" sz="1600" b="0" i="0" u="none" strike="noStrike" dirty="0">
                        <a:solidFill>
                          <a:srgbClr val="000000"/>
                        </a:solidFill>
                        <a:effectLst/>
                        <a:latin typeface="ＭＳ ゴシック"/>
                      </a:endParaRPr>
                    </a:p>
                  </a:txBody>
                  <a:tcPr marL="7620" marR="7620" marT="7620" marB="0" anchor="ctr"/>
                </a:tc>
                <a:tc>
                  <a:txBody>
                    <a:bodyPr/>
                    <a:lstStyle/>
                    <a:p>
                      <a:pPr algn="l" fontAlgn="ctr"/>
                      <a:r>
                        <a:rPr lang="ja-JP" altLang="en-US" sz="1600" u="none" strike="noStrike" dirty="0">
                          <a:effectLst/>
                        </a:rPr>
                        <a:t>　</a:t>
                      </a:r>
                      <a:endParaRPr lang="ja-JP" altLang="en-US" sz="1600" b="0" i="0" u="none" strike="noStrike" dirty="0">
                        <a:solidFill>
                          <a:srgbClr val="000000"/>
                        </a:solidFill>
                        <a:effectLst/>
                        <a:latin typeface="ＭＳ ゴシック"/>
                      </a:endParaRPr>
                    </a:p>
                  </a:txBody>
                  <a:tcPr marL="7620" marR="7620" marT="7620" marB="0" anchor="ctr"/>
                </a:tc>
                <a:tc>
                  <a:txBody>
                    <a:bodyPr/>
                    <a:lstStyle/>
                    <a:p>
                      <a:pPr algn="l" fontAlgn="ctr"/>
                      <a:r>
                        <a:rPr lang="ja-JP" altLang="en-US" sz="1600" u="none" strike="noStrike">
                          <a:effectLst/>
                        </a:rPr>
                        <a:t>倍率</a:t>
                      </a:r>
                      <a:endParaRPr lang="ja-JP" altLang="en-US" sz="1600" b="0" i="0" u="none" strike="noStrike">
                        <a:solidFill>
                          <a:srgbClr val="000000"/>
                        </a:solidFill>
                        <a:effectLst/>
                        <a:latin typeface="ＭＳ ゴシック"/>
                      </a:endParaRPr>
                    </a:p>
                  </a:txBody>
                  <a:tcPr marL="7620" marR="7620" marT="7620" marB="0" anchor="ctr"/>
                </a:tc>
                <a:extLst>
                  <a:ext uri="{0D108BD9-81ED-4DB2-BD59-A6C34878D82A}">
                    <a16:rowId xmlns:a16="http://schemas.microsoft.com/office/drawing/2014/main" xmlns="" val="10000"/>
                  </a:ext>
                </a:extLst>
              </a:tr>
              <a:tr h="262932">
                <a:tc>
                  <a:txBody>
                    <a:bodyPr/>
                    <a:lstStyle/>
                    <a:p>
                      <a:pPr algn="l" fontAlgn="ctr"/>
                      <a:r>
                        <a:rPr lang="ja-JP" altLang="en-US" sz="1600" u="none" strike="noStrike">
                          <a:effectLst/>
                        </a:rPr>
                        <a:t>金地金</a:t>
                      </a:r>
                      <a:endParaRPr lang="ja-JP" altLang="en-US" sz="1600" b="0" i="0" u="none" strike="noStrike">
                        <a:solidFill>
                          <a:srgbClr val="000000"/>
                        </a:solidFill>
                        <a:effectLst/>
                        <a:latin typeface="ＭＳ ゴシック"/>
                      </a:endParaRPr>
                    </a:p>
                  </a:txBody>
                  <a:tcPr marL="7620" marR="7620" marT="7620" marB="0" anchor="ctr"/>
                </a:tc>
                <a:tc>
                  <a:txBody>
                    <a:bodyPr/>
                    <a:lstStyle/>
                    <a:p>
                      <a:pPr algn="r" fontAlgn="ctr"/>
                      <a:r>
                        <a:rPr lang="en-US" altLang="ja-JP" sz="1600" u="none" strike="noStrike">
                          <a:effectLst/>
                        </a:rPr>
                        <a:t>441,253,409</a:t>
                      </a:r>
                      <a:endParaRPr lang="en-US" altLang="ja-JP" sz="1600" b="0" i="0" u="none" strike="noStrike">
                        <a:solidFill>
                          <a:srgbClr val="000000"/>
                        </a:solidFill>
                        <a:effectLst/>
                        <a:latin typeface="ＭＳ ゴシック"/>
                      </a:endParaRPr>
                    </a:p>
                  </a:txBody>
                  <a:tcPr marL="7620" marR="7620" marT="7620" marB="0" anchor="ctr"/>
                </a:tc>
                <a:tc>
                  <a:txBody>
                    <a:bodyPr/>
                    <a:lstStyle/>
                    <a:p>
                      <a:pPr algn="r" fontAlgn="ctr"/>
                      <a:r>
                        <a:rPr lang="en-US" altLang="ja-JP" sz="1600" u="none" strike="noStrike">
                          <a:effectLst/>
                        </a:rPr>
                        <a:t>1.0 </a:t>
                      </a:r>
                      <a:endParaRPr lang="en-US" altLang="ja-JP" sz="1600" b="0" i="0" u="none" strike="noStrike">
                        <a:solidFill>
                          <a:srgbClr val="000000"/>
                        </a:solidFill>
                        <a:effectLst/>
                        <a:latin typeface="ＭＳ ゴシック"/>
                      </a:endParaRPr>
                    </a:p>
                  </a:txBody>
                  <a:tcPr marL="7620" marR="7620" marT="7620" marB="0" anchor="ctr"/>
                </a:tc>
                <a:extLst>
                  <a:ext uri="{0D108BD9-81ED-4DB2-BD59-A6C34878D82A}">
                    <a16:rowId xmlns:a16="http://schemas.microsoft.com/office/drawing/2014/main" xmlns="" val="10001"/>
                  </a:ext>
                </a:extLst>
              </a:tr>
              <a:tr h="262932">
                <a:tc>
                  <a:txBody>
                    <a:bodyPr/>
                    <a:lstStyle/>
                    <a:p>
                      <a:pPr algn="l" fontAlgn="ctr"/>
                      <a:r>
                        <a:rPr lang="ja-JP" altLang="en-US" sz="1600" u="none" strike="noStrike">
                          <a:effectLst/>
                        </a:rPr>
                        <a:t>現金</a:t>
                      </a:r>
                      <a:endParaRPr lang="ja-JP" altLang="en-US" sz="1600" b="0" i="0" u="none" strike="noStrike">
                        <a:solidFill>
                          <a:srgbClr val="000000"/>
                        </a:solidFill>
                        <a:effectLst/>
                        <a:latin typeface="ＭＳ ゴシック"/>
                      </a:endParaRPr>
                    </a:p>
                  </a:txBody>
                  <a:tcPr marL="7620" marR="7620" marT="7620" marB="0" anchor="ctr"/>
                </a:tc>
                <a:tc>
                  <a:txBody>
                    <a:bodyPr/>
                    <a:lstStyle/>
                    <a:p>
                      <a:pPr algn="r" fontAlgn="ctr"/>
                      <a:r>
                        <a:rPr lang="en-US" altLang="ja-JP" sz="1600" u="none" strike="noStrike">
                          <a:effectLst/>
                        </a:rPr>
                        <a:t>258,097,744</a:t>
                      </a:r>
                      <a:endParaRPr lang="en-US" altLang="ja-JP" sz="1600" b="0" i="0" u="none" strike="noStrike">
                        <a:solidFill>
                          <a:srgbClr val="000000"/>
                        </a:solidFill>
                        <a:effectLst/>
                        <a:latin typeface="ＭＳ ゴシック"/>
                      </a:endParaRPr>
                    </a:p>
                  </a:txBody>
                  <a:tcPr marL="7620" marR="7620" marT="7620" marB="0" anchor="ctr"/>
                </a:tc>
                <a:tc>
                  <a:txBody>
                    <a:bodyPr/>
                    <a:lstStyle/>
                    <a:p>
                      <a:pPr algn="r" fontAlgn="ctr"/>
                      <a:r>
                        <a:rPr lang="en-US" altLang="ja-JP" sz="1600" u="none" strike="noStrike">
                          <a:effectLst/>
                        </a:rPr>
                        <a:t>0.8 </a:t>
                      </a:r>
                      <a:endParaRPr lang="en-US" altLang="ja-JP" sz="1600" b="0" i="0" u="none" strike="noStrike">
                        <a:solidFill>
                          <a:srgbClr val="000000"/>
                        </a:solidFill>
                        <a:effectLst/>
                        <a:latin typeface="ＭＳ ゴシック"/>
                      </a:endParaRPr>
                    </a:p>
                  </a:txBody>
                  <a:tcPr marL="7620" marR="7620" marT="7620" marB="0" anchor="ctr"/>
                </a:tc>
                <a:extLst>
                  <a:ext uri="{0D108BD9-81ED-4DB2-BD59-A6C34878D82A}">
                    <a16:rowId xmlns:a16="http://schemas.microsoft.com/office/drawing/2014/main" xmlns="" val="10002"/>
                  </a:ext>
                </a:extLst>
              </a:tr>
              <a:tr h="262932">
                <a:tc>
                  <a:txBody>
                    <a:bodyPr/>
                    <a:lstStyle/>
                    <a:p>
                      <a:pPr algn="l" fontAlgn="ctr"/>
                      <a:r>
                        <a:rPr lang="ja-JP" altLang="en-US" sz="1600" u="none" strike="noStrike" dirty="0">
                          <a:effectLst/>
                        </a:rPr>
                        <a:t>国債</a:t>
                      </a:r>
                      <a:endParaRPr lang="ja-JP" altLang="en-US" sz="1600" b="0" i="0" u="none" strike="noStrike" dirty="0">
                        <a:solidFill>
                          <a:srgbClr val="000000"/>
                        </a:solidFill>
                        <a:effectLst/>
                        <a:latin typeface="ＭＳ ゴシック"/>
                      </a:endParaRPr>
                    </a:p>
                  </a:txBody>
                  <a:tcPr marL="7620" marR="7620" marT="7620" marB="0" anchor="ctr"/>
                </a:tc>
                <a:tc>
                  <a:txBody>
                    <a:bodyPr/>
                    <a:lstStyle/>
                    <a:p>
                      <a:pPr algn="r" fontAlgn="ctr"/>
                      <a:r>
                        <a:rPr lang="en-US" altLang="ja-JP" sz="1600" u="none" strike="noStrike">
                          <a:effectLst/>
                        </a:rPr>
                        <a:t>451,786,462,291</a:t>
                      </a:r>
                      <a:endParaRPr lang="en-US" altLang="ja-JP" sz="1600" b="0" i="0" u="none" strike="noStrike">
                        <a:solidFill>
                          <a:srgbClr val="000000"/>
                        </a:solidFill>
                        <a:effectLst/>
                        <a:latin typeface="ＭＳ ゴシック"/>
                      </a:endParaRPr>
                    </a:p>
                  </a:txBody>
                  <a:tcPr marL="7620" marR="7620" marT="7620" marB="0" anchor="ctr"/>
                </a:tc>
                <a:tc>
                  <a:txBody>
                    <a:bodyPr/>
                    <a:lstStyle/>
                    <a:p>
                      <a:pPr algn="r" fontAlgn="ctr"/>
                      <a:r>
                        <a:rPr lang="en-US" altLang="ja-JP" sz="1600" u="none" strike="noStrike" dirty="0">
                          <a:solidFill>
                            <a:srgbClr val="FF0000"/>
                          </a:solidFill>
                          <a:effectLst/>
                        </a:rPr>
                        <a:t>4.0 </a:t>
                      </a:r>
                      <a:endParaRPr lang="en-US" altLang="ja-JP" sz="1600" b="0" i="0" u="none" strike="noStrike" dirty="0">
                        <a:solidFill>
                          <a:srgbClr val="FF0000"/>
                        </a:solidFill>
                        <a:effectLst/>
                        <a:latin typeface="ＭＳ ゴシック"/>
                      </a:endParaRPr>
                    </a:p>
                  </a:txBody>
                  <a:tcPr marL="7620" marR="7620" marT="7620" marB="0" anchor="ctr"/>
                </a:tc>
                <a:extLst>
                  <a:ext uri="{0D108BD9-81ED-4DB2-BD59-A6C34878D82A}">
                    <a16:rowId xmlns:a16="http://schemas.microsoft.com/office/drawing/2014/main" xmlns="" val="10003"/>
                  </a:ext>
                </a:extLst>
              </a:tr>
              <a:tr h="262932">
                <a:tc>
                  <a:txBody>
                    <a:bodyPr/>
                    <a:lstStyle/>
                    <a:p>
                      <a:pPr algn="l" fontAlgn="ctr"/>
                      <a:r>
                        <a:rPr lang="ja-JP" altLang="en-US" sz="1600" u="none" strike="noStrike" dirty="0">
                          <a:effectLst/>
                        </a:rPr>
                        <a:t>コマーシャル・ペーパー等</a:t>
                      </a:r>
                      <a:endParaRPr lang="ja-JP" altLang="en-US" sz="1600" b="0" i="0" u="none" strike="noStrike" dirty="0">
                        <a:solidFill>
                          <a:srgbClr val="000000"/>
                        </a:solidFill>
                        <a:effectLst/>
                        <a:latin typeface="ＭＳ ゴシック"/>
                      </a:endParaRPr>
                    </a:p>
                  </a:txBody>
                  <a:tcPr marL="7620" marR="7620" marT="7620" marB="0" anchor="ctr"/>
                </a:tc>
                <a:tc>
                  <a:txBody>
                    <a:bodyPr/>
                    <a:lstStyle/>
                    <a:p>
                      <a:pPr algn="r" fontAlgn="ctr"/>
                      <a:r>
                        <a:rPr lang="en-US" altLang="ja-JP" sz="1600" u="none" strike="noStrike">
                          <a:effectLst/>
                        </a:rPr>
                        <a:t>2,301,406,350</a:t>
                      </a:r>
                      <a:endParaRPr lang="en-US" altLang="ja-JP" sz="1600" b="0" i="0" u="none" strike="noStrike">
                        <a:solidFill>
                          <a:srgbClr val="000000"/>
                        </a:solidFill>
                        <a:effectLst/>
                        <a:latin typeface="ＭＳ ゴシック"/>
                      </a:endParaRPr>
                    </a:p>
                  </a:txBody>
                  <a:tcPr marL="7620" marR="7620" marT="7620" marB="0" anchor="ctr"/>
                </a:tc>
                <a:tc>
                  <a:txBody>
                    <a:bodyPr/>
                    <a:lstStyle/>
                    <a:p>
                      <a:pPr algn="r" fontAlgn="ctr"/>
                      <a:r>
                        <a:rPr lang="en-US" altLang="ja-JP" sz="1600" u="none" strike="noStrike">
                          <a:effectLst/>
                        </a:rPr>
                        <a:t>1.0 </a:t>
                      </a:r>
                      <a:endParaRPr lang="en-US" altLang="ja-JP" sz="1600" b="0" i="0" u="none" strike="noStrike">
                        <a:solidFill>
                          <a:srgbClr val="000000"/>
                        </a:solidFill>
                        <a:effectLst/>
                        <a:latin typeface="ＭＳ ゴシック"/>
                      </a:endParaRPr>
                    </a:p>
                  </a:txBody>
                  <a:tcPr marL="7620" marR="7620" marT="7620" marB="0" anchor="ctr"/>
                </a:tc>
                <a:extLst>
                  <a:ext uri="{0D108BD9-81ED-4DB2-BD59-A6C34878D82A}">
                    <a16:rowId xmlns:a16="http://schemas.microsoft.com/office/drawing/2014/main" xmlns="" val="10004"/>
                  </a:ext>
                </a:extLst>
              </a:tr>
              <a:tr h="262932">
                <a:tc>
                  <a:txBody>
                    <a:bodyPr/>
                    <a:lstStyle/>
                    <a:p>
                      <a:pPr algn="l" fontAlgn="ctr"/>
                      <a:r>
                        <a:rPr lang="ja-JP" altLang="en-US" sz="1600" u="none" strike="noStrike">
                          <a:effectLst/>
                        </a:rPr>
                        <a:t>社債</a:t>
                      </a:r>
                      <a:r>
                        <a:rPr lang="en-US" altLang="ja-JP" sz="1600" u="none" strike="noStrike">
                          <a:effectLst/>
                        </a:rPr>
                        <a:t>3</a:t>
                      </a:r>
                      <a:endParaRPr lang="en-US" altLang="ja-JP" sz="1600" b="0" i="0" u="none" strike="noStrike">
                        <a:solidFill>
                          <a:srgbClr val="000000"/>
                        </a:solidFill>
                        <a:effectLst/>
                        <a:latin typeface="ＭＳ ゴシック"/>
                      </a:endParaRPr>
                    </a:p>
                  </a:txBody>
                  <a:tcPr marL="7620" marR="7620" marT="7620" marB="0" anchor="ctr"/>
                </a:tc>
                <a:tc>
                  <a:txBody>
                    <a:bodyPr/>
                    <a:lstStyle/>
                    <a:p>
                      <a:pPr algn="r" fontAlgn="ctr"/>
                      <a:r>
                        <a:rPr lang="en-US" altLang="ja-JP" sz="1600" u="none" strike="noStrike">
                          <a:effectLst/>
                        </a:rPr>
                        <a:t>3,279,784,397</a:t>
                      </a:r>
                      <a:endParaRPr lang="en-US" altLang="ja-JP" sz="1600" b="0" i="0" u="none" strike="noStrike">
                        <a:solidFill>
                          <a:srgbClr val="000000"/>
                        </a:solidFill>
                        <a:effectLst/>
                        <a:latin typeface="ＭＳ ゴシック"/>
                      </a:endParaRPr>
                    </a:p>
                  </a:txBody>
                  <a:tcPr marL="7620" marR="7620" marT="7620" marB="0" anchor="ctr"/>
                </a:tc>
                <a:tc>
                  <a:txBody>
                    <a:bodyPr/>
                    <a:lstStyle/>
                    <a:p>
                      <a:pPr algn="r" fontAlgn="ctr"/>
                      <a:r>
                        <a:rPr lang="en-US" altLang="ja-JP" sz="1600" u="none" strike="noStrike">
                          <a:effectLst/>
                        </a:rPr>
                        <a:t>1.1 </a:t>
                      </a:r>
                      <a:endParaRPr lang="en-US" altLang="ja-JP" sz="1600" b="0" i="0" u="none" strike="noStrike">
                        <a:solidFill>
                          <a:srgbClr val="000000"/>
                        </a:solidFill>
                        <a:effectLst/>
                        <a:latin typeface="ＭＳ ゴシック"/>
                      </a:endParaRPr>
                    </a:p>
                  </a:txBody>
                  <a:tcPr marL="7620" marR="7620" marT="7620" marB="0" anchor="ctr"/>
                </a:tc>
                <a:extLst>
                  <a:ext uri="{0D108BD9-81ED-4DB2-BD59-A6C34878D82A}">
                    <a16:rowId xmlns:a16="http://schemas.microsoft.com/office/drawing/2014/main" xmlns="" val="10005"/>
                  </a:ext>
                </a:extLst>
              </a:tr>
              <a:tr h="262932">
                <a:tc>
                  <a:txBody>
                    <a:bodyPr/>
                    <a:lstStyle/>
                    <a:p>
                      <a:pPr algn="l" fontAlgn="ctr"/>
                      <a:r>
                        <a:rPr lang="ja-JP" altLang="en-US" sz="1600" u="none" strike="noStrike">
                          <a:effectLst/>
                        </a:rPr>
                        <a:t>金銭の信託（信託財産株式）</a:t>
                      </a:r>
                      <a:endParaRPr lang="ja-JP" altLang="en-US" sz="1600" b="0" i="0" u="none" strike="noStrike">
                        <a:solidFill>
                          <a:srgbClr val="000000"/>
                        </a:solidFill>
                        <a:effectLst/>
                        <a:latin typeface="ＭＳ ゴシック"/>
                      </a:endParaRPr>
                    </a:p>
                  </a:txBody>
                  <a:tcPr marL="7620" marR="7620" marT="7620" marB="0" anchor="ctr"/>
                </a:tc>
                <a:tc>
                  <a:txBody>
                    <a:bodyPr/>
                    <a:lstStyle/>
                    <a:p>
                      <a:pPr algn="r" fontAlgn="ctr"/>
                      <a:r>
                        <a:rPr lang="en-US" altLang="ja-JP" sz="1600" u="none" strike="noStrike">
                          <a:effectLst/>
                        </a:rPr>
                        <a:t>1,035,849,431</a:t>
                      </a:r>
                      <a:endParaRPr lang="en-US" altLang="ja-JP" sz="1600" b="0" i="0" u="none" strike="noStrike">
                        <a:solidFill>
                          <a:srgbClr val="000000"/>
                        </a:solidFill>
                        <a:effectLst/>
                        <a:latin typeface="ＭＳ ゴシック"/>
                      </a:endParaRPr>
                    </a:p>
                  </a:txBody>
                  <a:tcPr marL="7620" marR="7620" marT="7620" marB="0" anchor="ctr"/>
                </a:tc>
                <a:tc>
                  <a:txBody>
                    <a:bodyPr/>
                    <a:lstStyle/>
                    <a:p>
                      <a:pPr algn="r" fontAlgn="ctr"/>
                      <a:r>
                        <a:rPr lang="en-US" altLang="ja-JP" sz="1600" u="none" strike="noStrike">
                          <a:effectLst/>
                        </a:rPr>
                        <a:t>0.7 </a:t>
                      </a:r>
                      <a:endParaRPr lang="en-US" altLang="ja-JP" sz="1600" b="0" i="0" u="none" strike="noStrike">
                        <a:solidFill>
                          <a:srgbClr val="000000"/>
                        </a:solidFill>
                        <a:effectLst/>
                        <a:latin typeface="ＭＳ ゴシック"/>
                      </a:endParaRPr>
                    </a:p>
                  </a:txBody>
                  <a:tcPr marL="7620" marR="7620" marT="7620" marB="0" anchor="ctr"/>
                </a:tc>
                <a:extLst>
                  <a:ext uri="{0D108BD9-81ED-4DB2-BD59-A6C34878D82A}">
                    <a16:rowId xmlns:a16="http://schemas.microsoft.com/office/drawing/2014/main" xmlns="" val="10006"/>
                  </a:ext>
                </a:extLst>
              </a:tr>
              <a:tr h="418626">
                <a:tc>
                  <a:txBody>
                    <a:bodyPr/>
                    <a:lstStyle/>
                    <a:p>
                      <a:pPr algn="l" fontAlgn="ctr"/>
                      <a:r>
                        <a:rPr lang="ja-JP" altLang="en-US" sz="1600" u="none" strike="noStrike" dirty="0">
                          <a:effectLst/>
                        </a:rPr>
                        <a:t>金銭の信託（信託財産指数連動型上場投資信託）</a:t>
                      </a:r>
                      <a:endParaRPr lang="ja-JP" altLang="en-US" sz="1600" b="0" i="0" u="none" strike="noStrike" dirty="0">
                        <a:solidFill>
                          <a:srgbClr val="000000"/>
                        </a:solidFill>
                        <a:effectLst/>
                        <a:latin typeface="ＭＳ ゴシック"/>
                      </a:endParaRPr>
                    </a:p>
                  </a:txBody>
                  <a:tcPr marL="7620" marR="7620" marT="7620" marB="0" anchor="ctr"/>
                </a:tc>
                <a:tc>
                  <a:txBody>
                    <a:bodyPr/>
                    <a:lstStyle/>
                    <a:p>
                      <a:pPr algn="r" fontAlgn="ctr"/>
                      <a:r>
                        <a:rPr lang="en-US" altLang="ja-JP" sz="1600" u="none" strike="noStrike">
                          <a:effectLst/>
                        </a:rPr>
                        <a:t>18,274,887,141</a:t>
                      </a:r>
                      <a:endParaRPr lang="en-US" altLang="ja-JP" sz="1600" b="0" i="0" u="none" strike="noStrike">
                        <a:solidFill>
                          <a:srgbClr val="000000"/>
                        </a:solidFill>
                        <a:effectLst/>
                        <a:latin typeface="ＭＳ ゴシック"/>
                      </a:endParaRPr>
                    </a:p>
                  </a:txBody>
                  <a:tcPr marL="7620" marR="7620" marT="7620" marB="0" anchor="ctr"/>
                </a:tc>
                <a:tc>
                  <a:txBody>
                    <a:bodyPr/>
                    <a:lstStyle/>
                    <a:p>
                      <a:pPr algn="r" fontAlgn="ctr"/>
                      <a:r>
                        <a:rPr lang="en-US" altLang="ja-JP" sz="1600" u="none" strike="noStrike" dirty="0">
                          <a:solidFill>
                            <a:srgbClr val="FF0000"/>
                          </a:solidFill>
                          <a:effectLst/>
                        </a:rPr>
                        <a:t>12.4 </a:t>
                      </a:r>
                      <a:endParaRPr lang="en-US" altLang="ja-JP" sz="1600" b="0" i="0" u="none" strike="noStrike" dirty="0">
                        <a:solidFill>
                          <a:srgbClr val="FF0000"/>
                        </a:solidFill>
                        <a:effectLst/>
                        <a:latin typeface="ＭＳ ゴシック"/>
                      </a:endParaRPr>
                    </a:p>
                  </a:txBody>
                  <a:tcPr marL="7620" marR="7620" marT="7620" marB="0" anchor="ctr"/>
                </a:tc>
                <a:extLst>
                  <a:ext uri="{0D108BD9-81ED-4DB2-BD59-A6C34878D82A}">
                    <a16:rowId xmlns:a16="http://schemas.microsoft.com/office/drawing/2014/main" xmlns="" val="10007"/>
                  </a:ext>
                </a:extLst>
              </a:tr>
              <a:tr h="262932">
                <a:tc>
                  <a:txBody>
                    <a:bodyPr/>
                    <a:lstStyle/>
                    <a:p>
                      <a:pPr algn="l" fontAlgn="ctr"/>
                      <a:r>
                        <a:rPr lang="ja-JP" altLang="en-US" sz="1600" u="none" strike="noStrike">
                          <a:effectLst/>
                        </a:rPr>
                        <a:t>金銭の信託（信託財産不動産投資信託）</a:t>
                      </a:r>
                      <a:endParaRPr lang="ja-JP" altLang="en-US" sz="1600" b="0" i="0" u="none" strike="noStrike">
                        <a:solidFill>
                          <a:srgbClr val="000000"/>
                        </a:solidFill>
                        <a:effectLst/>
                        <a:latin typeface="ＭＳ ゴシック"/>
                      </a:endParaRPr>
                    </a:p>
                  </a:txBody>
                  <a:tcPr marL="7620" marR="7620" marT="7620" marB="0" anchor="ctr"/>
                </a:tc>
                <a:tc>
                  <a:txBody>
                    <a:bodyPr/>
                    <a:lstStyle/>
                    <a:p>
                      <a:pPr algn="r" fontAlgn="ctr"/>
                      <a:r>
                        <a:rPr lang="en-US" altLang="ja-JP" sz="1600" u="none" strike="noStrike">
                          <a:effectLst/>
                        </a:rPr>
                        <a:t>459,562,323</a:t>
                      </a:r>
                      <a:endParaRPr lang="en-US" altLang="ja-JP" sz="1600" b="0" i="0" u="none" strike="noStrike">
                        <a:solidFill>
                          <a:srgbClr val="000000"/>
                        </a:solidFill>
                        <a:effectLst/>
                        <a:latin typeface="ＭＳ ゴシック"/>
                      </a:endParaRPr>
                    </a:p>
                  </a:txBody>
                  <a:tcPr marL="7620" marR="7620" marT="7620" marB="0" anchor="ctr"/>
                </a:tc>
                <a:tc>
                  <a:txBody>
                    <a:bodyPr/>
                    <a:lstStyle/>
                    <a:p>
                      <a:pPr algn="r" fontAlgn="ctr"/>
                      <a:r>
                        <a:rPr lang="en-US" altLang="ja-JP" sz="1600" u="none" strike="noStrike" dirty="0">
                          <a:solidFill>
                            <a:srgbClr val="FF0000"/>
                          </a:solidFill>
                          <a:effectLst/>
                        </a:rPr>
                        <a:t>4.1 </a:t>
                      </a:r>
                      <a:endParaRPr lang="en-US" altLang="ja-JP" sz="1600" b="0" i="0" u="none" strike="noStrike" dirty="0">
                        <a:solidFill>
                          <a:srgbClr val="FF0000"/>
                        </a:solidFill>
                        <a:effectLst/>
                        <a:latin typeface="ＭＳ ゴシック"/>
                      </a:endParaRPr>
                    </a:p>
                  </a:txBody>
                  <a:tcPr marL="7620" marR="7620" marT="7620" marB="0" anchor="ctr"/>
                </a:tc>
                <a:extLst>
                  <a:ext uri="{0D108BD9-81ED-4DB2-BD59-A6C34878D82A}">
                    <a16:rowId xmlns:a16="http://schemas.microsoft.com/office/drawing/2014/main" xmlns="" val="10008"/>
                  </a:ext>
                </a:extLst>
              </a:tr>
              <a:tr h="262932">
                <a:tc>
                  <a:txBody>
                    <a:bodyPr/>
                    <a:lstStyle/>
                    <a:p>
                      <a:pPr algn="l" fontAlgn="ctr"/>
                      <a:r>
                        <a:rPr lang="ja-JP" altLang="en-US" sz="1600" u="none" strike="noStrike">
                          <a:effectLst/>
                        </a:rPr>
                        <a:t>貸付金</a:t>
                      </a:r>
                      <a:endParaRPr lang="ja-JP" altLang="en-US" sz="1600" b="0" i="0" u="none" strike="noStrike">
                        <a:solidFill>
                          <a:srgbClr val="000000"/>
                        </a:solidFill>
                        <a:effectLst/>
                        <a:latin typeface="ＭＳ ゴシック"/>
                      </a:endParaRPr>
                    </a:p>
                  </a:txBody>
                  <a:tcPr marL="7620" marR="7620" marT="7620" marB="0" anchor="ctr"/>
                </a:tc>
                <a:tc>
                  <a:txBody>
                    <a:bodyPr/>
                    <a:lstStyle/>
                    <a:p>
                      <a:pPr algn="r" fontAlgn="ctr"/>
                      <a:r>
                        <a:rPr lang="en-US" altLang="ja-JP" sz="1600" u="none" strike="noStrike">
                          <a:effectLst/>
                        </a:rPr>
                        <a:t>47,931,483,000</a:t>
                      </a:r>
                      <a:endParaRPr lang="en-US" altLang="ja-JP" sz="1600" b="0" i="0" u="none" strike="noStrike">
                        <a:solidFill>
                          <a:srgbClr val="000000"/>
                        </a:solidFill>
                        <a:effectLst/>
                        <a:latin typeface="ＭＳ ゴシック"/>
                      </a:endParaRPr>
                    </a:p>
                  </a:txBody>
                  <a:tcPr marL="7620" marR="7620" marT="7620" marB="0" anchor="ctr"/>
                </a:tc>
                <a:tc>
                  <a:txBody>
                    <a:bodyPr/>
                    <a:lstStyle/>
                    <a:p>
                      <a:pPr algn="r" fontAlgn="ctr"/>
                      <a:r>
                        <a:rPr lang="en-US" altLang="ja-JP" sz="1600" u="none" strike="noStrike">
                          <a:effectLst/>
                        </a:rPr>
                        <a:t>1.6 </a:t>
                      </a:r>
                      <a:endParaRPr lang="en-US" altLang="ja-JP" sz="1600" b="0" i="0" u="none" strike="noStrike">
                        <a:solidFill>
                          <a:srgbClr val="000000"/>
                        </a:solidFill>
                        <a:effectLst/>
                        <a:latin typeface="ＭＳ ゴシック"/>
                      </a:endParaRPr>
                    </a:p>
                  </a:txBody>
                  <a:tcPr marL="7620" marR="7620" marT="7620" marB="0" anchor="ctr"/>
                </a:tc>
                <a:extLst>
                  <a:ext uri="{0D108BD9-81ED-4DB2-BD59-A6C34878D82A}">
                    <a16:rowId xmlns:a16="http://schemas.microsoft.com/office/drawing/2014/main" xmlns="" val="10009"/>
                  </a:ext>
                </a:extLst>
              </a:tr>
              <a:tr h="262932">
                <a:tc>
                  <a:txBody>
                    <a:bodyPr/>
                    <a:lstStyle/>
                    <a:p>
                      <a:pPr algn="l" fontAlgn="ctr"/>
                      <a:r>
                        <a:rPr lang="ja-JP" altLang="en-US" sz="1600" u="none" strike="noStrike">
                          <a:effectLst/>
                        </a:rPr>
                        <a:t>外国為替</a:t>
                      </a:r>
                      <a:endParaRPr lang="ja-JP" altLang="en-US" sz="1600" b="0" i="0" u="none" strike="noStrike">
                        <a:solidFill>
                          <a:srgbClr val="000000"/>
                        </a:solidFill>
                        <a:effectLst/>
                        <a:latin typeface="ＭＳ ゴシック"/>
                      </a:endParaRPr>
                    </a:p>
                  </a:txBody>
                  <a:tcPr marL="7620" marR="7620" marT="7620" marB="0" anchor="ctr"/>
                </a:tc>
                <a:tc>
                  <a:txBody>
                    <a:bodyPr/>
                    <a:lstStyle/>
                    <a:p>
                      <a:pPr algn="r" fontAlgn="ctr"/>
                      <a:r>
                        <a:rPr lang="en-US" altLang="ja-JP" sz="1600" u="none" strike="noStrike">
                          <a:effectLst/>
                        </a:rPr>
                        <a:t>6,686,937,899</a:t>
                      </a:r>
                      <a:endParaRPr lang="en-US" altLang="ja-JP" sz="1600" b="0" i="0" u="none" strike="noStrike">
                        <a:solidFill>
                          <a:srgbClr val="000000"/>
                        </a:solidFill>
                        <a:effectLst/>
                        <a:latin typeface="ＭＳ ゴシック"/>
                      </a:endParaRPr>
                    </a:p>
                  </a:txBody>
                  <a:tcPr marL="7620" marR="7620" marT="7620" marB="0" anchor="ctr"/>
                </a:tc>
                <a:tc>
                  <a:txBody>
                    <a:bodyPr/>
                    <a:lstStyle/>
                    <a:p>
                      <a:pPr algn="r" fontAlgn="ctr"/>
                      <a:r>
                        <a:rPr lang="en-US" altLang="ja-JP" sz="1600" u="none" strike="noStrike">
                          <a:effectLst/>
                        </a:rPr>
                        <a:t>1.4 </a:t>
                      </a:r>
                      <a:endParaRPr lang="en-US" altLang="ja-JP" sz="1600" b="0" i="0" u="none" strike="noStrike">
                        <a:solidFill>
                          <a:srgbClr val="000000"/>
                        </a:solidFill>
                        <a:effectLst/>
                        <a:latin typeface="ＭＳ ゴシック"/>
                      </a:endParaRPr>
                    </a:p>
                  </a:txBody>
                  <a:tcPr marL="7620" marR="7620" marT="7620" marB="0" anchor="ctr"/>
                </a:tc>
                <a:extLst>
                  <a:ext uri="{0D108BD9-81ED-4DB2-BD59-A6C34878D82A}">
                    <a16:rowId xmlns:a16="http://schemas.microsoft.com/office/drawing/2014/main" xmlns="" val="10010"/>
                  </a:ext>
                </a:extLst>
              </a:tr>
              <a:tr h="262932">
                <a:tc>
                  <a:txBody>
                    <a:bodyPr/>
                    <a:lstStyle/>
                    <a:p>
                      <a:pPr algn="l" fontAlgn="ctr"/>
                      <a:r>
                        <a:rPr lang="ja-JP" altLang="en-US" sz="1600" u="none" strike="noStrike">
                          <a:effectLst/>
                        </a:rPr>
                        <a:t>代理店勘定</a:t>
                      </a:r>
                      <a:endParaRPr lang="ja-JP" altLang="en-US" sz="1600" b="0" i="0" u="none" strike="noStrike">
                        <a:solidFill>
                          <a:srgbClr val="000000"/>
                        </a:solidFill>
                        <a:effectLst/>
                        <a:latin typeface="ＭＳ ゴシック"/>
                      </a:endParaRPr>
                    </a:p>
                  </a:txBody>
                  <a:tcPr marL="7620" marR="7620" marT="7620" marB="0" anchor="ctr"/>
                </a:tc>
                <a:tc>
                  <a:txBody>
                    <a:bodyPr/>
                    <a:lstStyle/>
                    <a:p>
                      <a:pPr algn="r" fontAlgn="ctr"/>
                      <a:r>
                        <a:rPr lang="en-US" altLang="ja-JP" sz="1600" u="none" strike="noStrike">
                          <a:effectLst/>
                        </a:rPr>
                        <a:t>8,899,541</a:t>
                      </a:r>
                      <a:endParaRPr lang="en-US" altLang="ja-JP" sz="1600" b="0" i="0" u="none" strike="noStrike">
                        <a:solidFill>
                          <a:srgbClr val="000000"/>
                        </a:solidFill>
                        <a:effectLst/>
                        <a:latin typeface="ＭＳ ゴシック"/>
                      </a:endParaRPr>
                    </a:p>
                  </a:txBody>
                  <a:tcPr marL="7620" marR="7620" marT="7620" marB="0" anchor="ctr"/>
                </a:tc>
                <a:tc>
                  <a:txBody>
                    <a:bodyPr/>
                    <a:lstStyle/>
                    <a:p>
                      <a:pPr algn="r" fontAlgn="ctr"/>
                      <a:r>
                        <a:rPr lang="en-US" altLang="ja-JP" sz="1600" u="none" strike="noStrike">
                          <a:effectLst/>
                        </a:rPr>
                        <a:t>0.3 </a:t>
                      </a:r>
                      <a:endParaRPr lang="en-US" altLang="ja-JP" sz="1600" b="0" i="0" u="none" strike="noStrike">
                        <a:solidFill>
                          <a:srgbClr val="000000"/>
                        </a:solidFill>
                        <a:effectLst/>
                        <a:latin typeface="ＭＳ ゴシック"/>
                      </a:endParaRPr>
                    </a:p>
                  </a:txBody>
                  <a:tcPr marL="7620" marR="7620" marT="7620" marB="0" anchor="ctr"/>
                </a:tc>
                <a:extLst>
                  <a:ext uri="{0D108BD9-81ED-4DB2-BD59-A6C34878D82A}">
                    <a16:rowId xmlns:a16="http://schemas.microsoft.com/office/drawing/2014/main" xmlns="" val="10011"/>
                  </a:ext>
                </a:extLst>
              </a:tr>
              <a:tr h="262932">
                <a:tc>
                  <a:txBody>
                    <a:bodyPr/>
                    <a:lstStyle/>
                    <a:p>
                      <a:pPr algn="l" fontAlgn="ctr"/>
                      <a:r>
                        <a:rPr lang="ja-JP" altLang="en-US" sz="1600" u="none" strike="noStrike">
                          <a:effectLst/>
                        </a:rPr>
                        <a:t>雑勘定</a:t>
                      </a:r>
                      <a:endParaRPr lang="ja-JP" altLang="en-US" sz="1600" b="0" i="0" u="none" strike="noStrike">
                        <a:solidFill>
                          <a:srgbClr val="000000"/>
                        </a:solidFill>
                        <a:effectLst/>
                        <a:latin typeface="ＭＳ ゴシック"/>
                      </a:endParaRPr>
                    </a:p>
                  </a:txBody>
                  <a:tcPr marL="7620" marR="7620" marT="7620" marB="0" anchor="ctr"/>
                </a:tc>
                <a:tc>
                  <a:txBody>
                    <a:bodyPr/>
                    <a:lstStyle/>
                    <a:p>
                      <a:pPr algn="r" fontAlgn="ctr"/>
                      <a:r>
                        <a:rPr lang="en-US" altLang="ja-JP" sz="1600" u="none" strike="noStrike">
                          <a:effectLst/>
                        </a:rPr>
                        <a:t>714,582,007</a:t>
                      </a:r>
                      <a:endParaRPr lang="en-US" altLang="ja-JP" sz="1600" b="0" i="0" u="none" strike="noStrike">
                        <a:solidFill>
                          <a:srgbClr val="000000"/>
                        </a:solidFill>
                        <a:effectLst/>
                        <a:latin typeface="ＭＳ ゴシック"/>
                      </a:endParaRPr>
                    </a:p>
                  </a:txBody>
                  <a:tcPr marL="7620" marR="7620" marT="7620" marB="0" anchor="ctr"/>
                </a:tc>
                <a:tc>
                  <a:txBody>
                    <a:bodyPr/>
                    <a:lstStyle/>
                    <a:p>
                      <a:pPr algn="r" fontAlgn="ctr"/>
                      <a:r>
                        <a:rPr lang="en-US" altLang="ja-JP" sz="1600" u="none" strike="noStrike">
                          <a:effectLst/>
                        </a:rPr>
                        <a:t>1.6 </a:t>
                      </a:r>
                      <a:endParaRPr lang="en-US" altLang="ja-JP" sz="1600" b="0" i="0" u="none" strike="noStrike">
                        <a:solidFill>
                          <a:srgbClr val="000000"/>
                        </a:solidFill>
                        <a:effectLst/>
                        <a:latin typeface="ＭＳ ゴシック"/>
                      </a:endParaRPr>
                    </a:p>
                  </a:txBody>
                  <a:tcPr marL="7620" marR="7620" marT="7620" marB="0" anchor="ctr"/>
                </a:tc>
                <a:extLst>
                  <a:ext uri="{0D108BD9-81ED-4DB2-BD59-A6C34878D82A}">
                    <a16:rowId xmlns:a16="http://schemas.microsoft.com/office/drawing/2014/main" xmlns="" val="10012"/>
                  </a:ext>
                </a:extLst>
              </a:tr>
              <a:tr h="262932">
                <a:tc>
                  <a:txBody>
                    <a:bodyPr/>
                    <a:lstStyle/>
                    <a:p>
                      <a:pPr algn="l" fontAlgn="ctr"/>
                      <a:r>
                        <a:rPr lang="ja-JP" altLang="en-US" sz="1600" u="none" strike="noStrike">
                          <a:effectLst/>
                        </a:rPr>
                        <a:t>合計</a:t>
                      </a:r>
                      <a:endParaRPr lang="ja-JP" altLang="en-US" sz="1600" b="0" i="0" u="none" strike="noStrike">
                        <a:solidFill>
                          <a:srgbClr val="000000"/>
                        </a:solidFill>
                        <a:effectLst/>
                        <a:latin typeface="ＭＳ ゴシック"/>
                      </a:endParaRPr>
                    </a:p>
                  </a:txBody>
                  <a:tcPr marL="7620" marR="7620" marT="7620" marB="0" anchor="ctr"/>
                </a:tc>
                <a:tc>
                  <a:txBody>
                    <a:bodyPr/>
                    <a:lstStyle/>
                    <a:p>
                      <a:pPr algn="r" fontAlgn="ctr"/>
                      <a:r>
                        <a:rPr lang="en-US" altLang="ja-JP" sz="1600" u="none" strike="noStrike">
                          <a:effectLst/>
                        </a:rPr>
                        <a:t>533,179,205,537</a:t>
                      </a:r>
                      <a:endParaRPr lang="en-US" altLang="ja-JP" sz="1600" b="0" i="0" u="none" strike="noStrike">
                        <a:solidFill>
                          <a:srgbClr val="000000"/>
                        </a:solidFill>
                        <a:effectLst/>
                        <a:latin typeface="ＭＳ ゴシック"/>
                      </a:endParaRPr>
                    </a:p>
                  </a:txBody>
                  <a:tcPr marL="7620" marR="7620" marT="7620" marB="0" anchor="ctr"/>
                </a:tc>
                <a:tc>
                  <a:txBody>
                    <a:bodyPr/>
                    <a:lstStyle/>
                    <a:p>
                      <a:pPr algn="r" fontAlgn="ctr"/>
                      <a:r>
                        <a:rPr lang="en-US" altLang="ja-JP" sz="1600" u="none" strike="noStrike" dirty="0">
                          <a:effectLst/>
                        </a:rPr>
                        <a:t>3.4 </a:t>
                      </a:r>
                      <a:endParaRPr lang="en-US" altLang="ja-JP" sz="1600" b="0" i="0" u="none" strike="noStrike" dirty="0">
                        <a:solidFill>
                          <a:srgbClr val="000000"/>
                        </a:solidFill>
                        <a:effectLst/>
                        <a:latin typeface="ＭＳ ゴシック"/>
                      </a:endParaRPr>
                    </a:p>
                  </a:txBody>
                  <a:tcPr marL="7620" marR="7620" marT="7620" marB="0" anchor="ctr"/>
                </a:tc>
                <a:extLst>
                  <a:ext uri="{0D108BD9-81ED-4DB2-BD59-A6C34878D82A}">
                    <a16:rowId xmlns:a16="http://schemas.microsoft.com/office/drawing/2014/main" xmlns="" val="10013"/>
                  </a:ext>
                </a:extLst>
              </a:tr>
            </a:tbl>
          </a:graphicData>
        </a:graphic>
      </p:graphicFrame>
      <p:graphicFrame>
        <p:nvGraphicFramePr>
          <p:cNvPr id="10" name="表 9"/>
          <p:cNvGraphicFramePr>
            <a:graphicFrameLocks noGrp="1"/>
          </p:cNvGraphicFramePr>
          <p:nvPr>
            <p:extLst>
              <p:ext uri="{D42A27DB-BD31-4B8C-83A1-F6EECF244321}">
                <p14:modId xmlns:p14="http://schemas.microsoft.com/office/powerpoint/2010/main" val="2953078827"/>
              </p:ext>
            </p:extLst>
          </p:nvPr>
        </p:nvGraphicFramePr>
        <p:xfrm>
          <a:off x="4788024" y="2492896"/>
          <a:ext cx="4215781" cy="2766060"/>
        </p:xfrm>
        <a:graphic>
          <a:graphicData uri="http://schemas.openxmlformats.org/drawingml/2006/table">
            <a:tbl>
              <a:tblPr firstRow="1" firstCol="1" lastRow="1">
                <a:tableStyleId>{00A15C55-8517-42AA-B614-E9B94910E393}</a:tableStyleId>
              </a:tblPr>
              <a:tblGrid>
                <a:gridCol w="2016225">
                  <a:extLst>
                    <a:ext uri="{9D8B030D-6E8A-4147-A177-3AD203B41FA5}">
                      <a16:colId xmlns:a16="http://schemas.microsoft.com/office/drawing/2014/main" xmlns="" val="20000"/>
                    </a:ext>
                  </a:extLst>
                </a:gridCol>
                <a:gridCol w="1714286">
                  <a:extLst>
                    <a:ext uri="{9D8B030D-6E8A-4147-A177-3AD203B41FA5}">
                      <a16:colId xmlns:a16="http://schemas.microsoft.com/office/drawing/2014/main" xmlns="" val="20001"/>
                    </a:ext>
                  </a:extLst>
                </a:gridCol>
                <a:gridCol w="485270">
                  <a:extLst>
                    <a:ext uri="{9D8B030D-6E8A-4147-A177-3AD203B41FA5}">
                      <a16:colId xmlns:a16="http://schemas.microsoft.com/office/drawing/2014/main" xmlns="" val="20002"/>
                    </a:ext>
                  </a:extLst>
                </a:gridCol>
              </a:tblGrid>
              <a:tr h="176747">
                <a:tc>
                  <a:txBody>
                    <a:bodyPr/>
                    <a:lstStyle/>
                    <a:p>
                      <a:pPr algn="l" fontAlgn="ctr"/>
                      <a:r>
                        <a:rPr lang="ja-JP" altLang="en-US" sz="1600" u="none" strike="noStrike" dirty="0">
                          <a:effectLst/>
                        </a:rPr>
                        <a:t>負債および純資産</a:t>
                      </a:r>
                      <a:endParaRPr lang="ja-JP" altLang="en-US" sz="1600" b="0" i="0" u="none" strike="noStrike" dirty="0">
                        <a:solidFill>
                          <a:srgbClr val="000000"/>
                        </a:solidFill>
                        <a:effectLst/>
                        <a:latin typeface="ＭＳ ゴシック"/>
                      </a:endParaRPr>
                    </a:p>
                  </a:txBody>
                  <a:tcPr marL="7620" marR="7620" marT="7620" marB="0" anchor="ctr"/>
                </a:tc>
                <a:tc>
                  <a:txBody>
                    <a:bodyPr/>
                    <a:lstStyle/>
                    <a:p>
                      <a:pPr algn="l" fontAlgn="ctr"/>
                      <a:r>
                        <a:rPr lang="ja-JP" altLang="en-US" sz="1600" u="none" strike="noStrike">
                          <a:effectLst/>
                        </a:rPr>
                        <a:t>　</a:t>
                      </a:r>
                      <a:endParaRPr lang="ja-JP" altLang="en-US" sz="1600" b="0" i="0" u="none" strike="noStrike">
                        <a:solidFill>
                          <a:srgbClr val="000000"/>
                        </a:solidFill>
                        <a:effectLst/>
                        <a:latin typeface="ＭＳ ゴシック"/>
                      </a:endParaRPr>
                    </a:p>
                  </a:txBody>
                  <a:tcPr marL="7620" marR="7620" marT="7620" marB="0" anchor="ctr"/>
                </a:tc>
                <a:tc>
                  <a:txBody>
                    <a:bodyPr/>
                    <a:lstStyle/>
                    <a:p>
                      <a:pPr algn="l" fontAlgn="ctr"/>
                      <a:r>
                        <a:rPr lang="ja-JP" altLang="en-US" sz="1600" u="none" strike="noStrike">
                          <a:effectLst/>
                        </a:rPr>
                        <a:t>倍率</a:t>
                      </a:r>
                      <a:endParaRPr lang="ja-JP" altLang="en-US" sz="1600" b="0" i="0" u="none" strike="noStrike">
                        <a:solidFill>
                          <a:srgbClr val="000000"/>
                        </a:solidFill>
                        <a:effectLst/>
                        <a:latin typeface="ＭＳ ゴシック"/>
                      </a:endParaRPr>
                    </a:p>
                  </a:txBody>
                  <a:tcPr marL="7620" marR="7620" marT="7620" marB="0" anchor="ctr"/>
                </a:tc>
                <a:extLst>
                  <a:ext uri="{0D108BD9-81ED-4DB2-BD59-A6C34878D82A}">
                    <a16:rowId xmlns:a16="http://schemas.microsoft.com/office/drawing/2014/main" xmlns="" val="10000"/>
                  </a:ext>
                </a:extLst>
              </a:tr>
              <a:tr h="176747">
                <a:tc>
                  <a:txBody>
                    <a:bodyPr/>
                    <a:lstStyle/>
                    <a:p>
                      <a:pPr algn="l" fontAlgn="ctr"/>
                      <a:r>
                        <a:rPr lang="ja-JP" altLang="en-US" sz="1600" u="none" strike="noStrike">
                          <a:effectLst/>
                        </a:rPr>
                        <a:t>発行銀行券</a:t>
                      </a:r>
                      <a:endParaRPr lang="ja-JP" altLang="en-US" sz="1600" b="0" i="0" u="none" strike="noStrike">
                        <a:solidFill>
                          <a:srgbClr val="000000"/>
                        </a:solidFill>
                        <a:effectLst/>
                        <a:latin typeface="ＭＳ ゴシック"/>
                      </a:endParaRPr>
                    </a:p>
                  </a:txBody>
                  <a:tcPr marL="7620" marR="7620" marT="7620" marB="0" anchor="ctr"/>
                </a:tc>
                <a:tc>
                  <a:txBody>
                    <a:bodyPr/>
                    <a:lstStyle/>
                    <a:p>
                      <a:pPr algn="r" fontAlgn="ctr"/>
                      <a:r>
                        <a:rPr lang="en-US" altLang="ja-JP" sz="1600" u="none" strike="noStrike">
                          <a:effectLst/>
                        </a:rPr>
                        <a:t>103,706,575,073</a:t>
                      </a:r>
                      <a:endParaRPr lang="en-US" altLang="ja-JP" sz="1600" b="0" i="0" u="none" strike="noStrike">
                        <a:solidFill>
                          <a:srgbClr val="000000"/>
                        </a:solidFill>
                        <a:effectLst/>
                        <a:latin typeface="ＭＳ ゴシック"/>
                      </a:endParaRPr>
                    </a:p>
                  </a:txBody>
                  <a:tcPr marL="7620" marR="7620" marT="7620" marB="0" anchor="ctr"/>
                </a:tc>
                <a:tc>
                  <a:txBody>
                    <a:bodyPr/>
                    <a:lstStyle/>
                    <a:p>
                      <a:pPr algn="r" fontAlgn="ctr"/>
                      <a:r>
                        <a:rPr lang="en-US" altLang="ja-JP" sz="1600" u="none" strike="noStrike">
                          <a:effectLst/>
                        </a:rPr>
                        <a:t>1.2 </a:t>
                      </a:r>
                      <a:endParaRPr lang="en-US" altLang="ja-JP" sz="1600" b="0" i="0" u="none" strike="noStrike">
                        <a:solidFill>
                          <a:srgbClr val="000000"/>
                        </a:solidFill>
                        <a:effectLst/>
                        <a:latin typeface="ＭＳ ゴシック"/>
                      </a:endParaRPr>
                    </a:p>
                  </a:txBody>
                  <a:tcPr marL="7620" marR="7620" marT="7620" marB="0" anchor="ctr"/>
                </a:tc>
                <a:extLst>
                  <a:ext uri="{0D108BD9-81ED-4DB2-BD59-A6C34878D82A}">
                    <a16:rowId xmlns:a16="http://schemas.microsoft.com/office/drawing/2014/main" xmlns="" val="10001"/>
                  </a:ext>
                </a:extLst>
              </a:tr>
              <a:tr h="176747">
                <a:tc>
                  <a:txBody>
                    <a:bodyPr/>
                    <a:lstStyle/>
                    <a:p>
                      <a:pPr algn="l" fontAlgn="ctr"/>
                      <a:r>
                        <a:rPr lang="ja-JP" altLang="en-US" sz="1600" u="none" strike="noStrike">
                          <a:effectLst/>
                        </a:rPr>
                        <a:t>当座預金</a:t>
                      </a:r>
                      <a:endParaRPr lang="ja-JP" altLang="en-US" sz="1600" b="0" i="0" u="none" strike="noStrike">
                        <a:solidFill>
                          <a:srgbClr val="000000"/>
                        </a:solidFill>
                        <a:effectLst/>
                        <a:latin typeface="ＭＳ ゴシック"/>
                      </a:endParaRPr>
                    </a:p>
                  </a:txBody>
                  <a:tcPr marL="7620" marR="7620" marT="7620" marB="0" anchor="ctr"/>
                </a:tc>
                <a:tc>
                  <a:txBody>
                    <a:bodyPr/>
                    <a:lstStyle/>
                    <a:p>
                      <a:pPr algn="r" fontAlgn="ctr"/>
                      <a:r>
                        <a:rPr lang="en-US" altLang="ja-JP" sz="1600" u="none" strike="noStrike">
                          <a:effectLst/>
                        </a:rPr>
                        <a:t>366,704,433,419</a:t>
                      </a:r>
                      <a:endParaRPr lang="en-US" altLang="ja-JP" sz="1600" b="0" i="0" u="none" strike="noStrike">
                        <a:solidFill>
                          <a:srgbClr val="000000"/>
                        </a:solidFill>
                        <a:effectLst/>
                        <a:latin typeface="ＭＳ ゴシック"/>
                      </a:endParaRPr>
                    </a:p>
                  </a:txBody>
                  <a:tcPr marL="7620" marR="7620" marT="7620" marB="0" anchor="ctr"/>
                </a:tc>
                <a:tc>
                  <a:txBody>
                    <a:bodyPr/>
                    <a:lstStyle/>
                    <a:p>
                      <a:pPr algn="r" fontAlgn="ctr"/>
                      <a:r>
                        <a:rPr lang="en-US" altLang="ja-JP" sz="1600" u="none" strike="noStrike" dirty="0">
                          <a:solidFill>
                            <a:srgbClr val="FF0000"/>
                          </a:solidFill>
                          <a:effectLst/>
                        </a:rPr>
                        <a:t>7.6 </a:t>
                      </a:r>
                      <a:endParaRPr lang="en-US" altLang="ja-JP" sz="1600" b="0" i="0" u="none" strike="noStrike" dirty="0">
                        <a:solidFill>
                          <a:srgbClr val="FF0000"/>
                        </a:solidFill>
                        <a:effectLst/>
                        <a:latin typeface="ＭＳ ゴシック"/>
                      </a:endParaRPr>
                    </a:p>
                  </a:txBody>
                  <a:tcPr marL="7620" marR="7620" marT="7620" marB="0" anchor="ctr"/>
                </a:tc>
                <a:extLst>
                  <a:ext uri="{0D108BD9-81ED-4DB2-BD59-A6C34878D82A}">
                    <a16:rowId xmlns:a16="http://schemas.microsoft.com/office/drawing/2014/main" xmlns="" val="10002"/>
                  </a:ext>
                </a:extLst>
              </a:tr>
              <a:tr h="176747">
                <a:tc>
                  <a:txBody>
                    <a:bodyPr/>
                    <a:lstStyle/>
                    <a:p>
                      <a:pPr algn="l" fontAlgn="ctr"/>
                      <a:r>
                        <a:rPr lang="ja-JP" altLang="en-US" sz="1600" u="none" strike="noStrike">
                          <a:effectLst/>
                        </a:rPr>
                        <a:t>その他預金</a:t>
                      </a:r>
                      <a:endParaRPr lang="ja-JP" altLang="en-US" sz="1600" b="0" i="0" u="none" strike="noStrike">
                        <a:solidFill>
                          <a:srgbClr val="000000"/>
                        </a:solidFill>
                        <a:effectLst/>
                        <a:latin typeface="ＭＳ ゴシック"/>
                      </a:endParaRPr>
                    </a:p>
                  </a:txBody>
                  <a:tcPr marL="7620" marR="7620" marT="7620" marB="0" anchor="ctr"/>
                </a:tc>
                <a:tc>
                  <a:txBody>
                    <a:bodyPr/>
                    <a:lstStyle/>
                    <a:p>
                      <a:pPr algn="r" fontAlgn="ctr"/>
                      <a:r>
                        <a:rPr lang="en-US" altLang="ja-JP" sz="1600" u="none" strike="noStrike">
                          <a:effectLst/>
                        </a:rPr>
                        <a:t>19,830,078,544</a:t>
                      </a:r>
                      <a:endParaRPr lang="en-US" altLang="ja-JP" sz="1600" b="0" i="0" u="none" strike="noStrike">
                        <a:solidFill>
                          <a:srgbClr val="000000"/>
                        </a:solidFill>
                        <a:effectLst/>
                        <a:latin typeface="ＭＳ ゴシック"/>
                      </a:endParaRPr>
                    </a:p>
                  </a:txBody>
                  <a:tcPr marL="7620" marR="7620" marT="7620" marB="0" anchor="ctr"/>
                </a:tc>
                <a:tc>
                  <a:txBody>
                    <a:bodyPr/>
                    <a:lstStyle/>
                    <a:p>
                      <a:pPr algn="r" fontAlgn="ctr"/>
                      <a:r>
                        <a:rPr lang="en-US" altLang="ja-JP" sz="1600" u="none" strike="noStrike" dirty="0">
                          <a:solidFill>
                            <a:srgbClr val="FF0000"/>
                          </a:solidFill>
                          <a:effectLst/>
                        </a:rPr>
                        <a:t>101.0 </a:t>
                      </a:r>
                      <a:endParaRPr lang="en-US" altLang="ja-JP" sz="1600" b="0" i="0" u="none" strike="noStrike" dirty="0">
                        <a:solidFill>
                          <a:srgbClr val="FF0000"/>
                        </a:solidFill>
                        <a:effectLst/>
                        <a:latin typeface="ＭＳ ゴシック"/>
                      </a:endParaRPr>
                    </a:p>
                  </a:txBody>
                  <a:tcPr marL="7620" marR="7620" marT="7620" marB="0" anchor="ctr"/>
                </a:tc>
                <a:extLst>
                  <a:ext uri="{0D108BD9-81ED-4DB2-BD59-A6C34878D82A}">
                    <a16:rowId xmlns:a16="http://schemas.microsoft.com/office/drawing/2014/main" xmlns="" val="10003"/>
                  </a:ext>
                </a:extLst>
              </a:tr>
              <a:tr h="176747">
                <a:tc>
                  <a:txBody>
                    <a:bodyPr/>
                    <a:lstStyle/>
                    <a:p>
                      <a:pPr algn="l" fontAlgn="ctr"/>
                      <a:r>
                        <a:rPr lang="ja-JP" altLang="en-US" sz="1600" u="none" strike="noStrike">
                          <a:effectLst/>
                        </a:rPr>
                        <a:t>政府預金</a:t>
                      </a:r>
                      <a:endParaRPr lang="ja-JP" altLang="en-US" sz="1600" b="0" i="0" u="none" strike="noStrike">
                        <a:solidFill>
                          <a:srgbClr val="000000"/>
                        </a:solidFill>
                        <a:effectLst/>
                        <a:latin typeface="ＭＳ ゴシック"/>
                      </a:endParaRPr>
                    </a:p>
                  </a:txBody>
                  <a:tcPr marL="7620" marR="7620" marT="7620" marB="0" anchor="ctr"/>
                </a:tc>
                <a:tc>
                  <a:txBody>
                    <a:bodyPr/>
                    <a:lstStyle/>
                    <a:p>
                      <a:pPr algn="r" fontAlgn="ctr"/>
                      <a:r>
                        <a:rPr lang="en-US" altLang="ja-JP" sz="1600" u="none" strike="noStrike">
                          <a:effectLst/>
                        </a:rPr>
                        <a:t>32,598,752,009</a:t>
                      </a:r>
                      <a:endParaRPr lang="en-US" altLang="ja-JP" sz="1600" b="0" i="0" u="none" strike="noStrike">
                        <a:solidFill>
                          <a:srgbClr val="000000"/>
                        </a:solidFill>
                        <a:effectLst/>
                        <a:latin typeface="ＭＳ ゴシック"/>
                      </a:endParaRPr>
                    </a:p>
                  </a:txBody>
                  <a:tcPr marL="7620" marR="7620" marT="7620" marB="0" anchor="ctr"/>
                </a:tc>
                <a:tc>
                  <a:txBody>
                    <a:bodyPr/>
                    <a:lstStyle/>
                    <a:p>
                      <a:pPr algn="r" fontAlgn="ctr"/>
                      <a:r>
                        <a:rPr lang="en-US" altLang="ja-JP" sz="1600" u="none" strike="noStrike" dirty="0">
                          <a:solidFill>
                            <a:srgbClr val="FF0000"/>
                          </a:solidFill>
                          <a:effectLst/>
                        </a:rPr>
                        <a:t>19.8 </a:t>
                      </a:r>
                      <a:endParaRPr lang="en-US" altLang="ja-JP" sz="1600" b="0" i="0" u="none" strike="noStrike" dirty="0">
                        <a:solidFill>
                          <a:srgbClr val="FF0000"/>
                        </a:solidFill>
                        <a:effectLst/>
                        <a:latin typeface="ＭＳ ゴシック"/>
                      </a:endParaRPr>
                    </a:p>
                  </a:txBody>
                  <a:tcPr marL="7620" marR="7620" marT="7620" marB="0" anchor="ctr"/>
                </a:tc>
                <a:extLst>
                  <a:ext uri="{0D108BD9-81ED-4DB2-BD59-A6C34878D82A}">
                    <a16:rowId xmlns:a16="http://schemas.microsoft.com/office/drawing/2014/main" xmlns="" val="10004"/>
                  </a:ext>
                </a:extLst>
              </a:tr>
              <a:tr h="176747">
                <a:tc>
                  <a:txBody>
                    <a:bodyPr/>
                    <a:lstStyle/>
                    <a:p>
                      <a:pPr algn="l" fontAlgn="ctr"/>
                      <a:r>
                        <a:rPr lang="ja-JP" altLang="en-US" sz="1600" u="none" strike="noStrike">
                          <a:effectLst/>
                        </a:rPr>
                        <a:t>売現先勘定</a:t>
                      </a:r>
                      <a:endParaRPr lang="ja-JP" altLang="en-US" sz="1600" b="0" i="0" u="none" strike="noStrike">
                        <a:solidFill>
                          <a:srgbClr val="000000"/>
                        </a:solidFill>
                        <a:effectLst/>
                        <a:latin typeface="ＭＳ ゴシック"/>
                      </a:endParaRPr>
                    </a:p>
                  </a:txBody>
                  <a:tcPr marL="7620" marR="7620" marT="7620" marB="0" anchor="ctr"/>
                </a:tc>
                <a:tc>
                  <a:txBody>
                    <a:bodyPr/>
                    <a:lstStyle/>
                    <a:p>
                      <a:pPr algn="r" fontAlgn="ctr"/>
                      <a:r>
                        <a:rPr lang="en-US" altLang="ja-JP" sz="1600" u="none" strike="noStrike">
                          <a:effectLst/>
                        </a:rPr>
                        <a:t>166,914,813</a:t>
                      </a:r>
                      <a:endParaRPr lang="en-US" altLang="ja-JP" sz="1600" b="0" i="0" u="none" strike="noStrike">
                        <a:solidFill>
                          <a:srgbClr val="000000"/>
                        </a:solidFill>
                        <a:effectLst/>
                        <a:latin typeface="ＭＳ ゴシック"/>
                      </a:endParaRPr>
                    </a:p>
                  </a:txBody>
                  <a:tcPr marL="7620" marR="7620" marT="7620" marB="0" anchor="ctr"/>
                </a:tc>
                <a:tc>
                  <a:txBody>
                    <a:bodyPr/>
                    <a:lstStyle/>
                    <a:p>
                      <a:pPr algn="r" fontAlgn="ctr"/>
                      <a:r>
                        <a:rPr lang="en-US" altLang="ja-JP" sz="1600" u="none" strike="noStrike">
                          <a:effectLst/>
                        </a:rPr>
                        <a:t>0.0 </a:t>
                      </a:r>
                      <a:endParaRPr lang="en-US" altLang="ja-JP" sz="1600" b="0" i="0" u="none" strike="noStrike">
                        <a:solidFill>
                          <a:srgbClr val="000000"/>
                        </a:solidFill>
                        <a:effectLst/>
                        <a:latin typeface="ＭＳ ゴシック"/>
                      </a:endParaRPr>
                    </a:p>
                  </a:txBody>
                  <a:tcPr marL="7620" marR="7620" marT="7620" marB="0" anchor="ctr"/>
                </a:tc>
                <a:extLst>
                  <a:ext uri="{0D108BD9-81ED-4DB2-BD59-A6C34878D82A}">
                    <a16:rowId xmlns:a16="http://schemas.microsoft.com/office/drawing/2014/main" xmlns="" val="10005"/>
                  </a:ext>
                </a:extLst>
              </a:tr>
              <a:tr h="176747">
                <a:tc>
                  <a:txBody>
                    <a:bodyPr/>
                    <a:lstStyle/>
                    <a:p>
                      <a:pPr algn="l" fontAlgn="ctr"/>
                      <a:r>
                        <a:rPr lang="ja-JP" altLang="en-US" sz="1600" u="none" strike="noStrike">
                          <a:effectLst/>
                        </a:rPr>
                        <a:t>雑勘定</a:t>
                      </a:r>
                      <a:endParaRPr lang="ja-JP" altLang="en-US" sz="1600" b="0" i="0" u="none" strike="noStrike">
                        <a:solidFill>
                          <a:srgbClr val="000000"/>
                        </a:solidFill>
                        <a:effectLst/>
                        <a:latin typeface="ＭＳ ゴシック"/>
                      </a:endParaRPr>
                    </a:p>
                  </a:txBody>
                  <a:tcPr marL="7620" marR="7620" marT="7620" marB="0" anchor="ctr"/>
                </a:tc>
                <a:tc>
                  <a:txBody>
                    <a:bodyPr/>
                    <a:lstStyle/>
                    <a:p>
                      <a:pPr algn="r" fontAlgn="ctr"/>
                      <a:r>
                        <a:rPr lang="en-US" altLang="ja-JP" sz="1600" u="none" strike="noStrike">
                          <a:effectLst/>
                        </a:rPr>
                        <a:t>2,126,936,279</a:t>
                      </a:r>
                      <a:endParaRPr lang="en-US" altLang="ja-JP" sz="1600" b="0" i="0" u="none" strike="noStrike">
                        <a:solidFill>
                          <a:srgbClr val="000000"/>
                        </a:solidFill>
                        <a:effectLst/>
                        <a:latin typeface="ＭＳ ゴシック"/>
                      </a:endParaRPr>
                    </a:p>
                  </a:txBody>
                  <a:tcPr marL="7620" marR="7620" marT="7620" marB="0" anchor="ctr"/>
                </a:tc>
                <a:tc>
                  <a:txBody>
                    <a:bodyPr/>
                    <a:lstStyle/>
                    <a:p>
                      <a:pPr algn="r" fontAlgn="ctr"/>
                      <a:r>
                        <a:rPr lang="en-US" altLang="ja-JP" sz="1600" u="none" strike="noStrike">
                          <a:effectLst/>
                        </a:rPr>
                        <a:t>3.7 </a:t>
                      </a:r>
                      <a:endParaRPr lang="en-US" altLang="ja-JP" sz="1600" b="0" i="0" u="none" strike="noStrike">
                        <a:solidFill>
                          <a:srgbClr val="000000"/>
                        </a:solidFill>
                        <a:effectLst/>
                        <a:latin typeface="ＭＳ ゴシック"/>
                      </a:endParaRPr>
                    </a:p>
                  </a:txBody>
                  <a:tcPr marL="7620" marR="7620" marT="7620" marB="0" anchor="ctr"/>
                </a:tc>
                <a:extLst>
                  <a:ext uri="{0D108BD9-81ED-4DB2-BD59-A6C34878D82A}">
                    <a16:rowId xmlns:a16="http://schemas.microsoft.com/office/drawing/2014/main" xmlns="" val="10006"/>
                  </a:ext>
                </a:extLst>
              </a:tr>
              <a:tr h="176747">
                <a:tc>
                  <a:txBody>
                    <a:bodyPr/>
                    <a:lstStyle/>
                    <a:p>
                      <a:pPr algn="l" fontAlgn="ctr"/>
                      <a:r>
                        <a:rPr lang="ja-JP" altLang="en-US" sz="1600" u="none" strike="noStrike">
                          <a:effectLst/>
                        </a:rPr>
                        <a:t>引当金勘定</a:t>
                      </a:r>
                      <a:endParaRPr lang="ja-JP" altLang="en-US" sz="1600" b="0" i="0" u="none" strike="noStrike">
                        <a:solidFill>
                          <a:srgbClr val="000000"/>
                        </a:solidFill>
                        <a:effectLst/>
                        <a:latin typeface="ＭＳ ゴシック"/>
                      </a:endParaRPr>
                    </a:p>
                  </a:txBody>
                  <a:tcPr marL="7620" marR="7620" marT="7620" marB="0" anchor="ctr"/>
                </a:tc>
                <a:tc>
                  <a:txBody>
                    <a:bodyPr/>
                    <a:lstStyle/>
                    <a:p>
                      <a:pPr algn="r" fontAlgn="ctr"/>
                      <a:r>
                        <a:rPr lang="en-US" altLang="ja-JP" sz="1600" u="none" strike="noStrike">
                          <a:effectLst/>
                        </a:rPr>
                        <a:t>4,860,982,590</a:t>
                      </a:r>
                      <a:endParaRPr lang="en-US" altLang="ja-JP" sz="1600" b="0" i="0" u="none" strike="noStrike">
                        <a:solidFill>
                          <a:srgbClr val="000000"/>
                        </a:solidFill>
                        <a:effectLst/>
                        <a:latin typeface="ＭＳ ゴシック"/>
                      </a:endParaRPr>
                    </a:p>
                  </a:txBody>
                  <a:tcPr marL="7620" marR="7620" marT="7620" marB="0" anchor="ctr"/>
                </a:tc>
                <a:tc>
                  <a:txBody>
                    <a:bodyPr/>
                    <a:lstStyle/>
                    <a:p>
                      <a:pPr algn="r" fontAlgn="ctr"/>
                      <a:r>
                        <a:rPr lang="en-US" altLang="ja-JP" sz="1600" u="none" strike="noStrike">
                          <a:effectLst/>
                        </a:rPr>
                        <a:t>1.5 </a:t>
                      </a:r>
                      <a:endParaRPr lang="en-US" altLang="ja-JP" sz="1600" b="0" i="0" u="none" strike="noStrike">
                        <a:solidFill>
                          <a:srgbClr val="000000"/>
                        </a:solidFill>
                        <a:effectLst/>
                        <a:latin typeface="ＭＳ ゴシック"/>
                      </a:endParaRPr>
                    </a:p>
                  </a:txBody>
                  <a:tcPr marL="7620" marR="7620" marT="7620" marB="0" anchor="ctr"/>
                </a:tc>
                <a:extLst>
                  <a:ext uri="{0D108BD9-81ED-4DB2-BD59-A6C34878D82A}">
                    <a16:rowId xmlns:a16="http://schemas.microsoft.com/office/drawing/2014/main" xmlns="" val="10007"/>
                  </a:ext>
                </a:extLst>
              </a:tr>
              <a:tr h="176747">
                <a:tc>
                  <a:txBody>
                    <a:bodyPr/>
                    <a:lstStyle/>
                    <a:p>
                      <a:pPr algn="l" fontAlgn="ctr"/>
                      <a:r>
                        <a:rPr lang="ja-JP" altLang="en-US" sz="1600" u="none" strike="noStrike">
                          <a:effectLst/>
                        </a:rPr>
                        <a:t>資本金</a:t>
                      </a:r>
                      <a:endParaRPr lang="ja-JP" altLang="en-US" sz="1600" b="0" i="0" u="none" strike="noStrike">
                        <a:solidFill>
                          <a:srgbClr val="000000"/>
                        </a:solidFill>
                        <a:effectLst/>
                        <a:latin typeface="ＭＳ ゴシック"/>
                      </a:endParaRPr>
                    </a:p>
                  </a:txBody>
                  <a:tcPr marL="7620" marR="7620" marT="7620" marB="0" anchor="ctr"/>
                </a:tc>
                <a:tc>
                  <a:txBody>
                    <a:bodyPr/>
                    <a:lstStyle/>
                    <a:p>
                      <a:pPr algn="r" fontAlgn="ctr"/>
                      <a:r>
                        <a:rPr lang="en-US" altLang="ja-JP" sz="1600" u="none" strike="noStrike">
                          <a:effectLst/>
                        </a:rPr>
                        <a:t>100,000</a:t>
                      </a:r>
                      <a:endParaRPr lang="en-US" altLang="ja-JP" sz="1600" b="0" i="0" u="none" strike="noStrike">
                        <a:solidFill>
                          <a:srgbClr val="000000"/>
                        </a:solidFill>
                        <a:effectLst/>
                        <a:latin typeface="ＭＳ ゴシック"/>
                      </a:endParaRPr>
                    </a:p>
                  </a:txBody>
                  <a:tcPr marL="7620" marR="7620" marT="7620" marB="0" anchor="ctr"/>
                </a:tc>
                <a:tc>
                  <a:txBody>
                    <a:bodyPr/>
                    <a:lstStyle/>
                    <a:p>
                      <a:pPr algn="r" fontAlgn="ctr"/>
                      <a:r>
                        <a:rPr lang="en-US" altLang="ja-JP" sz="1600" u="none" strike="noStrike">
                          <a:effectLst/>
                        </a:rPr>
                        <a:t>1.0 </a:t>
                      </a:r>
                      <a:endParaRPr lang="en-US" altLang="ja-JP" sz="1600" b="0" i="0" u="none" strike="noStrike">
                        <a:solidFill>
                          <a:srgbClr val="000000"/>
                        </a:solidFill>
                        <a:effectLst/>
                        <a:latin typeface="ＭＳ ゴシック"/>
                      </a:endParaRPr>
                    </a:p>
                  </a:txBody>
                  <a:tcPr marL="7620" marR="7620" marT="7620" marB="0" anchor="ctr"/>
                </a:tc>
                <a:extLst>
                  <a:ext uri="{0D108BD9-81ED-4DB2-BD59-A6C34878D82A}">
                    <a16:rowId xmlns:a16="http://schemas.microsoft.com/office/drawing/2014/main" xmlns="" val="10008"/>
                  </a:ext>
                </a:extLst>
              </a:tr>
              <a:tr h="176747">
                <a:tc>
                  <a:txBody>
                    <a:bodyPr/>
                    <a:lstStyle/>
                    <a:p>
                      <a:pPr algn="l" fontAlgn="ctr"/>
                      <a:r>
                        <a:rPr lang="ja-JP" altLang="en-US" sz="1600" u="none" strike="noStrike">
                          <a:effectLst/>
                        </a:rPr>
                        <a:t>準備金</a:t>
                      </a:r>
                      <a:endParaRPr lang="ja-JP" altLang="en-US" sz="1600" b="0" i="0" u="none" strike="noStrike">
                        <a:solidFill>
                          <a:srgbClr val="000000"/>
                        </a:solidFill>
                        <a:effectLst/>
                        <a:latin typeface="ＭＳ ゴシック"/>
                      </a:endParaRPr>
                    </a:p>
                  </a:txBody>
                  <a:tcPr marL="7620" marR="7620" marT="7620" marB="0" anchor="ctr"/>
                </a:tc>
                <a:tc>
                  <a:txBody>
                    <a:bodyPr/>
                    <a:lstStyle/>
                    <a:p>
                      <a:pPr algn="r" fontAlgn="ctr"/>
                      <a:r>
                        <a:rPr lang="en-US" altLang="ja-JP" sz="1600" u="none" strike="noStrike">
                          <a:effectLst/>
                        </a:rPr>
                        <a:t>3,184,432,807</a:t>
                      </a:r>
                      <a:endParaRPr lang="en-US" altLang="ja-JP" sz="1600" b="0" i="0" u="none" strike="noStrike">
                        <a:solidFill>
                          <a:srgbClr val="000000"/>
                        </a:solidFill>
                        <a:effectLst/>
                        <a:latin typeface="ＭＳ ゴシック"/>
                      </a:endParaRPr>
                    </a:p>
                  </a:txBody>
                  <a:tcPr marL="7620" marR="7620" marT="7620" marB="0" anchor="ctr"/>
                </a:tc>
                <a:tc>
                  <a:txBody>
                    <a:bodyPr/>
                    <a:lstStyle/>
                    <a:p>
                      <a:pPr algn="r" fontAlgn="ctr"/>
                      <a:r>
                        <a:rPr lang="en-US" altLang="ja-JP" sz="1600" u="none" strike="noStrike">
                          <a:effectLst/>
                        </a:rPr>
                        <a:t>1.2 </a:t>
                      </a:r>
                      <a:endParaRPr lang="en-US" altLang="ja-JP" sz="1600" b="0" i="0" u="none" strike="noStrike">
                        <a:solidFill>
                          <a:srgbClr val="000000"/>
                        </a:solidFill>
                        <a:effectLst/>
                        <a:latin typeface="ＭＳ ゴシック"/>
                      </a:endParaRPr>
                    </a:p>
                  </a:txBody>
                  <a:tcPr marL="7620" marR="7620" marT="7620" marB="0" anchor="ctr"/>
                </a:tc>
                <a:extLst>
                  <a:ext uri="{0D108BD9-81ED-4DB2-BD59-A6C34878D82A}">
                    <a16:rowId xmlns:a16="http://schemas.microsoft.com/office/drawing/2014/main" xmlns="" val="10009"/>
                  </a:ext>
                </a:extLst>
              </a:tr>
              <a:tr h="176747">
                <a:tc>
                  <a:txBody>
                    <a:bodyPr/>
                    <a:lstStyle/>
                    <a:p>
                      <a:pPr algn="l" fontAlgn="ctr"/>
                      <a:r>
                        <a:rPr lang="ja-JP" altLang="en-US" sz="1600" u="none" strike="noStrike">
                          <a:effectLst/>
                        </a:rPr>
                        <a:t>合計</a:t>
                      </a:r>
                      <a:endParaRPr lang="ja-JP" altLang="en-US" sz="1600" b="0" i="0" u="none" strike="noStrike">
                        <a:solidFill>
                          <a:srgbClr val="000000"/>
                        </a:solidFill>
                        <a:effectLst/>
                        <a:latin typeface="ＭＳ ゴシック"/>
                      </a:endParaRPr>
                    </a:p>
                  </a:txBody>
                  <a:tcPr marL="7620" marR="7620" marT="7620" marB="0" anchor="ctr"/>
                </a:tc>
                <a:tc>
                  <a:txBody>
                    <a:bodyPr/>
                    <a:lstStyle/>
                    <a:p>
                      <a:pPr algn="r" fontAlgn="ctr"/>
                      <a:r>
                        <a:rPr lang="en-US" altLang="ja-JP" sz="1600" u="none" strike="noStrike">
                          <a:effectLst/>
                        </a:rPr>
                        <a:t>533,179,205,537</a:t>
                      </a:r>
                      <a:endParaRPr lang="en-US" altLang="ja-JP" sz="1600" b="0" i="0" u="none" strike="noStrike">
                        <a:solidFill>
                          <a:srgbClr val="000000"/>
                        </a:solidFill>
                        <a:effectLst/>
                        <a:latin typeface="ＭＳ ゴシック"/>
                      </a:endParaRPr>
                    </a:p>
                  </a:txBody>
                  <a:tcPr marL="7620" marR="7620" marT="7620" marB="0" anchor="ctr"/>
                </a:tc>
                <a:tc>
                  <a:txBody>
                    <a:bodyPr/>
                    <a:lstStyle/>
                    <a:p>
                      <a:pPr algn="r" fontAlgn="ctr"/>
                      <a:r>
                        <a:rPr lang="en-US" altLang="ja-JP" sz="1600" u="none" strike="noStrike" dirty="0">
                          <a:effectLst/>
                        </a:rPr>
                        <a:t>3.4 </a:t>
                      </a:r>
                      <a:endParaRPr lang="en-US" altLang="ja-JP" sz="1600" b="0" i="0" u="none" strike="noStrike" dirty="0">
                        <a:solidFill>
                          <a:srgbClr val="000000"/>
                        </a:solidFill>
                        <a:effectLst/>
                        <a:latin typeface="ＭＳ ゴシック"/>
                      </a:endParaRPr>
                    </a:p>
                  </a:txBody>
                  <a:tcPr marL="7620" marR="7620" marT="7620" marB="0" anchor="ctr"/>
                </a:tc>
                <a:extLst>
                  <a:ext uri="{0D108BD9-81ED-4DB2-BD59-A6C34878D82A}">
                    <a16:rowId xmlns:a16="http://schemas.microsoft.com/office/drawing/2014/main" xmlns="" val="10010"/>
                  </a:ext>
                </a:extLst>
              </a:tr>
            </a:tbl>
          </a:graphicData>
        </a:graphic>
      </p:graphicFrame>
      <p:sp>
        <p:nvSpPr>
          <p:cNvPr id="11" name="テキスト ボックス 10"/>
          <p:cNvSpPr txBox="1"/>
          <p:nvPr/>
        </p:nvSpPr>
        <p:spPr>
          <a:xfrm>
            <a:off x="4860032" y="5445224"/>
            <a:ext cx="4032448" cy="646331"/>
          </a:xfrm>
          <a:prstGeom prst="rect">
            <a:avLst/>
          </a:prstGeom>
          <a:noFill/>
        </p:spPr>
        <p:txBody>
          <a:bodyPr wrap="square" rtlCol="0">
            <a:spAutoFit/>
          </a:bodyPr>
          <a:lstStyle/>
          <a:p>
            <a:r>
              <a:rPr kumimoji="1" lang="ja-JP" altLang="en-US" dirty="0"/>
              <a:t>単位：千円。</a:t>
            </a:r>
            <a:endParaRPr kumimoji="1" lang="en-US" altLang="ja-JP" dirty="0"/>
          </a:p>
          <a:p>
            <a:r>
              <a:rPr lang="ja-JP" altLang="en-US" dirty="0"/>
              <a:t>出所：日本銀行</a:t>
            </a:r>
            <a:r>
              <a:rPr lang="en-US" altLang="ja-JP" dirty="0"/>
              <a:t>『</a:t>
            </a:r>
            <a:r>
              <a:rPr lang="ja-JP" altLang="en-US" dirty="0"/>
              <a:t>営業毎旬報告</a:t>
            </a:r>
            <a:r>
              <a:rPr lang="en-US" altLang="ja-JP" dirty="0"/>
              <a:t>』</a:t>
            </a:r>
            <a:r>
              <a:rPr lang="ja-JP" altLang="en-US" dirty="0" err="1"/>
              <a:t>。</a:t>
            </a:r>
            <a:endParaRPr kumimoji="1" lang="ja-JP" altLang="en-US" dirty="0"/>
          </a:p>
        </p:txBody>
      </p:sp>
    </p:spTree>
    <p:extLst>
      <p:ext uri="{BB962C8B-B14F-4D97-AF65-F5344CB8AC3E}">
        <p14:creationId xmlns:p14="http://schemas.microsoft.com/office/powerpoint/2010/main" val="285905478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ja-JP" altLang="en-US" dirty="0"/>
              <a:t>バランスシートで見る金融調節</a:t>
            </a:r>
            <a:r>
              <a:rPr lang="ja-JP" altLang="en-US" dirty="0"/>
              <a:t>の論理</a:t>
            </a:r>
            <a:r>
              <a:rPr lang="en-US" altLang="ja-JP" dirty="0"/>
              <a:t>(</a:t>
            </a:r>
            <a:r>
              <a:rPr lang="ja-JP" altLang="en-US" dirty="0"/>
              <a:t>買いオペの場合</a:t>
            </a:r>
            <a:r>
              <a:rPr lang="en-US" altLang="ja-JP" dirty="0"/>
              <a:t>)</a:t>
            </a:r>
            <a:endParaRPr kumimoji="1" lang="ja-JP" altLang="en-US" dirty="0"/>
          </a:p>
        </p:txBody>
      </p:sp>
      <p:sp>
        <p:nvSpPr>
          <p:cNvPr id="3" name="コンテンツ プレースホルダー 2"/>
          <p:cNvSpPr>
            <a:spLocks noGrp="1"/>
          </p:cNvSpPr>
          <p:nvPr>
            <p:ph idx="1"/>
          </p:nvPr>
        </p:nvSpPr>
        <p:spPr>
          <a:xfrm>
            <a:off x="251520" y="1600201"/>
            <a:ext cx="3744416" cy="5257799"/>
          </a:xfrm>
        </p:spPr>
        <p:txBody>
          <a:bodyPr>
            <a:normAutofit fontScale="77500" lnSpcReduction="20000"/>
          </a:bodyPr>
          <a:lstStyle/>
          <a:p>
            <a:r>
              <a:rPr kumimoji="1" lang="ja-JP" altLang="en-US" dirty="0"/>
              <a:t>日銀は，自行に銀行</a:t>
            </a:r>
            <a:r>
              <a:rPr lang="ja-JP" altLang="en-US" dirty="0"/>
              <a:t>がもつ</a:t>
            </a:r>
            <a:r>
              <a:rPr kumimoji="1" lang="ja-JP" altLang="en-US" dirty="0"/>
              <a:t>当座預金口座に代金を振り込んで国債を購入できる</a:t>
            </a:r>
            <a:endParaRPr kumimoji="1" lang="en-US" altLang="ja-JP" dirty="0"/>
          </a:p>
          <a:p>
            <a:pPr lvl="1"/>
            <a:r>
              <a:rPr lang="ja-JP" altLang="en-US" dirty="0"/>
              <a:t>発券銀行だから</a:t>
            </a:r>
            <a:endParaRPr lang="en-US" altLang="ja-JP" dirty="0"/>
          </a:p>
          <a:p>
            <a:r>
              <a:rPr kumimoji="1" lang="ja-JP" altLang="en-US" dirty="0"/>
              <a:t>日銀が国債を購入すると，日銀側はバランスシート拡大</a:t>
            </a:r>
            <a:endParaRPr kumimoji="1" lang="en-US" altLang="ja-JP" dirty="0"/>
          </a:p>
          <a:p>
            <a:pPr lvl="1"/>
            <a:r>
              <a:rPr kumimoji="1" lang="ja-JP" altLang="en-US" dirty="0"/>
              <a:t>負債側：日銀当座預金が増加</a:t>
            </a:r>
            <a:endParaRPr kumimoji="1" lang="en-US" altLang="ja-JP" dirty="0"/>
          </a:p>
          <a:p>
            <a:pPr lvl="1"/>
            <a:r>
              <a:rPr kumimoji="1" lang="ja-JP" altLang="en-US" dirty="0"/>
              <a:t>資産側</a:t>
            </a:r>
            <a:r>
              <a:rPr lang="ja-JP" altLang="en-US" dirty="0"/>
              <a:t>：</a:t>
            </a:r>
            <a:r>
              <a:rPr kumimoji="1" lang="ja-JP" altLang="en-US" dirty="0"/>
              <a:t>国債が増加</a:t>
            </a:r>
            <a:endParaRPr kumimoji="1" lang="en-US" altLang="ja-JP" dirty="0"/>
          </a:p>
          <a:p>
            <a:r>
              <a:rPr kumimoji="1" lang="ja-JP" altLang="en-US" dirty="0"/>
              <a:t>銀行側では資産側で内容が変わる</a:t>
            </a:r>
            <a:endParaRPr kumimoji="1" lang="en-US" altLang="ja-JP" dirty="0"/>
          </a:p>
          <a:p>
            <a:pPr lvl="1"/>
            <a:r>
              <a:rPr lang="ja-JP" altLang="en-US" dirty="0"/>
              <a:t>日銀当座預金増，国債減</a:t>
            </a:r>
            <a:endParaRPr kumimoji="1" lang="en-US" altLang="ja-JP" dirty="0"/>
          </a:p>
        </p:txBody>
      </p:sp>
      <p:sp>
        <p:nvSpPr>
          <p:cNvPr id="4" name="スライド番号プレースホルダー 3"/>
          <p:cNvSpPr>
            <a:spLocks noGrp="1"/>
          </p:cNvSpPr>
          <p:nvPr>
            <p:ph type="sldNum" sz="quarter" idx="12"/>
          </p:nvPr>
        </p:nvSpPr>
        <p:spPr/>
        <p:txBody>
          <a:bodyPr/>
          <a:lstStyle/>
          <a:p>
            <a:pPr>
              <a:defRPr/>
            </a:pPr>
            <a:fld id="{F7182273-542A-4D76-9A12-21A75F9967A5}" type="slidenum">
              <a:rPr lang="en-US" altLang="ja-JP" smtClean="0"/>
              <a:pPr>
                <a:defRPr/>
              </a:pPr>
              <a:t>13</a:t>
            </a:fld>
            <a:endParaRPr lang="en-US" altLang="ja-JP"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67944" y="1844824"/>
            <a:ext cx="4914900" cy="4076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テキスト ボックス 4"/>
          <p:cNvSpPr txBox="1"/>
          <p:nvPr/>
        </p:nvSpPr>
        <p:spPr>
          <a:xfrm>
            <a:off x="4067944" y="6093296"/>
            <a:ext cx="4176464" cy="369332"/>
          </a:xfrm>
          <a:prstGeom prst="rect">
            <a:avLst/>
          </a:prstGeom>
          <a:noFill/>
        </p:spPr>
        <p:txBody>
          <a:bodyPr wrap="square" rtlCol="0">
            <a:spAutoFit/>
          </a:bodyPr>
          <a:lstStyle/>
          <a:p>
            <a:r>
              <a:rPr kumimoji="1" lang="ja-JP" altLang="en-US" dirty="0"/>
              <a:t>出所：</a:t>
            </a:r>
            <a:r>
              <a:rPr lang="zh-TW" altLang="en-US" dirty="0"/>
              <a:t>日本銀行金融市場局</a:t>
            </a:r>
            <a:r>
              <a:rPr lang="en-US" altLang="ja-JP" dirty="0"/>
              <a:t>[2013]17</a:t>
            </a:r>
            <a:r>
              <a:rPr lang="ja-JP" altLang="en-US" dirty="0"/>
              <a:t>頁。</a:t>
            </a:r>
            <a:endParaRPr kumimoji="1" lang="ja-JP" altLang="en-US" dirty="0"/>
          </a:p>
        </p:txBody>
      </p:sp>
    </p:spTree>
    <p:extLst>
      <p:ext uri="{BB962C8B-B14F-4D97-AF65-F5344CB8AC3E}">
        <p14:creationId xmlns:p14="http://schemas.microsoft.com/office/powerpoint/2010/main" val="171566438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ja-JP" altLang="en-US" dirty="0"/>
              <a:t>金融調節による利子率の変動（金融緩和の場合）</a:t>
            </a:r>
          </a:p>
        </p:txBody>
      </p:sp>
      <p:sp>
        <p:nvSpPr>
          <p:cNvPr id="3" name="コンテンツ プレースホルダー 2"/>
          <p:cNvSpPr>
            <a:spLocks noGrp="1"/>
          </p:cNvSpPr>
          <p:nvPr>
            <p:ph idx="1"/>
          </p:nvPr>
        </p:nvSpPr>
        <p:spPr>
          <a:xfrm>
            <a:off x="457200" y="1600201"/>
            <a:ext cx="8229600" cy="4925143"/>
          </a:xfrm>
        </p:spPr>
        <p:txBody>
          <a:bodyPr>
            <a:normAutofit fontScale="92500" lnSpcReduction="20000"/>
          </a:bodyPr>
          <a:lstStyle/>
          <a:p>
            <a:r>
              <a:rPr lang="ja-JP" altLang="en-US" dirty="0"/>
              <a:t>国債購入価格により金利が変動</a:t>
            </a:r>
          </a:p>
          <a:p>
            <a:pPr lvl="1"/>
            <a:r>
              <a:rPr lang="ja-JP" altLang="en-US" dirty="0"/>
              <a:t>債券価格上昇＝利子率低下（逆なら逆）</a:t>
            </a:r>
          </a:p>
          <a:p>
            <a:r>
              <a:rPr lang="ja-JP" altLang="en-US" dirty="0"/>
              <a:t>銀行の動機づけ</a:t>
            </a:r>
            <a:endParaRPr lang="en-US" altLang="ja-JP" dirty="0"/>
          </a:p>
          <a:p>
            <a:pPr lvl="1"/>
            <a:r>
              <a:rPr lang="ja-JP" altLang="en-US" dirty="0"/>
              <a:t>日銀当座預金増加→短期金融市場の供給増→利子率</a:t>
            </a:r>
            <a:r>
              <a:rPr lang="ja-JP" altLang="en-US" dirty="0" smtClean="0"/>
              <a:t>低下</a:t>
            </a:r>
            <a:endParaRPr lang="en-US" altLang="ja-JP" dirty="0" smtClean="0"/>
          </a:p>
          <a:p>
            <a:pPr lvl="2"/>
            <a:r>
              <a:rPr lang="ja-JP" altLang="en-US" dirty="0" smtClean="0"/>
              <a:t>貸し出し利子</a:t>
            </a:r>
            <a:r>
              <a:rPr lang="ja-JP" altLang="en-US" dirty="0"/>
              <a:t>率</a:t>
            </a:r>
            <a:r>
              <a:rPr lang="ja-JP" altLang="en-US" dirty="0" smtClean="0"/>
              <a:t>も下げて，貸し出し拡大を図るはず</a:t>
            </a:r>
            <a:endParaRPr lang="ja-JP" altLang="en-US" dirty="0"/>
          </a:p>
          <a:p>
            <a:pPr lvl="1"/>
            <a:r>
              <a:rPr lang="ja-JP" altLang="en-US" dirty="0"/>
              <a:t>国債売却は利益になったとしても，日銀当座預金利子率は</a:t>
            </a:r>
            <a:r>
              <a:rPr lang="en-US" altLang="ja-JP" dirty="0"/>
              <a:t>0.1%</a:t>
            </a:r>
            <a:r>
              <a:rPr lang="ja-JP" altLang="en-US" dirty="0"/>
              <a:t>と低いので資産の収益性が低下</a:t>
            </a:r>
          </a:p>
          <a:p>
            <a:pPr lvl="2"/>
            <a:r>
              <a:rPr lang="ja-JP" altLang="en-US" dirty="0"/>
              <a:t>他の資産を求めてリスクある資産への投資，貸し出し拡大などをするはず</a:t>
            </a:r>
          </a:p>
          <a:p>
            <a:r>
              <a:rPr lang="ja-JP" altLang="en-US" u="sng" dirty="0"/>
              <a:t>投資や貸出が増えるとはじめて通貨供給増となる</a:t>
            </a:r>
          </a:p>
          <a:p>
            <a:endParaRPr kumimoji="1" lang="ja-JP" altLang="en-US" dirty="0"/>
          </a:p>
        </p:txBody>
      </p:sp>
      <p:sp>
        <p:nvSpPr>
          <p:cNvPr id="4" name="スライド番号プレースホルダー 3"/>
          <p:cNvSpPr>
            <a:spLocks noGrp="1"/>
          </p:cNvSpPr>
          <p:nvPr>
            <p:ph type="sldNum" sz="quarter" idx="12"/>
          </p:nvPr>
        </p:nvSpPr>
        <p:spPr/>
        <p:txBody>
          <a:bodyPr/>
          <a:lstStyle/>
          <a:p>
            <a:pPr>
              <a:defRPr/>
            </a:pPr>
            <a:fld id="{F7182273-542A-4D76-9A12-21A75F9967A5}" type="slidenum">
              <a:rPr lang="en-US" altLang="ja-JP" smtClean="0"/>
              <a:pPr>
                <a:defRPr/>
              </a:pPr>
              <a:t>14</a:t>
            </a:fld>
            <a:endParaRPr lang="en-US" altLang="ja-JP" dirty="0"/>
          </a:p>
        </p:txBody>
      </p:sp>
    </p:spTree>
    <p:extLst>
      <p:ext uri="{BB962C8B-B14F-4D97-AF65-F5344CB8AC3E}">
        <p14:creationId xmlns:p14="http://schemas.microsoft.com/office/powerpoint/2010/main" val="243193970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ja-JP" altLang="en-US" dirty="0"/>
              <a:t>マネタリーベースとマネーストック（１）</a:t>
            </a:r>
          </a:p>
        </p:txBody>
      </p:sp>
      <p:sp>
        <p:nvSpPr>
          <p:cNvPr id="3" name="コンテンツ プレースホルダー 2"/>
          <p:cNvSpPr>
            <a:spLocks noGrp="1"/>
          </p:cNvSpPr>
          <p:nvPr>
            <p:ph idx="1"/>
          </p:nvPr>
        </p:nvSpPr>
        <p:spPr>
          <a:xfrm>
            <a:off x="457200" y="1268760"/>
            <a:ext cx="8435280" cy="5400601"/>
          </a:xfrm>
        </p:spPr>
        <p:txBody>
          <a:bodyPr>
            <a:normAutofit/>
          </a:bodyPr>
          <a:lstStyle/>
          <a:p>
            <a:r>
              <a:rPr lang="ja-JP" altLang="en-US" dirty="0"/>
              <a:t>日銀の金融調節は，</a:t>
            </a:r>
            <a:r>
              <a:rPr lang="ja-JP" altLang="en-US" u="sng" dirty="0"/>
              <a:t>マネタリーベースの拡大・縮小を通してマネーストックの拡大・縮小を図る</a:t>
            </a:r>
            <a:r>
              <a:rPr lang="ja-JP" altLang="en-US" dirty="0"/>
              <a:t>もの</a:t>
            </a:r>
            <a:endParaRPr lang="en-US" altLang="ja-JP" dirty="0"/>
          </a:p>
          <a:p>
            <a:r>
              <a:rPr kumimoji="1" lang="ja-JP" altLang="en-US" dirty="0" smtClean="0"/>
              <a:t>マネタリーベース（通貨供給の基礎）</a:t>
            </a:r>
            <a:endParaRPr kumimoji="1" lang="en-US" altLang="ja-JP" dirty="0" smtClean="0"/>
          </a:p>
          <a:p>
            <a:pPr lvl="1"/>
            <a:r>
              <a:rPr lang="ja-JP" altLang="en-US" dirty="0" smtClean="0"/>
              <a:t>日銀</a:t>
            </a:r>
            <a:r>
              <a:rPr lang="ja-JP" altLang="en-US" dirty="0"/>
              <a:t>が直接供給するお金</a:t>
            </a:r>
            <a:endParaRPr lang="en-US" altLang="ja-JP" dirty="0"/>
          </a:p>
          <a:p>
            <a:pPr lvl="1"/>
            <a:r>
              <a:rPr lang="ja-JP" altLang="en-US" dirty="0"/>
              <a:t>マネタリーベース＝日本銀行券発行高＋貨幣流通高＋日銀当座預金</a:t>
            </a:r>
            <a:r>
              <a:rPr lang="ja-JP" altLang="en-US" dirty="0" smtClean="0"/>
              <a:t>残高</a:t>
            </a:r>
            <a:endParaRPr lang="en-US" altLang="ja-JP" dirty="0" smtClean="0"/>
          </a:p>
          <a:p>
            <a:pPr lvl="1"/>
            <a:r>
              <a:rPr lang="ja-JP" altLang="en-US" u="sng" dirty="0" smtClean="0"/>
              <a:t>現金</a:t>
            </a:r>
            <a:r>
              <a:rPr lang="ja-JP" altLang="en-US" u="sng" dirty="0"/>
              <a:t>通貨（日本銀行券発行高＋貨幣流通高</a:t>
            </a:r>
            <a:r>
              <a:rPr lang="ja-JP" altLang="en-US" u="sng" dirty="0" smtClean="0"/>
              <a:t>）はマネーストックにも含まれるが，日銀当座預金残高は含まれない</a:t>
            </a:r>
            <a:endParaRPr lang="ja-JP" altLang="en-US" u="sng" dirty="0"/>
          </a:p>
          <a:p>
            <a:pPr lvl="1"/>
            <a:endParaRPr lang="en-US" altLang="ja-JP" dirty="0"/>
          </a:p>
        </p:txBody>
      </p:sp>
      <p:sp>
        <p:nvSpPr>
          <p:cNvPr id="4" name="スライド番号プレースホルダー 3"/>
          <p:cNvSpPr>
            <a:spLocks noGrp="1"/>
          </p:cNvSpPr>
          <p:nvPr>
            <p:ph type="sldNum" sz="quarter" idx="12"/>
          </p:nvPr>
        </p:nvSpPr>
        <p:spPr/>
        <p:txBody>
          <a:bodyPr/>
          <a:lstStyle/>
          <a:p>
            <a:pPr>
              <a:defRPr/>
            </a:pPr>
            <a:fld id="{F7182273-542A-4D76-9A12-21A75F9967A5}" type="slidenum">
              <a:rPr lang="en-US" altLang="ja-JP" smtClean="0"/>
              <a:pPr>
                <a:defRPr/>
              </a:pPr>
              <a:t>15</a:t>
            </a:fld>
            <a:endParaRPr lang="en-US" altLang="ja-JP" dirty="0"/>
          </a:p>
        </p:txBody>
      </p:sp>
    </p:spTree>
    <p:extLst>
      <p:ext uri="{BB962C8B-B14F-4D97-AF65-F5344CB8AC3E}">
        <p14:creationId xmlns:p14="http://schemas.microsoft.com/office/powerpoint/2010/main" val="200377913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z="4000" dirty="0"/>
              <a:t>マネタリーベースとマネーストック（２）</a:t>
            </a:r>
            <a:endParaRPr kumimoji="1" lang="ja-JP" altLang="en-US" sz="4000" dirty="0"/>
          </a:p>
        </p:txBody>
      </p:sp>
      <p:sp>
        <p:nvSpPr>
          <p:cNvPr id="3" name="コンテンツ プレースホルダー 2"/>
          <p:cNvSpPr>
            <a:spLocks noGrp="1"/>
          </p:cNvSpPr>
          <p:nvPr>
            <p:ph idx="1"/>
          </p:nvPr>
        </p:nvSpPr>
        <p:spPr/>
        <p:txBody>
          <a:bodyPr>
            <a:normAutofit fontScale="77500" lnSpcReduction="20000"/>
          </a:bodyPr>
          <a:lstStyle/>
          <a:p>
            <a:r>
              <a:rPr lang="ja-JP" altLang="en-US" dirty="0"/>
              <a:t>マネーストック（通貨供給量）</a:t>
            </a:r>
            <a:endParaRPr lang="en-US" altLang="ja-JP" dirty="0"/>
          </a:p>
          <a:p>
            <a:pPr lvl="1"/>
            <a:r>
              <a:rPr lang="ja-JP" altLang="en-US" dirty="0"/>
              <a:t>日銀＋銀行が民間非金融部門に対して供給するお金</a:t>
            </a:r>
            <a:endParaRPr lang="en-US" altLang="ja-JP" dirty="0"/>
          </a:p>
          <a:p>
            <a:pPr lvl="1"/>
            <a:r>
              <a:rPr lang="en-US" altLang="ja-JP" dirty="0"/>
              <a:t>M1</a:t>
            </a:r>
            <a:r>
              <a:rPr lang="ja-JP" altLang="en-US" dirty="0"/>
              <a:t>＝現金通貨＋預金通貨（預金通貨の発行者は、全預金取扱機関）</a:t>
            </a:r>
          </a:p>
          <a:p>
            <a:pPr lvl="2"/>
            <a:r>
              <a:rPr lang="ja-JP" altLang="en-US" dirty="0"/>
              <a:t>現金通貨＝日本銀行券発行高＋貨幣流通高</a:t>
            </a:r>
          </a:p>
          <a:p>
            <a:pPr lvl="2"/>
            <a:r>
              <a:rPr lang="ja-JP" altLang="en-US" dirty="0"/>
              <a:t>預金通貨＝要求払預金（当座、普通、貯蓄、通知、別段、納税準備）－調査対象金融機関保有小切手・手形 </a:t>
            </a:r>
            <a:endParaRPr lang="en-US" altLang="ja-JP" dirty="0"/>
          </a:p>
          <a:p>
            <a:pPr lvl="1"/>
            <a:r>
              <a:rPr lang="en-US" altLang="ja-JP" dirty="0"/>
              <a:t>M2</a:t>
            </a:r>
            <a:r>
              <a:rPr lang="ja-JP" altLang="en-US" dirty="0"/>
              <a:t>＝現金通貨＋預金通貨＋準通貨＋</a:t>
            </a:r>
            <a:r>
              <a:rPr lang="en-US" altLang="ja-JP" dirty="0"/>
              <a:t>CD</a:t>
            </a:r>
          </a:p>
          <a:p>
            <a:pPr lvl="2"/>
            <a:r>
              <a:rPr lang="ja-JP" altLang="en-US" dirty="0"/>
              <a:t>預金通貨、準通貨、</a:t>
            </a:r>
            <a:r>
              <a:rPr lang="en-US" altLang="ja-JP" dirty="0"/>
              <a:t>CD</a:t>
            </a:r>
            <a:r>
              <a:rPr lang="ja-JP" altLang="en-US" dirty="0"/>
              <a:t>の発行者は、国内銀行等</a:t>
            </a:r>
            <a:endParaRPr lang="en-US" altLang="ja-JP" dirty="0"/>
          </a:p>
          <a:p>
            <a:pPr lvl="1"/>
            <a:r>
              <a:rPr lang="en-US" altLang="ja-JP" dirty="0"/>
              <a:t>M3</a:t>
            </a:r>
            <a:r>
              <a:rPr lang="ja-JP" altLang="en-US" dirty="0"/>
              <a:t>＝現金通貨＋預金通貨＋準通貨＋</a:t>
            </a:r>
            <a:r>
              <a:rPr lang="en-US" altLang="ja-JP" dirty="0"/>
              <a:t>CD</a:t>
            </a:r>
          </a:p>
          <a:p>
            <a:pPr lvl="2"/>
            <a:r>
              <a:rPr lang="ja-JP" altLang="en-US" dirty="0"/>
              <a:t>預金通貨、準通貨、</a:t>
            </a:r>
            <a:r>
              <a:rPr lang="en-US" altLang="ja-JP" dirty="0"/>
              <a:t>CD</a:t>
            </a:r>
            <a:r>
              <a:rPr lang="ja-JP" altLang="en-US" dirty="0"/>
              <a:t>の発行者は、全預金取扱機関でゆう</a:t>
            </a:r>
            <a:r>
              <a:rPr lang="ja-JP" altLang="en-US" dirty="0" err="1"/>
              <a:t>ちょ</a:t>
            </a:r>
            <a:r>
              <a:rPr lang="ja-JP" altLang="en-US" dirty="0"/>
              <a:t>銀行，農協，漁協，労働金庫，信用組合などを含む</a:t>
            </a:r>
            <a:endParaRPr lang="en-US" altLang="ja-JP" dirty="0"/>
          </a:p>
          <a:p>
            <a:pPr lvl="1"/>
            <a:r>
              <a:rPr lang="ja-JP" altLang="en-US" dirty="0"/>
              <a:t>広義流動性＝</a:t>
            </a:r>
            <a:r>
              <a:rPr lang="en-US" altLang="ja-JP" dirty="0"/>
              <a:t>M3</a:t>
            </a:r>
            <a:r>
              <a:rPr lang="ja-JP" altLang="en-US" dirty="0"/>
              <a:t>＋金銭の信託＋投資信託＋金融債＋銀行発行普通社債＋金融機関発行</a:t>
            </a:r>
            <a:r>
              <a:rPr lang="en-US" altLang="ja-JP" dirty="0"/>
              <a:t>CP</a:t>
            </a:r>
            <a:r>
              <a:rPr lang="ja-JP" altLang="en-US" dirty="0"/>
              <a:t>＋国債＋外債</a:t>
            </a:r>
            <a:endParaRPr lang="en-US" altLang="ja-JP" dirty="0"/>
          </a:p>
          <a:p>
            <a:endParaRPr kumimoji="1" lang="ja-JP" altLang="en-US" dirty="0"/>
          </a:p>
        </p:txBody>
      </p:sp>
      <p:sp>
        <p:nvSpPr>
          <p:cNvPr id="4" name="スライド番号プレースホルダー 3"/>
          <p:cNvSpPr>
            <a:spLocks noGrp="1"/>
          </p:cNvSpPr>
          <p:nvPr>
            <p:ph type="sldNum" sz="quarter" idx="12"/>
          </p:nvPr>
        </p:nvSpPr>
        <p:spPr/>
        <p:txBody>
          <a:bodyPr/>
          <a:lstStyle/>
          <a:p>
            <a:pPr>
              <a:defRPr/>
            </a:pPr>
            <a:fld id="{F7182273-542A-4D76-9A12-21A75F9967A5}" type="slidenum">
              <a:rPr lang="en-US" altLang="ja-JP" smtClean="0"/>
              <a:pPr>
                <a:defRPr/>
              </a:pPr>
              <a:t>16</a:t>
            </a:fld>
            <a:endParaRPr lang="en-US" altLang="ja-JP" dirty="0"/>
          </a:p>
        </p:txBody>
      </p:sp>
    </p:spTree>
    <p:extLst>
      <p:ext uri="{BB962C8B-B14F-4D97-AF65-F5344CB8AC3E}">
        <p14:creationId xmlns:p14="http://schemas.microsoft.com/office/powerpoint/2010/main" val="353320537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「異次元の金融緩和」の背景</a:t>
            </a:r>
          </a:p>
        </p:txBody>
      </p:sp>
      <p:sp>
        <p:nvSpPr>
          <p:cNvPr id="3" name="コンテンツ プレースホルダー 2"/>
          <p:cNvSpPr>
            <a:spLocks noGrp="1"/>
          </p:cNvSpPr>
          <p:nvPr>
            <p:ph idx="1"/>
          </p:nvPr>
        </p:nvSpPr>
        <p:spPr>
          <a:xfrm>
            <a:off x="105697" y="1237968"/>
            <a:ext cx="8229600" cy="5589240"/>
          </a:xfrm>
        </p:spPr>
        <p:txBody>
          <a:bodyPr>
            <a:normAutofit fontScale="70000" lnSpcReduction="20000"/>
          </a:bodyPr>
          <a:lstStyle/>
          <a:p>
            <a:r>
              <a:rPr kumimoji="1" lang="ja-JP" altLang="en-US" dirty="0"/>
              <a:t>背景：デフレについての日本銀行の責任論（リフレ派）（浜田</a:t>
            </a:r>
            <a:r>
              <a:rPr kumimoji="1" lang="en-US" altLang="ja-JP" dirty="0"/>
              <a:t>[2013]</a:t>
            </a:r>
            <a:r>
              <a:rPr kumimoji="1" lang="ja-JP" altLang="en-US" dirty="0" err="1"/>
              <a:t>，</a:t>
            </a:r>
            <a:r>
              <a:rPr kumimoji="1" lang="ja-JP" altLang="en-US" dirty="0"/>
              <a:t>岩田</a:t>
            </a:r>
            <a:r>
              <a:rPr kumimoji="1" lang="en-US" altLang="ja-JP" dirty="0"/>
              <a:t>[2013]</a:t>
            </a:r>
            <a:r>
              <a:rPr kumimoji="1" lang="ja-JP" altLang="en-US" dirty="0"/>
              <a:t>）の見解</a:t>
            </a:r>
            <a:endParaRPr kumimoji="1" lang="en-US" altLang="ja-JP" dirty="0"/>
          </a:p>
          <a:p>
            <a:pPr lvl="1"/>
            <a:r>
              <a:rPr lang="ja-JP" altLang="en-US" dirty="0"/>
              <a:t>デフレは貨幣的現象であり，金融政策による通貨膨張で止めることができる</a:t>
            </a:r>
            <a:endParaRPr lang="en-US" altLang="ja-JP" dirty="0"/>
          </a:p>
          <a:p>
            <a:pPr lvl="1"/>
            <a:r>
              <a:rPr lang="ja-JP" altLang="en-US" u="sng" dirty="0"/>
              <a:t>金融緩和を十分に行っていない日銀にデフレの責任がある</a:t>
            </a:r>
            <a:endParaRPr lang="en-US" altLang="ja-JP" u="sng" dirty="0"/>
          </a:p>
          <a:p>
            <a:pPr lvl="1"/>
            <a:r>
              <a:rPr lang="ja-JP" altLang="en-US" dirty="0"/>
              <a:t>金融緩和とともにインフレ・ターゲットを掲げてインフレ期待を醸成すれば，デフレから脱却できる</a:t>
            </a:r>
            <a:endParaRPr lang="en-US" altLang="ja-JP" dirty="0"/>
          </a:p>
          <a:p>
            <a:pPr lvl="1"/>
            <a:r>
              <a:rPr lang="ja-JP" altLang="en-US" dirty="0"/>
              <a:t>首相就任前の安倍周辺で実際に動いたリフレ派のブレイン（軽部［２０１８］第２章）</a:t>
            </a:r>
            <a:endParaRPr lang="en-US" altLang="ja-JP" dirty="0"/>
          </a:p>
          <a:p>
            <a:pPr lvl="2"/>
            <a:r>
              <a:rPr lang="ja-JP" altLang="en-US" dirty="0"/>
              <a:t>本田悦朗（財務省，現駐スイス大使），浜田宏一（イェール大学），高橋洋一（財務省，現嘉悦大学），中原伸之（日銀審議委員）</a:t>
            </a:r>
            <a:endParaRPr lang="en-US" altLang="ja-JP" dirty="0"/>
          </a:p>
          <a:p>
            <a:r>
              <a:rPr lang="ja-JP" altLang="en-US" dirty="0"/>
              <a:t>日銀の見地</a:t>
            </a:r>
            <a:r>
              <a:rPr lang="en-US" altLang="ja-JP" dirty="0"/>
              <a:t>(</a:t>
            </a:r>
            <a:r>
              <a:rPr lang="ja-JP" altLang="en-US" dirty="0"/>
              <a:t>白川方明総裁時代</a:t>
            </a:r>
            <a:r>
              <a:rPr lang="en-US" altLang="ja-JP" dirty="0"/>
              <a:t>)</a:t>
            </a:r>
          </a:p>
          <a:p>
            <a:pPr lvl="1"/>
            <a:r>
              <a:rPr lang="ja-JP" altLang="en-US" dirty="0"/>
              <a:t>金融緩和は十分に行っている</a:t>
            </a:r>
            <a:endParaRPr lang="en-US" altLang="ja-JP" dirty="0"/>
          </a:p>
          <a:p>
            <a:pPr lvl="1"/>
            <a:r>
              <a:rPr lang="ja-JP" altLang="en-US" dirty="0"/>
              <a:t>日銀が直接物価を上昇させることはできない</a:t>
            </a:r>
            <a:endParaRPr lang="en-US" altLang="ja-JP" dirty="0"/>
          </a:p>
          <a:p>
            <a:r>
              <a:rPr lang="ja-JP" altLang="en-US" dirty="0"/>
              <a:t>安倍政権の方針：日銀に政府と協定を結ばせる</a:t>
            </a:r>
            <a:endParaRPr lang="en-US" altLang="ja-JP" dirty="0"/>
          </a:p>
          <a:p>
            <a:pPr lvl="1"/>
            <a:r>
              <a:rPr lang="ja-JP" altLang="en-US" u="sng" dirty="0"/>
              <a:t>インフレ・ターゲット達成は日銀の責任とする（政府ではない</a:t>
            </a:r>
            <a:r>
              <a:rPr lang="ja-JP" altLang="en-US" dirty="0"/>
              <a:t>）</a:t>
            </a:r>
            <a:endParaRPr lang="en-US" altLang="ja-JP" dirty="0"/>
          </a:p>
          <a:p>
            <a:pPr lvl="1"/>
            <a:r>
              <a:rPr lang="ja-JP" altLang="en-US" dirty="0"/>
              <a:t>目標と達成時期を明示させる</a:t>
            </a:r>
            <a:endParaRPr lang="en-US" altLang="ja-JP" dirty="0"/>
          </a:p>
          <a:p>
            <a:pPr lvl="1"/>
            <a:r>
              <a:rPr lang="ja-JP" altLang="en-US" dirty="0"/>
              <a:t>妥協の末に「共同声明」（内閣府・財務省・日銀，２０１３年１月２２日）</a:t>
            </a:r>
            <a:endParaRPr lang="en-US" altLang="ja-JP" dirty="0"/>
          </a:p>
          <a:p>
            <a:pPr lvl="2"/>
            <a:r>
              <a:rPr lang="ja-JP" altLang="en-US" dirty="0"/>
              <a:t>「日本銀行は、物価安定の目標を消費者物価の前年比上昇率で２％とする」</a:t>
            </a:r>
            <a:endParaRPr lang="en-US" altLang="ja-JP" dirty="0"/>
          </a:p>
        </p:txBody>
      </p:sp>
      <p:sp>
        <p:nvSpPr>
          <p:cNvPr id="4" name="スライド番号プレースホルダー 3"/>
          <p:cNvSpPr>
            <a:spLocks noGrp="1"/>
          </p:cNvSpPr>
          <p:nvPr>
            <p:ph type="sldNum" sz="quarter" idx="12"/>
          </p:nvPr>
        </p:nvSpPr>
        <p:spPr/>
        <p:txBody>
          <a:bodyPr/>
          <a:lstStyle/>
          <a:p>
            <a:pPr>
              <a:defRPr/>
            </a:pPr>
            <a:fld id="{F7182273-542A-4D76-9A12-21A75F9967A5}" type="slidenum">
              <a:rPr lang="en-US" altLang="ja-JP" smtClean="0"/>
              <a:pPr>
                <a:defRPr/>
              </a:pPr>
              <a:t>17</a:t>
            </a:fld>
            <a:endParaRPr lang="en-US" altLang="ja-JP" dirty="0"/>
          </a:p>
        </p:txBody>
      </p:sp>
    </p:spTree>
    <p:extLst>
      <p:ext uri="{BB962C8B-B14F-4D97-AF65-F5344CB8AC3E}">
        <p14:creationId xmlns:p14="http://schemas.microsoft.com/office/powerpoint/2010/main" val="7898301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95536" y="404664"/>
            <a:ext cx="8229600" cy="864096"/>
          </a:xfrm>
        </p:spPr>
        <p:txBody>
          <a:bodyPr>
            <a:normAutofit/>
          </a:bodyPr>
          <a:lstStyle/>
          <a:p>
            <a:r>
              <a:rPr kumimoji="1" lang="ja-JP" altLang="en-US" dirty="0"/>
              <a:t>「異次元の金融緩和」へ</a:t>
            </a:r>
          </a:p>
        </p:txBody>
      </p:sp>
      <p:sp>
        <p:nvSpPr>
          <p:cNvPr id="3" name="コンテンツ プレースホルダー 2"/>
          <p:cNvSpPr>
            <a:spLocks noGrp="1"/>
          </p:cNvSpPr>
          <p:nvPr>
            <p:ph idx="1"/>
          </p:nvPr>
        </p:nvSpPr>
        <p:spPr>
          <a:xfrm>
            <a:off x="395536" y="1340769"/>
            <a:ext cx="8229600" cy="4785396"/>
          </a:xfrm>
        </p:spPr>
        <p:txBody>
          <a:bodyPr>
            <a:normAutofit fontScale="85000" lnSpcReduction="20000"/>
          </a:bodyPr>
          <a:lstStyle/>
          <a:p>
            <a:r>
              <a:rPr kumimoji="1" lang="ja-JP" altLang="en-US" dirty="0"/>
              <a:t>黒田東彦総裁＋岩田規久男副総裁のリフレ</a:t>
            </a:r>
            <a:r>
              <a:rPr lang="ja-JP" altLang="en-US" dirty="0"/>
              <a:t>路線（岩田</a:t>
            </a:r>
            <a:r>
              <a:rPr lang="en-US" altLang="ja-JP" dirty="0"/>
              <a:t>[2013]</a:t>
            </a:r>
            <a:r>
              <a:rPr lang="ja-JP" altLang="en-US" dirty="0"/>
              <a:t>）</a:t>
            </a:r>
            <a:endParaRPr kumimoji="1" lang="en-US" altLang="ja-JP" dirty="0"/>
          </a:p>
          <a:p>
            <a:r>
              <a:rPr kumimoji="1" lang="ja-JP" altLang="en-US" dirty="0"/>
              <a:t>就任直後の「量的質的緩和」（</a:t>
            </a:r>
            <a:r>
              <a:rPr kumimoji="1" lang="en-US" altLang="ja-JP" dirty="0"/>
              <a:t>2013</a:t>
            </a:r>
            <a:r>
              <a:rPr kumimoji="1" lang="ja-JP" altLang="en-US" dirty="0"/>
              <a:t>年）</a:t>
            </a:r>
            <a:endParaRPr kumimoji="1" lang="en-US" altLang="ja-JP" dirty="0"/>
          </a:p>
          <a:p>
            <a:pPr lvl="1"/>
            <a:r>
              <a:rPr lang="ja-JP" altLang="en-US" dirty="0"/>
              <a:t>インフレ・ターゲット</a:t>
            </a:r>
            <a:r>
              <a:rPr lang="en-US" altLang="ja-JP" dirty="0"/>
              <a:t>:2</a:t>
            </a:r>
            <a:r>
              <a:rPr lang="ja-JP" altLang="en-US" dirty="0"/>
              <a:t>年程度</a:t>
            </a:r>
            <a:r>
              <a:rPr lang="ja-JP" altLang="en-US" dirty="0" smtClean="0"/>
              <a:t>で＿＿＿＿＿＿＿を</a:t>
            </a:r>
            <a:r>
              <a:rPr lang="ja-JP" altLang="en-US" dirty="0"/>
              <a:t>実現することを目標とする</a:t>
            </a:r>
            <a:endParaRPr lang="en-US" altLang="ja-JP" dirty="0"/>
          </a:p>
          <a:p>
            <a:pPr lvl="1"/>
            <a:r>
              <a:rPr kumimoji="1" lang="ja-JP" altLang="en-US" dirty="0"/>
              <a:t>量的緩和：金融政策の操作目標を，伝統的な短期金利</a:t>
            </a:r>
            <a:r>
              <a:rPr kumimoji="1" lang="en-US" altLang="ja-JP" dirty="0"/>
              <a:t>(</a:t>
            </a:r>
            <a:r>
              <a:rPr kumimoji="1" lang="ja-JP" altLang="en-US" dirty="0"/>
              <a:t>コールレート</a:t>
            </a:r>
            <a:r>
              <a:rPr kumimoji="1" lang="en-US" altLang="ja-JP" dirty="0"/>
              <a:t>)</a:t>
            </a:r>
            <a:r>
              <a:rPr kumimoji="1" lang="ja-JP" altLang="en-US" dirty="0"/>
              <a:t>からマネタリーベースの量とし，</a:t>
            </a:r>
            <a:r>
              <a:rPr kumimoji="1" lang="en-US" altLang="ja-JP" dirty="0"/>
              <a:t>2</a:t>
            </a:r>
            <a:r>
              <a:rPr kumimoji="1" lang="ja-JP" altLang="en-US" dirty="0"/>
              <a:t>年で</a:t>
            </a:r>
            <a:r>
              <a:rPr kumimoji="1" lang="en-US" altLang="ja-JP" dirty="0"/>
              <a:t>2</a:t>
            </a:r>
            <a:r>
              <a:rPr kumimoji="1" lang="ja-JP" altLang="en-US" dirty="0"/>
              <a:t>倍とする</a:t>
            </a:r>
            <a:endParaRPr kumimoji="1" lang="en-US" altLang="ja-JP" dirty="0"/>
          </a:p>
          <a:p>
            <a:pPr lvl="1"/>
            <a:r>
              <a:rPr kumimoji="1" lang="ja-JP" altLang="en-US" dirty="0"/>
              <a:t>非伝統的資産購入：長期国債，リスク資産（</a:t>
            </a:r>
            <a:r>
              <a:rPr kumimoji="1" lang="en-US" altLang="ja-JP" dirty="0"/>
              <a:t>ETF</a:t>
            </a:r>
            <a:r>
              <a:rPr lang="ja-JP" altLang="en-US" dirty="0"/>
              <a:t>：上場投資信託，</a:t>
            </a:r>
            <a:r>
              <a:rPr lang="en-US" altLang="ja-JP" dirty="0"/>
              <a:t>REIT</a:t>
            </a:r>
            <a:r>
              <a:rPr lang="ja-JP" altLang="en-US" dirty="0"/>
              <a:t>：不動産投資信託）を大量購入し，</a:t>
            </a:r>
            <a:r>
              <a:rPr lang="en-US" altLang="ja-JP" dirty="0"/>
              <a:t>2</a:t>
            </a:r>
            <a:r>
              <a:rPr lang="ja-JP" altLang="en-US" dirty="0"/>
              <a:t>年で</a:t>
            </a:r>
            <a:r>
              <a:rPr lang="en-US" altLang="ja-JP" dirty="0"/>
              <a:t>2</a:t>
            </a:r>
            <a:r>
              <a:rPr lang="ja-JP" altLang="en-US" dirty="0"/>
              <a:t>倍とする</a:t>
            </a:r>
            <a:endParaRPr lang="en-US" altLang="ja-JP" dirty="0"/>
          </a:p>
          <a:p>
            <a:pPr lvl="2"/>
            <a:r>
              <a:rPr lang="ja-JP" altLang="en-US" dirty="0"/>
              <a:t>買い入れ自体は</a:t>
            </a:r>
            <a:r>
              <a:rPr lang="en-US" altLang="ja-JP" dirty="0"/>
              <a:t>2010</a:t>
            </a:r>
            <a:r>
              <a:rPr lang="ja-JP" altLang="en-US" dirty="0"/>
              <a:t>年の「包括的金融緩和」から実施</a:t>
            </a:r>
            <a:endParaRPr lang="en-US" altLang="ja-JP" dirty="0"/>
          </a:p>
          <a:p>
            <a:pPr lvl="1"/>
            <a:r>
              <a:rPr lang="ja-JP" altLang="en-US" dirty="0"/>
              <a:t>時間軸政策：以上</a:t>
            </a:r>
            <a:r>
              <a:rPr lang="ja-JP" altLang="en-US" dirty="0" smtClean="0"/>
              <a:t>を＿＿＿＿＿＿目標</a:t>
            </a:r>
            <a:r>
              <a:rPr lang="ja-JP" altLang="en-US" dirty="0"/>
              <a:t>が安定的に持続するまで継続する</a:t>
            </a:r>
            <a:endParaRPr lang="en-US" altLang="ja-JP" dirty="0"/>
          </a:p>
          <a:p>
            <a:pPr lvl="1"/>
            <a:endParaRPr kumimoji="1" lang="ja-JP" altLang="en-US" dirty="0"/>
          </a:p>
        </p:txBody>
      </p:sp>
      <p:sp>
        <p:nvSpPr>
          <p:cNvPr id="4" name="スライド番号プレースホルダー 3"/>
          <p:cNvSpPr>
            <a:spLocks noGrp="1"/>
          </p:cNvSpPr>
          <p:nvPr>
            <p:ph type="sldNum" sz="quarter" idx="12"/>
          </p:nvPr>
        </p:nvSpPr>
        <p:spPr/>
        <p:txBody>
          <a:bodyPr/>
          <a:lstStyle/>
          <a:p>
            <a:pPr>
              <a:defRPr/>
            </a:pPr>
            <a:fld id="{F7182273-542A-4D76-9A12-21A75F9967A5}" type="slidenum">
              <a:rPr lang="en-US" altLang="ja-JP" smtClean="0"/>
              <a:pPr>
                <a:defRPr/>
              </a:pPr>
              <a:t>18</a:t>
            </a:fld>
            <a:endParaRPr lang="en-US" altLang="ja-JP" dirty="0"/>
          </a:p>
        </p:txBody>
      </p:sp>
    </p:spTree>
    <p:extLst>
      <p:ext uri="{BB962C8B-B14F-4D97-AF65-F5344CB8AC3E}">
        <p14:creationId xmlns:p14="http://schemas.microsoft.com/office/powerpoint/2010/main" val="28517491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追加緩和と調整</a:t>
            </a:r>
          </a:p>
        </p:txBody>
      </p:sp>
      <p:sp>
        <p:nvSpPr>
          <p:cNvPr id="3" name="コンテンツ プレースホルダー 2"/>
          <p:cNvSpPr>
            <a:spLocks noGrp="1"/>
          </p:cNvSpPr>
          <p:nvPr>
            <p:ph idx="1"/>
          </p:nvPr>
        </p:nvSpPr>
        <p:spPr>
          <a:xfrm>
            <a:off x="457200" y="1600201"/>
            <a:ext cx="8229600" cy="4997151"/>
          </a:xfrm>
        </p:spPr>
        <p:txBody>
          <a:bodyPr>
            <a:normAutofit fontScale="85000" lnSpcReduction="20000"/>
          </a:bodyPr>
          <a:lstStyle/>
          <a:p>
            <a:r>
              <a:rPr lang="ja-JP" altLang="en-US" dirty="0"/>
              <a:t>マイナス金利付き量的・質的金融緩和（</a:t>
            </a:r>
            <a:r>
              <a:rPr lang="en-US" altLang="ja-JP" dirty="0"/>
              <a:t>2016</a:t>
            </a:r>
            <a:r>
              <a:rPr lang="ja-JP" altLang="en-US" dirty="0"/>
              <a:t>年</a:t>
            </a:r>
            <a:r>
              <a:rPr lang="en-US" altLang="ja-JP" dirty="0"/>
              <a:t>1</a:t>
            </a:r>
            <a:r>
              <a:rPr lang="ja-JP" altLang="en-US" dirty="0"/>
              <a:t>月）</a:t>
            </a:r>
            <a:endParaRPr lang="en-US" altLang="ja-JP" dirty="0"/>
          </a:p>
          <a:p>
            <a:pPr lvl="1"/>
            <a:r>
              <a:rPr lang="ja-JP" altLang="en-US" dirty="0"/>
              <a:t>「超過準備」部分を含め、日銀当座預金を</a:t>
            </a:r>
            <a:r>
              <a:rPr lang="en-US" altLang="ja-JP" dirty="0"/>
              <a:t>3</a:t>
            </a:r>
            <a:r>
              <a:rPr lang="ja-JP" altLang="en-US" dirty="0"/>
              <a:t>階層に分割し，階層ごとにプラス金利，ゼロ金利，マイナス金利</a:t>
            </a:r>
            <a:endParaRPr lang="en-US" altLang="ja-JP" dirty="0"/>
          </a:p>
          <a:p>
            <a:pPr lvl="1"/>
            <a:r>
              <a:rPr lang="ja-JP" altLang="en-US" dirty="0"/>
              <a:t>日銀当座預金のうち「政策金利残高」に▲</a:t>
            </a:r>
            <a:r>
              <a:rPr lang="en-US" altLang="ja-JP" dirty="0"/>
              <a:t>0.1</a:t>
            </a:r>
            <a:r>
              <a:rPr lang="ja-JP" altLang="en-US" dirty="0"/>
              <a:t>％のマイナス金利を適用</a:t>
            </a:r>
            <a:endParaRPr lang="en-US" altLang="ja-JP" dirty="0"/>
          </a:p>
          <a:p>
            <a:r>
              <a:rPr lang="ja-JP" altLang="en-US" dirty="0"/>
              <a:t>長短金利操作付き量的・質的金融緩和（</a:t>
            </a:r>
            <a:r>
              <a:rPr lang="en-US" altLang="ja-JP" dirty="0"/>
              <a:t>2016</a:t>
            </a:r>
            <a:r>
              <a:rPr lang="ja-JP" altLang="en-US" dirty="0"/>
              <a:t>年</a:t>
            </a:r>
            <a:r>
              <a:rPr lang="en-US" altLang="ja-JP" dirty="0"/>
              <a:t>9</a:t>
            </a:r>
            <a:r>
              <a:rPr lang="ja-JP" altLang="en-US" dirty="0"/>
              <a:t>月）</a:t>
            </a:r>
            <a:endParaRPr lang="en-US" altLang="ja-JP" dirty="0"/>
          </a:p>
          <a:p>
            <a:pPr lvl="1"/>
            <a:r>
              <a:rPr lang="ja-JP" altLang="en-US" dirty="0"/>
              <a:t>イールドカーブ・コントロール</a:t>
            </a:r>
            <a:endParaRPr lang="en-US" altLang="ja-JP" dirty="0"/>
          </a:p>
          <a:p>
            <a:pPr lvl="2"/>
            <a:r>
              <a:rPr lang="ja-JP" altLang="en-US" dirty="0"/>
              <a:t>日銀当座預金の「政策金利残高」マイナス金利を継続</a:t>
            </a:r>
            <a:endParaRPr lang="en-US" altLang="ja-JP" dirty="0"/>
          </a:p>
          <a:p>
            <a:pPr lvl="2"/>
            <a:r>
              <a:rPr lang="en-US" altLang="ja-JP" dirty="0"/>
              <a:t>10</a:t>
            </a:r>
            <a:r>
              <a:rPr lang="ja-JP" altLang="en-US" dirty="0"/>
              <a:t>年物国債金利が概ね現状程度（ゼロ％程度）で推移するよう，長期国債を買入れ</a:t>
            </a:r>
            <a:endParaRPr lang="en-US" altLang="ja-JP" dirty="0"/>
          </a:p>
          <a:p>
            <a:pPr lvl="1"/>
            <a:r>
              <a:rPr kumimoji="1" lang="ja-JP" altLang="en-US" dirty="0"/>
              <a:t>オーバーシュート・コミットメント</a:t>
            </a:r>
            <a:endParaRPr kumimoji="1" lang="en-US" altLang="ja-JP" dirty="0"/>
          </a:p>
          <a:p>
            <a:pPr lvl="2"/>
            <a:r>
              <a:rPr lang="ja-JP" altLang="en-US" dirty="0"/>
              <a:t>生鮮食品を除く消費者物価指数の前年比上昇率の実績値が安定的に</a:t>
            </a:r>
            <a:r>
              <a:rPr lang="en-US" altLang="ja-JP" dirty="0"/>
              <a:t>2</a:t>
            </a:r>
            <a:r>
              <a:rPr lang="ja-JP" altLang="en-US" dirty="0"/>
              <a:t>％を超えるまで、マネタリーベースの拡大方針を継続する</a:t>
            </a:r>
            <a:endParaRPr kumimoji="1" lang="ja-JP" altLang="en-US" dirty="0"/>
          </a:p>
        </p:txBody>
      </p:sp>
      <p:sp>
        <p:nvSpPr>
          <p:cNvPr id="4" name="スライド番号プレースホルダー 3"/>
          <p:cNvSpPr>
            <a:spLocks noGrp="1"/>
          </p:cNvSpPr>
          <p:nvPr>
            <p:ph type="sldNum" sz="quarter" idx="12"/>
          </p:nvPr>
        </p:nvSpPr>
        <p:spPr/>
        <p:txBody>
          <a:bodyPr/>
          <a:lstStyle/>
          <a:p>
            <a:pPr>
              <a:defRPr/>
            </a:pPr>
            <a:fld id="{F7182273-542A-4D76-9A12-21A75F9967A5}" type="slidenum">
              <a:rPr lang="en-US" altLang="ja-JP" smtClean="0"/>
              <a:pPr>
                <a:defRPr/>
              </a:pPr>
              <a:t>19</a:t>
            </a:fld>
            <a:endParaRPr lang="en-US" altLang="ja-JP" dirty="0"/>
          </a:p>
        </p:txBody>
      </p:sp>
    </p:spTree>
    <p:extLst>
      <p:ext uri="{BB962C8B-B14F-4D97-AF65-F5344CB8AC3E}">
        <p14:creationId xmlns:p14="http://schemas.microsoft.com/office/powerpoint/2010/main" val="32188394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p:txBody>
          <a:bodyPr/>
          <a:lstStyle/>
          <a:p>
            <a:r>
              <a:rPr kumimoji="1" lang="en-US" altLang="ja-JP" dirty="0"/>
              <a:t>Ⅳ</a:t>
            </a:r>
            <a:r>
              <a:rPr kumimoji="1" lang="ja-JP" altLang="en-US" dirty="0"/>
              <a:t>章構成</a:t>
            </a:r>
          </a:p>
        </p:txBody>
      </p:sp>
      <p:sp>
        <p:nvSpPr>
          <p:cNvPr id="5" name="コンテンツ プレースホルダー 4"/>
          <p:cNvSpPr>
            <a:spLocks noGrp="1"/>
          </p:cNvSpPr>
          <p:nvPr>
            <p:ph idx="1"/>
          </p:nvPr>
        </p:nvSpPr>
        <p:spPr/>
        <p:txBody>
          <a:bodyPr/>
          <a:lstStyle/>
          <a:p>
            <a:r>
              <a:rPr lang="ja-JP" altLang="en-US" dirty="0"/>
              <a:t>１　現代資本主義におけるマクロ経済政策</a:t>
            </a:r>
          </a:p>
          <a:p>
            <a:r>
              <a:rPr lang="ja-JP" altLang="en-US" dirty="0"/>
              <a:t>２　アベノミクスの検証</a:t>
            </a:r>
            <a:endParaRPr lang="en-US" altLang="ja-JP" dirty="0"/>
          </a:p>
          <a:p>
            <a:pPr lvl="1"/>
            <a:r>
              <a:rPr lang="ja-JP" altLang="en-US" dirty="0"/>
              <a:t>２－（１）　アベノミクスの概要</a:t>
            </a:r>
            <a:endParaRPr lang="en-US" altLang="ja-JP" dirty="0"/>
          </a:p>
          <a:p>
            <a:pPr lvl="1"/>
            <a:r>
              <a:rPr lang="ja-JP" altLang="en-US" dirty="0"/>
              <a:t>２－（２）　「異次元」の金融緩和</a:t>
            </a:r>
          </a:p>
          <a:p>
            <a:pPr lvl="1"/>
            <a:r>
              <a:rPr lang="ja-JP" altLang="en-US" dirty="0"/>
              <a:t>２－（３）　財政政策</a:t>
            </a:r>
            <a:endParaRPr lang="en-US" altLang="ja-JP" dirty="0"/>
          </a:p>
          <a:p>
            <a:pPr lvl="1"/>
            <a:r>
              <a:rPr lang="ja-JP" altLang="en-US" dirty="0"/>
              <a:t>２－（４）　アベノミクスの結果</a:t>
            </a:r>
          </a:p>
          <a:p>
            <a:r>
              <a:rPr lang="ja-JP" altLang="en-US" dirty="0"/>
              <a:t>３　小括</a:t>
            </a:r>
            <a:endParaRPr lang="en-US" altLang="ja-JP" dirty="0"/>
          </a:p>
          <a:p>
            <a:endParaRPr kumimoji="1" lang="ja-JP" altLang="en-US" dirty="0"/>
          </a:p>
        </p:txBody>
      </p:sp>
      <p:sp>
        <p:nvSpPr>
          <p:cNvPr id="3" name="スライド番号プレースホルダー 2"/>
          <p:cNvSpPr>
            <a:spLocks noGrp="1"/>
          </p:cNvSpPr>
          <p:nvPr>
            <p:ph type="sldNum" sz="quarter" idx="12"/>
          </p:nvPr>
        </p:nvSpPr>
        <p:spPr/>
        <p:txBody>
          <a:bodyPr/>
          <a:lstStyle/>
          <a:p>
            <a:pPr>
              <a:defRPr/>
            </a:pPr>
            <a:fld id="{E4077BB3-7DFE-49E4-AA61-91FE59E29089}" type="slidenum">
              <a:rPr lang="en-US" altLang="ja-JP" smtClean="0"/>
              <a:pPr>
                <a:defRPr/>
              </a:pPr>
              <a:t>2</a:t>
            </a:fld>
            <a:endParaRPr lang="en-US" altLang="ja-JP" dirty="0"/>
          </a:p>
        </p:txBody>
      </p:sp>
    </p:spTree>
    <p:extLst>
      <p:ext uri="{BB962C8B-B14F-4D97-AF65-F5344CB8AC3E}">
        <p14:creationId xmlns:p14="http://schemas.microsoft.com/office/powerpoint/2010/main" val="114158384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日銀が想定したメカニズム</a:t>
            </a:r>
          </a:p>
        </p:txBody>
      </p:sp>
      <p:sp>
        <p:nvSpPr>
          <p:cNvPr id="5" name="コンテンツ プレースホルダー 4"/>
          <p:cNvSpPr>
            <a:spLocks noGrp="1"/>
          </p:cNvSpPr>
          <p:nvPr>
            <p:ph idx="1"/>
          </p:nvPr>
        </p:nvSpPr>
        <p:spPr>
          <a:xfrm>
            <a:off x="5508104" y="1600201"/>
            <a:ext cx="3178696" cy="3340967"/>
          </a:xfrm>
        </p:spPr>
        <p:txBody>
          <a:bodyPr>
            <a:normAutofit fontScale="92500" lnSpcReduction="10000"/>
          </a:bodyPr>
          <a:lstStyle/>
          <a:p>
            <a:r>
              <a:rPr kumimoji="1" lang="ja-JP" altLang="en-US" dirty="0"/>
              <a:t>金利と予想物価上昇率を捜査することで序用を拡大できるというリフレ派の見地をよく表現している</a:t>
            </a:r>
            <a:endParaRPr kumimoji="1" lang="en-US" altLang="ja-JP" dirty="0"/>
          </a:p>
          <a:p>
            <a:pPr marL="0" indent="0">
              <a:buNone/>
            </a:pPr>
            <a:r>
              <a:rPr lang="ja-JP" altLang="en-US" sz="1300" dirty="0">
                <a:hlinkClick r:id="rId2" action="ppaction://hlinksldjump"/>
              </a:rPr>
              <a:t>（スライドジャンプ用リンク）</a:t>
            </a:r>
            <a:endParaRPr kumimoji="1" lang="ja-JP" altLang="en-US" sz="1300" dirty="0"/>
          </a:p>
        </p:txBody>
      </p:sp>
      <p:sp>
        <p:nvSpPr>
          <p:cNvPr id="4" name="スライド番号プレースホルダー 3"/>
          <p:cNvSpPr>
            <a:spLocks noGrp="1"/>
          </p:cNvSpPr>
          <p:nvPr>
            <p:ph type="sldNum" sz="quarter" idx="12"/>
          </p:nvPr>
        </p:nvSpPr>
        <p:spPr/>
        <p:txBody>
          <a:bodyPr/>
          <a:lstStyle/>
          <a:p>
            <a:pPr>
              <a:defRPr/>
            </a:pPr>
            <a:fld id="{F7182273-542A-4D76-9A12-21A75F9967A5}" type="slidenum">
              <a:rPr lang="en-US" altLang="ja-JP" smtClean="0"/>
              <a:pPr>
                <a:defRPr/>
              </a:pPr>
              <a:t>20</a:t>
            </a:fld>
            <a:endParaRPr lang="en-US" altLang="ja-JP"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8774" y="1124744"/>
            <a:ext cx="5113240" cy="56166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テキスト ボックス 5"/>
          <p:cNvSpPr txBox="1"/>
          <p:nvPr/>
        </p:nvSpPr>
        <p:spPr>
          <a:xfrm>
            <a:off x="5508104" y="5589240"/>
            <a:ext cx="3456384" cy="369332"/>
          </a:xfrm>
          <a:prstGeom prst="rect">
            <a:avLst/>
          </a:prstGeom>
          <a:noFill/>
        </p:spPr>
        <p:txBody>
          <a:bodyPr wrap="square" rtlCol="0">
            <a:spAutoFit/>
          </a:bodyPr>
          <a:lstStyle/>
          <a:p>
            <a:r>
              <a:rPr kumimoji="1" lang="ja-JP" altLang="en-US" dirty="0"/>
              <a:t>出所：日本銀行</a:t>
            </a:r>
            <a:r>
              <a:rPr kumimoji="1" lang="en-US" altLang="ja-JP" dirty="0"/>
              <a:t>[2016]</a:t>
            </a:r>
            <a:endParaRPr kumimoji="1" lang="ja-JP" altLang="en-US" dirty="0"/>
          </a:p>
        </p:txBody>
      </p:sp>
    </p:spTree>
    <p:extLst>
      <p:ext uri="{BB962C8B-B14F-4D97-AF65-F5344CB8AC3E}">
        <p14:creationId xmlns:p14="http://schemas.microsoft.com/office/powerpoint/2010/main" val="270635037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404664"/>
            <a:ext cx="8229600" cy="1152128"/>
          </a:xfrm>
        </p:spPr>
        <p:txBody>
          <a:bodyPr/>
          <a:lstStyle/>
          <a:p>
            <a:r>
              <a:rPr kumimoji="1" lang="ja-JP" altLang="en-US" dirty="0"/>
              <a:t>マネー供給の実績</a:t>
            </a:r>
          </a:p>
        </p:txBody>
      </p:sp>
      <p:sp>
        <p:nvSpPr>
          <p:cNvPr id="3" name="コンテンツ プレースホルダー 2"/>
          <p:cNvSpPr>
            <a:spLocks noGrp="1"/>
          </p:cNvSpPr>
          <p:nvPr>
            <p:ph idx="1"/>
          </p:nvPr>
        </p:nvSpPr>
        <p:spPr>
          <a:xfrm>
            <a:off x="467544" y="1196753"/>
            <a:ext cx="8229600" cy="1800199"/>
          </a:xfrm>
        </p:spPr>
        <p:txBody>
          <a:bodyPr>
            <a:normAutofit fontScale="85000" lnSpcReduction="20000"/>
          </a:bodyPr>
          <a:lstStyle/>
          <a:p>
            <a:r>
              <a:rPr kumimoji="1" lang="ja-JP" altLang="en-US" dirty="0"/>
              <a:t>マネタリーベースを増やして</a:t>
            </a:r>
            <a:r>
              <a:rPr kumimoji="1" lang="ja-JP" altLang="en-US" dirty="0" smtClean="0"/>
              <a:t>も＿＿＿＿＿＿＿＿は</a:t>
            </a:r>
            <a:r>
              <a:rPr kumimoji="1" lang="ja-JP" altLang="en-US" dirty="0"/>
              <a:t>増えなかった</a:t>
            </a:r>
            <a:endParaRPr kumimoji="1" lang="en-US" altLang="ja-JP" dirty="0"/>
          </a:p>
          <a:p>
            <a:pPr lvl="1"/>
            <a:r>
              <a:rPr kumimoji="1" lang="ja-JP" altLang="en-US" dirty="0"/>
              <a:t>日銀当座預金が積み上がった</a:t>
            </a:r>
            <a:r>
              <a:rPr kumimoji="1" lang="en-US" altLang="ja-JP" dirty="0"/>
              <a:t>(</a:t>
            </a:r>
            <a:r>
              <a:rPr kumimoji="1" lang="ja-JP" altLang="en-US" dirty="0">
                <a:hlinkClick r:id="rId3" action="ppaction://hlinksldjump"/>
              </a:rPr>
              <a:t>前掲スライド</a:t>
            </a:r>
            <a:r>
              <a:rPr lang="ja-JP" altLang="en-US" dirty="0">
                <a:hlinkClick r:id="rId3" action="ppaction://hlinksldjump"/>
              </a:rPr>
              <a:t>参照</a:t>
            </a:r>
            <a:r>
              <a:rPr lang="en-US" altLang="ja-JP" dirty="0"/>
              <a:t>)</a:t>
            </a:r>
            <a:endParaRPr kumimoji="1" lang="en-US" altLang="ja-JP" dirty="0"/>
          </a:p>
          <a:p>
            <a:pPr lvl="1"/>
            <a:r>
              <a:rPr kumimoji="1" lang="ja-JP" altLang="en-US" dirty="0"/>
              <a:t>信用</a:t>
            </a:r>
            <a:r>
              <a:rPr kumimoji="1" lang="ja-JP" altLang="en-US" dirty="0" smtClean="0"/>
              <a:t>乗数（</a:t>
            </a:r>
            <a:r>
              <a:rPr kumimoji="1" lang="ja-JP" altLang="en-US" dirty="0"/>
              <a:t>マネタリーストック／マネタリーベース）が急速に低下　</a:t>
            </a:r>
            <a:r>
              <a:rPr kumimoji="1" lang="ja-JP" altLang="en-US" sz="1300" dirty="0">
                <a:hlinkClick r:id="rId4" action="ppaction://hlinksldjump"/>
              </a:rPr>
              <a:t>（スライドジャンプ用リンク）</a:t>
            </a:r>
            <a:endParaRPr kumimoji="1" lang="en-US" altLang="ja-JP" sz="1300" dirty="0"/>
          </a:p>
          <a:p>
            <a:endParaRPr kumimoji="1" lang="ja-JP" altLang="en-US" dirty="0"/>
          </a:p>
        </p:txBody>
      </p:sp>
      <p:sp>
        <p:nvSpPr>
          <p:cNvPr id="4" name="スライド番号プレースホルダー 3"/>
          <p:cNvSpPr>
            <a:spLocks noGrp="1"/>
          </p:cNvSpPr>
          <p:nvPr>
            <p:ph type="sldNum" sz="quarter" idx="12"/>
          </p:nvPr>
        </p:nvSpPr>
        <p:spPr/>
        <p:txBody>
          <a:bodyPr/>
          <a:lstStyle/>
          <a:p>
            <a:pPr>
              <a:defRPr/>
            </a:pPr>
            <a:fld id="{F7182273-542A-4D76-9A12-21A75F9967A5}" type="slidenum">
              <a:rPr lang="en-US" altLang="ja-JP" smtClean="0"/>
              <a:pPr>
                <a:defRPr/>
              </a:pPr>
              <a:t>21</a:t>
            </a:fld>
            <a:endParaRPr lang="en-US" altLang="ja-JP" dirty="0"/>
          </a:p>
        </p:txBody>
      </p:sp>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1520" y="3271455"/>
            <a:ext cx="4409255" cy="3511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88024" y="3432511"/>
            <a:ext cx="3303626" cy="31896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テキスト ボックス 6"/>
          <p:cNvSpPr txBox="1"/>
          <p:nvPr/>
        </p:nvSpPr>
        <p:spPr>
          <a:xfrm>
            <a:off x="395536" y="2996952"/>
            <a:ext cx="7344816" cy="369332"/>
          </a:xfrm>
          <a:prstGeom prst="rect">
            <a:avLst/>
          </a:prstGeom>
          <a:noFill/>
        </p:spPr>
        <p:txBody>
          <a:bodyPr wrap="square" rtlCol="0">
            <a:spAutoFit/>
          </a:bodyPr>
          <a:lstStyle/>
          <a:p>
            <a:r>
              <a:rPr kumimoji="1" lang="ja-JP" altLang="en-US" dirty="0"/>
              <a:t>マネー供給の推移</a:t>
            </a:r>
            <a:r>
              <a:rPr kumimoji="1" lang="en-US" altLang="ja-JP" dirty="0"/>
              <a:t>(1980-2017)</a:t>
            </a:r>
            <a:r>
              <a:rPr kumimoji="1" lang="ja-JP" altLang="en-US" dirty="0" err="1"/>
              <a:t>と拡</a:t>
            </a:r>
            <a:r>
              <a:rPr kumimoji="1" lang="ja-JP" altLang="en-US" dirty="0"/>
              <a:t>大図</a:t>
            </a:r>
            <a:r>
              <a:rPr kumimoji="1" lang="en-US" altLang="ja-JP" dirty="0"/>
              <a:t>(2012-2017)</a:t>
            </a:r>
            <a:endParaRPr kumimoji="1" lang="ja-JP" altLang="en-US" dirty="0"/>
          </a:p>
        </p:txBody>
      </p:sp>
      <p:sp>
        <p:nvSpPr>
          <p:cNvPr id="8" name="テキスト ボックス 7"/>
          <p:cNvSpPr txBox="1"/>
          <p:nvPr/>
        </p:nvSpPr>
        <p:spPr>
          <a:xfrm>
            <a:off x="6228184" y="2619674"/>
            <a:ext cx="2736304" cy="830997"/>
          </a:xfrm>
          <a:prstGeom prst="rect">
            <a:avLst/>
          </a:prstGeom>
          <a:noFill/>
        </p:spPr>
        <p:txBody>
          <a:bodyPr wrap="square" rtlCol="0">
            <a:spAutoFit/>
          </a:bodyPr>
          <a:lstStyle/>
          <a:p>
            <a:r>
              <a:rPr lang="ja-JP" altLang="en-US" sz="1200" dirty="0"/>
              <a:t>注：マネーストックは</a:t>
            </a:r>
            <a:r>
              <a:rPr lang="en-US" altLang="ja-JP" sz="1200" dirty="0"/>
              <a:t>M2</a:t>
            </a:r>
            <a:r>
              <a:rPr lang="ja-JP" altLang="en-US" sz="1200" dirty="0" err="1"/>
              <a:t>。</a:t>
            </a:r>
            <a:r>
              <a:rPr lang="en-US" altLang="ja-JP" sz="1200" dirty="0"/>
              <a:t>2003</a:t>
            </a:r>
            <a:r>
              <a:rPr lang="ja-JP" altLang="en-US" sz="1200" dirty="0"/>
              <a:t>年</a:t>
            </a:r>
            <a:r>
              <a:rPr lang="en-US" altLang="ja-JP" sz="1200" dirty="0"/>
              <a:t>3</a:t>
            </a:r>
            <a:r>
              <a:rPr lang="ja-JP" altLang="en-US" sz="1200" dirty="0"/>
              <a:t>月までマネーサプライ。</a:t>
            </a:r>
            <a:endParaRPr lang="en-US" altLang="ja-JP" sz="1200" dirty="0"/>
          </a:p>
          <a:p>
            <a:r>
              <a:rPr lang="ja-JP" altLang="en-US" sz="1200" dirty="0"/>
              <a:t>出所：日本銀行時系列統計データ（</a:t>
            </a:r>
            <a:r>
              <a:rPr lang="en-US" altLang="ja-JP" sz="1200" dirty="0"/>
              <a:t>2018</a:t>
            </a:r>
            <a:r>
              <a:rPr lang="ja-JP" altLang="en-US" sz="1200" dirty="0"/>
              <a:t>年</a:t>
            </a:r>
            <a:r>
              <a:rPr lang="en-US" altLang="ja-JP" sz="1200" dirty="0"/>
              <a:t>3</a:t>
            </a:r>
            <a:r>
              <a:rPr lang="ja-JP" altLang="en-US" sz="1200" dirty="0"/>
              <a:t>月</a:t>
            </a:r>
            <a:r>
              <a:rPr lang="en-US" altLang="ja-JP" sz="1200" dirty="0"/>
              <a:t>6</a:t>
            </a:r>
            <a:r>
              <a:rPr lang="ja-JP" altLang="en-US" sz="1200" dirty="0"/>
              <a:t>日閲覧）より作成。</a:t>
            </a:r>
            <a:endParaRPr kumimoji="1" lang="ja-JP" altLang="en-US" sz="1200" dirty="0"/>
          </a:p>
        </p:txBody>
      </p:sp>
    </p:spTree>
    <p:extLst>
      <p:ext uri="{BB962C8B-B14F-4D97-AF65-F5344CB8AC3E}">
        <p14:creationId xmlns:p14="http://schemas.microsoft.com/office/powerpoint/2010/main" val="393083243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株高・円安の狙い（１）</a:t>
            </a:r>
          </a:p>
        </p:txBody>
      </p:sp>
      <p:sp>
        <p:nvSpPr>
          <p:cNvPr id="3" name="コンテンツ プレースホルダー 2"/>
          <p:cNvSpPr>
            <a:spLocks noGrp="1"/>
          </p:cNvSpPr>
          <p:nvPr>
            <p:ph idx="1"/>
          </p:nvPr>
        </p:nvSpPr>
        <p:spPr>
          <a:xfrm>
            <a:off x="467544" y="1196752"/>
            <a:ext cx="8229600" cy="1942547"/>
          </a:xfrm>
        </p:spPr>
        <p:txBody>
          <a:bodyPr>
            <a:normAutofit fontScale="77500" lnSpcReduction="20000"/>
          </a:bodyPr>
          <a:lstStyle/>
          <a:p>
            <a:r>
              <a:rPr kumimoji="1" lang="ja-JP" altLang="en-US" dirty="0"/>
              <a:t>アベノミクス支持者は，株高・円安を目標にしていたことは明らか（軽部</a:t>
            </a:r>
            <a:r>
              <a:rPr kumimoji="1" lang="en-US" altLang="ja-JP" dirty="0"/>
              <a:t>[2018]</a:t>
            </a:r>
            <a:r>
              <a:rPr kumimoji="1" lang="ja-JP" altLang="en-US" dirty="0"/>
              <a:t>）</a:t>
            </a:r>
            <a:endParaRPr kumimoji="1" lang="en-US" altLang="ja-JP" dirty="0"/>
          </a:p>
          <a:p>
            <a:pPr lvl="1"/>
            <a:r>
              <a:rPr lang="ja-JP" altLang="en-US" dirty="0" smtClean="0"/>
              <a:t>＿＿＿＿＿＿＿・</a:t>
            </a:r>
            <a:r>
              <a:rPr lang="ja-JP" altLang="en-US" dirty="0"/>
              <a:t>為替切り下げ競争と批判されるので，円安誘導は公式には言わないが</a:t>
            </a:r>
            <a:endParaRPr lang="en-US" altLang="ja-JP" dirty="0"/>
          </a:p>
          <a:p>
            <a:pPr lvl="1"/>
            <a:r>
              <a:rPr lang="ja-JP" altLang="en-US" dirty="0"/>
              <a:t>実際にも下図のような因果関係を想定していた（高橋</a:t>
            </a:r>
            <a:r>
              <a:rPr lang="en-US" altLang="ja-JP" dirty="0"/>
              <a:t>[2014]</a:t>
            </a:r>
            <a:r>
              <a:rPr lang="ja-JP" altLang="en-US" dirty="0"/>
              <a:t>）。</a:t>
            </a:r>
            <a:endParaRPr lang="en-US" altLang="ja-JP" dirty="0"/>
          </a:p>
          <a:p>
            <a:pPr marL="857250" lvl="2" indent="0">
              <a:buNone/>
            </a:pPr>
            <a:endParaRPr kumimoji="1" lang="en-US" altLang="ja-JP" dirty="0"/>
          </a:p>
          <a:p>
            <a:endParaRPr kumimoji="1" lang="en-US" altLang="ja-JP" dirty="0"/>
          </a:p>
          <a:p>
            <a:endParaRPr kumimoji="1" lang="ja-JP" altLang="en-US" dirty="0"/>
          </a:p>
        </p:txBody>
      </p:sp>
      <p:sp>
        <p:nvSpPr>
          <p:cNvPr id="4" name="スライド番号プレースホルダー 3"/>
          <p:cNvSpPr>
            <a:spLocks noGrp="1"/>
          </p:cNvSpPr>
          <p:nvPr>
            <p:ph type="sldNum" sz="quarter" idx="12"/>
          </p:nvPr>
        </p:nvSpPr>
        <p:spPr/>
        <p:txBody>
          <a:bodyPr/>
          <a:lstStyle/>
          <a:p>
            <a:pPr>
              <a:defRPr/>
            </a:pPr>
            <a:fld id="{F7182273-542A-4D76-9A12-21A75F9967A5}" type="slidenum">
              <a:rPr lang="en-US" altLang="ja-JP" smtClean="0"/>
              <a:pPr>
                <a:defRPr/>
              </a:pPr>
              <a:t>22</a:t>
            </a:fld>
            <a:endParaRPr lang="en-US" altLang="ja-JP" dirty="0"/>
          </a:p>
        </p:txBody>
      </p:sp>
      <p:sp>
        <p:nvSpPr>
          <p:cNvPr id="5" name="テキスト ボックス 4"/>
          <p:cNvSpPr txBox="1"/>
          <p:nvPr/>
        </p:nvSpPr>
        <p:spPr>
          <a:xfrm>
            <a:off x="6804248" y="4725144"/>
            <a:ext cx="2160240" cy="646331"/>
          </a:xfrm>
          <a:prstGeom prst="rect">
            <a:avLst/>
          </a:prstGeom>
          <a:noFill/>
        </p:spPr>
        <p:txBody>
          <a:bodyPr wrap="square" rtlCol="0">
            <a:spAutoFit/>
          </a:bodyPr>
          <a:lstStyle/>
          <a:p>
            <a:r>
              <a:rPr lang="ja-JP" altLang="en-US" dirty="0"/>
              <a:t>出所：高橋</a:t>
            </a:r>
            <a:r>
              <a:rPr lang="en-US" altLang="ja-JP" dirty="0"/>
              <a:t>[2014]105</a:t>
            </a:r>
            <a:r>
              <a:rPr lang="ja-JP" altLang="en-US" dirty="0"/>
              <a:t>頁。</a:t>
            </a:r>
            <a:endParaRPr kumimoji="1" lang="ja-JP" altLang="en-US" dirty="0"/>
          </a:p>
        </p:txBody>
      </p:sp>
    </p:spTree>
    <p:extLst>
      <p:ext uri="{BB962C8B-B14F-4D97-AF65-F5344CB8AC3E}">
        <p14:creationId xmlns:p14="http://schemas.microsoft.com/office/powerpoint/2010/main" val="380226447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xmlns="" id="{7086A03F-8329-4850-99E8-E6B450EB1B0F}"/>
              </a:ext>
            </a:extLst>
          </p:cNvPr>
          <p:cNvSpPr>
            <a:spLocks noGrp="1"/>
          </p:cNvSpPr>
          <p:nvPr>
            <p:ph type="title"/>
          </p:nvPr>
        </p:nvSpPr>
        <p:spPr/>
        <p:txBody>
          <a:bodyPr/>
          <a:lstStyle/>
          <a:p>
            <a:r>
              <a:rPr kumimoji="1" lang="ja-JP" altLang="en-US" dirty="0"/>
              <a:t>株高・円安の狙い（２）</a:t>
            </a:r>
          </a:p>
        </p:txBody>
      </p:sp>
      <p:sp>
        <p:nvSpPr>
          <p:cNvPr id="3" name="コンテンツ プレースホルダー 2">
            <a:extLst>
              <a:ext uri="{FF2B5EF4-FFF2-40B4-BE49-F238E27FC236}">
                <a16:creationId xmlns:a16="http://schemas.microsoft.com/office/drawing/2014/main" xmlns="" id="{21A5359A-6344-4CB3-A895-61EAF9B70D9A}"/>
              </a:ext>
            </a:extLst>
          </p:cNvPr>
          <p:cNvSpPr>
            <a:spLocks noGrp="1"/>
          </p:cNvSpPr>
          <p:nvPr>
            <p:ph idx="1"/>
          </p:nvPr>
        </p:nvSpPr>
        <p:spPr/>
        <p:txBody>
          <a:bodyPr>
            <a:normAutofit fontScale="92500" lnSpcReduction="10000"/>
          </a:bodyPr>
          <a:lstStyle/>
          <a:p>
            <a:r>
              <a:rPr kumimoji="1" lang="ja-JP" altLang="en-US" dirty="0"/>
              <a:t>一般論としては金融緩和は株高・円安につながりやすい</a:t>
            </a:r>
            <a:endParaRPr kumimoji="1" lang="en-US" altLang="ja-JP" dirty="0"/>
          </a:p>
          <a:p>
            <a:pPr lvl="1"/>
            <a:r>
              <a:rPr lang="ja-JP" altLang="en-US" dirty="0"/>
              <a:t>低金利→資本還元により債券・株式価格上昇</a:t>
            </a:r>
            <a:endParaRPr lang="en-US" altLang="ja-JP" dirty="0"/>
          </a:p>
          <a:p>
            <a:pPr lvl="2"/>
            <a:r>
              <a:rPr kumimoji="1" lang="ja-JP" altLang="en-US" dirty="0"/>
              <a:t>期待利益</a:t>
            </a:r>
            <a:r>
              <a:rPr kumimoji="1" lang="en-US" altLang="ja-JP" dirty="0"/>
              <a:t>10</a:t>
            </a:r>
            <a:r>
              <a:rPr kumimoji="1" lang="ja-JP" altLang="en-US" dirty="0"/>
              <a:t>円の権利・利子率</a:t>
            </a:r>
            <a:r>
              <a:rPr kumimoji="1" lang="en-US" altLang="ja-JP" dirty="0"/>
              <a:t>5%</a:t>
            </a:r>
            <a:r>
              <a:rPr kumimoji="1" lang="ja-JP" altLang="en-US" dirty="0"/>
              <a:t>→</a:t>
            </a:r>
            <a:r>
              <a:rPr kumimoji="1" lang="en-US" altLang="ja-JP" dirty="0"/>
              <a:t>200</a:t>
            </a:r>
            <a:r>
              <a:rPr kumimoji="1" lang="ja-JP" altLang="en-US" dirty="0"/>
              <a:t>円</a:t>
            </a:r>
            <a:endParaRPr kumimoji="1" lang="en-US" altLang="ja-JP" dirty="0"/>
          </a:p>
          <a:p>
            <a:pPr lvl="2"/>
            <a:r>
              <a:rPr lang="ja-JP" altLang="en-US" dirty="0"/>
              <a:t>期待利益</a:t>
            </a:r>
            <a:r>
              <a:rPr lang="en-US" altLang="ja-JP" dirty="0"/>
              <a:t>10</a:t>
            </a:r>
            <a:r>
              <a:rPr lang="ja-JP" altLang="en-US" dirty="0"/>
              <a:t>円の権利・利子率</a:t>
            </a:r>
            <a:r>
              <a:rPr lang="en-US" altLang="ja-JP" dirty="0"/>
              <a:t>1%</a:t>
            </a:r>
            <a:r>
              <a:rPr lang="ja-JP" altLang="en-US" dirty="0"/>
              <a:t>→</a:t>
            </a:r>
            <a:r>
              <a:rPr lang="en-US" altLang="ja-JP" dirty="0"/>
              <a:t>1000</a:t>
            </a:r>
            <a:r>
              <a:rPr lang="ja-JP" altLang="en-US" dirty="0"/>
              <a:t>円</a:t>
            </a:r>
            <a:endParaRPr kumimoji="1" lang="en-US" altLang="ja-JP" dirty="0"/>
          </a:p>
          <a:p>
            <a:pPr lvl="1"/>
            <a:r>
              <a:rPr kumimoji="1" lang="ja-JP" altLang="en-US" dirty="0"/>
              <a:t>国際的には金利狙いの投資は高金利の国にシフトするので円安に</a:t>
            </a:r>
            <a:endParaRPr kumimoji="1" lang="en-US" altLang="ja-JP" dirty="0"/>
          </a:p>
          <a:p>
            <a:pPr lvl="1"/>
            <a:r>
              <a:rPr kumimoji="1" lang="ja-JP" altLang="en-US" dirty="0"/>
              <a:t>低金利→投資拡大期待は実物より金融資産への投資に素早く反映するため，株高に</a:t>
            </a:r>
            <a:endParaRPr kumimoji="1" lang="en-US" altLang="ja-JP" dirty="0"/>
          </a:p>
          <a:p>
            <a:pPr lvl="1"/>
            <a:r>
              <a:rPr lang="ja-JP" altLang="en-US" dirty="0"/>
              <a:t>具体的な経済事情に左右されるため，必ずこうなるわけではない</a:t>
            </a:r>
            <a:endParaRPr kumimoji="1" lang="en-US" altLang="ja-JP" dirty="0"/>
          </a:p>
          <a:p>
            <a:pPr lvl="1"/>
            <a:endParaRPr kumimoji="1" lang="ja-JP" altLang="en-US" dirty="0"/>
          </a:p>
        </p:txBody>
      </p:sp>
      <p:sp>
        <p:nvSpPr>
          <p:cNvPr id="4" name="スライド番号プレースホルダー 3">
            <a:extLst>
              <a:ext uri="{FF2B5EF4-FFF2-40B4-BE49-F238E27FC236}">
                <a16:creationId xmlns:a16="http://schemas.microsoft.com/office/drawing/2014/main" xmlns="" id="{45EB6919-640A-4CBD-8661-73586EBBB184}"/>
              </a:ext>
            </a:extLst>
          </p:cNvPr>
          <p:cNvSpPr>
            <a:spLocks noGrp="1"/>
          </p:cNvSpPr>
          <p:nvPr>
            <p:ph type="sldNum" sz="quarter" idx="12"/>
          </p:nvPr>
        </p:nvSpPr>
        <p:spPr/>
        <p:txBody>
          <a:bodyPr/>
          <a:lstStyle/>
          <a:p>
            <a:pPr>
              <a:defRPr/>
            </a:pPr>
            <a:fld id="{F7182273-542A-4D76-9A12-21A75F9967A5}" type="slidenum">
              <a:rPr lang="en-US" altLang="ja-JP" smtClean="0"/>
              <a:pPr>
                <a:defRPr/>
              </a:pPr>
              <a:t>23</a:t>
            </a:fld>
            <a:endParaRPr lang="en-US" altLang="ja-JP" dirty="0"/>
          </a:p>
        </p:txBody>
      </p:sp>
    </p:spTree>
    <p:extLst>
      <p:ext uri="{BB962C8B-B14F-4D97-AF65-F5344CB8AC3E}">
        <p14:creationId xmlns:p14="http://schemas.microsoft.com/office/powerpoint/2010/main" val="55602924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株価上昇と円安は実現した</a:t>
            </a:r>
          </a:p>
        </p:txBody>
      </p:sp>
      <p:sp>
        <p:nvSpPr>
          <p:cNvPr id="4" name="スライド番号プレースホルダー 3"/>
          <p:cNvSpPr>
            <a:spLocks noGrp="1"/>
          </p:cNvSpPr>
          <p:nvPr>
            <p:ph type="sldNum" sz="quarter" idx="12"/>
          </p:nvPr>
        </p:nvSpPr>
        <p:spPr/>
        <p:txBody>
          <a:bodyPr/>
          <a:lstStyle/>
          <a:p>
            <a:pPr>
              <a:defRPr/>
            </a:pPr>
            <a:fld id="{F7182273-542A-4D76-9A12-21A75F9967A5}" type="slidenum">
              <a:rPr lang="en-US" altLang="ja-JP" smtClean="0"/>
              <a:pPr>
                <a:defRPr/>
              </a:pPr>
              <a:t>24</a:t>
            </a:fld>
            <a:endParaRPr lang="en-US" altLang="ja-JP" dirty="0"/>
          </a:p>
        </p:txBody>
      </p:sp>
      <p:sp>
        <p:nvSpPr>
          <p:cNvPr id="6" name="テキスト ボックス 5"/>
          <p:cNvSpPr txBox="1"/>
          <p:nvPr/>
        </p:nvSpPr>
        <p:spPr>
          <a:xfrm>
            <a:off x="6422171" y="4877423"/>
            <a:ext cx="2592288" cy="1200329"/>
          </a:xfrm>
          <a:prstGeom prst="rect">
            <a:avLst/>
          </a:prstGeom>
          <a:noFill/>
        </p:spPr>
        <p:txBody>
          <a:bodyPr wrap="square" rtlCol="0">
            <a:spAutoFit/>
          </a:bodyPr>
          <a:lstStyle/>
          <a:p>
            <a:r>
              <a:rPr kumimoji="1" lang="ja-JP" altLang="en-US" dirty="0"/>
              <a:t>出所：日経平均プロフィルヒストリカルデータより作成（</a:t>
            </a:r>
            <a:r>
              <a:rPr kumimoji="1" lang="en-US" altLang="ja-JP" dirty="0"/>
              <a:t>2018</a:t>
            </a:r>
            <a:r>
              <a:rPr kumimoji="1" lang="ja-JP" altLang="en-US" dirty="0"/>
              <a:t>年</a:t>
            </a:r>
            <a:r>
              <a:rPr kumimoji="1" lang="en-US" altLang="ja-JP" dirty="0"/>
              <a:t>3</a:t>
            </a:r>
            <a:r>
              <a:rPr kumimoji="1" lang="ja-JP" altLang="en-US" dirty="0"/>
              <a:t>月</a:t>
            </a:r>
            <a:r>
              <a:rPr kumimoji="1" lang="en-US" altLang="ja-JP" dirty="0"/>
              <a:t>6</a:t>
            </a:r>
            <a:r>
              <a:rPr kumimoji="1" lang="ja-JP" altLang="en-US" dirty="0"/>
              <a:t>日閲覧）。</a:t>
            </a:r>
          </a:p>
        </p:txBody>
      </p:sp>
      <p:sp>
        <p:nvSpPr>
          <p:cNvPr id="7" name="テキスト ボックス 6"/>
          <p:cNvSpPr txBox="1"/>
          <p:nvPr/>
        </p:nvSpPr>
        <p:spPr>
          <a:xfrm>
            <a:off x="223587" y="2899763"/>
            <a:ext cx="5040560" cy="369332"/>
          </a:xfrm>
          <a:prstGeom prst="rect">
            <a:avLst/>
          </a:prstGeom>
          <a:noFill/>
        </p:spPr>
        <p:txBody>
          <a:bodyPr wrap="square" rtlCol="0">
            <a:spAutoFit/>
          </a:bodyPr>
          <a:lstStyle/>
          <a:p>
            <a:r>
              <a:rPr kumimoji="1" lang="ja-JP" altLang="en-US" dirty="0"/>
              <a:t>日経平均株価の推移（月次終値）</a:t>
            </a:r>
          </a:p>
        </p:txBody>
      </p:sp>
      <p:pic>
        <p:nvPicPr>
          <p:cNvPr id="7173"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3354646"/>
            <a:ext cx="5356525" cy="33050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8" name="表 7"/>
          <p:cNvGraphicFramePr>
            <a:graphicFrameLocks noGrp="1"/>
          </p:cNvGraphicFramePr>
          <p:nvPr>
            <p:extLst>
              <p:ext uri="{D42A27DB-BD31-4B8C-83A1-F6EECF244321}">
                <p14:modId xmlns:p14="http://schemas.microsoft.com/office/powerpoint/2010/main" val="2657505735"/>
              </p:ext>
            </p:extLst>
          </p:nvPr>
        </p:nvGraphicFramePr>
        <p:xfrm>
          <a:off x="135814" y="1988840"/>
          <a:ext cx="6095999" cy="808608"/>
        </p:xfrm>
        <a:graphic>
          <a:graphicData uri="http://schemas.openxmlformats.org/drawingml/2006/table">
            <a:tbl>
              <a:tblPr firstRow="1" bandRow="1">
                <a:tableStyleId>{5C22544A-7EE6-4342-B048-85BDC9FD1C3A}</a:tableStyleId>
              </a:tblPr>
              <a:tblGrid>
                <a:gridCol w="1080120">
                  <a:extLst>
                    <a:ext uri="{9D8B030D-6E8A-4147-A177-3AD203B41FA5}">
                      <a16:colId xmlns:a16="http://schemas.microsoft.com/office/drawing/2014/main" xmlns="" val="20000"/>
                    </a:ext>
                  </a:extLst>
                </a:gridCol>
                <a:gridCol w="792088">
                  <a:extLst>
                    <a:ext uri="{9D8B030D-6E8A-4147-A177-3AD203B41FA5}">
                      <a16:colId xmlns:a16="http://schemas.microsoft.com/office/drawing/2014/main" xmlns="" val="20001"/>
                    </a:ext>
                  </a:extLst>
                </a:gridCol>
                <a:gridCol w="740363">
                  <a:extLst>
                    <a:ext uri="{9D8B030D-6E8A-4147-A177-3AD203B41FA5}">
                      <a16:colId xmlns:a16="http://schemas.microsoft.com/office/drawing/2014/main" xmlns="" val="20002"/>
                    </a:ext>
                  </a:extLst>
                </a:gridCol>
                <a:gridCol w="870857">
                  <a:extLst>
                    <a:ext uri="{9D8B030D-6E8A-4147-A177-3AD203B41FA5}">
                      <a16:colId xmlns:a16="http://schemas.microsoft.com/office/drawing/2014/main" xmlns="" val="20003"/>
                    </a:ext>
                  </a:extLst>
                </a:gridCol>
                <a:gridCol w="870857">
                  <a:extLst>
                    <a:ext uri="{9D8B030D-6E8A-4147-A177-3AD203B41FA5}">
                      <a16:colId xmlns:a16="http://schemas.microsoft.com/office/drawing/2014/main" xmlns="" val="20004"/>
                    </a:ext>
                  </a:extLst>
                </a:gridCol>
                <a:gridCol w="870857">
                  <a:extLst>
                    <a:ext uri="{9D8B030D-6E8A-4147-A177-3AD203B41FA5}">
                      <a16:colId xmlns:a16="http://schemas.microsoft.com/office/drawing/2014/main" xmlns="" val="20005"/>
                    </a:ext>
                  </a:extLst>
                </a:gridCol>
                <a:gridCol w="870857">
                  <a:extLst>
                    <a:ext uri="{9D8B030D-6E8A-4147-A177-3AD203B41FA5}">
                      <a16:colId xmlns:a16="http://schemas.microsoft.com/office/drawing/2014/main" xmlns="" val="20006"/>
                    </a:ext>
                  </a:extLst>
                </a:gridCol>
              </a:tblGrid>
              <a:tr h="437768">
                <a:tc>
                  <a:txBody>
                    <a:bodyPr/>
                    <a:lstStyle/>
                    <a:p>
                      <a:endParaRPr kumimoji="1" lang="ja-JP" altLang="en-US" dirty="0"/>
                    </a:p>
                  </a:txBody>
                  <a:tcPr/>
                </a:tc>
                <a:tc>
                  <a:txBody>
                    <a:bodyPr/>
                    <a:lstStyle/>
                    <a:p>
                      <a:r>
                        <a:rPr kumimoji="1" lang="en-US" altLang="ja-JP" dirty="0"/>
                        <a:t>2012</a:t>
                      </a:r>
                      <a:endParaRPr kumimoji="1" lang="ja-JP" altLang="en-US" dirty="0"/>
                    </a:p>
                  </a:txBody>
                  <a:tcPr/>
                </a:tc>
                <a:tc>
                  <a:txBody>
                    <a:bodyPr/>
                    <a:lstStyle/>
                    <a:p>
                      <a:r>
                        <a:rPr kumimoji="1" lang="en-US" altLang="ja-JP" dirty="0"/>
                        <a:t>2013</a:t>
                      </a:r>
                      <a:endParaRPr kumimoji="1" lang="ja-JP" altLang="en-US" dirty="0"/>
                    </a:p>
                  </a:txBody>
                  <a:tcPr/>
                </a:tc>
                <a:tc>
                  <a:txBody>
                    <a:bodyPr/>
                    <a:lstStyle/>
                    <a:p>
                      <a:r>
                        <a:rPr kumimoji="1" lang="en-US" altLang="ja-JP" dirty="0"/>
                        <a:t>2014</a:t>
                      </a:r>
                      <a:endParaRPr kumimoji="1" lang="ja-JP" altLang="en-US" dirty="0"/>
                    </a:p>
                  </a:txBody>
                  <a:tcPr/>
                </a:tc>
                <a:tc>
                  <a:txBody>
                    <a:bodyPr/>
                    <a:lstStyle/>
                    <a:p>
                      <a:r>
                        <a:rPr kumimoji="1" lang="en-US" altLang="ja-JP" dirty="0"/>
                        <a:t>2015</a:t>
                      </a:r>
                      <a:endParaRPr kumimoji="1" lang="ja-JP" altLang="en-US" dirty="0"/>
                    </a:p>
                  </a:txBody>
                  <a:tcPr/>
                </a:tc>
                <a:tc>
                  <a:txBody>
                    <a:bodyPr/>
                    <a:lstStyle/>
                    <a:p>
                      <a:r>
                        <a:rPr kumimoji="1" lang="en-US" altLang="ja-JP" dirty="0"/>
                        <a:t>2016</a:t>
                      </a:r>
                      <a:endParaRPr kumimoji="1" lang="ja-JP" altLang="en-US" dirty="0"/>
                    </a:p>
                  </a:txBody>
                  <a:tcPr/>
                </a:tc>
                <a:tc>
                  <a:txBody>
                    <a:bodyPr/>
                    <a:lstStyle/>
                    <a:p>
                      <a:r>
                        <a:rPr kumimoji="1" lang="en-US" altLang="ja-JP" dirty="0"/>
                        <a:t>2017</a:t>
                      </a:r>
                      <a:endParaRPr kumimoji="1" lang="ja-JP" altLang="en-US" dirty="0"/>
                    </a:p>
                  </a:txBody>
                  <a:tcPr/>
                </a:tc>
                <a:extLst>
                  <a:ext uri="{0D108BD9-81ED-4DB2-BD59-A6C34878D82A}">
                    <a16:rowId xmlns:a16="http://schemas.microsoft.com/office/drawing/2014/main" xmlns="" val="10000"/>
                  </a:ext>
                </a:extLst>
              </a:tr>
              <a:tr h="370840">
                <a:tc>
                  <a:txBody>
                    <a:bodyPr/>
                    <a:lstStyle/>
                    <a:p>
                      <a:r>
                        <a:rPr kumimoji="1" lang="ja-JP" altLang="en-US" dirty="0"/>
                        <a:t>円／ドル</a:t>
                      </a:r>
                    </a:p>
                  </a:txBody>
                  <a:tcPr/>
                </a:tc>
                <a:tc>
                  <a:txBody>
                    <a:bodyPr/>
                    <a:lstStyle/>
                    <a:p>
                      <a:r>
                        <a:rPr kumimoji="1" lang="en-US" altLang="ja-JP" dirty="0"/>
                        <a:t>79.79</a:t>
                      </a:r>
                      <a:endParaRPr kumimoji="1" lang="ja-JP" altLang="en-US" dirty="0"/>
                    </a:p>
                  </a:txBody>
                  <a:tcPr/>
                </a:tc>
                <a:tc>
                  <a:txBody>
                    <a:bodyPr/>
                    <a:lstStyle/>
                    <a:p>
                      <a:r>
                        <a:rPr kumimoji="1" lang="en-US" altLang="ja-JP" dirty="0"/>
                        <a:t>97.60</a:t>
                      </a:r>
                      <a:endParaRPr kumimoji="1" lang="ja-JP" altLang="en-US" dirty="0"/>
                    </a:p>
                  </a:txBody>
                  <a:tcPr/>
                </a:tc>
                <a:tc>
                  <a:txBody>
                    <a:bodyPr/>
                    <a:lstStyle/>
                    <a:p>
                      <a:r>
                        <a:rPr kumimoji="1" lang="en-US" altLang="ja-JP" dirty="0"/>
                        <a:t>105.94</a:t>
                      </a:r>
                      <a:endParaRPr kumimoji="1" lang="ja-JP" altLang="en-US" dirty="0"/>
                    </a:p>
                  </a:txBody>
                  <a:tcPr/>
                </a:tc>
                <a:tc>
                  <a:txBody>
                    <a:bodyPr/>
                    <a:lstStyle/>
                    <a:p>
                      <a:r>
                        <a:rPr kumimoji="1" lang="en-US" altLang="ja-JP" dirty="0"/>
                        <a:t>121.04</a:t>
                      </a:r>
                      <a:endParaRPr kumimoji="1" lang="ja-JP" altLang="en-US" dirty="0"/>
                    </a:p>
                  </a:txBody>
                  <a:tcPr/>
                </a:tc>
                <a:tc>
                  <a:txBody>
                    <a:bodyPr/>
                    <a:lstStyle/>
                    <a:p>
                      <a:r>
                        <a:rPr kumimoji="1" lang="en-US" altLang="ja-JP" dirty="0"/>
                        <a:t>108.79</a:t>
                      </a:r>
                      <a:endParaRPr kumimoji="1" lang="ja-JP" altLang="en-US" dirty="0"/>
                    </a:p>
                  </a:txBody>
                  <a:tcPr/>
                </a:tc>
                <a:tc>
                  <a:txBody>
                    <a:bodyPr/>
                    <a:lstStyle/>
                    <a:p>
                      <a:r>
                        <a:rPr kumimoji="1" lang="en-US" altLang="ja-JP" dirty="0"/>
                        <a:t>112.17</a:t>
                      </a:r>
                      <a:endParaRPr kumimoji="1" lang="ja-JP" altLang="en-US" dirty="0"/>
                    </a:p>
                  </a:txBody>
                  <a:tcPr/>
                </a:tc>
                <a:extLst>
                  <a:ext uri="{0D108BD9-81ED-4DB2-BD59-A6C34878D82A}">
                    <a16:rowId xmlns:a16="http://schemas.microsoft.com/office/drawing/2014/main" xmlns="" val="10001"/>
                  </a:ext>
                </a:extLst>
              </a:tr>
            </a:tbl>
          </a:graphicData>
        </a:graphic>
      </p:graphicFrame>
      <p:sp>
        <p:nvSpPr>
          <p:cNvPr id="10" name="テキスト ボックス 9"/>
          <p:cNvSpPr txBox="1"/>
          <p:nvPr/>
        </p:nvSpPr>
        <p:spPr>
          <a:xfrm>
            <a:off x="223587" y="1484784"/>
            <a:ext cx="5040560" cy="369332"/>
          </a:xfrm>
          <a:prstGeom prst="rect">
            <a:avLst/>
          </a:prstGeom>
          <a:noFill/>
        </p:spPr>
        <p:txBody>
          <a:bodyPr wrap="square" rtlCol="0">
            <a:spAutoFit/>
          </a:bodyPr>
          <a:lstStyle/>
          <a:p>
            <a:r>
              <a:rPr kumimoji="1" lang="ja-JP" altLang="en-US" dirty="0"/>
              <a:t>年平均の円ドル為替相場推移</a:t>
            </a:r>
          </a:p>
        </p:txBody>
      </p:sp>
      <p:sp>
        <p:nvSpPr>
          <p:cNvPr id="11" name="テキスト ボックス 10"/>
          <p:cNvSpPr txBox="1"/>
          <p:nvPr/>
        </p:nvSpPr>
        <p:spPr>
          <a:xfrm>
            <a:off x="6300192" y="1988840"/>
            <a:ext cx="2843808" cy="461665"/>
          </a:xfrm>
          <a:prstGeom prst="rect">
            <a:avLst/>
          </a:prstGeom>
          <a:noFill/>
        </p:spPr>
        <p:txBody>
          <a:bodyPr wrap="square" rtlCol="0">
            <a:spAutoFit/>
          </a:bodyPr>
          <a:lstStyle/>
          <a:p>
            <a:r>
              <a:rPr kumimoji="1" lang="ja-JP" altLang="en-US" sz="1200" dirty="0"/>
              <a:t>原資料：</a:t>
            </a:r>
            <a:r>
              <a:rPr kumimoji="1" lang="en-US" altLang="ja-JP" sz="1200" dirty="0"/>
              <a:t>IMF,</a:t>
            </a:r>
            <a:r>
              <a:rPr kumimoji="1" lang="ja-JP" altLang="en-US" sz="1200" dirty="0"/>
              <a:t> </a:t>
            </a:r>
            <a:r>
              <a:rPr kumimoji="1" lang="en-US" altLang="ja-JP" sz="1200" dirty="0"/>
              <a:t>Principle</a:t>
            </a:r>
            <a:r>
              <a:rPr kumimoji="1" lang="ja-JP" altLang="en-US" sz="1200" dirty="0"/>
              <a:t> </a:t>
            </a:r>
            <a:r>
              <a:rPr kumimoji="1" lang="en-US" altLang="ja-JP" sz="1200" dirty="0"/>
              <a:t>Global</a:t>
            </a:r>
            <a:r>
              <a:rPr kumimoji="1" lang="ja-JP" altLang="en-US" sz="1200" dirty="0"/>
              <a:t> </a:t>
            </a:r>
            <a:r>
              <a:rPr kumimoji="1" lang="en-US" altLang="ja-JP" sz="1200" dirty="0"/>
              <a:t>Indicators,</a:t>
            </a:r>
            <a:r>
              <a:rPr kumimoji="1" lang="ja-JP" altLang="en-US" sz="1200" dirty="0"/>
              <a:t> 出所：「世界経済のネタ帳」。</a:t>
            </a:r>
          </a:p>
        </p:txBody>
      </p:sp>
    </p:spTree>
    <p:extLst>
      <p:ext uri="{BB962C8B-B14F-4D97-AF65-F5344CB8AC3E}">
        <p14:creationId xmlns:p14="http://schemas.microsoft.com/office/powerpoint/2010/main" val="110319066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404664"/>
            <a:ext cx="8435280" cy="1152128"/>
          </a:xfrm>
        </p:spPr>
        <p:txBody>
          <a:bodyPr>
            <a:normAutofit/>
          </a:bodyPr>
          <a:lstStyle/>
          <a:p>
            <a:r>
              <a:rPr kumimoji="1" lang="ja-JP" altLang="en-US" dirty="0"/>
              <a:t>株式を誰が買い，誰が売ったのか</a:t>
            </a:r>
          </a:p>
        </p:txBody>
      </p:sp>
      <p:sp>
        <p:nvSpPr>
          <p:cNvPr id="3" name="コンテンツ プレースホルダー 2"/>
          <p:cNvSpPr>
            <a:spLocks noGrp="1"/>
          </p:cNvSpPr>
          <p:nvPr>
            <p:ph idx="1"/>
          </p:nvPr>
        </p:nvSpPr>
        <p:spPr>
          <a:xfrm>
            <a:off x="107504" y="1475429"/>
            <a:ext cx="4464496" cy="4558135"/>
          </a:xfrm>
        </p:spPr>
        <p:txBody>
          <a:bodyPr>
            <a:normAutofit fontScale="77500" lnSpcReduction="20000"/>
          </a:bodyPr>
          <a:lstStyle/>
          <a:p>
            <a:r>
              <a:rPr kumimoji="1" lang="ja-JP" altLang="en-US" dirty="0"/>
              <a:t>注意</a:t>
            </a:r>
            <a:endParaRPr kumimoji="1" lang="en-US" altLang="ja-JP" dirty="0"/>
          </a:p>
          <a:p>
            <a:pPr lvl="1"/>
            <a:r>
              <a:rPr kumimoji="1" lang="ja-JP" altLang="en-US" dirty="0"/>
              <a:t>日銀</a:t>
            </a:r>
            <a:r>
              <a:rPr kumimoji="1" lang="en-US" altLang="ja-JP" dirty="0"/>
              <a:t>ETF</a:t>
            </a:r>
            <a:r>
              <a:rPr kumimoji="1" lang="ja-JP" altLang="en-US" dirty="0"/>
              <a:t>は参考。売買主体内訳では「自己取引」に含まれる</a:t>
            </a:r>
            <a:r>
              <a:rPr kumimoji="1" lang="ja-JP" altLang="en-US" sz="2000" dirty="0"/>
              <a:t>（楽天証券</a:t>
            </a:r>
            <a:r>
              <a:rPr kumimoji="1" lang="en-US" altLang="ja-JP" sz="2000" dirty="0"/>
              <a:t>2017</a:t>
            </a:r>
            <a:r>
              <a:rPr kumimoji="1" lang="ja-JP" altLang="en-US" sz="2000" dirty="0"/>
              <a:t>年</a:t>
            </a:r>
            <a:r>
              <a:rPr kumimoji="1" lang="en-US" altLang="ja-JP" sz="2000" dirty="0"/>
              <a:t>12</a:t>
            </a:r>
            <a:r>
              <a:rPr kumimoji="1" lang="ja-JP" altLang="en-US" sz="2000" dirty="0"/>
              <a:t>月</a:t>
            </a:r>
            <a:r>
              <a:rPr kumimoji="1" lang="en-US" altLang="ja-JP" sz="2000" dirty="0"/>
              <a:t>20</a:t>
            </a:r>
            <a:r>
              <a:rPr kumimoji="1" lang="ja-JP" altLang="en-US" sz="2000" dirty="0"/>
              <a:t>日ほか）</a:t>
            </a:r>
            <a:endParaRPr kumimoji="1" lang="en-US" altLang="ja-JP" sz="2000" dirty="0"/>
          </a:p>
          <a:p>
            <a:pPr lvl="1"/>
            <a:r>
              <a:rPr lang="en-US" altLang="ja-JP" dirty="0"/>
              <a:t>GPIF</a:t>
            </a:r>
            <a:r>
              <a:rPr lang="ja-JP" altLang="en-US" dirty="0"/>
              <a:t>（年金積立金管理運用独立法人）の株式売買は「信託銀行」に含まれる</a:t>
            </a:r>
            <a:endParaRPr kumimoji="1" lang="en-US" altLang="ja-JP" dirty="0"/>
          </a:p>
          <a:p>
            <a:r>
              <a:rPr lang="ja-JP" altLang="en-US" dirty="0"/>
              <a:t>買い越したのは</a:t>
            </a:r>
            <a:r>
              <a:rPr lang="en-US" altLang="ja-JP" dirty="0"/>
              <a:t>……</a:t>
            </a:r>
          </a:p>
          <a:p>
            <a:pPr lvl="1"/>
            <a:r>
              <a:rPr kumimoji="1" lang="en-US" altLang="ja-JP" dirty="0"/>
              <a:t>2013</a:t>
            </a:r>
            <a:r>
              <a:rPr kumimoji="1" lang="ja-JP" altLang="en-US" dirty="0"/>
              <a:t>年は海外投資家（アベノミクスに期待）</a:t>
            </a:r>
            <a:endParaRPr kumimoji="1" lang="en-US" altLang="ja-JP" dirty="0"/>
          </a:p>
          <a:p>
            <a:pPr lvl="1"/>
            <a:r>
              <a:rPr lang="en-US" altLang="ja-JP" dirty="0"/>
              <a:t>2014</a:t>
            </a:r>
            <a:r>
              <a:rPr lang="ja-JP" altLang="en-US" dirty="0"/>
              <a:t>年以後は日銀と信託銀行（</a:t>
            </a:r>
            <a:r>
              <a:rPr lang="en-US" altLang="ja-JP" dirty="0"/>
              <a:t>GPIF</a:t>
            </a:r>
            <a:r>
              <a:rPr lang="ja-JP" altLang="en-US" dirty="0"/>
              <a:t>含む），事業法人</a:t>
            </a:r>
            <a:endParaRPr lang="en-US" altLang="ja-JP" dirty="0"/>
          </a:p>
          <a:p>
            <a:r>
              <a:rPr kumimoji="1" lang="ja-JP" altLang="en-US" dirty="0"/>
              <a:t>売り越したのは</a:t>
            </a:r>
            <a:r>
              <a:rPr kumimoji="1" lang="en-US" altLang="ja-JP" dirty="0"/>
              <a:t>……</a:t>
            </a:r>
          </a:p>
          <a:p>
            <a:pPr lvl="1"/>
            <a:r>
              <a:rPr lang="ja-JP" altLang="en-US" dirty="0"/>
              <a:t>個人</a:t>
            </a:r>
            <a:endParaRPr kumimoji="1" lang="en-US" altLang="ja-JP" dirty="0"/>
          </a:p>
          <a:p>
            <a:pPr lvl="1"/>
            <a:endParaRPr kumimoji="1" lang="en-US" altLang="ja-JP" dirty="0"/>
          </a:p>
          <a:p>
            <a:endParaRPr kumimoji="1" lang="ja-JP" altLang="en-US" dirty="0"/>
          </a:p>
        </p:txBody>
      </p:sp>
      <p:sp>
        <p:nvSpPr>
          <p:cNvPr id="4" name="スライド番号プレースホルダー 3"/>
          <p:cNvSpPr>
            <a:spLocks noGrp="1"/>
          </p:cNvSpPr>
          <p:nvPr>
            <p:ph type="sldNum" sz="quarter" idx="12"/>
          </p:nvPr>
        </p:nvSpPr>
        <p:spPr/>
        <p:txBody>
          <a:bodyPr/>
          <a:lstStyle/>
          <a:p>
            <a:pPr>
              <a:defRPr/>
            </a:pPr>
            <a:fld id="{F7182273-542A-4D76-9A12-21A75F9967A5}" type="slidenum">
              <a:rPr lang="en-US" altLang="ja-JP" smtClean="0"/>
              <a:pPr>
                <a:defRPr/>
              </a:pPr>
              <a:t>25</a:t>
            </a:fld>
            <a:endParaRPr lang="en-US" altLang="ja-JP" dirty="0"/>
          </a:p>
        </p:txBody>
      </p:sp>
      <p:sp>
        <p:nvSpPr>
          <p:cNvPr id="5" name="テキスト ボックス 4"/>
          <p:cNvSpPr txBox="1"/>
          <p:nvPr/>
        </p:nvSpPr>
        <p:spPr>
          <a:xfrm>
            <a:off x="4572000" y="1106097"/>
            <a:ext cx="4104456" cy="369332"/>
          </a:xfrm>
          <a:prstGeom prst="rect">
            <a:avLst/>
          </a:prstGeom>
          <a:noFill/>
        </p:spPr>
        <p:txBody>
          <a:bodyPr wrap="square" rtlCol="0">
            <a:spAutoFit/>
          </a:bodyPr>
          <a:lstStyle/>
          <a:p>
            <a:r>
              <a:rPr kumimoji="1" lang="ja-JP" altLang="en-US" dirty="0"/>
              <a:t>投資部門別株式売買状況</a:t>
            </a:r>
          </a:p>
        </p:txBody>
      </p:sp>
      <p:pic>
        <p:nvPicPr>
          <p:cNvPr id="819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32040" y="1438608"/>
            <a:ext cx="4154553" cy="52957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テキスト ボックス 6"/>
          <p:cNvSpPr txBox="1"/>
          <p:nvPr/>
        </p:nvSpPr>
        <p:spPr>
          <a:xfrm>
            <a:off x="1547664" y="5749106"/>
            <a:ext cx="3672408" cy="1015663"/>
          </a:xfrm>
          <a:prstGeom prst="rect">
            <a:avLst/>
          </a:prstGeom>
          <a:noFill/>
        </p:spPr>
        <p:txBody>
          <a:bodyPr wrap="square" rtlCol="0">
            <a:spAutoFit/>
          </a:bodyPr>
          <a:lstStyle/>
          <a:p>
            <a:r>
              <a:rPr kumimoji="1" lang="ja-JP" altLang="en-US" sz="1200" dirty="0"/>
              <a:t>注：単位は</a:t>
            </a:r>
            <a:r>
              <a:rPr kumimoji="1" lang="en-US" altLang="ja-JP" sz="1200" dirty="0"/>
              <a:t>10</a:t>
            </a:r>
            <a:r>
              <a:rPr kumimoji="1" lang="ja-JP" altLang="en-US" sz="1200" dirty="0"/>
              <a:t>億円。</a:t>
            </a:r>
            <a:endParaRPr kumimoji="1" lang="en-US" altLang="ja-JP" sz="1200" dirty="0"/>
          </a:p>
          <a:p>
            <a:r>
              <a:rPr lang="ja-JP" altLang="en-US" sz="1200" dirty="0"/>
              <a:t>出所：日本取引所グループ「投資部門別株式売買状況」および日本銀行「指数連動型上場投資信託受益権（</a:t>
            </a:r>
            <a:r>
              <a:rPr lang="en-US" altLang="ja-JP" sz="1200" dirty="0"/>
              <a:t>ETF</a:t>
            </a:r>
            <a:r>
              <a:rPr lang="ja-JP" altLang="en-US" sz="1200" dirty="0"/>
              <a:t>）および不動産投資法人投資口（</a:t>
            </a:r>
            <a:r>
              <a:rPr lang="en-US" altLang="ja-JP" sz="1200" dirty="0"/>
              <a:t>J-REIT</a:t>
            </a:r>
            <a:r>
              <a:rPr lang="ja-JP" altLang="en-US" sz="1200" dirty="0"/>
              <a:t>）の買入結果」より作成（いずれも</a:t>
            </a:r>
            <a:r>
              <a:rPr lang="en-US" altLang="ja-JP" sz="1200" dirty="0"/>
              <a:t>2018</a:t>
            </a:r>
            <a:r>
              <a:rPr lang="ja-JP" altLang="en-US" sz="1200" dirty="0"/>
              <a:t>年</a:t>
            </a:r>
            <a:r>
              <a:rPr lang="en-US" altLang="ja-JP" sz="1200" dirty="0"/>
              <a:t>3</a:t>
            </a:r>
            <a:r>
              <a:rPr lang="ja-JP" altLang="en-US" sz="1200" dirty="0"/>
              <a:t>月</a:t>
            </a:r>
            <a:r>
              <a:rPr lang="en-US" altLang="ja-JP" sz="1200" dirty="0"/>
              <a:t>6</a:t>
            </a:r>
            <a:r>
              <a:rPr lang="ja-JP" altLang="en-US" sz="1200" dirty="0"/>
              <a:t>日閲覧）。</a:t>
            </a:r>
            <a:endParaRPr kumimoji="1" lang="ja-JP" altLang="en-US" sz="1200" dirty="0"/>
          </a:p>
        </p:txBody>
      </p:sp>
    </p:spTree>
    <p:extLst>
      <p:ext uri="{BB962C8B-B14F-4D97-AF65-F5344CB8AC3E}">
        <p14:creationId xmlns:p14="http://schemas.microsoft.com/office/powerpoint/2010/main" val="222423644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a:t>GPIF</a:t>
            </a:r>
            <a:r>
              <a:rPr kumimoji="1" lang="ja-JP" altLang="en-US" dirty="0"/>
              <a:t>改革と株価</a:t>
            </a:r>
            <a:r>
              <a:rPr lang="ja-JP" altLang="en-US" dirty="0"/>
              <a:t>（１）</a:t>
            </a:r>
            <a:endParaRPr kumimoji="1" lang="ja-JP" altLang="en-US" dirty="0"/>
          </a:p>
        </p:txBody>
      </p:sp>
      <p:sp>
        <p:nvSpPr>
          <p:cNvPr id="3" name="コンテンツ プレースホルダー 2"/>
          <p:cNvSpPr>
            <a:spLocks noGrp="1"/>
          </p:cNvSpPr>
          <p:nvPr>
            <p:ph idx="1"/>
          </p:nvPr>
        </p:nvSpPr>
        <p:spPr>
          <a:xfrm>
            <a:off x="457200" y="1340769"/>
            <a:ext cx="8229600" cy="2232248"/>
          </a:xfrm>
        </p:spPr>
        <p:txBody>
          <a:bodyPr>
            <a:normAutofit fontScale="77500" lnSpcReduction="20000"/>
          </a:bodyPr>
          <a:lstStyle/>
          <a:p>
            <a:r>
              <a:rPr kumimoji="1" lang="ja-JP" altLang="en-US" dirty="0"/>
              <a:t>旧「第</a:t>
            </a:r>
            <a:r>
              <a:rPr kumimoji="1" lang="en-US" altLang="ja-JP" dirty="0"/>
              <a:t>3</a:t>
            </a:r>
            <a:r>
              <a:rPr kumimoji="1" lang="ja-JP" altLang="en-US" dirty="0"/>
              <a:t>の矢」の</a:t>
            </a:r>
            <a:r>
              <a:rPr kumimoji="1" lang="en-US" altLang="ja-JP" dirty="0"/>
              <a:t>1</a:t>
            </a:r>
            <a:r>
              <a:rPr kumimoji="1" lang="ja-JP" altLang="en-US" dirty="0"/>
              <a:t>つ</a:t>
            </a:r>
            <a:endParaRPr kumimoji="1" lang="en-US" altLang="ja-JP" dirty="0"/>
          </a:p>
          <a:p>
            <a:r>
              <a:rPr kumimoji="1" lang="en-US" altLang="ja-JP" dirty="0"/>
              <a:t>GPIF</a:t>
            </a:r>
            <a:r>
              <a:rPr kumimoji="1" lang="ja-JP" altLang="en-US" dirty="0" err="1"/>
              <a:t>は厚</a:t>
            </a:r>
            <a:r>
              <a:rPr kumimoji="1" lang="ja-JP" altLang="en-US" dirty="0"/>
              <a:t>生年金・国民年金の積立金を一元的に管理・運用している。厚生労働省管轄</a:t>
            </a:r>
            <a:endParaRPr kumimoji="1" lang="en-US" altLang="ja-JP" dirty="0"/>
          </a:p>
          <a:p>
            <a:r>
              <a:rPr lang="ja-JP" altLang="en-US" dirty="0"/>
              <a:t>安倍内閣の下，運用成績改善を求めてポートフォリオを変更</a:t>
            </a:r>
            <a:r>
              <a:rPr lang="ja-JP" altLang="en-US" dirty="0" smtClean="0"/>
              <a:t>。＿＿＿＿＿＿＿＿＿</a:t>
            </a:r>
            <a:endParaRPr lang="en-US" altLang="ja-JP" dirty="0"/>
          </a:p>
          <a:p>
            <a:pPr lvl="1"/>
            <a:r>
              <a:rPr kumimoji="1" lang="ja-JP" altLang="en-US" dirty="0"/>
              <a:t>高齢社会への対応</a:t>
            </a:r>
            <a:endParaRPr kumimoji="1" lang="en-US" altLang="ja-JP" dirty="0"/>
          </a:p>
          <a:p>
            <a:endParaRPr kumimoji="1" lang="ja-JP" altLang="en-US" dirty="0"/>
          </a:p>
        </p:txBody>
      </p:sp>
      <p:sp>
        <p:nvSpPr>
          <p:cNvPr id="4" name="スライド番号プレースホルダー 3"/>
          <p:cNvSpPr>
            <a:spLocks noGrp="1"/>
          </p:cNvSpPr>
          <p:nvPr>
            <p:ph type="sldNum" sz="quarter" idx="12"/>
          </p:nvPr>
        </p:nvSpPr>
        <p:spPr/>
        <p:txBody>
          <a:bodyPr/>
          <a:lstStyle/>
          <a:p>
            <a:pPr>
              <a:defRPr/>
            </a:pPr>
            <a:fld id="{F7182273-542A-4D76-9A12-21A75F9967A5}" type="slidenum">
              <a:rPr lang="en-US" altLang="ja-JP" smtClean="0"/>
              <a:pPr>
                <a:defRPr/>
              </a:pPr>
              <a:t>26</a:t>
            </a:fld>
            <a:endParaRPr lang="en-US" altLang="ja-JP" dirty="0"/>
          </a:p>
        </p:txBody>
      </p:sp>
      <p:graphicFrame>
        <p:nvGraphicFramePr>
          <p:cNvPr id="5" name="表 4"/>
          <p:cNvGraphicFramePr>
            <a:graphicFrameLocks noGrp="1"/>
          </p:cNvGraphicFramePr>
          <p:nvPr>
            <p:extLst>
              <p:ext uri="{D42A27DB-BD31-4B8C-83A1-F6EECF244321}">
                <p14:modId xmlns:p14="http://schemas.microsoft.com/office/powerpoint/2010/main" val="182988743"/>
              </p:ext>
            </p:extLst>
          </p:nvPr>
        </p:nvGraphicFramePr>
        <p:xfrm>
          <a:off x="179512" y="4077072"/>
          <a:ext cx="8352930" cy="2291080"/>
        </p:xfrm>
        <a:graphic>
          <a:graphicData uri="http://schemas.openxmlformats.org/drawingml/2006/table">
            <a:tbl>
              <a:tblPr firstRow="1" bandRow="1">
                <a:tableStyleId>{93296810-A885-4BE3-A3E7-6D5BEEA58F35}</a:tableStyleId>
              </a:tblPr>
              <a:tblGrid>
                <a:gridCol w="1392155">
                  <a:extLst>
                    <a:ext uri="{9D8B030D-6E8A-4147-A177-3AD203B41FA5}">
                      <a16:colId xmlns:a16="http://schemas.microsoft.com/office/drawing/2014/main" xmlns="" val="20000"/>
                    </a:ext>
                  </a:extLst>
                </a:gridCol>
                <a:gridCol w="1392155">
                  <a:extLst>
                    <a:ext uri="{9D8B030D-6E8A-4147-A177-3AD203B41FA5}">
                      <a16:colId xmlns:a16="http://schemas.microsoft.com/office/drawing/2014/main" xmlns="" val="20001"/>
                    </a:ext>
                  </a:extLst>
                </a:gridCol>
                <a:gridCol w="1392155">
                  <a:extLst>
                    <a:ext uri="{9D8B030D-6E8A-4147-A177-3AD203B41FA5}">
                      <a16:colId xmlns:a16="http://schemas.microsoft.com/office/drawing/2014/main" xmlns="" val="20002"/>
                    </a:ext>
                  </a:extLst>
                </a:gridCol>
                <a:gridCol w="1392155">
                  <a:extLst>
                    <a:ext uri="{9D8B030D-6E8A-4147-A177-3AD203B41FA5}">
                      <a16:colId xmlns:a16="http://schemas.microsoft.com/office/drawing/2014/main" xmlns="" val="20003"/>
                    </a:ext>
                  </a:extLst>
                </a:gridCol>
                <a:gridCol w="1392155">
                  <a:extLst>
                    <a:ext uri="{9D8B030D-6E8A-4147-A177-3AD203B41FA5}">
                      <a16:colId xmlns:a16="http://schemas.microsoft.com/office/drawing/2014/main" xmlns="" val="20004"/>
                    </a:ext>
                  </a:extLst>
                </a:gridCol>
                <a:gridCol w="1392155">
                  <a:extLst>
                    <a:ext uri="{9D8B030D-6E8A-4147-A177-3AD203B41FA5}">
                      <a16:colId xmlns:a16="http://schemas.microsoft.com/office/drawing/2014/main" xmlns="" val="20005"/>
                    </a:ext>
                  </a:extLst>
                </a:gridCol>
              </a:tblGrid>
              <a:tr h="370840">
                <a:tc>
                  <a:txBody>
                    <a:bodyPr/>
                    <a:lstStyle/>
                    <a:p>
                      <a:endParaRPr kumimoji="1" lang="ja-JP" altLang="en-US" dirty="0"/>
                    </a:p>
                  </a:txBody>
                  <a:tcPr/>
                </a:tc>
                <a:tc>
                  <a:txBody>
                    <a:bodyPr/>
                    <a:lstStyle/>
                    <a:p>
                      <a:r>
                        <a:rPr kumimoji="1" lang="ja-JP" altLang="en-US" dirty="0"/>
                        <a:t>国内債券</a:t>
                      </a:r>
                    </a:p>
                  </a:txBody>
                  <a:tcPr/>
                </a:tc>
                <a:tc>
                  <a:txBody>
                    <a:bodyPr/>
                    <a:lstStyle/>
                    <a:p>
                      <a:r>
                        <a:rPr kumimoji="1" lang="ja-JP" altLang="en-US" dirty="0"/>
                        <a:t>国内株式</a:t>
                      </a:r>
                    </a:p>
                  </a:txBody>
                  <a:tcPr/>
                </a:tc>
                <a:tc>
                  <a:txBody>
                    <a:bodyPr/>
                    <a:lstStyle/>
                    <a:p>
                      <a:r>
                        <a:rPr kumimoji="1" lang="ja-JP" altLang="en-US" dirty="0"/>
                        <a:t>海外債券</a:t>
                      </a:r>
                    </a:p>
                  </a:txBody>
                  <a:tcPr/>
                </a:tc>
                <a:tc>
                  <a:txBody>
                    <a:bodyPr/>
                    <a:lstStyle/>
                    <a:p>
                      <a:r>
                        <a:rPr kumimoji="1" lang="ja-JP" altLang="en-US" dirty="0"/>
                        <a:t>海外株式</a:t>
                      </a:r>
                    </a:p>
                  </a:txBody>
                  <a:tcPr/>
                </a:tc>
                <a:tc>
                  <a:txBody>
                    <a:bodyPr/>
                    <a:lstStyle/>
                    <a:p>
                      <a:r>
                        <a:rPr kumimoji="1" lang="ja-JP" altLang="en-US" dirty="0"/>
                        <a:t>短期資産</a:t>
                      </a:r>
                    </a:p>
                  </a:txBody>
                  <a:tcPr/>
                </a:tc>
                <a:extLst>
                  <a:ext uri="{0D108BD9-81ED-4DB2-BD59-A6C34878D82A}">
                    <a16:rowId xmlns:a16="http://schemas.microsoft.com/office/drawing/2014/main" xmlns="" val="10000"/>
                  </a:ext>
                </a:extLst>
              </a:tr>
              <a:tr h="370840">
                <a:tc>
                  <a:txBody>
                    <a:bodyPr/>
                    <a:lstStyle/>
                    <a:p>
                      <a:r>
                        <a:rPr kumimoji="1" lang="en-US" altLang="ja-JP" dirty="0"/>
                        <a:t>2006</a:t>
                      </a:r>
                      <a:r>
                        <a:rPr kumimoji="1" lang="ja-JP" altLang="en-US" dirty="0"/>
                        <a:t>年第</a:t>
                      </a:r>
                      <a:r>
                        <a:rPr kumimoji="1" lang="en-US" altLang="ja-JP" dirty="0"/>
                        <a:t>1</a:t>
                      </a:r>
                      <a:r>
                        <a:rPr kumimoji="1" lang="ja-JP" altLang="en-US" dirty="0"/>
                        <a:t>期中期計画</a:t>
                      </a:r>
                    </a:p>
                  </a:txBody>
                  <a:tcPr/>
                </a:tc>
                <a:tc>
                  <a:txBody>
                    <a:bodyPr/>
                    <a:lstStyle/>
                    <a:p>
                      <a:pPr algn="ctr"/>
                      <a:r>
                        <a:rPr kumimoji="1" lang="en-US" altLang="ja-JP" dirty="0"/>
                        <a:t>67%</a:t>
                      </a:r>
                      <a:endParaRPr kumimoji="1" lang="ja-JP" altLang="en-US" dirty="0"/>
                    </a:p>
                  </a:txBody>
                  <a:tcPr/>
                </a:tc>
                <a:tc>
                  <a:txBody>
                    <a:bodyPr/>
                    <a:lstStyle/>
                    <a:p>
                      <a:pPr algn="ctr"/>
                      <a:r>
                        <a:rPr kumimoji="1" lang="en-US" altLang="ja-JP" dirty="0"/>
                        <a:t>11%</a:t>
                      </a:r>
                      <a:endParaRPr kumimoji="1" lang="ja-JP" altLang="en-US" dirty="0"/>
                    </a:p>
                  </a:txBody>
                  <a:tcPr/>
                </a:tc>
                <a:tc>
                  <a:txBody>
                    <a:bodyPr/>
                    <a:lstStyle/>
                    <a:p>
                      <a:pPr algn="ctr"/>
                      <a:r>
                        <a:rPr kumimoji="1" lang="en-US" altLang="ja-JP" dirty="0"/>
                        <a:t>8%</a:t>
                      </a:r>
                      <a:endParaRPr kumimoji="1" lang="ja-JP" altLang="en-US" dirty="0"/>
                    </a:p>
                  </a:txBody>
                  <a:tcPr/>
                </a:tc>
                <a:tc>
                  <a:txBody>
                    <a:bodyPr/>
                    <a:lstStyle/>
                    <a:p>
                      <a:pPr algn="ctr"/>
                      <a:r>
                        <a:rPr kumimoji="1" lang="en-US" altLang="ja-JP" dirty="0"/>
                        <a:t>9%</a:t>
                      </a:r>
                      <a:endParaRPr kumimoji="1" lang="ja-JP" altLang="en-US" dirty="0"/>
                    </a:p>
                  </a:txBody>
                  <a:tcPr/>
                </a:tc>
                <a:tc>
                  <a:txBody>
                    <a:bodyPr/>
                    <a:lstStyle/>
                    <a:p>
                      <a:pPr algn="ctr"/>
                      <a:r>
                        <a:rPr kumimoji="1" lang="en-US" altLang="ja-JP" dirty="0"/>
                        <a:t>5%</a:t>
                      </a:r>
                      <a:endParaRPr kumimoji="1" lang="ja-JP" altLang="en-US" dirty="0"/>
                    </a:p>
                  </a:txBody>
                  <a:tcPr/>
                </a:tc>
                <a:extLst>
                  <a:ext uri="{0D108BD9-81ED-4DB2-BD59-A6C34878D82A}">
                    <a16:rowId xmlns:a16="http://schemas.microsoft.com/office/drawing/2014/main" xmlns="" val="10001"/>
                  </a:ext>
                </a:extLst>
              </a:tr>
              <a:tr h="370840">
                <a:tc>
                  <a:txBody>
                    <a:bodyPr/>
                    <a:lstStyle/>
                    <a:p>
                      <a:r>
                        <a:rPr kumimoji="1" lang="en-US" altLang="ja-JP" dirty="0"/>
                        <a:t>2013</a:t>
                      </a:r>
                      <a:r>
                        <a:rPr kumimoji="1" lang="ja-JP" altLang="en-US" dirty="0"/>
                        <a:t>年</a:t>
                      </a:r>
                      <a:r>
                        <a:rPr kumimoji="1" lang="en-US" altLang="ja-JP" dirty="0"/>
                        <a:t>6</a:t>
                      </a:r>
                      <a:r>
                        <a:rPr kumimoji="1" lang="ja-JP" altLang="en-US" dirty="0"/>
                        <a:t>月改訂</a:t>
                      </a:r>
                    </a:p>
                  </a:txBody>
                  <a:tcPr/>
                </a:tc>
                <a:tc>
                  <a:txBody>
                    <a:bodyPr/>
                    <a:lstStyle/>
                    <a:p>
                      <a:pPr algn="ctr"/>
                      <a:r>
                        <a:rPr kumimoji="1" lang="en-US" altLang="ja-JP" dirty="0"/>
                        <a:t>60%</a:t>
                      </a:r>
                      <a:endParaRPr kumimoji="1" lang="ja-JP" altLang="en-US" dirty="0"/>
                    </a:p>
                  </a:txBody>
                  <a:tcPr/>
                </a:tc>
                <a:tc>
                  <a:txBody>
                    <a:bodyPr/>
                    <a:lstStyle/>
                    <a:p>
                      <a:pPr algn="ctr"/>
                      <a:r>
                        <a:rPr kumimoji="1" lang="en-US" altLang="ja-JP" dirty="0"/>
                        <a:t>12%</a:t>
                      </a:r>
                      <a:endParaRPr kumimoji="1" lang="ja-JP" altLang="en-US" dirty="0"/>
                    </a:p>
                  </a:txBody>
                  <a:tcPr/>
                </a:tc>
                <a:tc>
                  <a:txBody>
                    <a:bodyPr/>
                    <a:lstStyle/>
                    <a:p>
                      <a:pPr algn="ctr"/>
                      <a:r>
                        <a:rPr kumimoji="1" lang="en-US" altLang="ja-JP" dirty="0"/>
                        <a:t>11%</a:t>
                      </a:r>
                      <a:endParaRPr kumimoji="1" lang="ja-JP" altLang="en-US" dirty="0"/>
                    </a:p>
                  </a:txBody>
                  <a:tcPr/>
                </a:tc>
                <a:tc>
                  <a:txBody>
                    <a:bodyPr/>
                    <a:lstStyle/>
                    <a:p>
                      <a:pPr algn="ctr"/>
                      <a:r>
                        <a:rPr kumimoji="1" lang="en-US" altLang="ja-JP" dirty="0"/>
                        <a:t>12%</a:t>
                      </a:r>
                      <a:endParaRPr kumimoji="1" lang="ja-JP" altLang="en-US" dirty="0"/>
                    </a:p>
                  </a:txBody>
                  <a:tcPr/>
                </a:tc>
                <a:tc>
                  <a:txBody>
                    <a:bodyPr/>
                    <a:lstStyle/>
                    <a:p>
                      <a:pPr algn="ctr"/>
                      <a:r>
                        <a:rPr kumimoji="1" lang="en-US" altLang="ja-JP" dirty="0"/>
                        <a:t>5%</a:t>
                      </a:r>
                      <a:endParaRPr kumimoji="1" lang="ja-JP" altLang="en-US" dirty="0"/>
                    </a:p>
                  </a:txBody>
                  <a:tcPr/>
                </a:tc>
                <a:extLst>
                  <a:ext uri="{0D108BD9-81ED-4DB2-BD59-A6C34878D82A}">
                    <a16:rowId xmlns:a16="http://schemas.microsoft.com/office/drawing/2014/main" xmlns="" val="10002"/>
                  </a:ext>
                </a:extLst>
              </a:tr>
              <a:tr h="370840">
                <a:tc>
                  <a:txBody>
                    <a:bodyPr/>
                    <a:lstStyle/>
                    <a:p>
                      <a:r>
                        <a:rPr kumimoji="1" lang="en-US" altLang="ja-JP" dirty="0"/>
                        <a:t>2014</a:t>
                      </a:r>
                      <a:r>
                        <a:rPr kumimoji="1" lang="ja-JP" altLang="en-US" dirty="0"/>
                        <a:t>年</a:t>
                      </a:r>
                      <a:r>
                        <a:rPr kumimoji="1" lang="en-US" altLang="ja-JP" dirty="0"/>
                        <a:t>10</a:t>
                      </a:r>
                      <a:r>
                        <a:rPr kumimoji="1" lang="ja-JP" altLang="en-US" dirty="0"/>
                        <a:t>月改訂</a:t>
                      </a:r>
                    </a:p>
                  </a:txBody>
                  <a:tcPr/>
                </a:tc>
                <a:tc>
                  <a:txBody>
                    <a:bodyPr/>
                    <a:lstStyle/>
                    <a:p>
                      <a:pPr algn="ctr"/>
                      <a:r>
                        <a:rPr kumimoji="1" lang="en-US" altLang="ja-JP" dirty="0"/>
                        <a:t>35%</a:t>
                      </a:r>
                      <a:endParaRPr kumimoji="1" lang="ja-JP" altLang="en-US" dirty="0"/>
                    </a:p>
                  </a:txBody>
                  <a:tcPr/>
                </a:tc>
                <a:tc>
                  <a:txBody>
                    <a:bodyPr/>
                    <a:lstStyle/>
                    <a:p>
                      <a:pPr algn="ctr"/>
                      <a:r>
                        <a:rPr kumimoji="1" lang="en-US" altLang="ja-JP" dirty="0"/>
                        <a:t>25%</a:t>
                      </a:r>
                      <a:endParaRPr kumimoji="1" lang="ja-JP" altLang="en-US" dirty="0"/>
                    </a:p>
                  </a:txBody>
                  <a:tcPr/>
                </a:tc>
                <a:tc>
                  <a:txBody>
                    <a:bodyPr/>
                    <a:lstStyle/>
                    <a:p>
                      <a:pPr algn="ctr"/>
                      <a:r>
                        <a:rPr kumimoji="1" lang="en-US" altLang="ja-JP" dirty="0"/>
                        <a:t>15%</a:t>
                      </a:r>
                      <a:endParaRPr kumimoji="1" lang="ja-JP" altLang="en-US" dirty="0"/>
                    </a:p>
                  </a:txBody>
                  <a:tcPr/>
                </a:tc>
                <a:tc>
                  <a:txBody>
                    <a:bodyPr/>
                    <a:lstStyle/>
                    <a:p>
                      <a:pPr algn="ctr"/>
                      <a:r>
                        <a:rPr kumimoji="1" lang="en-US" altLang="ja-JP" dirty="0"/>
                        <a:t>25%</a:t>
                      </a:r>
                      <a:endParaRPr kumimoji="1" lang="ja-JP" altLang="en-US" dirty="0"/>
                    </a:p>
                  </a:txBody>
                  <a:tcPr/>
                </a:tc>
                <a:tc>
                  <a:txBody>
                    <a:bodyPr/>
                    <a:lstStyle/>
                    <a:p>
                      <a:pPr algn="ctr"/>
                      <a:r>
                        <a:rPr kumimoji="1" lang="en-US" altLang="ja-JP" dirty="0"/>
                        <a:t>-</a:t>
                      </a:r>
                      <a:endParaRPr kumimoji="1" lang="ja-JP" altLang="en-US" dirty="0"/>
                    </a:p>
                  </a:txBody>
                  <a:tcPr/>
                </a:tc>
                <a:extLst>
                  <a:ext uri="{0D108BD9-81ED-4DB2-BD59-A6C34878D82A}">
                    <a16:rowId xmlns:a16="http://schemas.microsoft.com/office/drawing/2014/main" xmlns="" val="10003"/>
                  </a:ext>
                </a:extLst>
              </a:tr>
            </a:tbl>
          </a:graphicData>
        </a:graphic>
      </p:graphicFrame>
      <p:sp>
        <p:nvSpPr>
          <p:cNvPr id="6" name="テキスト ボックス 5"/>
          <p:cNvSpPr txBox="1"/>
          <p:nvPr/>
        </p:nvSpPr>
        <p:spPr>
          <a:xfrm>
            <a:off x="138716" y="3511116"/>
            <a:ext cx="4649307" cy="369332"/>
          </a:xfrm>
          <a:prstGeom prst="rect">
            <a:avLst/>
          </a:prstGeom>
          <a:noFill/>
        </p:spPr>
        <p:txBody>
          <a:bodyPr wrap="square" rtlCol="0">
            <a:spAutoFit/>
          </a:bodyPr>
          <a:lstStyle/>
          <a:p>
            <a:r>
              <a:rPr kumimoji="1" lang="en-US" altLang="ja-JP" dirty="0"/>
              <a:t>GPIF</a:t>
            </a:r>
            <a:r>
              <a:rPr lang="ja-JP" altLang="en-US" dirty="0"/>
              <a:t>の基本ポートフォリオ構成</a:t>
            </a:r>
            <a:endParaRPr kumimoji="1" lang="en-US" altLang="ja-JP" dirty="0"/>
          </a:p>
        </p:txBody>
      </p:sp>
      <p:sp>
        <p:nvSpPr>
          <p:cNvPr id="7" name="テキスト ボックス 6"/>
          <p:cNvSpPr txBox="1"/>
          <p:nvPr/>
        </p:nvSpPr>
        <p:spPr>
          <a:xfrm>
            <a:off x="323528" y="6453336"/>
            <a:ext cx="7488832" cy="369332"/>
          </a:xfrm>
          <a:prstGeom prst="rect">
            <a:avLst/>
          </a:prstGeom>
          <a:noFill/>
        </p:spPr>
        <p:txBody>
          <a:bodyPr wrap="square" rtlCol="0">
            <a:spAutoFit/>
          </a:bodyPr>
          <a:lstStyle/>
          <a:p>
            <a:r>
              <a:rPr lang="ja-JP" altLang="en-US" dirty="0"/>
              <a:t>原資料：</a:t>
            </a:r>
            <a:r>
              <a:rPr lang="en-US" altLang="ja-JP" dirty="0"/>
              <a:t>GPIF</a:t>
            </a:r>
            <a:r>
              <a:rPr lang="ja-JP" altLang="en-US" dirty="0"/>
              <a:t>ウェブサイト。出所：明石</a:t>
            </a:r>
            <a:r>
              <a:rPr lang="en-US" altLang="ja-JP" dirty="0"/>
              <a:t>[2017]123</a:t>
            </a:r>
            <a:r>
              <a:rPr lang="ja-JP" altLang="en-US" dirty="0"/>
              <a:t>頁。</a:t>
            </a:r>
            <a:endParaRPr kumimoji="1" lang="ja-JP" altLang="en-US" dirty="0"/>
          </a:p>
        </p:txBody>
      </p:sp>
    </p:spTree>
    <p:extLst>
      <p:ext uri="{BB962C8B-B14F-4D97-AF65-F5344CB8AC3E}">
        <p14:creationId xmlns:p14="http://schemas.microsoft.com/office/powerpoint/2010/main" val="169030740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a:t>GPIF</a:t>
            </a:r>
            <a:r>
              <a:rPr kumimoji="1" lang="ja-JP" altLang="en-US" dirty="0"/>
              <a:t>改革と株価（２）</a:t>
            </a:r>
          </a:p>
        </p:txBody>
      </p:sp>
      <p:sp>
        <p:nvSpPr>
          <p:cNvPr id="3" name="コンテンツ プレースホルダー 2"/>
          <p:cNvSpPr>
            <a:spLocks noGrp="1"/>
          </p:cNvSpPr>
          <p:nvPr>
            <p:ph idx="1"/>
          </p:nvPr>
        </p:nvSpPr>
        <p:spPr>
          <a:xfrm>
            <a:off x="467544" y="1268760"/>
            <a:ext cx="8496944" cy="2548879"/>
          </a:xfrm>
        </p:spPr>
        <p:txBody>
          <a:bodyPr>
            <a:normAutofit fontScale="77500" lnSpcReduction="20000"/>
          </a:bodyPr>
          <a:lstStyle/>
          <a:p>
            <a:r>
              <a:rPr kumimoji="1" lang="en-US" altLang="ja-JP" dirty="0"/>
              <a:t>GPIF</a:t>
            </a:r>
            <a:r>
              <a:rPr lang="ja-JP" altLang="en-US" dirty="0"/>
              <a:t>は収益を上げ続けているが，</a:t>
            </a:r>
            <a:r>
              <a:rPr lang="en-US" altLang="ja-JP" dirty="0"/>
              <a:t>2015</a:t>
            </a:r>
            <a:r>
              <a:rPr lang="ja-JP" altLang="en-US" dirty="0"/>
              <a:t>年度は赤字を出した</a:t>
            </a:r>
            <a:endParaRPr lang="en-US" altLang="ja-JP" dirty="0"/>
          </a:p>
          <a:p>
            <a:r>
              <a:rPr lang="en-US" altLang="ja-JP" dirty="0"/>
              <a:t>2017</a:t>
            </a:r>
            <a:r>
              <a:rPr lang="ja-JP" altLang="en-US" dirty="0"/>
              <a:t>年３月末時点で，上場企業の半数以上にあたるほぼ</a:t>
            </a:r>
            <a:r>
              <a:rPr lang="en-US" altLang="ja-JP" dirty="0"/>
              <a:t>2000</a:t>
            </a:r>
            <a:r>
              <a:rPr lang="ja-JP" altLang="en-US" dirty="0"/>
              <a:t>社で，保有比率が上位</a:t>
            </a:r>
            <a:r>
              <a:rPr lang="en-US" altLang="ja-JP" dirty="0"/>
              <a:t>10</a:t>
            </a:r>
            <a:r>
              <a:rPr lang="ja-JP" altLang="en-US" dirty="0"/>
              <a:t>以内の大株主に</a:t>
            </a:r>
            <a:endParaRPr lang="en-US" altLang="ja-JP" dirty="0"/>
          </a:p>
          <a:p>
            <a:r>
              <a:rPr lang="ja-JP" altLang="en-US" dirty="0"/>
              <a:t>資産のうち国内株式が</a:t>
            </a:r>
            <a:r>
              <a:rPr lang="en-US" altLang="ja-JP" dirty="0"/>
              <a:t>35</a:t>
            </a:r>
            <a:r>
              <a:rPr lang="ja-JP" altLang="en-US" dirty="0"/>
              <a:t>兆</a:t>
            </a:r>
            <a:r>
              <a:rPr lang="en-US" altLang="ja-JP" dirty="0"/>
              <a:t>1784</a:t>
            </a:r>
            <a:r>
              <a:rPr lang="ja-JP" altLang="en-US" dirty="0"/>
              <a:t>億円（</a:t>
            </a:r>
            <a:r>
              <a:rPr lang="en-US" altLang="ja-JP" dirty="0"/>
              <a:t>2017</a:t>
            </a:r>
            <a:r>
              <a:rPr lang="ja-JP" altLang="en-US" dirty="0"/>
              <a:t>年</a:t>
            </a:r>
            <a:r>
              <a:rPr lang="en-US" altLang="ja-JP" dirty="0"/>
              <a:t>3</a:t>
            </a:r>
            <a:r>
              <a:rPr lang="ja-JP" altLang="en-US" dirty="0"/>
              <a:t>月末）</a:t>
            </a:r>
            <a:endParaRPr lang="en-US" altLang="ja-JP" dirty="0"/>
          </a:p>
          <a:p>
            <a:r>
              <a:rPr lang="ja-JP" altLang="en-US" dirty="0"/>
              <a:t>日銀の</a:t>
            </a:r>
            <a:r>
              <a:rPr lang="en-US" altLang="ja-JP" dirty="0"/>
              <a:t>ETF</a:t>
            </a:r>
            <a:r>
              <a:rPr lang="ja-JP" altLang="en-US" dirty="0"/>
              <a:t>購入とともに株式市場に影響があると言われる</a:t>
            </a:r>
            <a:endParaRPr lang="en-US" altLang="ja-JP" dirty="0"/>
          </a:p>
          <a:p>
            <a:pPr lvl="1"/>
            <a:r>
              <a:rPr lang="en-US" altLang="ja-JP" dirty="0"/>
              <a:t>GPIF</a:t>
            </a:r>
            <a:r>
              <a:rPr lang="ja-JP" altLang="en-US" dirty="0"/>
              <a:t>が買い手になることによる「安心感」？</a:t>
            </a:r>
            <a:endParaRPr lang="en-US" altLang="ja-JP" dirty="0"/>
          </a:p>
          <a:p>
            <a:endParaRPr kumimoji="1" lang="ja-JP" altLang="en-US" dirty="0"/>
          </a:p>
        </p:txBody>
      </p:sp>
      <p:sp>
        <p:nvSpPr>
          <p:cNvPr id="4" name="スライド番号プレースホルダー 3"/>
          <p:cNvSpPr>
            <a:spLocks noGrp="1"/>
          </p:cNvSpPr>
          <p:nvPr>
            <p:ph type="sldNum" sz="quarter" idx="12"/>
          </p:nvPr>
        </p:nvSpPr>
        <p:spPr/>
        <p:txBody>
          <a:bodyPr/>
          <a:lstStyle/>
          <a:p>
            <a:pPr>
              <a:defRPr/>
            </a:pPr>
            <a:fld id="{F7182273-542A-4D76-9A12-21A75F9967A5}" type="slidenum">
              <a:rPr lang="en-US" altLang="ja-JP" smtClean="0"/>
              <a:pPr>
                <a:defRPr/>
              </a:pPr>
              <a:t>27</a:t>
            </a:fld>
            <a:endParaRPr lang="en-US" altLang="ja-JP"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19" y="3573016"/>
            <a:ext cx="6791776" cy="29256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テキスト ボックス 4"/>
          <p:cNvSpPr txBox="1"/>
          <p:nvPr/>
        </p:nvSpPr>
        <p:spPr>
          <a:xfrm>
            <a:off x="7164288" y="4581128"/>
            <a:ext cx="1656184" cy="1200329"/>
          </a:xfrm>
          <a:prstGeom prst="rect">
            <a:avLst/>
          </a:prstGeom>
          <a:noFill/>
        </p:spPr>
        <p:txBody>
          <a:bodyPr wrap="square" rtlCol="0">
            <a:spAutoFit/>
          </a:bodyPr>
          <a:lstStyle/>
          <a:p>
            <a:r>
              <a:rPr kumimoji="1" lang="ja-JP" altLang="en-US" dirty="0"/>
              <a:t>出所：</a:t>
            </a:r>
            <a:r>
              <a:rPr kumimoji="1" lang="en-US" altLang="ja-JP" dirty="0"/>
              <a:t>GPIF</a:t>
            </a:r>
            <a:r>
              <a:rPr kumimoji="1" lang="ja-JP" altLang="en-US" dirty="0"/>
              <a:t>ウェブサイト（</a:t>
            </a:r>
            <a:r>
              <a:rPr kumimoji="1" lang="en-US" altLang="ja-JP" dirty="0"/>
              <a:t>2018</a:t>
            </a:r>
            <a:r>
              <a:rPr kumimoji="1" lang="ja-JP" altLang="en-US" dirty="0"/>
              <a:t>年</a:t>
            </a:r>
            <a:r>
              <a:rPr kumimoji="1" lang="en-US" altLang="ja-JP" dirty="0"/>
              <a:t>3</a:t>
            </a:r>
            <a:r>
              <a:rPr kumimoji="1" lang="ja-JP" altLang="en-US" dirty="0"/>
              <a:t>月</a:t>
            </a:r>
            <a:r>
              <a:rPr kumimoji="1" lang="en-US" altLang="ja-JP" dirty="0"/>
              <a:t>6</a:t>
            </a:r>
            <a:r>
              <a:rPr kumimoji="1" lang="ja-JP" altLang="en-US" dirty="0"/>
              <a:t>日閲覧）。</a:t>
            </a:r>
          </a:p>
        </p:txBody>
      </p:sp>
    </p:spTree>
    <p:extLst>
      <p:ext uri="{BB962C8B-B14F-4D97-AF65-F5344CB8AC3E}">
        <p14:creationId xmlns:p14="http://schemas.microsoft.com/office/powerpoint/2010/main" val="68193279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株価上昇</a:t>
            </a:r>
            <a:r>
              <a:rPr kumimoji="1" lang="ja-JP" altLang="en-US" dirty="0"/>
              <a:t>の意味</a:t>
            </a:r>
          </a:p>
        </p:txBody>
      </p:sp>
      <p:sp>
        <p:nvSpPr>
          <p:cNvPr id="3" name="コンテンツ プレースホルダー 2"/>
          <p:cNvSpPr>
            <a:spLocks noGrp="1"/>
          </p:cNvSpPr>
          <p:nvPr>
            <p:ph idx="1"/>
          </p:nvPr>
        </p:nvSpPr>
        <p:spPr>
          <a:xfrm>
            <a:off x="457200" y="1196752"/>
            <a:ext cx="8229600" cy="5544617"/>
          </a:xfrm>
        </p:spPr>
        <p:txBody>
          <a:bodyPr>
            <a:normAutofit fontScale="77500" lnSpcReduction="20000"/>
          </a:bodyPr>
          <a:lstStyle/>
          <a:p>
            <a:r>
              <a:rPr kumimoji="1" lang="en-US" altLang="ja-JP" dirty="0"/>
              <a:t>2013</a:t>
            </a:r>
            <a:r>
              <a:rPr kumimoji="1" lang="ja-JP" altLang="en-US" dirty="0"/>
              <a:t>年はアベノミクスに期待した海外投資家が引き上げた</a:t>
            </a:r>
            <a:endParaRPr kumimoji="1" lang="en-US" altLang="ja-JP" dirty="0"/>
          </a:p>
          <a:p>
            <a:r>
              <a:rPr kumimoji="1" lang="en-US" altLang="ja-JP" dirty="0"/>
              <a:t>2014</a:t>
            </a:r>
            <a:r>
              <a:rPr kumimoji="1" lang="ja-JP" altLang="en-US" dirty="0"/>
              <a:t>年以後事業法人が自社株買い</a:t>
            </a:r>
            <a:endParaRPr kumimoji="1" lang="en-US" altLang="ja-JP" dirty="0"/>
          </a:p>
          <a:p>
            <a:pPr lvl="1"/>
            <a:r>
              <a:rPr kumimoji="1" lang="ja-JP" altLang="en-US" dirty="0"/>
              <a:t>株主への利益還元</a:t>
            </a:r>
            <a:endParaRPr kumimoji="1" lang="en-US" altLang="ja-JP" dirty="0"/>
          </a:p>
          <a:p>
            <a:r>
              <a:rPr kumimoji="1" lang="en-US" altLang="ja-JP" dirty="0"/>
              <a:t>2014</a:t>
            </a:r>
            <a:r>
              <a:rPr kumimoji="1" lang="ja-JP" altLang="en-US" dirty="0"/>
              <a:t>年以後は</a:t>
            </a:r>
            <a:r>
              <a:rPr lang="ja-JP" altLang="en-US" dirty="0"/>
              <a:t>公的機関</a:t>
            </a:r>
            <a:r>
              <a:rPr kumimoji="1" lang="ja-JP" altLang="en-US" dirty="0"/>
              <a:t>買い支えの要因が加わる</a:t>
            </a:r>
            <a:endParaRPr kumimoji="1" lang="en-US" altLang="ja-JP" dirty="0"/>
          </a:p>
          <a:p>
            <a:pPr lvl="1"/>
            <a:r>
              <a:rPr lang="ja-JP" altLang="en-US" dirty="0"/>
              <a:t>日銀の</a:t>
            </a:r>
            <a:r>
              <a:rPr lang="en-US" altLang="ja-JP" dirty="0"/>
              <a:t>ETF</a:t>
            </a:r>
            <a:r>
              <a:rPr lang="ja-JP" altLang="en-US" dirty="0"/>
              <a:t>購入（保有高</a:t>
            </a:r>
            <a:r>
              <a:rPr lang="en-US" altLang="ja-JP" dirty="0"/>
              <a:t>16</a:t>
            </a:r>
            <a:r>
              <a:rPr lang="ja-JP" altLang="en-US" dirty="0"/>
              <a:t>兆</a:t>
            </a:r>
            <a:r>
              <a:rPr lang="en-US" altLang="ja-JP" dirty="0"/>
              <a:t>8061</a:t>
            </a:r>
            <a:r>
              <a:rPr lang="ja-JP" altLang="en-US" dirty="0"/>
              <a:t>億円増）（</a:t>
            </a:r>
            <a:r>
              <a:rPr lang="en-US" altLang="ja-JP" dirty="0"/>
              <a:t>2012</a:t>
            </a:r>
            <a:r>
              <a:rPr lang="ja-JP" altLang="en-US" dirty="0"/>
              <a:t>年</a:t>
            </a:r>
            <a:r>
              <a:rPr lang="en-US" altLang="ja-JP" dirty="0"/>
              <a:t>2</a:t>
            </a:r>
            <a:r>
              <a:rPr lang="ja-JP" altLang="en-US" dirty="0"/>
              <a:t>月から</a:t>
            </a:r>
            <a:r>
              <a:rPr lang="en-US" altLang="ja-JP" dirty="0"/>
              <a:t>2018</a:t>
            </a:r>
            <a:r>
              <a:rPr lang="ja-JP" altLang="en-US" dirty="0"/>
              <a:t>年</a:t>
            </a:r>
            <a:r>
              <a:rPr lang="en-US" altLang="ja-JP" dirty="0"/>
              <a:t>2</a:t>
            </a:r>
            <a:r>
              <a:rPr lang="ja-JP" altLang="en-US" dirty="0"/>
              <a:t>月まで）</a:t>
            </a:r>
            <a:endParaRPr lang="en-US" altLang="ja-JP" dirty="0"/>
          </a:p>
          <a:p>
            <a:pPr lvl="1"/>
            <a:r>
              <a:rPr lang="en-US" altLang="ja-JP" dirty="0"/>
              <a:t>GPIF</a:t>
            </a:r>
            <a:r>
              <a:rPr kumimoji="1" lang="ja-JP" altLang="en-US" dirty="0"/>
              <a:t>の買い向かい（保有高</a:t>
            </a:r>
            <a:r>
              <a:rPr lang="en-US" altLang="ja-JP" dirty="0"/>
              <a:t>24</a:t>
            </a:r>
            <a:r>
              <a:rPr kumimoji="1" lang="ja-JP" altLang="en-US" dirty="0"/>
              <a:t>兆</a:t>
            </a:r>
            <a:r>
              <a:rPr kumimoji="1" lang="en-US" altLang="ja-JP" dirty="0"/>
              <a:t>8186</a:t>
            </a:r>
            <a:r>
              <a:rPr kumimoji="1" lang="ja-JP" altLang="en-US" dirty="0"/>
              <a:t>億円増）（</a:t>
            </a:r>
            <a:r>
              <a:rPr kumimoji="1" lang="en-US" altLang="ja-JP" dirty="0"/>
              <a:t>2012</a:t>
            </a:r>
            <a:r>
              <a:rPr kumimoji="1" lang="ja-JP" altLang="en-US" dirty="0"/>
              <a:t>年度末から</a:t>
            </a:r>
            <a:r>
              <a:rPr kumimoji="1" lang="en-US" altLang="ja-JP" dirty="0"/>
              <a:t>2017</a:t>
            </a:r>
            <a:r>
              <a:rPr kumimoji="1" lang="ja-JP" altLang="en-US" dirty="0"/>
              <a:t>年度第</a:t>
            </a:r>
            <a:r>
              <a:rPr kumimoji="1" lang="en-US" altLang="ja-JP" dirty="0"/>
              <a:t>3</a:t>
            </a:r>
            <a:r>
              <a:rPr kumimoji="1" lang="ja-JP" altLang="en-US" dirty="0"/>
              <a:t>四半期まで）</a:t>
            </a:r>
            <a:endParaRPr kumimoji="1" lang="en-US" altLang="ja-JP" dirty="0"/>
          </a:p>
          <a:p>
            <a:r>
              <a:rPr lang="ja-JP" altLang="en-US" dirty="0"/>
              <a:t>個人投資家は売り向かっている</a:t>
            </a:r>
            <a:endParaRPr lang="en-US" altLang="ja-JP" dirty="0"/>
          </a:p>
          <a:p>
            <a:pPr lvl="1"/>
            <a:r>
              <a:rPr lang="ja-JP" altLang="en-US" dirty="0"/>
              <a:t>個人への資産効果は期待できない</a:t>
            </a:r>
            <a:endParaRPr lang="en-US" altLang="ja-JP" dirty="0"/>
          </a:p>
          <a:p>
            <a:r>
              <a:rPr lang="ja-JP" altLang="en-US" dirty="0"/>
              <a:t>無理のある官製相場の感は否めない</a:t>
            </a:r>
            <a:endParaRPr lang="en-US" altLang="ja-JP" dirty="0"/>
          </a:p>
          <a:p>
            <a:pPr lvl="1"/>
            <a:r>
              <a:rPr lang="ja-JP" altLang="en-US" dirty="0"/>
              <a:t>日銀</a:t>
            </a:r>
            <a:r>
              <a:rPr lang="ja-JP" altLang="en-US" dirty="0" smtClean="0"/>
              <a:t>は＿＿＿＿＿＿を</a:t>
            </a:r>
            <a:r>
              <a:rPr lang="ja-JP" altLang="en-US" dirty="0"/>
              <a:t>負って運用益を追求する主体ではなく，運用損益も厳しく問題にされない（原田</a:t>
            </a:r>
            <a:r>
              <a:rPr lang="en-US" altLang="ja-JP" dirty="0"/>
              <a:t>[2016]</a:t>
            </a:r>
            <a:r>
              <a:rPr lang="ja-JP" altLang="en-US" dirty="0"/>
              <a:t>）</a:t>
            </a:r>
            <a:endParaRPr lang="en-US" altLang="ja-JP" dirty="0"/>
          </a:p>
          <a:p>
            <a:pPr lvl="1"/>
            <a:r>
              <a:rPr lang="ja-JP" altLang="en-US" dirty="0"/>
              <a:t>価格形成のゆがみ</a:t>
            </a:r>
            <a:endParaRPr lang="en-US" altLang="ja-JP" dirty="0"/>
          </a:p>
          <a:p>
            <a:pPr lvl="1"/>
            <a:r>
              <a:rPr lang="ja-JP" altLang="en-US" dirty="0"/>
              <a:t>「出口」におけるリスク（後述）</a:t>
            </a:r>
            <a:endParaRPr lang="en-US" altLang="ja-JP" dirty="0"/>
          </a:p>
          <a:p>
            <a:endParaRPr kumimoji="1" lang="ja-JP" altLang="en-US" dirty="0"/>
          </a:p>
        </p:txBody>
      </p:sp>
      <p:sp>
        <p:nvSpPr>
          <p:cNvPr id="4" name="スライド番号プレースホルダー 3"/>
          <p:cNvSpPr>
            <a:spLocks noGrp="1"/>
          </p:cNvSpPr>
          <p:nvPr>
            <p:ph type="sldNum" sz="quarter" idx="12"/>
          </p:nvPr>
        </p:nvSpPr>
        <p:spPr/>
        <p:txBody>
          <a:bodyPr/>
          <a:lstStyle/>
          <a:p>
            <a:pPr>
              <a:defRPr/>
            </a:pPr>
            <a:fld id="{F7182273-542A-4D76-9A12-21A75F9967A5}" type="slidenum">
              <a:rPr lang="en-US" altLang="ja-JP" smtClean="0"/>
              <a:pPr>
                <a:defRPr/>
              </a:pPr>
              <a:t>28</a:t>
            </a:fld>
            <a:endParaRPr lang="en-US" altLang="ja-JP" dirty="0"/>
          </a:p>
        </p:txBody>
      </p:sp>
    </p:spTree>
    <p:extLst>
      <p:ext uri="{BB962C8B-B14F-4D97-AF65-F5344CB8AC3E}">
        <p14:creationId xmlns:p14="http://schemas.microsoft.com/office/powerpoint/2010/main" val="236369877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円安効果の一般的説明</a:t>
            </a:r>
          </a:p>
        </p:txBody>
      </p:sp>
      <p:sp>
        <p:nvSpPr>
          <p:cNvPr id="3" name="コンテンツ プレースホルダー 2"/>
          <p:cNvSpPr>
            <a:spLocks noGrp="1"/>
          </p:cNvSpPr>
          <p:nvPr>
            <p:ph idx="1"/>
          </p:nvPr>
        </p:nvSpPr>
        <p:spPr>
          <a:xfrm>
            <a:off x="457200" y="1600201"/>
            <a:ext cx="8229600" cy="4781127"/>
          </a:xfrm>
        </p:spPr>
        <p:txBody>
          <a:bodyPr>
            <a:normAutofit fontScale="85000" lnSpcReduction="20000"/>
          </a:bodyPr>
          <a:lstStyle/>
          <a:p>
            <a:r>
              <a:rPr lang="ja-JP" altLang="en-US" dirty="0"/>
              <a:t>輸出入への影響</a:t>
            </a:r>
            <a:endParaRPr lang="en-US" altLang="ja-JP" dirty="0"/>
          </a:p>
          <a:p>
            <a:pPr lvl="1"/>
            <a:r>
              <a:rPr lang="ja-JP" altLang="en-US" dirty="0"/>
              <a:t>輸入：価格上昇→輸入数量減少</a:t>
            </a:r>
            <a:endParaRPr lang="en-US" altLang="ja-JP" dirty="0"/>
          </a:p>
          <a:p>
            <a:pPr lvl="1"/>
            <a:r>
              <a:rPr kumimoji="1" lang="ja-JP" altLang="en-US" dirty="0"/>
              <a:t>輸出：以下の中間のどこか</a:t>
            </a:r>
            <a:endParaRPr kumimoji="1" lang="en-US" altLang="ja-JP" dirty="0"/>
          </a:p>
          <a:p>
            <a:pPr lvl="2"/>
            <a:r>
              <a:rPr kumimoji="1" lang="ja-JP" altLang="en-US" dirty="0"/>
              <a:t>円建価格固定。ドル建て価格下落</a:t>
            </a:r>
            <a:endParaRPr kumimoji="1" lang="en-US" altLang="ja-JP" dirty="0"/>
          </a:p>
          <a:p>
            <a:pPr lvl="2"/>
            <a:r>
              <a:rPr kumimoji="1" lang="ja-JP" altLang="en-US" dirty="0"/>
              <a:t>円建価格上昇。ドル建て価格維持</a:t>
            </a:r>
            <a:endParaRPr kumimoji="1" lang="en-US" altLang="ja-JP" dirty="0"/>
          </a:p>
          <a:p>
            <a:pPr lvl="2"/>
            <a:r>
              <a:rPr lang="ja-JP" altLang="en-US" dirty="0"/>
              <a:t>輸出数量増加</a:t>
            </a:r>
            <a:endParaRPr lang="en-US" altLang="ja-JP" dirty="0"/>
          </a:p>
          <a:p>
            <a:r>
              <a:rPr lang="ja-JP" altLang="en-US" dirty="0"/>
              <a:t>貿易収支への影響</a:t>
            </a:r>
            <a:endParaRPr lang="en-US" altLang="ja-JP" dirty="0"/>
          </a:p>
          <a:p>
            <a:pPr lvl="1"/>
            <a:r>
              <a:rPr lang="ja-JP" altLang="en-US" dirty="0"/>
              <a:t>当初は赤字方向に，やがて黒字方向に作用</a:t>
            </a:r>
            <a:endParaRPr lang="en-US" altLang="ja-JP" dirty="0"/>
          </a:p>
          <a:p>
            <a:r>
              <a:rPr lang="ja-JP" altLang="en-US" dirty="0"/>
              <a:t>企業業績への</a:t>
            </a:r>
            <a:r>
              <a:rPr lang="ja-JP" altLang="en-US" dirty="0" smtClean="0"/>
              <a:t>影響</a:t>
            </a:r>
            <a:endParaRPr lang="en-US" altLang="ja-JP" dirty="0" smtClean="0"/>
          </a:p>
          <a:p>
            <a:pPr lvl="1"/>
            <a:r>
              <a:rPr lang="ja-JP" altLang="en-US" dirty="0"/>
              <a:t>輸出企業に</a:t>
            </a:r>
            <a:r>
              <a:rPr lang="ja-JP" altLang="en-US" dirty="0" smtClean="0"/>
              <a:t>は</a:t>
            </a:r>
            <a:r>
              <a:rPr lang="ja-JP" altLang="en-US" dirty="0"/>
              <a:t>黒字方向に</a:t>
            </a:r>
            <a:r>
              <a:rPr lang="ja-JP" altLang="en-US" dirty="0" smtClean="0"/>
              <a:t>作用</a:t>
            </a:r>
            <a:endParaRPr lang="en-US" altLang="ja-JP" dirty="0" smtClean="0"/>
          </a:p>
          <a:p>
            <a:pPr lvl="1"/>
            <a:r>
              <a:rPr lang="ja-JP" altLang="en-US" dirty="0"/>
              <a:t>輸入品</a:t>
            </a:r>
            <a:r>
              <a:rPr lang="ja-JP" altLang="en-US" dirty="0" smtClean="0"/>
              <a:t>の</a:t>
            </a:r>
            <a:r>
              <a:rPr lang="ja-JP" altLang="en-US" dirty="0"/>
              <a:t>販売</a:t>
            </a:r>
            <a:r>
              <a:rPr lang="ja-JP" altLang="en-US" dirty="0" smtClean="0"/>
              <a:t>や</a:t>
            </a:r>
            <a:r>
              <a:rPr lang="ja-JP" altLang="en-US" dirty="0"/>
              <a:t>オフショア・</a:t>
            </a:r>
            <a:r>
              <a:rPr lang="ja-JP" altLang="en-US" dirty="0" smtClean="0"/>
              <a:t>アウトシーシング</a:t>
            </a:r>
            <a:r>
              <a:rPr lang="ja-JP" altLang="en-US" dirty="0"/>
              <a:t>（</a:t>
            </a:r>
            <a:r>
              <a:rPr lang="ja-JP" altLang="en-US" dirty="0" smtClean="0"/>
              <a:t>サービスの海外外注・輸入）に依存する企業には赤字方向に作用</a:t>
            </a:r>
            <a:endParaRPr lang="en-US" altLang="ja-JP" dirty="0"/>
          </a:p>
          <a:p>
            <a:r>
              <a:rPr lang="ja-JP" altLang="en-US" dirty="0"/>
              <a:t>物価の上昇</a:t>
            </a:r>
            <a:endParaRPr lang="en-US" altLang="ja-JP" dirty="0"/>
          </a:p>
          <a:p>
            <a:pPr lvl="2"/>
            <a:endParaRPr kumimoji="1" lang="ja-JP" altLang="en-US" dirty="0"/>
          </a:p>
        </p:txBody>
      </p:sp>
      <p:sp>
        <p:nvSpPr>
          <p:cNvPr id="4" name="スライド番号プレースホルダー 3"/>
          <p:cNvSpPr>
            <a:spLocks noGrp="1"/>
          </p:cNvSpPr>
          <p:nvPr>
            <p:ph type="sldNum" sz="quarter" idx="12"/>
          </p:nvPr>
        </p:nvSpPr>
        <p:spPr/>
        <p:txBody>
          <a:bodyPr/>
          <a:lstStyle/>
          <a:p>
            <a:pPr>
              <a:defRPr/>
            </a:pPr>
            <a:fld id="{F7182273-542A-4D76-9A12-21A75F9967A5}" type="slidenum">
              <a:rPr lang="en-US" altLang="ja-JP" smtClean="0"/>
              <a:pPr>
                <a:defRPr/>
              </a:pPr>
              <a:t>29</a:t>
            </a:fld>
            <a:endParaRPr lang="en-US" altLang="ja-JP" dirty="0"/>
          </a:p>
        </p:txBody>
      </p:sp>
    </p:spTree>
    <p:extLst>
      <p:ext uri="{BB962C8B-B14F-4D97-AF65-F5344CB8AC3E}">
        <p14:creationId xmlns:p14="http://schemas.microsoft.com/office/powerpoint/2010/main" val="309307223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２－（１）　アベノミクスの概要</a:t>
            </a:r>
          </a:p>
        </p:txBody>
      </p:sp>
      <p:sp>
        <p:nvSpPr>
          <p:cNvPr id="3" name="スライド番号プレースホルダー 2"/>
          <p:cNvSpPr>
            <a:spLocks noGrp="1"/>
          </p:cNvSpPr>
          <p:nvPr>
            <p:ph type="sldNum" sz="quarter" idx="12"/>
          </p:nvPr>
        </p:nvSpPr>
        <p:spPr/>
        <p:txBody>
          <a:bodyPr/>
          <a:lstStyle/>
          <a:p>
            <a:pPr>
              <a:defRPr/>
            </a:pPr>
            <a:fld id="{E4077BB3-7DFE-49E4-AA61-91FE59E29089}" type="slidenum">
              <a:rPr lang="en-US" altLang="ja-JP" smtClean="0"/>
              <a:pPr>
                <a:defRPr/>
              </a:pPr>
              <a:t>3</a:t>
            </a:fld>
            <a:endParaRPr lang="en-US" altLang="ja-JP" dirty="0"/>
          </a:p>
        </p:txBody>
      </p:sp>
    </p:spTree>
    <p:extLst>
      <p:ext uri="{BB962C8B-B14F-4D97-AF65-F5344CB8AC3E}">
        <p14:creationId xmlns:p14="http://schemas.microsoft.com/office/powerpoint/2010/main" val="205019464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a:t>2013-2014</a:t>
            </a:r>
            <a:r>
              <a:rPr kumimoji="1" lang="ja-JP" altLang="en-US" dirty="0"/>
              <a:t>年円安の実際の効果</a:t>
            </a:r>
          </a:p>
        </p:txBody>
      </p:sp>
      <p:sp>
        <p:nvSpPr>
          <p:cNvPr id="3" name="コンテンツ プレースホルダー 2"/>
          <p:cNvSpPr>
            <a:spLocks noGrp="1"/>
          </p:cNvSpPr>
          <p:nvPr>
            <p:ph idx="1"/>
          </p:nvPr>
        </p:nvSpPr>
        <p:spPr>
          <a:xfrm>
            <a:off x="457200" y="1600201"/>
            <a:ext cx="2386608" cy="4525963"/>
          </a:xfrm>
        </p:spPr>
        <p:txBody>
          <a:bodyPr>
            <a:normAutofit fontScale="77500" lnSpcReduction="20000"/>
          </a:bodyPr>
          <a:lstStyle/>
          <a:p>
            <a:r>
              <a:rPr kumimoji="1" lang="ja-JP" altLang="en-US" dirty="0"/>
              <a:t>円建輸出価格の引き上げ</a:t>
            </a:r>
            <a:endParaRPr kumimoji="1" lang="en-US" altLang="ja-JP" dirty="0"/>
          </a:p>
          <a:p>
            <a:r>
              <a:rPr kumimoji="1" lang="ja-JP" altLang="en-US" dirty="0"/>
              <a:t>輸出数量の伸びが小さい</a:t>
            </a:r>
            <a:endParaRPr kumimoji="1" lang="en-US" altLang="ja-JP" dirty="0"/>
          </a:p>
          <a:p>
            <a:r>
              <a:rPr lang="ja-JP" altLang="en-US" dirty="0"/>
              <a:t>貿易収支へのプラス効果が大きい</a:t>
            </a:r>
            <a:endParaRPr lang="en-US" altLang="ja-JP" dirty="0"/>
          </a:p>
          <a:p>
            <a:r>
              <a:rPr kumimoji="1" lang="ja-JP" altLang="en-US" dirty="0"/>
              <a:t>企業業績の向上</a:t>
            </a:r>
            <a:endParaRPr kumimoji="1" lang="en-US" altLang="ja-JP" dirty="0"/>
          </a:p>
          <a:p>
            <a:pPr lvl="1"/>
            <a:r>
              <a:rPr kumimoji="1" lang="ja-JP" altLang="en-US" dirty="0"/>
              <a:t>輸出産業の影響力</a:t>
            </a:r>
            <a:endParaRPr kumimoji="1" lang="en-US" altLang="ja-JP" dirty="0"/>
          </a:p>
          <a:p>
            <a:r>
              <a:rPr kumimoji="1" lang="ja-JP" altLang="en-US" dirty="0"/>
              <a:t>物価上昇</a:t>
            </a:r>
            <a:endParaRPr kumimoji="1" lang="en-US" altLang="ja-JP" dirty="0"/>
          </a:p>
          <a:p>
            <a:endParaRPr kumimoji="1" lang="en-US" altLang="ja-JP" dirty="0"/>
          </a:p>
          <a:p>
            <a:endParaRPr kumimoji="1" lang="ja-JP" altLang="en-US" dirty="0"/>
          </a:p>
        </p:txBody>
      </p:sp>
      <p:sp>
        <p:nvSpPr>
          <p:cNvPr id="4" name="スライド番号プレースホルダー 3"/>
          <p:cNvSpPr>
            <a:spLocks noGrp="1"/>
          </p:cNvSpPr>
          <p:nvPr>
            <p:ph type="sldNum" sz="quarter" idx="12"/>
          </p:nvPr>
        </p:nvSpPr>
        <p:spPr/>
        <p:txBody>
          <a:bodyPr/>
          <a:lstStyle/>
          <a:p>
            <a:pPr>
              <a:defRPr/>
            </a:pPr>
            <a:fld id="{F7182273-542A-4D76-9A12-21A75F9967A5}" type="slidenum">
              <a:rPr lang="en-US" altLang="ja-JP" smtClean="0"/>
              <a:pPr>
                <a:defRPr/>
              </a:pPr>
              <a:t>30</a:t>
            </a:fld>
            <a:endParaRPr lang="en-US" altLang="ja-JP" dirty="0"/>
          </a:p>
        </p:txBody>
      </p:sp>
      <p:sp>
        <p:nvSpPr>
          <p:cNvPr id="6" name="テキスト ボックス 5"/>
          <p:cNvSpPr txBox="1"/>
          <p:nvPr/>
        </p:nvSpPr>
        <p:spPr>
          <a:xfrm>
            <a:off x="2915816" y="6309320"/>
            <a:ext cx="5256584" cy="369332"/>
          </a:xfrm>
          <a:prstGeom prst="rect">
            <a:avLst/>
          </a:prstGeom>
          <a:noFill/>
        </p:spPr>
        <p:txBody>
          <a:bodyPr wrap="square" rtlCol="0">
            <a:spAutoFit/>
          </a:bodyPr>
          <a:lstStyle/>
          <a:p>
            <a:r>
              <a:rPr lang="ja-JP" altLang="en-US" dirty="0"/>
              <a:t>出所：小峰</a:t>
            </a:r>
            <a:r>
              <a:rPr lang="en-US" altLang="ja-JP" dirty="0"/>
              <a:t>[2016]167</a:t>
            </a:r>
            <a:r>
              <a:rPr lang="ja-JP" altLang="en-US" dirty="0"/>
              <a:t>頁。</a:t>
            </a:r>
            <a:endParaRPr kumimoji="1" lang="ja-JP" altLang="en-US" dirty="0"/>
          </a:p>
        </p:txBody>
      </p:sp>
    </p:spTree>
    <p:extLst>
      <p:ext uri="{BB962C8B-B14F-4D97-AF65-F5344CB8AC3E}">
        <p14:creationId xmlns:p14="http://schemas.microsoft.com/office/powerpoint/2010/main" val="321093203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輸出製品の高付加価値化</a:t>
            </a:r>
          </a:p>
        </p:txBody>
      </p:sp>
      <p:sp>
        <p:nvSpPr>
          <p:cNvPr id="3" name="コンテンツ プレースホルダー 2"/>
          <p:cNvSpPr>
            <a:spLocks noGrp="1"/>
          </p:cNvSpPr>
          <p:nvPr>
            <p:ph idx="1"/>
          </p:nvPr>
        </p:nvSpPr>
        <p:spPr>
          <a:xfrm>
            <a:off x="467544" y="1484784"/>
            <a:ext cx="8229600" cy="1512168"/>
          </a:xfrm>
        </p:spPr>
        <p:txBody>
          <a:bodyPr>
            <a:normAutofit fontScale="62500" lnSpcReduction="20000"/>
          </a:bodyPr>
          <a:lstStyle/>
          <a:p>
            <a:r>
              <a:rPr kumimoji="1" lang="ja-JP" altLang="en-US" dirty="0"/>
              <a:t>高付加価値指数＝輸出価格指数／輸出物価指数</a:t>
            </a:r>
            <a:endParaRPr kumimoji="1" lang="en-US" altLang="ja-JP" dirty="0"/>
          </a:p>
          <a:p>
            <a:pPr lvl="1"/>
            <a:r>
              <a:rPr kumimoji="1" lang="ja-JP" altLang="en-US" dirty="0"/>
              <a:t>輸出物価指数は品質一定の製品の価格変化をとらえている</a:t>
            </a:r>
            <a:endParaRPr kumimoji="1" lang="en-US" altLang="ja-JP" dirty="0"/>
          </a:p>
          <a:p>
            <a:r>
              <a:rPr kumimoji="1" lang="ja-JP" altLang="en-US" dirty="0"/>
              <a:t>日本産業の高付加価値志向</a:t>
            </a:r>
            <a:endParaRPr kumimoji="1" lang="en-US" altLang="ja-JP" dirty="0"/>
          </a:p>
          <a:p>
            <a:pPr lvl="1"/>
            <a:r>
              <a:rPr lang="ja-JP" altLang="en-US" dirty="0"/>
              <a:t>価格競争では多少円高でも新興国製品に勝てない，</a:t>
            </a:r>
            <a:r>
              <a:rPr kumimoji="1" lang="ja-JP" altLang="en-US" dirty="0"/>
              <a:t>製品差別化で勝負</a:t>
            </a:r>
            <a:endParaRPr kumimoji="1" lang="en-US" altLang="ja-JP" dirty="0"/>
          </a:p>
          <a:p>
            <a:r>
              <a:rPr lang="en-US" altLang="ja-JP" dirty="0"/>
              <a:t>2015</a:t>
            </a:r>
            <a:r>
              <a:rPr lang="ja-JP" altLang="en-US" dirty="0"/>
              <a:t>年までは，</a:t>
            </a:r>
            <a:r>
              <a:rPr lang="ja-JP" altLang="en-US" u="sng" dirty="0"/>
              <a:t>円安→企業業績の好転，という関係は実現できた</a:t>
            </a:r>
            <a:endParaRPr kumimoji="1" lang="ja-JP" altLang="en-US" u="sng" dirty="0"/>
          </a:p>
        </p:txBody>
      </p:sp>
      <p:sp>
        <p:nvSpPr>
          <p:cNvPr id="4" name="スライド番号プレースホルダー 3"/>
          <p:cNvSpPr>
            <a:spLocks noGrp="1"/>
          </p:cNvSpPr>
          <p:nvPr>
            <p:ph type="sldNum" sz="quarter" idx="12"/>
          </p:nvPr>
        </p:nvSpPr>
        <p:spPr/>
        <p:txBody>
          <a:bodyPr/>
          <a:lstStyle/>
          <a:p>
            <a:pPr>
              <a:defRPr/>
            </a:pPr>
            <a:fld id="{F7182273-542A-4D76-9A12-21A75F9967A5}" type="slidenum">
              <a:rPr lang="en-US" altLang="ja-JP" smtClean="0"/>
              <a:pPr>
                <a:defRPr/>
              </a:pPr>
              <a:t>31</a:t>
            </a:fld>
            <a:endParaRPr lang="en-US" altLang="ja-JP" dirty="0"/>
          </a:p>
        </p:txBody>
      </p:sp>
      <p:sp>
        <p:nvSpPr>
          <p:cNvPr id="5" name="テキスト ボックス 4"/>
          <p:cNvSpPr txBox="1"/>
          <p:nvPr/>
        </p:nvSpPr>
        <p:spPr>
          <a:xfrm>
            <a:off x="6660232" y="5229200"/>
            <a:ext cx="2232248" cy="646331"/>
          </a:xfrm>
          <a:prstGeom prst="rect">
            <a:avLst/>
          </a:prstGeom>
          <a:noFill/>
        </p:spPr>
        <p:txBody>
          <a:bodyPr wrap="square" rtlCol="0">
            <a:spAutoFit/>
          </a:bodyPr>
          <a:lstStyle/>
          <a:p>
            <a:r>
              <a:rPr kumimoji="1" lang="ja-JP" altLang="en-US" dirty="0"/>
              <a:t>出所：御園</a:t>
            </a:r>
            <a:r>
              <a:rPr kumimoji="1" lang="en-US" altLang="ja-JP" dirty="0"/>
              <a:t>[2015]35</a:t>
            </a:r>
            <a:r>
              <a:rPr kumimoji="1" lang="ja-JP" altLang="en-US" dirty="0"/>
              <a:t>頁。</a:t>
            </a:r>
          </a:p>
        </p:txBody>
      </p:sp>
    </p:spTree>
    <p:extLst>
      <p:ext uri="{BB962C8B-B14F-4D97-AF65-F5344CB8AC3E}">
        <p14:creationId xmlns:p14="http://schemas.microsoft.com/office/powerpoint/2010/main" val="355028043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kumimoji="1" lang="ja-JP" altLang="en-US" dirty="0"/>
              <a:t>２－（３）　財政政策</a:t>
            </a:r>
          </a:p>
        </p:txBody>
      </p:sp>
      <p:sp>
        <p:nvSpPr>
          <p:cNvPr id="4" name="スライド番号プレースホルダー 3"/>
          <p:cNvSpPr>
            <a:spLocks noGrp="1"/>
          </p:cNvSpPr>
          <p:nvPr>
            <p:ph type="sldNum" sz="quarter" idx="12"/>
          </p:nvPr>
        </p:nvSpPr>
        <p:spPr/>
        <p:txBody>
          <a:bodyPr/>
          <a:lstStyle/>
          <a:p>
            <a:pPr>
              <a:defRPr/>
            </a:pPr>
            <a:fld id="{F7182273-542A-4D76-9A12-21A75F9967A5}" type="slidenum">
              <a:rPr lang="en-US" altLang="ja-JP" smtClean="0"/>
              <a:pPr>
                <a:defRPr/>
              </a:pPr>
              <a:t>32</a:t>
            </a:fld>
            <a:endParaRPr lang="en-US" altLang="ja-JP" dirty="0"/>
          </a:p>
        </p:txBody>
      </p:sp>
    </p:spTree>
    <p:extLst>
      <p:ext uri="{BB962C8B-B14F-4D97-AF65-F5344CB8AC3E}">
        <p14:creationId xmlns:p14="http://schemas.microsoft.com/office/powerpoint/2010/main" val="118689211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p:txBody>
          <a:bodyPr>
            <a:normAutofit fontScale="90000"/>
          </a:bodyPr>
          <a:lstStyle/>
          <a:p>
            <a:r>
              <a:rPr kumimoji="1" lang="ja-JP" altLang="en-US" dirty="0"/>
              <a:t>安倍政権の経済対策と財政運営方針</a:t>
            </a:r>
          </a:p>
        </p:txBody>
      </p:sp>
      <p:sp>
        <p:nvSpPr>
          <p:cNvPr id="5" name="コンテンツ プレースホルダー 4"/>
          <p:cNvSpPr>
            <a:spLocks noGrp="1"/>
          </p:cNvSpPr>
          <p:nvPr>
            <p:ph idx="1"/>
          </p:nvPr>
        </p:nvSpPr>
        <p:spPr>
          <a:xfrm>
            <a:off x="457200" y="1600201"/>
            <a:ext cx="8229600" cy="4925143"/>
          </a:xfrm>
        </p:spPr>
        <p:txBody>
          <a:bodyPr>
            <a:normAutofit fontScale="92500" lnSpcReduction="20000"/>
          </a:bodyPr>
          <a:lstStyle/>
          <a:p>
            <a:r>
              <a:rPr lang="ja-JP" altLang="en-US" dirty="0"/>
              <a:t>日本経済再生に向けた緊急経済対策（</a:t>
            </a:r>
            <a:r>
              <a:rPr lang="en-US" altLang="ja-JP" dirty="0"/>
              <a:t>2013</a:t>
            </a:r>
            <a:r>
              <a:rPr lang="ja-JP" altLang="en-US" dirty="0"/>
              <a:t>年</a:t>
            </a:r>
            <a:r>
              <a:rPr lang="en-US" altLang="ja-JP" dirty="0"/>
              <a:t>1</a:t>
            </a:r>
            <a:r>
              <a:rPr lang="ja-JP" altLang="en-US" dirty="0"/>
              <a:t>月</a:t>
            </a:r>
            <a:r>
              <a:rPr lang="en-US" altLang="ja-JP" dirty="0"/>
              <a:t>11</a:t>
            </a:r>
            <a:r>
              <a:rPr lang="ja-JP" altLang="en-US" dirty="0"/>
              <a:t>日）</a:t>
            </a:r>
            <a:endParaRPr lang="en-US" altLang="ja-JP" dirty="0"/>
          </a:p>
          <a:p>
            <a:r>
              <a:rPr lang="ja-JP" altLang="en-US" dirty="0"/>
              <a:t>好循環実現のための経済対策（</a:t>
            </a:r>
            <a:r>
              <a:rPr lang="en-US" altLang="ja-JP" dirty="0"/>
              <a:t>2013</a:t>
            </a:r>
            <a:r>
              <a:rPr lang="ja-JP" altLang="en-US" dirty="0"/>
              <a:t>年</a:t>
            </a:r>
            <a:r>
              <a:rPr lang="en-US" altLang="ja-JP" dirty="0"/>
              <a:t>12</a:t>
            </a:r>
            <a:r>
              <a:rPr lang="ja-JP" altLang="en-US" dirty="0"/>
              <a:t>月</a:t>
            </a:r>
            <a:r>
              <a:rPr lang="en-US" altLang="ja-JP" dirty="0"/>
              <a:t>5</a:t>
            </a:r>
            <a:r>
              <a:rPr lang="ja-JP" altLang="en-US" dirty="0"/>
              <a:t>日）</a:t>
            </a:r>
            <a:endParaRPr lang="en-US" altLang="ja-JP" dirty="0"/>
          </a:p>
          <a:p>
            <a:r>
              <a:rPr lang="ja-JP" altLang="en-US" dirty="0"/>
              <a:t>地方への好循環拡大に向けた緊急経済対策（</a:t>
            </a:r>
            <a:r>
              <a:rPr lang="en-US" altLang="ja-JP" dirty="0"/>
              <a:t>2014</a:t>
            </a:r>
            <a:r>
              <a:rPr lang="ja-JP" altLang="en-US" dirty="0"/>
              <a:t>年</a:t>
            </a:r>
            <a:r>
              <a:rPr lang="en-US" altLang="ja-JP" dirty="0"/>
              <a:t>12</a:t>
            </a:r>
            <a:r>
              <a:rPr lang="ja-JP" altLang="en-US" dirty="0"/>
              <a:t>月</a:t>
            </a:r>
            <a:r>
              <a:rPr lang="en-US" altLang="ja-JP" dirty="0"/>
              <a:t>27</a:t>
            </a:r>
            <a:r>
              <a:rPr lang="ja-JP" altLang="en-US" dirty="0"/>
              <a:t>日）</a:t>
            </a:r>
            <a:endParaRPr lang="en-US" altLang="ja-JP" dirty="0"/>
          </a:p>
          <a:p>
            <a:r>
              <a:rPr lang="ja-JP" altLang="en-US" dirty="0"/>
              <a:t>未来への投資を実現する経済対策（</a:t>
            </a:r>
            <a:r>
              <a:rPr lang="en-US" altLang="ja-JP" dirty="0"/>
              <a:t>2016</a:t>
            </a:r>
            <a:r>
              <a:rPr lang="ja-JP" altLang="en-US" dirty="0"/>
              <a:t>年</a:t>
            </a:r>
            <a:r>
              <a:rPr lang="en-US" altLang="ja-JP" dirty="0"/>
              <a:t>8</a:t>
            </a:r>
            <a:r>
              <a:rPr lang="ja-JP" altLang="en-US" dirty="0"/>
              <a:t>月</a:t>
            </a:r>
            <a:r>
              <a:rPr lang="en-US" altLang="ja-JP" dirty="0"/>
              <a:t>2</a:t>
            </a:r>
            <a:r>
              <a:rPr lang="ja-JP" altLang="en-US" dirty="0"/>
              <a:t>日）</a:t>
            </a:r>
            <a:endParaRPr lang="en-US" altLang="ja-JP" dirty="0"/>
          </a:p>
          <a:p>
            <a:r>
              <a:rPr lang="ja-JP" altLang="en-US" dirty="0"/>
              <a:t>内閣府「骨太方針」（</a:t>
            </a:r>
            <a:r>
              <a:rPr lang="en-US" altLang="ja-JP" dirty="0"/>
              <a:t>2017</a:t>
            </a:r>
            <a:r>
              <a:rPr lang="ja-JP" altLang="en-US" dirty="0"/>
              <a:t>年</a:t>
            </a:r>
            <a:r>
              <a:rPr lang="en-US" altLang="ja-JP" dirty="0"/>
              <a:t>6</a:t>
            </a:r>
            <a:r>
              <a:rPr lang="ja-JP" altLang="en-US" dirty="0"/>
              <a:t>月</a:t>
            </a:r>
            <a:r>
              <a:rPr lang="en-US" altLang="ja-JP" dirty="0"/>
              <a:t>9</a:t>
            </a:r>
            <a:r>
              <a:rPr lang="ja-JP" altLang="en-US" dirty="0"/>
              <a:t>日</a:t>
            </a:r>
            <a:r>
              <a:rPr lang="en-US" altLang="ja-JP" dirty="0"/>
              <a:t>)</a:t>
            </a:r>
          </a:p>
          <a:p>
            <a:pPr lvl="1"/>
            <a:r>
              <a:rPr lang="ja-JP" altLang="en-US" u="sng" dirty="0"/>
              <a:t>名目</a:t>
            </a:r>
            <a:r>
              <a:rPr lang="en-US" altLang="ja-JP" u="sng" dirty="0"/>
              <a:t>GDP600 </a:t>
            </a:r>
            <a:r>
              <a:rPr lang="ja-JP" altLang="en-US" u="sng" dirty="0"/>
              <a:t>兆円</a:t>
            </a:r>
            <a:r>
              <a:rPr lang="ja-JP" altLang="en-US" dirty="0"/>
              <a:t>の実現</a:t>
            </a:r>
          </a:p>
          <a:p>
            <a:pPr lvl="1"/>
            <a:r>
              <a:rPr lang="en-US" altLang="ja-JP" u="sng" dirty="0"/>
              <a:t>2020 </a:t>
            </a:r>
            <a:r>
              <a:rPr lang="ja-JP" altLang="en-US" u="sng" dirty="0"/>
              <a:t>年度（平成</a:t>
            </a:r>
            <a:r>
              <a:rPr lang="en-US" altLang="ja-JP" u="sng" dirty="0"/>
              <a:t>32 </a:t>
            </a:r>
            <a:r>
              <a:rPr lang="ja-JP" altLang="en-US" u="sng" dirty="0"/>
              <a:t>年度）</a:t>
            </a:r>
            <a:r>
              <a:rPr lang="ja-JP" altLang="en-US" u="sng" dirty="0" smtClean="0"/>
              <a:t>の＿＿＿＿＿＿</a:t>
            </a:r>
            <a:r>
              <a:rPr lang="ja-JP" altLang="en-US" dirty="0" smtClean="0"/>
              <a:t>目標</a:t>
            </a:r>
            <a:r>
              <a:rPr lang="ja-JP" altLang="en-US" dirty="0"/>
              <a:t>（＝プライマリーバランス均衡）の達成</a:t>
            </a:r>
          </a:p>
          <a:p>
            <a:endParaRPr kumimoji="1" lang="ja-JP" altLang="en-US" dirty="0"/>
          </a:p>
        </p:txBody>
      </p:sp>
      <p:sp>
        <p:nvSpPr>
          <p:cNvPr id="3" name="スライド番号プレースホルダー 2"/>
          <p:cNvSpPr>
            <a:spLocks noGrp="1"/>
          </p:cNvSpPr>
          <p:nvPr>
            <p:ph type="sldNum" sz="quarter" idx="12"/>
          </p:nvPr>
        </p:nvSpPr>
        <p:spPr/>
        <p:txBody>
          <a:bodyPr/>
          <a:lstStyle/>
          <a:p>
            <a:pPr>
              <a:defRPr/>
            </a:pPr>
            <a:fld id="{E4077BB3-7DFE-49E4-AA61-91FE59E29089}" type="slidenum">
              <a:rPr lang="en-US" altLang="ja-JP" smtClean="0"/>
              <a:pPr>
                <a:defRPr/>
              </a:pPr>
              <a:t>33</a:t>
            </a:fld>
            <a:endParaRPr lang="en-US" altLang="ja-JP" dirty="0"/>
          </a:p>
        </p:txBody>
      </p:sp>
    </p:spTree>
    <p:extLst>
      <p:ext uri="{BB962C8B-B14F-4D97-AF65-F5344CB8AC3E}">
        <p14:creationId xmlns:p14="http://schemas.microsoft.com/office/powerpoint/2010/main" val="260211042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404664"/>
            <a:ext cx="8229600" cy="1008112"/>
          </a:xfrm>
        </p:spPr>
        <p:txBody>
          <a:bodyPr>
            <a:noAutofit/>
          </a:bodyPr>
          <a:lstStyle/>
          <a:p>
            <a:r>
              <a:rPr lang="ja-JP" altLang="en-US" sz="3600" dirty="0"/>
              <a:t>日本経済再生に向けた緊急経済対策（</a:t>
            </a:r>
            <a:r>
              <a:rPr lang="en-US" altLang="ja-JP" sz="3600" dirty="0"/>
              <a:t>2013</a:t>
            </a:r>
            <a:r>
              <a:rPr lang="ja-JP" altLang="en-US" sz="3600" dirty="0"/>
              <a:t>年）</a:t>
            </a:r>
            <a:br>
              <a:rPr lang="ja-JP" altLang="en-US" sz="3600" dirty="0"/>
            </a:br>
            <a:endParaRPr kumimoji="1" lang="ja-JP" altLang="en-US" sz="3600" dirty="0"/>
          </a:p>
        </p:txBody>
      </p:sp>
      <p:sp>
        <p:nvSpPr>
          <p:cNvPr id="3" name="コンテンツ プレースホルダー 2"/>
          <p:cNvSpPr>
            <a:spLocks noGrp="1"/>
          </p:cNvSpPr>
          <p:nvPr>
            <p:ph idx="1"/>
          </p:nvPr>
        </p:nvSpPr>
        <p:spPr>
          <a:xfrm>
            <a:off x="457200" y="1600201"/>
            <a:ext cx="3250704" cy="4525963"/>
          </a:xfrm>
        </p:spPr>
        <p:txBody>
          <a:bodyPr/>
          <a:lstStyle/>
          <a:p>
            <a:r>
              <a:rPr lang="ja-JP" altLang="en-US" dirty="0"/>
              <a:t>マクロ的効果の狙い</a:t>
            </a:r>
            <a:endParaRPr lang="en-US" altLang="ja-JP" dirty="0"/>
          </a:p>
          <a:p>
            <a:pPr lvl="1"/>
            <a:r>
              <a:rPr lang="ja-JP" altLang="en-US" dirty="0"/>
              <a:t>実質</a:t>
            </a:r>
            <a:r>
              <a:rPr lang="en-US" altLang="ja-JP" dirty="0"/>
              <a:t>GDP</a:t>
            </a:r>
            <a:r>
              <a:rPr lang="ja-JP" altLang="en-US" dirty="0"/>
              <a:t>押上げ効果２％程度</a:t>
            </a:r>
          </a:p>
          <a:p>
            <a:pPr lvl="1"/>
            <a:r>
              <a:rPr lang="ja-JP" altLang="en-US" dirty="0"/>
              <a:t>雇用創出効果は</a:t>
            </a:r>
            <a:r>
              <a:rPr lang="en-US" altLang="ja-JP" dirty="0"/>
              <a:t>60</a:t>
            </a:r>
            <a:r>
              <a:rPr lang="ja-JP" altLang="en-US" dirty="0"/>
              <a:t>万人程度 </a:t>
            </a:r>
            <a:endParaRPr kumimoji="1" lang="ja-JP" altLang="en-US" dirty="0"/>
          </a:p>
        </p:txBody>
      </p:sp>
      <p:sp>
        <p:nvSpPr>
          <p:cNvPr id="4" name="スライド番号プレースホルダー 3"/>
          <p:cNvSpPr>
            <a:spLocks noGrp="1"/>
          </p:cNvSpPr>
          <p:nvPr>
            <p:ph type="sldNum" sz="quarter" idx="12"/>
          </p:nvPr>
        </p:nvSpPr>
        <p:spPr/>
        <p:txBody>
          <a:bodyPr/>
          <a:lstStyle/>
          <a:p>
            <a:pPr>
              <a:defRPr/>
            </a:pPr>
            <a:fld id="{F7182273-542A-4D76-9A12-21A75F9967A5}" type="slidenum">
              <a:rPr lang="en-US" altLang="ja-JP" smtClean="0"/>
              <a:pPr>
                <a:defRPr/>
              </a:pPr>
              <a:t>34</a:t>
            </a:fld>
            <a:endParaRPr lang="en-US" altLang="ja-JP"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95936" y="1438626"/>
            <a:ext cx="4176464" cy="5389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テキスト ボックス 5"/>
          <p:cNvSpPr txBox="1"/>
          <p:nvPr/>
        </p:nvSpPr>
        <p:spPr>
          <a:xfrm>
            <a:off x="179512" y="6041320"/>
            <a:ext cx="3744416" cy="646331"/>
          </a:xfrm>
          <a:prstGeom prst="rect">
            <a:avLst/>
          </a:prstGeom>
          <a:noFill/>
        </p:spPr>
        <p:txBody>
          <a:bodyPr wrap="square" rtlCol="0">
            <a:spAutoFit/>
          </a:bodyPr>
          <a:lstStyle/>
          <a:p>
            <a:r>
              <a:rPr kumimoji="1" lang="ja-JP" altLang="en-US" dirty="0"/>
              <a:t>出所：内閣府ウェブサイト（</a:t>
            </a:r>
            <a:r>
              <a:rPr kumimoji="1" lang="en-US" altLang="ja-JP" dirty="0"/>
              <a:t>2018</a:t>
            </a:r>
            <a:r>
              <a:rPr kumimoji="1" lang="ja-JP" altLang="en-US" dirty="0"/>
              <a:t>年</a:t>
            </a:r>
            <a:r>
              <a:rPr kumimoji="1" lang="en-US" altLang="ja-JP" dirty="0"/>
              <a:t>3</a:t>
            </a:r>
            <a:r>
              <a:rPr kumimoji="1" lang="ja-JP" altLang="en-US" dirty="0"/>
              <a:t>月</a:t>
            </a:r>
            <a:r>
              <a:rPr kumimoji="1" lang="en-US" altLang="ja-JP" dirty="0"/>
              <a:t>8</a:t>
            </a:r>
            <a:r>
              <a:rPr kumimoji="1" lang="ja-JP" altLang="en-US" dirty="0"/>
              <a:t>日閲覧）。</a:t>
            </a:r>
          </a:p>
        </p:txBody>
      </p:sp>
    </p:spTree>
    <p:extLst>
      <p:ext uri="{BB962C8B-B14F-4D97-AF65-F5344CB8AC3E}">
        <p14:creationId xmlns:p14="http://schemas.microsoft.com/office/powerpoint/2010/main" val="131636292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sz="3600" dirty="0"/>
              <a:t>好循環実現のための経済対策（</a:t>
            </a:r>
            <a:r>
              <a:rPr lang="en-US" altLang="ja-JP" sz="3600" dirty="0"/>
              <a:t>2013</a:t>
            </a:r>
            <a:r>
              <a:rPr lang="ja-JP" altLang="en-US" sz="3600" dirty="0"/>
              <a:t>年）</a:t>
            </a:r>
            <a:endParaRPr kumimoji="1" lang="ja-JP" altLang="en-US" sz="3600" dirty="0"/>
          </a:p>
        </p:txBody>
      </p:sp>
      <p:sp>
        <p:nvSpPr>
          <p:cNvPr id="3" name="コンテンツ プレースホルダー 2"/>
          <p:cNvSpPr>
            <a:spLocks noGrp="1"/>
          </p:cNvSpPr>
          <p:nvPr>
            <p:ph idx="1"/>
          </p:nvPr>
        </p:nvSpPr>
        <p:spPr>
          <a:xfrm>
            <a:off x="457200" y="1600201"/>
            <a:ext cx="8229600" cy="1108719"/>
          </a:xfrm>
        </p:spPr>
        <p:txBody>
          <a:bodyPr>
            <a:normAutofit fontScale="92500"/>
          </a:bodyPr>
          <a:lstStyle/>
          <a:p>
            <a:r>
              <a:rPr kumimoji="1" lang="ja-JP" altLang="en-US" dirty="0"/>
              <a:t>マクロ的効果の狙い</a:t>
            </a:r>
            <a:endParaRPr kumimoji="1" lang="en-US" altLang="ja-JP" dirty="0"/>
          </a:p>
          <a:p>
            <a:pPr lvl="1"/>
            <a:r>
              <a:rPr lang="ja-JP" altLang="en-US" dirty="0"/>
              <a:t>実質ＧＤＰ比概ね１％程度、雇用創出</a:t>
            </a:r>
            <a:r>
              <a:rPr lang="en-US" altLang="ja-JP" dirty="0"/>
              <a:t>25</a:t>
            </a:r>
            <a:r>
              <a:rPr lang="ja-JP" altLang="en-US" dirty="0"/>
              <a:t>万人程度</a:t>
            </a:r>
          </a:p>
          <a:p>
            <a:endParaRPr kumimoji="1" lang="ja-JP" altLang="en-US" dirty="0"/>
          </a:p>
        </p:txBody>
      </p:sp>
      <p:sp>
        <p:nvSpPr>
          <p:cNvPr id="4" name="スライド番号プレースホルダー 3"/>
          <p:cNvSpPr>
            <a:spLocks noGrp="1"/>
          </p:cNvSpPr>
          <p:nvPr>
            <p:ph type="sldNum" sz="quarter" idx="12"/>
          </p:nvPr>
        </p:nvSpPr>
        <p:spPr/>
        <p:txBody>
          <a:bodyPr/>
          <a:lstStyle/>
          <a:p>
            <a:pPr>
              <a:defRPr/>
            </a:pPr>
            <a:fld id="{F7182273-542A-4D76-9A12-21A75F9967A5}" type="slidenum">
              <a:rPr lang="en-US" altLang="ja-JP" smtClean="0"/>
              <a:pPr>
                <a:defRPr/>
              </a:pPr>
              <a:t>35</a:t>
            </a:fld>
            <a:endParaRPr lang="en-US" altLang="ja-JP"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2564904"/>
            <a:ext cx="8938980" cy="37995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テキスト ボックス 5"/>
          <p:cNvSpPr txBox="1"/>
          <p:nvPr/>
        </p:nvSpPr>
        <p:spPr>
          <a:xfrm>
            <a:off x="179512" y="6364486"/>
            <a:ext cx="5472608" cy="369332"/>
          </a:xfrm>
          <a:prstGeom prst="rect">
            <a:avLst/>
          </a:prstGeom>
          <a:noFill/>
        </p:spPr>
        <p:txBody>
          <a:bodyPr wrap="square" rtlCol="0">
            <a:spAutoFit/>
          </a:bodyPr>
          <a:lstStyle/>
          <a:p>
            <a:r>
              <a:rPr kumimoji="1" lang="ja-JP" altLang="en-US" dirty="0"/>
              <a:t>出所：内閣府ウェブサイト（</a:t>
            </a:r>
            <a:r>
              <a:rPr kumimoji="1" lang="en-US" altLang="ja-JP" dirty="0"/>
              <a:t>2018</a:t>
            </a:r>
            <a:r>
              <a:rPr kumimoji="1" lang="ja-JP" altLang="en-US" dirty="0"/>
              <a:t>年</a:t>
            </a:r>
            <a:r>
              <a:rPr kumimoji="1" lang="en-US" altLang="ja-JP" dirty="0"/>
              <a:t>3</a:t>
            </a:r>
            <a:r>
              <a:rPr kumimoji="1" lang="ja-JP" altLang="en-US" dirty="0"/>
              <a:t>月</a:t>
            </a:r>
            <a:r>
              <a:rPr kumimoji="1" lang="en-US" altLang="ja-JP" dirty="0"/>
              <a:t>8</a:t>
            </a:r>
            <a:r>
              <a:rPr kumimoji="1" lang="ja-JP" altLang="en-US" dirty="0"/>
              <a:t>日閲覧）。</a:t>
            </a:r>
          </a:p>
        </p:txBody>
      </p:sp>
    </p:spTree>
    <p:extLst>
      <p:ext uri="{BB962C8B-B14F-4D97-AF65-F5344CB8AC3E}">
        <p14:creationId xmlns:p14="http://schemas.microsoft.com/office/powerpoint/2010/main" val="294025714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z="3600" dirty="0"/>
              <a:t>地方への好循環拡大に向けた緊急経済対策（</a:t>
            </a:r>
            <a:r>
              <a:rPr lang="en-US" altLang="ja-JP" sz="3600" dirty="0"/>
              <a:t>2014</a:t>
            </a:r>
            <a:r>
              <a:rPr lang="ja-JP" altLang="en-US" sz="3600" dirty="0"/>
              <a:t>年）</a:t>
            </a:r>
            <a:endParaRPr kumimoji="1" lang="ja-JP" altLang="en-US" sz="3600" dirty="0"/>
          </a:p>
        </p:txBody>
      </p:sp>
      <p:sp>
        <p:nvSpPr>
          <p:cNvPr id="3" name="コンテンツ プレースホルダー 2"/>
          <p:cNvSpPr>
            <a:spLocks noGrp="1"/>
          </p:cNvSpPr>
          <p:nvPr>
            <p:ph idx="1"/>
          </p:nvPr>
        </p:nvSpPr>
        <p:spPr>
          <a:xfrm>
            <a:off x="251520" y="1628800"/>
            <a:ext cx="2018605" cy="4525963"/>
          </a:xfrm>
        </p:spPr>
        <p:txBody>
          <a:bodyPr>
            <a:normAutofit fontScale="92500" lnSpcReduction="10000"/>
          </a:bodyPr>
          <a:lstStyle/>
          <a:p>
            <a:r>
              <a:rPr kumimoji="1" lang="ja-JP" altLang="en-US" dirty="0"/>
              <a:t>対策規模：</a:t>
            </a:r>
            <a:r>
              <a:rPr kumimoji="1" lang="en-US" altLang="ja-JP" dirty="0"/>
              <a:t>3.5</a:t>
            </a:r>
            <a:r>
              <a:rPr lang="ja-JP" altLang="en-US" dirty="0"/>
              <a:t>兆円</a:t>
            </a:r>
            <a:endParaRPr lang="en-US" altLang="ja-JP" dirty="0"/>
          </a:p>
          <a:p>
            <a:r>
              <a:rPr lang="ja-JP" altLang="en-US" dirty="0"/>
              <a:t>マクロ的効果の狙い</a:t>
            </a:r>
            <a:endParaRPr lang="en-US" altLang="ja-JP" dirty="0"/>
          </a:p>
          <a:p>
            <a:pPr lvl="1"/>
            <a:r>
              <a:rPr lang="ja-JP" altLang="en-US" dirty="0"/>
              <a:t>実質</a:t>
            </a:r>
            <a:r>
              <a:rPr lang="en-US" altLang="ja-JP" dirty="0"/>
              <a:t>GDP</a:t>
            </a:r>
            <a:r>
              <a:rPr lang="ja-JP" altLang="en-US" dirty="0"/>
              <a:t>押し上げ効果</a:t>
            </a:r>
            <a:r>
              <a:rPr lang="en-US" altLang="ja-JP" dirty="0"/>
              <a:t>0.7%</a:t>
            </a:r>
          </a:p>
          <a:p>
            <a:endParaRPr kumimoji="1" lang="ja-JP" altLang="en-US" dirty="0"/>
          </a:p>
        </p:txBody>
      </p:sp>
      <p:sp>
        <p:nvSpPr>
          <p:cNvPr id="4" name="スライド番号プレースホルダー 3"/>
          <p:cNvSpPr>
            <a:spLocks noGrp="1"/>
          </p:cNvSpPr>
          <p:nvPr>
            <p:ph type="sldNum" sz="quarter" idx="12"/>
          </p:nvPr>
        </p:nvSpPr>
        <p:spPr/>
        <p:txBody>
          <a:bodyPr/>
          <a:lstStyle/>
          <a:p>
            <a:pPr>
              <a:defRPr/>
            </a:pPr>
            <a:fld id="{F7182273-542A-4D76-9A12-21A75F9967A5}" type="slidenum">
              <a:rPr lang="en-US" altLang="ja-JP" smtClean="0"/>
              <a:pPr>
                <a:defRPr/>
              </a:pPr>
              <a:t>36</a:t>
            </a:fld>
            <a:endParaRPr lang="en-US" altLang="ja-JP"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70125" y="1628800"/>
            <a:ext cx="6873875" cy="47545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テキスト ボックス 5"/>
          <p:cNvSpPr txBox="1"/>
          <p:nvPr/>
        </p:nvSpPr>
        <p:spPr>
          <a:xfrm>
            <a:off x="2299001" y="6363282"/>
            <a:ext cx="5472608" cy="369332"/>
          </a:xfrm>
          <a:prstGeom prst="rect">
            <a:avLst/>
          </a:prstGeom>
          <a:noFill/>
        </p:spPr>
        <p:txBody>
          <a:bodyPr wrap="square" rtlCol="0">
            <a:spAutoFit/>
          </a:bodyPr>
          <a:lstStyle/>
          <a:p>
            <a:r>
              <a:rPr kumimoji="1" lang="ja-JP" altLang="en-US" dirty="0"/>
              <a:t>出所：内閣府ウェブサイト（</a:t>
            </a:r>
            <a:r>
              <a:rPr kumimoji="1" lang="en-US" altLang="ja-JP" dirty="0"/>
              <a:t>2018</a:t>
            </a:r>
            <a:r>
              <a:rPr kumimoji="1" lang="ja-JP" altLang="en-US" dirty="0"/>
              <a:t>年</a:t>
            </a:r>
            <a:r>
              <a:rPr kumimoji="1" lang="en-US" altLang="ja-JP" dirty="0"/>
              <a:t>3</a:t>
            </a:r>
            <a:r>
              <a:rPr kumimoji="1" lang="ja-JP" altLang="en-US" dirty="0"/>
              <a:t>月</a:t>
            </a:r>
            <a:r>
              <a:rPr kumimoji="1" lang="en-US" altLang="ja-JP" dirty="0"/>
              <a:t>8</a:t>
            </a:r>
            <a:r>
              <a:rPr kumimoji="1" lang="ja-JP" altLang="en-US" dirty="0"/>
              <a:t>日閲覧）。</a:t>
            </a:r>
          </a:p>
        </p:txBody>
      </p:sp>
    </p:spTree>
    <p:extLst>
      <p:ext uri="{BB962C8B-B14F-4D97-AF65-F5344CB8AC3E}">
        <p14:creationId xmlns:p14="http://schemas.microsoft.com/office/powerpoint/2010/main" val="50253304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ja-JP" altLang="en-US" dirty="0"/>
              <a:t>未来への投資を実現する経済対策（</a:t>
            </a:r>
            <a:r>
              <a:rPr lang="en-US" altLang="ja-JP" dirty="0"/>
              <a:t>2016</a:t>
            </a:r>
            <a:r>
              <a:rPr lang="ja-JP" altLang="en-US" dirty="0"/>
              <a:t>年）</a:t>
            </a:r>
            <a:endParaRPr kumimoji="1" lang="ja-JP" altLang="en-US" dirty="0"/>
          </a:p>
        </p:txBody>
      </p:sp>
      <p:sp>
        <p:nvSpPr>
          <p:cNvPr id="3" name="コンテンツ プレースホルダー 2"/>
          <p:cNvSpPr>
            <a:spLocks noGrp="1"/>
          </p:cNvSpPr>
          <p:nvPr>
            <p:ph idx="1"/>
          </p:nvPr>
        </p:nvSpPr>
        <p:spPr>
          <a:xfrm>
            <a:off x="457200" y="1600201"/>
            <a:ext cx="8229600" cy="964703"/>
          </a:xfrm>
        </p:spPr>
        <p:txBody>
          <a:bodyPr>
            <a:normAutofit fontScale="92500"/>
          </a:bodyPr>
          <a:lstStyle/>
          <a:p>
            <a:r>
              <a:rPr kumimoji="1" lang="ja-JP" altLang="en-US" dirty="0"/>
              <a:t>マクロ的狙い：</a:t>
            </a:r>
            <a:r>
              <a:rPr kumimoji="1" lang="en-US" altLang="ja-JP" dirty="0"/>
              <a:t>GDP</a:t>
            </a:r>
            <a:r>
              <a:rPr kumimoji="1" lang="ja-JP" altLang="en-US" dirty="0"/>
              <a:t>押し上げ効果おおむね</a:t>
            </a:r>
            <a:r>
              <a:rPr kumimoji="1" lang="en-US" altLang="ja-JP" dirty="0"/>
              <a:t>1.3%</a:t>
            </a:r>
            <a:endParaRPr kumimoji="1" lang="ja-JP" altLang="en-US" dirty="0"/>
          </a:p>
        </p:txBody>
      </p:sp>
      <p:sp>
        <p:nvSpPr>
          <p:cNvPr id="4" name="スライド番号プレースホルダー 3"/>
          <p:cNvSpPr>
            <a:spLocks noGrp="1"/>
          </p:cNvSpPr>
          <p:nvPr>
            <p:ph type="sldNum" sz="quarter" idx="12"/>
          </p:nvPr>
        </p:nvSpPr>
        <p:spPr/>
        <p:txBody>
          <a:bodyPr/>
          <a:lstStyle/>
          <a:p>
            <a:pPr>
              <a:defRPr/>
            </a:pPr>
            <a:fld id="{F7182273-542A-4D76-9A12-21A75F9967A5}" type="slidenum">
              <a:rPr lang="en-US" altLang="ja-JP" smtClean="0"/>
              <a:pPr>
                <a:defRPr/>
              </a:pPr>
              <a:t>37</a:t>
            </a:fld>
            <a:endParaRPr lang="en-US" altLang="ja-JP"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2276872"/>
            <a:ext cx="6821213" cy="44644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テキスト ボックス 4"/>
          <p:cNvSpPr txBox="1"/>
          <p:nvPr/>
        </p:nvSpPr>
        <p:spPr>
          <a:xfrm>
            <a:off x="7308304" y="4221088"/>
            <a:ext cx="1512168" cy="1200329"/>
          </a:xfrm>
          <a:prstGeom prst="rect">
            <a:avLst/>
          </a:prstGeom>
          <a:noFill/>
        </p:spPr>
        <p:txBody>
          <a:bodyPr wrap="square" rtlCol="0">
            <a:spAutoFit/>
          </a:bodyPr>
          <a:lstStyle/>
          <a:p>
            <a:r>
              <a:rPr kumimoji="1" lang="ja-JP" altLang="en-US" dirty="0"/>
              <a:t>出所：内閣府ウェブサイト（</a:t>
            </a:r>
            <a:r>
              <a:rPr kumimoji="1" lang="en-US" altLang="ja-JP" dirty="0"/>
              <a:t>2018</a:t>
            </a:r>
            <a:r>
              <a:rPr kumimoji="1" lang="ja-JP" altLang="en-US" dirty="0"/>
              <a:t>年</a:t>
            </a:r>
            <a:r>
              <a:rPr kumimoji="1" lang="en-US" altLang="ja-JP" dirty="0"/>
              <a:t>3</a:t>
            </a:r>
            <a:r>
              <a:rPr kumimoji="1" lang="ja-JP" altLang="en-US" dirty="0"/>
              <a:t>月</a:t>
            </a:r>
            <a:r>
              <a:rPr kumimoji="1" lang="en-US" altLang="ja-JP" dirty="0"/>
              <a:t>8</a:t>
            </a:r>
            <a:r>
              <a:rPr kumimoji="1" lang="ja-JP" altLang="en-US" dirty="0"/>
              <a:t>日閲覧）。</a:t>
            </a:r>
          </a:p>
        </p:txBody>
      </p:sp>
    </p:spTree>
    <p:extLst>
      <p:ext uri="{BB962C8B-B14F-4D97-AF65-F5344CB8AC3E}">
        <p14:creationId xmlns:p14="http://schemas.microsoft.com/office/powerpoint/2010/main" val="3319330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財政赤字の拡大（１）</a:t>
            </a:r>
          </a:p>
        </p:txBody>
      </p:sp>
      <p:sp>
        <p:nvSpPr>
          <p:cNvPr id="3" name="コンテンツ プレースホルダー 2"/>
          <p:cNvSpPr>
            <a:spLocks noGrp="1"/>
          </p:cNvSpPr>
          <p:nvPr>
            <p:ph idx="1"/>
          </p:nvPr>
        </p:nvSpPr>
        <p:spPr>
          <a:xfrm>
            <a:off x="457200" y="1395663"/>
            <a:ext cx="3014001" cy="5462337"/>
          </a:xfrm>
        </p:spPr>
        <p:txBody>
          <a:bodyPr>
            <a:normAutofit fontScale="85000" lnSpcReduction="20000"/>
          </a:bodyPr>
          <a:lstStyle/>
          <a:p>
            <a:r>
              <a:rPr kumimoji="1" lang="ja-JP" altLang="en-US" dirty="0"/>
              <a:t>循環赤字：景気変動による赤字</a:t>
            </a:r>
            <a:endParaRPr kumimoji="1" lang="en-US" altLang="ja-JP" dirty="0"/>
          </a:p>
          <a:p>
            <a:r>
              <a:rPr lang="ja-JP" altLang="en-US" dirty="0"/>
              <a:t>構造赤字：それ以外。潜在</a:t>
            </a:r>
            <a:r>
              <a:rPr lang="en-US" altLang="ja-JP" dirty="0"/>
              <a:t>GDP</a:t>
            </a:r>
            <a:r>
              <a:rPr lang="ja-JP" altLang="en-US" dirty="0"/>
              <a:t>が実現した時に発生している赤字</a:t>
            </a:r>
            <a:endParaRPr lang="en-US" altLang="ja-JP" dirty="0"/>
          </a:p>
          <a:p>
            <a:pPr lvl="1"/>
            <a:r>
              <a:rPr kumimoji="1" lang="ja-JP" altLang="en-US" dirty="0"/>
              <a:t>医療費や年金などの制度に由来</a:t>
            </a:r>
            <a:endParaRPr kumimoji="1" lang="en-US" altLang="ja-JP" dirty="0"/>
          </a:p>
          <a:p>
            <a:pPr lvl="1"/>
            <a:r>
              <a:rPr lang="ja-JP" altLang="en-US" dirty="0"/>
              <a:t>景気対策のための財政支出拡大</a:t>
            </a:r>
            <a:endParaRPr lang="en-US" altLang="ja-JP" dirty="0"/>
          </a:p>
          <a:p>
            <a:r>
              <a:rPr kumimoji="1" lang="ja-JP" altLang="en-US" dirty="0"/>
              <a:t>日本の財政赤字はほとんど構造赤字</a:t>
            </a:r>
            <a:endParaRPr kumimoji="1" lang="en-US" altLang="ja-JP" dirty="0"/>
          </a:p>
          <a:p>
            <a:endParaRPr kumimoji="1" lang="ja-JP" altLang="en-US" dirty="0"/>
          </a:p>
        </p:txBody>
      </p:sp>
      <p:sp>
        <p:nvSpPr>
          <p:cNvPr id="4" name="スライド番号プレースホルダー 3"/>
          <p:cNvSpPr>
            <a:spLocks noGrp="1"/>
          </p:cNvSpPr>
          <p:nvPr>
            <p:ph type="sldNum" sz="quarter" idx="12"/>
          </p:nvPr>
        </p:nvSpPr>
        <p:spPr/>
        <p:txBody>
          <a:bodyPr/>
          <a:lstStyle/>
          <a:p>
            <a:pPr>
              <a:defRPr/>
            </a:pPr>
            <a:fld id="{F7182273-542A-4D76-9A12-21A75F9967A5}" type="slidenum">
              <a:rPr lang="en-US" altLang="ja-JP" smtClean="0"/>
              <a:pPr>
                <a:defRPr/>
              </a:pPr>
              <a:t>38</a:t>
            </a:fld>
            <a:endParaRPr lang="en-US" altLang="ja-JP" dirty="0"/>
          </a:p>
        </p:txBody>
      </p:sp>
      <p:sp>
        <p:nvSpPr>
          <p:cNvPr id="5" name="テキスト ボックス 4"/>
          <p:cNvSpPr txBox="1"/>
          <p:nvPr/>
        </p:nvSpPr>
        <p:spPr>
          <a:xfrm>
            <a:off x="3707904" y="5949281"/>
            <a:ext cx="4320480" cy="369332"/>
          </a:xfrm>
          <a:prstGeom prst="rect">
            <a:avLst/>
          </a:prstGeom>
          <a:noFill/>
        </p:spPr>
        <p:txBody>
          <a:bodyPr wrap="square" rtlCol="0">
            <a:spAutoFit/>
          </a:bodyPr>
          <a:lstStyle/>
          <a:p>
            <a:r>
              <a:rPr kumimoji="1" lang="ja-JP" altLang="en-US" dirty="0"/>
              <a:t>出所：小峰</a:t>
            </a:r>
            <a:r>
              <a:rPr kumimoji="1" lang="en-US" altLang="ja-JP" dirty="0"/>
              <a:t>[2017]159</a:t>
            </a:r>
            <a:r>
              <a:rPr kumimoji="1" lang="ja-JP" altLang="en-US" dirty="0"/>
              <a:t>頁。</a:t>
            </a:r>
          </a:p>
        </p:txBody>
      </p:sp>
    </p:spTree>
    <p:extLst>
      <p:ext uri="{BB962C8B-B14F-4D97-AF65-F5344CB8AC3E}">
        <p14:creationId xmlns:p14="http://schemas.microsoft.com/office/powerpoint/2010/main" val="316097287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財政赤字の拡大（２）</a:t>
            </a:r>
          </a:p>
        </p:txBody>
      </p:sp>
      <p:sp>
        <p:nvSpPr>
          <p:cNvPr id="3" name="コンテンツ プレースホルダー 2"/>
          <p:cNvSpPr>
            <a:spLocks noGrp="1"/>
          </p:cNvSpPr>
          <p:nvPr>
            <p:ph idx="1"/>
          </p:nvPr>
        </p:nvSpPr>
        <p:spPr>
          <a:xfrm>
            <a:off x="323527" y="1340768"/>
            <a:ext cx="2903541" cy="5463941"/>
          </a:xfrm>
        </p:spPr>
        <p:txBody>
          <a:bodyPr>
            <a:normAutofit fontScale="70000" lnSpcReduction="20000"/>
          </a:bodyPr>
          <a:lstStyle/>
          <a:p>
            <a:r>
              <a:rPr kumimoji="1" lang="ja-JP" altLang="en-US" dirty="0"/>
              <a:t>債務残高の名目</a:t>
            </a:r>
            <a:r>
              <a:rPr kumimoji="1" lang="en-US" altLang="ja-JP" dirty="0"/>
              <a:t>GDP</a:t>
            </a:r>
            <a:r>
              <a:rPr kumimoji="1" lang="ja-JP" altLang="en-US" dirty="0"/>
              <a:t>比は上昇の一途</a:t>
            </a:r>
            <a:endParaRPr kumimoji="1" lang="en-US" altLang="ja-JP" dirty="0"/>
          </a:p>
          <a:p>
            <a:r>
              <a:rPr lang="ja-JP" altLang="en-US" dirty="0"/>
              <a:t>プライマリーバランス</a:t>
            </a:r>
            <a:r>
              <a:rPr lang="en-US" altLang="ja-JP" dirty="0"/>
              <a:t>(</a:t>
            </a:r>
            <a:r>
              <a:rPr lang="ja-JP" altLang="en-US" dirty="0"/>
              <a:t>基礎的財政収支</a:t>
            </a:r>
            <a:r>
              <a:rPr lang="en-US" altLang="ja-JP" dirty="0"/>
              <a:t>)</a:t>
            </a:r>
            <a:r>
              <a:rPr lang="ja-JP" altLang="en-US" dirty="0"/>
              <a:t>：公債金以外の政府の収入と，利払い費および債務償還費以外の支出との収支</a:t>
            </a:r>
            <a:endParaRPr lang="en-US" altLang="ja-JP" dirty="0"/>
          </a:p>
          <a:p>
            <a:pPr lvl="1"/>
            <a:r>
              <a:rPr lang="ja-JP" altLang="en-US" sz="3000" dirty="0"/>
              <a:t>均衡していれば</a:t>
            </a:r>
            <a:r>
              <a:rPr lang="ja-JP" altLang="en-US" sz="3000" dirty="0" smtClean="0"/>
              <a:t>，</a:t>
            </a:r>
            <a:r>
              <a:rPr lang="ja-JP" altLang="en-US" sz="3000" dirty="0"/>
              <a:t>＿＿＿＿＿</a:t>
            </a:r>
            <a:r>
              <a:rPr lang="ja-JP" altLang="en-US" sz="3000" dirty="0" smtClean="0"/>
              <a:t>＿＿＿＿＿＿＿＿＿＿＿＿＿＿＿＿＿＿＿＿＿＿＿＿＿＿＿こと</a:t>
            </a:r>
            <a:r>
              <a:rPr lang="ja-JP" altLang="en-US" sz="3000" dirty="0"/>
              <a:t>になる</a:t>
            </a:r>
            <a:endParaRPr lang="en-US" altLang="ja-JP" sz="3000" dirty="0"/>
          </a:p>
          <a:p>
            <a:pPr lvl="1"/>
            <a:r>
              <a:rPr lang="en-US" altLang="ja-JP" dirty="0"/>
              <a:t>1993</a:t>
            </a:r>
            <a:r>
              <a:rPr lang="ja-JP" altLang="en-US" dirty="0"/>
              <a:t>年度以来一貫して赤字</a:t>
            </a:r>
            <a:endParaRPr lang="en-US" altLang="ja-JP" dirty="0"/>
          </a:p>
          <a:p>
            <a:endParaRPr kumimoji="1" lang="ja-JP" altLang="en-US" dirty="0"/>
          </a:p>
        </p:txBody>
      </p:sp>
      <p:sp>
        <p:nvSpPr>
          <p:cNvPr id="4" name="スライド番号プレースホルダー 3"/>
          <p:cNvSpPr>
            <a:spLocks noGrp="1"/>
          </p:cNvSpPr>
          <p:nvPr>
            <p:ph type="sldNum" sz="quarter" idx="12"/>
          </p:nvPr>
        </p:nvSpPr>
        <p:spPr/>
        <p:txBody>
          <a:bodyPr/>
          <a:lstStyle/>
          <a:p>
            <a:pPr>
              <a:defRPr/>
            </a:pPr>
            <a:fld id="{F7182273-542A-4D76-9A12-21A75F9967A5}" type="slidenum">
              <a:rPr lang="en-US" altLang="ja-JP" smtClean="0"/>
              <a:pPr>
                <a:defRPr/>
              </a:pPr>
              <a:t>39</a:t>
            </a:fld>
            <a:endParaRPr lang="en-US" altLang="ja-JP" dirty="0"/>
          </a:p>
        </p:txBody>
      </p:sp>
      <p:sp>
        <p:nvSpPr>
          <p:cNvPr id="6" name="テキスト ボックス 5"/>
          <p:cNvSpPr txBox="1"/>
          <p:nvPr/>
        </p:nvSpPr>
        <p:spPr>
          <a:xfrm>
            <a:off x="3227069" y="6435378"/>
            <a:ext cx="4320480" cy="369332"/>
          </a:xfrm>
          <a:prstGeom prst="rect">
            <a:avLst/>
          </a:prstGeom>
          <a:noFill/>
        </p:spPr>
        <p:txBody>
          <a:bodyPr wrap="square" rtlCol="0">
            <a:spAutoFit/>
          </a:bodyPr>
          <a:lstStyle/>
          <a:p>
            <a:r>
              <a:rPr kumimoji="1" lang="ja-JP" altLang="en-US" dirty="0"/>
              <a:t>出所：小峰</a:t>
            </a:r>
            <a:r>
              <a:rPr kumimoji="1" lang="en-US" altLang="ja-JP" dirty="0"/>
              <a:t>[2017]161</a:t>
            </a:r>
            <a:r>
              <a:rPr kumimoji="1" lang="ja-JP" altLang="en-US" dirty="0"/>
              <a:t>頁。</a:t>
            </a:r>
          </a:p>
        </p:txBody>
      </p:sp>
    </p:spTree>
    <p:extLst>
      <p:ext uri="{BB962C8B-B14F-4D97-AF65-F5344CB8AC3E}">
        <p14:creationId xmlns:p14="http://schemas.microsoft.com/office/powerpoint/2010/main" val="168142496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アベノミクスの特徴</a:t>
            </a:r>
          </a:p>
        </p:txBody>
      </p:sp>
      <p:sp>
        <p:nvSpPr>
          <p:cNvPr id="3" name="コンテンツ プレースホルダー 2"/>
          <p:cNvSpPr>
            <a:spLocks noGrp="1"/>
          </p:cNvSpPr>
          <p:nvPr>
            <p:ph idx="1"/>
          </p:nvPr>
        </p:nvSpPr>
        <p:spPr>
          <a:xfrm>
            <a:off x="457200" y="1600201"/>
            <a:ext cx="8229600" cy="4709119"/>
          </a:xfrm>
        </p:spPr>
        <p:txBody>
          <a:bodyPr/>
          <a:lstStyle/>
          <a:p>
            <a:r>
              <a:rPr kumimoji="1" lang="ja-JP" altLang="en-US" dirty="0"/>
              <a:t>経済政策を前面に出した内閣</a:t>
            </a:r>
            <a:endParaRPr kumimoji="1" lang="en-US" altLang="ja-JP" dirty="0"/>
          </a:p>
          <a:p>
            <a:pPr lvl="1"/>
            <a:r>
              <a:rPr lang="ja-JP" altLang="en-US" dirty="0"/>
              <a:t>中途より（新「三本の矢」）社会政策に拡大</a:t>
            </a:r>
            <a:endParaRPr lang="en-US" altLang="ja-JP" dirty="0"/>
          </a:p>
          <a:p>
            <a:r>
              <a:rPr lang="ja-JP" altLang="en-US" dirty="0"/>
              <a:t>政策総動員</a:t>
            </a:r>
            <a:endParaRPr lang="en-US" altLang="ja-JP" dirty="0"/>
          </a:p>
          <a:p>
            <a:pPr lvl="1"/>
            <a:r>
              <a:rPr lang="ja-JP" altLang="en-US" dirty="0"/>
              <a:t>金融政策と財政政策双方を強調</a:t>
            </a:r>
            <a:endParaRPr lang="en-US" altLang="ja-JP" dirty="0"/>
          </a:p>
          <a:p>
            <a:pPr lvl="2"/>
            <a:r>
              <a:rPr lang="ja-JP" altLang="en-US" dirty="0"/>
              <a:t>だが，目玉は金融政策であり，もっとも強力に実行されたのも「異次元の金融緩和」</a:t>
            </a:r>
            <a:endParaRPr lang="en-US" altLang="ja-JP" dirty="0"/>
          </a:p>
          <a:p>
            <a:pPr lvl="2"/>
            <a:r>
              <a:rPr lang="ja-JP" altLang="en-US" dirty="0"/>
              <a:t>金融政策を選挙公約にして成立した内閣は異例</a:t>
            </a:r>
            <a:endParaRPr lang="en-US" altLang="ja-JP" dirty="0"/>
          </a:p>
          <a:p>
            <a:pPr lvl="1"/>
            <a:r>
              <a:rPr lang="ja-JP" altLang="en-US" dirty="0"/>
              <a:t>需要拡大と構造改革（生産性向上）双方を掲げる</a:t>
            </a:r>
            <a:endParaRPr lang="en-US" altLang="ja-JP" dirty="0"/>
          </a:p>
          <a:p>
            <a:r>
              <a:rPr kumimoji="1" lang="ja-JP" altLang="en-US" dirty="0"/>
              <a:t>低成長と少子高齢化対応を正面から掲げる</a:t>
            </a:r>
          </a:p>
        </p:txBody>
      </p:sp>
      <p:sp>
        <p:nvSpPr>
          <p:cNvPr id="4" name="スライド番号プレースホルダー 3"/>
          <p:cNvSpPr>
            <a:spLocks noGrp="1"/>
          </p:cNvSpPr>
          <p:nvPr>
            <p:ph type="sldNum" sz="quarter" idx="12"/>
          </p:nvPr>
        </p:nvSpPr>
        <p:spPr/>
        <p:txBody>
          <a:bodyPr/>
          <a:lstStyle/>
          <a:p>
            <a:pPr>
              <a:defRPr/>
            </a:pPr>
            <a:fld id="{F7182273-542A-4D76-9A12-21A75F9967A5}" type="slidenum">
              <a:rPr lang="en-US" altLang="ja-JP" smtClean="0"/>
              <a:pPr>
                <a:defRPr/>
              </a:pPr>
              <a:t>4</a:t>
            </a:fld>
            <a:endParaRPr lang="en-US" altLang="ja-JP" dirty="0"/>
          </a:p>
        </p:txBody>
      </p:sp>
    </p:spTree>
    <p:extLst>
      <p:ext uri="{BB962C8B-B14F-4D97-AF65-F5344CB8AC3E}">
        <p14:creationId xmlns:p14="http://schemas.microsoft.com/office/powerpoint/2010/main" val="301269387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kumimoji="1" lang="ja-JP" altLang="en-US" dirty="0"/>
              <a:t>２－（４）　アベノミクスの結果</a:t>
            </a:r>
          </a:p>
        </p:txBody>
      </p:sp>
      <p:sp>
        <p:nvSpPr>
          <p:cNvPr id="4" name="スライド番号プレースホルダー 3"/>
          <p:cNvSpPr>
            <a:spLocks noGrp="1"/>
          </p:cNvSpPr>
          <p:nvPr>
            <p:ph type="sldNum" sz="quarter" idx="12"/>
          </p:nvPr>
        </p:nvSpPr>
        <p:spPr/>
        <p:txBody>
          <a:bodyPr/>
          <a:lstStyle/>
          <a:p>
            <a:pPr>
              <a:defRPr/>
            </a:pPr>
            <a:fld id="{F7182273-542A-4D76-9A12-21A75F9967A5}" type="slidenum">
              <a:rPr lang="en-US" altLang="ja-JP" smtClean="0"/>
              <a:pPr>
                <a:defRPr/>
              </a:pPr>
              <a:t>40</a:t>
            </a:fld>
            <a:endParaRPr lang="en-US" altLang="ja-JP" dirty="0"/>
          </a:p>
        </p:txBody>
      </p:sp>
    </p:spTree>
    <p:extLst>
      <p:ext uri="{BB962C8B-B14F-4D97-AF65-F5344CB8AC3E}">
        <p14:creationId xmlns:p14="http://schemas.microsoft.com/office/powerpoint/2010/main" val="404170229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物価上昇率実績</a:t>
            </a:r>
          </a:p>
        </p:txBody>
      </p:sp>
      <p:sp>
        <p:nvSpPr>
          <p:cNvPr id="3" name="コンテンツ プレースホルダー 2"/>
          <p:cNvSpPr>
            <a:spLocks noGrp="1"/>
          </p:cNvSpPr>
          <p:nvPr>
            <p:ph idx="1"/>
          </p:nvPr>
        </p:nvSpPr>
        <p:spPr>
          <a:xfrm>
            <a:off x="457200" y="1600201"/>
            <a:ext cx="8363272" cy="1252735"/>
          </a:xfrm>
        </p:spPr>
        <p:txBody>
          <a:bodyPr>
            <a:normAutofit fontScale="77500" lnSpcReduction="20000"/>
          </a:bodyPr>
          <a:lstStyle/>
          <a:p>
            <a:r>
              <a:rPr kumimoji="1" lang="ja-JP" altLang="en-US" dirty="0"/>
              <a:t>物価の下落は止まった。デフレではなくなった</a:t>
            </a:r>
            <a:endParaRPr kumimoji="1" lang="en-US" altLang="ja-JP" dirty="0"/>
          </a:p>
          <a:p>
            <a:r>
              <a:rPr lang="ja-JP" altLang="en-US" dirty="0"/>
              <a:t>物価上昇率は</a:t>
            </a:r>
            <a:r>
              <a:rPr kumimoji="1" lang="ja-JP" altLang="en-US" dirty="0"/>
              <a:t>年平均</a:t>
            </a:r>
            <a:r>
              <a:rPr kumimoji="1" lang="en-US" altLang="ja-JP" dirty="0"/>
              <a:t>2%</a:t>
            </a:r>
            <a:r>
              <a:rPr kumimoji="1" lang="ja-JP" altLang="en-US" dirty="0" err="1"/>
              <a:t>には</a:t>
            </a:r>
            <a:r>
              <a:rPr kumimoji="1" lang="ja-JP" altLang="en-US" dirty="0"/>
              <a:t>遠く及ばない</a:t>
            </a:r>
            <a:endParaRPr kumimoji="1" lang="en-US" altLang="ja-JP" dirty="0"/>
          </a:p>
          <a:p>
            <a:pPr lvl="1"/>
            <a:r>
              <a:rPr lang="en-US" altLang="ja-JP" dirty="0"/>
              <a:t>2014</a:t>
            </a:r>
            <a:r>
              <a:rPr lang="ja-JP" altLang="en-US" dirty="0"/>
              <a:t>年は消費税増税分による物価上昇率が</a:t>
            </a:r>
            <a:r>
              <a:rPr lang="en-US" altLang="ja-JP" dirty="0"/>
              <a:t>2%</a:t>
            </a:r>
            <a:r>
              <a:rPr lang="ja-JP" altLang="en-US" dirty="0"/>
              <a:t>含まれている</a:t>
            </a:r>
          </a:p>
        </p:txBody>
      </p:sp>
      <p:sp>
        <p:nvSpPr>
          <p:cNvPr id="4" name="スライド番号プレースホルダー 3"/>
          <p:cNvSpPr>
            <a:spLocks noGrp="1"/>
          </p:cNvSpPr>
          <p:nvPr>
            <p:ph type="sldNum" sz="quarter" idx="12"/>
          </p:nvPr>
        </p:nvSpPr>
        <p:spPr/>
        <p:txBody>
          <a:bodyPr/>
          <a:lstStyle/>
          <a:p>
            <a:pPr>
              <a:defRPr/>
            </a:pPr>
            <a:fld id="{F7182273-542A-4D76-9A12-21A75F9967A5}" type="slidenum">
              <a:rPr lang="en-US" altLang="ja-JP" smtClean="0"/>
              <a:pPr>
                <a:defRPr/>
              </a:pPr>
              <a:t>41</a:t>
            </a:fld>
            <a:endParaRPr lang="en-US" altLang="ja-JP"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3179698"/>
            <a:ext cx="5936117" cy="35616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テキスト ボックス 4"/>
          <p:cNvSpPr txBox="1"/>
          <p:nvPr/>
        </p:nvSpPr>
        <p:spPr>
          <a:xfrm>
            <a:off x="6444208" y="4221088"/>
            <a:ext cx="2592288" cy="1200329"/>
          </a:xfrm>
          <a:prstGeom prst="rect">
            <a:avLst/>
          </a:prstGeom>
          <a:noFill/>
        </p:spPr>
        <p:txBody>
          <a:bodyPr wrap="square" rtlCol="0">
            <a:spAutoFit/>
          </a:bodyPr>
          <a:lstStyle/>
          <a:p>
            <a:r>
              <a:rPr kumimoji="1" lang="ja-JP" altLang="en-US" dirty="0"/>
              <a:t>出所：総務省統計局「消費者物価指数」（</a:t>
            </a:r>
            <a:r>
              <a:rPr kumimoji="1" lang="en-US" altLang="ja-JP" dirty="0"/>
              <a:t>2018</a:t>
            </a:r>
            <a:r>
              <a:rPr kumimoji="1" lang="ja-JP" altLang="en-US" dirty="0"/>
              <a:t>年</a:t>
            </a:r>
            <a:r>
              <a:rPr kumimoji="1" lang="en-US" altLang="ja-JP" dirty="0"/>
              <a:t>3</a:t>
            </a:r>
            <a:r>
              <a:rPr kumimoji="1" lang="ja-JP" altLang="en-US" dirty="0"/>
              <a:t>月</a:t>
            </a:r>
            <a:r>
              <a:rPr kumimoji="1" lang="en-US" altLang="ja-JP" dirty="0"/>
              <a:t>6</a:t>
            </a:r>
            <a:r>
              <a:rPr kumimoji="1" lang="ja-JP" altLang="en-US" dirty="0"/>
              <a:t>日閲覧）より作成。</a:t>
            </a:r>
          </a:p>
        </p:txBody>
      </p:sp>
    </p:spTree>
    <p:extLst>
      <p:ext uri="{BB962C8B-B14F-4D97-AF65-F5344CB8AC3E}">
        <p14:creationId xmlns:p14="http://schemas.microsoft.com/office/powerpoint/2010/main" val="88752548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物価上昇の主因は輸入価格</a:t>
            </a:r>
            <a:endParaRPr kumimoji="1" lang="ja-JP" altLang="en-US" dirty="0"/>
          </a:p>
        </p:txBody>
      </p:sp>
      <p:sp>
        <p:nvSpPr>
          <p:cNvPr id="3" name="コンテンツ プレースホルダー 2"/>
          <p:cNvSpPr>
            <a:spLocks noGrp="1"/>
          </p:cNvSpPr>
          <p:nvPr>
            <p:ph idx="1"/>
          </p:nvPr>
        </p:nvSpPr>
        <p:spPr>
          <a:xfrm>
            <a:off x="457200" y="1600201"/>
            <a:ext cx="3178696" cy="3268959"/>
          </a:xfrm>
        </p:spPr>
        <p:txBody>
          <a:bodyPr>
            <a:normAutofit/>
          </a:bodyPr>
          <a:lstStyle/>
          <a:p>
            <a:r>
              <a:rPr kumimoji="1" lang="ja-JP" altLang="en-US" dirty="0"/>
              <a:t>円安による輸入インフレ</a:t>
            </a:r>
            <a:endParaRPr kumimoji="1" lang="en-US" altLang="ja-JP" dirty="0"/>
          </a:p>
          <a:p>
            <a:r>
              <a:rPr kumimoji="1" lang="ja-JP" altLang="en-US" dirty="0" smtClean="0"/>
              <a:t>輸入</a:t>
            </a:r>
            <a:r>
              <a:rPr kumimoji="1" lang="ja-JP" altLang="en-US" dirty="0"/>
              <a:t>インフレの停止とともに物価も下落している</a:t>
            </a:r>
            <a:endParaRPr kumimoji="1" lang="en-US" altLang="ja-JP" dirty="0"/>
          </a:p>
          <a:p>
            <a:endParaRPr kumimoji="1" lang="ja-JP" altLang="en-US" dirty="0"/>
          </a:p>
        </p:txBody>
      </p:sp>
      <p:sp>
        <p:nvSpPr>
          <p:cNvPr id="4" name="スライド番号プレースホルダー 3"/>
          <p:cNvSpPr>
            <a:spLocks noGrp="1"/>
          </p:cNvSpPr>
          <p:nvPr>
            <p:ph type="sldNum" sz="quarter" idx="12"/>
          </p:nvPr>
        </p:nvSpPr>
        <p:spPr/>
        <p:txBody>
          <a:bodyPr/>
          <a:lstStyle/>
          <a:p>
            <a:pPr>
              <a:defRPr/>
            </a:pPr>
            <a:fld id="{F7182273-542A-4D76-9A12-21A75F9967A5}" type="slidenum">
              <a:rPr lang="en-US" altLang="ja-JP" smtClean="0"/>
              <a:pPr>
                <a:defRPr/>
              </a:pPr>
              <a:t>42</a:t>
            </a:fld>
            <a:endParaRPr lang="en-US" altLang="ja-JP" dirty="0"/>
          </a:p>
        </p:txBody>
      </p:sp>
      <p:sp>
        <p:nvSpPr>
          <p:cNvPr id="5" name="テキスト ボックス 4"/>
          <p:cNvSpPr txBox="1"/>
          <p:nvPr/>
        </p:nvSpPr>
        <p:spPr>
          <a:xfrm>
            <a:off x="7236296" y="5720200"/>
            <a:ext cx="1628319" cy="923330"/>
          </a:xfrm>
          <a:prstGeom prst="rect">
            <a:avLst/>
          </a:prstGeom>
          <a:noFill/>
        </p:spPr>
        <p:txBody>
          <a:bodyPr wrap="square" rtlCol="0">
            <a:spAutoFit/>
          </a:bodyPr>
          <a:lstStyle/>
          <a:p>
            <a:r>
              <a:rPr kumimoji="1" lang="ja-JP" altLang="en-US" dirty="0"/>
              <a:t>出所：服部</a:t>
            </a:r>
            <a:r>
              <a:rPr kumimoji="1" lang="en-US" altLang="ja-JP" dirty="0"/>
              <a:t>[2017]104</a:t>
            </a:r>
            <a:r>
              <a:rPr kumimoji="1" lang="ja-JP" altLang="en-US" dirty="0"/>
              <a:t>頁。</a:t>
            </a:r>
          </a:p>
        </p:txBody>
      </p:sp>
      <p:graphicFrame>
        <p:nvGraphicFramePr>
          <p:cNvPr id="6" name="表 5"/>
          <p:cNvGraphicFramePr>
            <a:graphicFrameLocks noGrp="1"/>
          </p:cNvGraphicFramePr>
          <p:nvPr>
            <p:extLst>
              <p:ext uri="{D42A27DB-BD31-4B8C-83A1-F6EECF244321}">
                <p14:modId xmlns:p14="http://schemas.microsoft.com/office/powerpoint/2010/main" val="2620212374"/>
              </p:ext>
            </p:extLst>
          </p:nvPr>
        </p:nvGraphicFramePr>
        <p:xfrm>
          <a:off x="72720" y="5720200"/>
          <a:ext cx="6095999" cy="808608"/>
        </p:xfrm>
        <a:graphic>
          <a:graphicData uri="http://schemas.openxmlformats.org/drawingml/2006/table">
            <a:tbl>
              <a:tblPr firstRow="1" bandRow="1">
                <a:tableStyleId>{5C22544A-7EE6-4342-B048-85BDC9FD1C3A}</a:tableStyleId>
              </a:tblPr>
              <a:tblGrid>
                <a:gridCol w="1080120">
                  <a:extLst>
                    <a:ext uri="{9D8B030D-6E8A-4147-A177-3AD203B41FA5}">
                      <a16:colId xmlns:a16="http://schemas.microsoft.com/office/drawing/2014/main" xmlns="" val="20000"/>
                    </a:ext>
                  </a:extLst>
                </a:gridCol>
                <a:gridCol w="792088">
                  <a:extLst>
                    <a:ext uri="{9D8B030D-6E8A-4147-A177-3AD203B41FA5}">
                      <a16:colId xmlns:a16="http://schemas.microsoft.com/office/drawing/2014/main" xmlns="" val="20001"/>
                    </a:ext>
                  </a:extLst>
                </a:gridCol>
                <a:gridCol w="740363">
                  <a:extLst>
                    <a:ext uri="{9D8B030D-6E8A-4147-A177-3AD203B41FA5}">
                      <a16:colId xmlns:a16="http://schemas.microsoft.com/office/drawing/2014/main" xmlns="" val="20002"/>
                    </a:ext>
                  </a:extLst>
                </a:gridCol>
                <a:gridCol w="870857">
                  <a:extLst>
                    <a:ext uri="{9D8B030D-6E8A-4147-A177-3AD203B41FA5}">
                      <a16:colId xmlns:a16="http://schemas.microsoft.com/office/drawing/2014/main" xmlns="" val="20003"/>
                    </a:ext>
                  </a:extLst>
                </a:gridCol>
                <a:gridCol w="870857">
                  <a:extLst>
                    <a:ext uri="{9D8B030D-6E8A-4147-A177-3AD203B41FA5}">
                      <a16:colId xmlns:a16="http://schemas.microsoft.com/office/drawing/2014/main" xmlns="" val="20004"/>
                    </a:ext>
                  </a:extLst>
                </a:gridCol>
                <a:gridCol w="870857">
                  <a:extLst>
                    <a:ext uri="{9D8B030D-6E8A-4147-A177-3AD203B41FA5}">
                      <a16:colId xmlns:a16="http://schemas.microsoft.com/office/drawing/2014/main" xmlns="" val="20005"/>
                    </a:ext>
                  </a:extLst>
                </a:gridCol>
                <a:gridCol w="870857">
                  <a:extLst>
                    <a:ext uri="{9D8B030D-6E8A-4147-A177-3AD203B41FA5}">
                      <a16:colId xmlns:a16="http://schemas.microsoft.com/office/drawing/2014/main" xmlns="" val="20006"/>
                    </a:ext>
                  </a:extLst>
                </a:gridCol>
              </a:tblGrid>
              <a:tr h="437768">
                <a:tc>
                  <a:txBody>
                    <a:bodyPr/>
                    <a:lstStyle/>
                    <a:p>
                      <a:endParaRPr kumimoji="1" lang="ja-JP" altLang="en-US" dirty="0"/>
                    </a:p>
                  </a:txBody>
                  <a:tcPr/>
                </a:tc>
                <a:tc>
                  <a:txBody>
                    <a:bodyPr/>
                    <a:lstStyle/>
                    <a:p>
                      <a:r>
                        <a:rPr kumimoji="1" lang="en-US" altLang="ja-JP" dirty="0"/>
                        <a:t>2012</a:t>
                      </a:r>
                      <a:endParaRPr kumimoji="1" lang="ja-JP" altLang="en-US" dirty="0"/>
                    </a:p>
                  </a:txBody>
                  <a:tcPr/>
                </a:tc>
                <a:tc>
                  <a:txBody>
                    <a:bodyPr/>
                    <a:lstStyle/>
                    <a:p>
                      <a:r>
                        <a:rPr kumimoji="1" lang="en-US" altLang="ja-JP" dirty="0"/>
                        <a:t>2013</a:t>
                      </a:r>
                      <a:endParaRPr kumimoji="1" lang="ja-JP" altLang="en-US" dirty="0"/>
                    </a:p>
                  </a:txBody>
                  <a:tcPr/>
                </a:tc>
                <a:tc>
                  <a:txBody>
                    <a:bodyPr/>
                    <a:lstStyle/>
                    <a:p>
                      <a:r>
                        <a:rPr kumimoji="1" lang="en-US" altLang="ja-JP" dirty="0"/>
                        <a:t>2014</a:t>
                      </a:r>
                      <a:endParaRPr kumimoji="1" lang="ja-JP" altLang="en-US" dirty="0"/>
                    </a:p>
                  </a:txBody>
                  <a:tcPr/>
                </a:tc>
                <a:tc>
                  <a:txBody>
                    <a:bodyPr/>
                    <a:lstStyle/>
                    <a:p>
                      <a:r>
                        <a:rPr kumimoji="1" lang="en-US" altLang="ja-JP" dirty="0"/>
                        <a:t>2015</a:t>
                      </a:r>
                      <a:endParaRPr kumimoji="1" lang="ja-JP" altLang="en-US" dirty="0"/>
                    </a:p>
                  </a:txBody>
                  <a:tcPr/>
                </a:tc>
                <a:tc>
                  <a:txBody>
                    <a:bodyPr/>
                    <a:lstStyle/>
                    <a:p>
                      <a:r>
                        <a:rPr kumimoji="1" lang="en-US" altLang="ja-JP" dirty="0"/>
                        <a:t>2016</a:t>
                      </a:r>
                      <a:endParaRPr kumimoji="1" lang="ja-JP" altLang="en-US" dirty="0"/>
                    </a:p>
                  </a:txBody>
                  <a:tcPr/>
                </a:tc>
                <a:tc>
                  <a:txBody>
                    <a:bodyPr/>
                    <a:lstStyle/>
                    <a:p>
                      <a:r>
                        <a:rPr kumimoji="1" lang="en-US" altLang="ja-JP" dirty="0"/>
                        <a:t>2017</a:t>
                      </a:r>
                      <a:endParaRPr kumimoji="1" lang="ja-JP" altLang="en-US" dirty="0"/>
                    </a:p>
                  </a:txBody>
                  <a:tcPr/>
                </a:tc>
                <a:extLst>
                  <a:ext uri="{0D108BD9-81ED-4DB2-BD59-A6C34878D82A}">
                    <a16:rowId xmlns:a16="http://schemas.microsoft.com/office/drawing/2014/main" xmlns="" val="10000"/>
                  </a:ext>
                </a:extLst>
              </a:tr>
              <a:tr h="370840">
                <a:tc>
                  <a:txBody>
                    <a:bodyPr/>
                    <a:lstStyle/>
                    <a:p>
                      <a:r>
                        <a:rPr kumimoji="1" lang="ja-JP" altLang="en-US" dirty="0"/>
                        <a:t>円／ドル</a:t>
                      </a:r>
                    </a:p>
                  </a:txBody>
                  <a:tcPr/>
                </a:tc>
                <a:tc>
                  <a:txBody>
                    <a:bodyPr/>
                    <a:lstStyle/>
                    <a:p>
                      <a:r>
                        <a:rPr kumimoji="1" lang="en-US" altLang="ja-JP" dirty="0"/>
                        <a:t>79.79</a:t>
                      </a:r>
                      <a:endParaRPr kumimoji="1" lang="ja-JP" altLang="en-US" dirty="0"/>
                    </a:p>
                  </a:txBody>
                  <a:tcPr/>
                </a:tc>
                <a:tc>
                  <a:txBody>
                    <a:bodyPr/>
                    <a:lstStyle/>
                    <a:p>
                      <a:r>
                        <a:rPr kumimoji="1" lang="en-US" altLang="ja-JP" dirty="0"/>
                        <a:t>97.60</a:t>
                      </a:r>
                      <a:endParaRPr kumimoji="1" lang="ja-JP" altLang="en-US" dirty="0"/>
                    </a:p>
                  </a:txBody>
                  <a:tcPr/>
                </a:tc>
                <a:tc>
                  <a:txBody>
                    <a:bodyPr/>
                    <a:lstStyle/>
                    <a:p>
                      <a:r>
                        <a:rPr kumimoji="1" lang="en-US" altLang="ja-JP" dirty="0"/>
                        <a:t>105.94</a:t>
                      </a:r>
                      <a:endParaRPr kumimoji="1" lang="ja-JP" altLang="en-US" dirty="0"/>
                    </a:p>
                  </a:txBody>
                  <a:tcPr/>
                </a:tc>
                <a:tc>
                  <a:txBody>
                    <a:bodyPr/>
                    <a:lstStyle/>
                    <a:p>
                      <a:r>
                        <a:rPr kumimoji="1" lang="en-US" altLang="ja-JP" dirty="0"/>
                        <a:t>121.04</a:t>
                      </a:r>
                      <a:endParaRPr kumimoji="1" lang="ja-JP" altLang="en-US" dirty="0"/>
                    </a:p>
                  </a:txBody>
                  <a:tcPr/>
                </a:tc>
                <a:tc>
                  <a:txBody>
                    <a:bodyPr/>
                    <a:lstStyle/>
                    <a:p>
                      <a:r>
                        <a:rPr kumimoji="1" lang="en-US" altLang="ja-JP" dirty="0"/>
                        <a:t>108.79</a:t>
                      </a:r>
                      <a:endParaRPr kumimoji="1" lang="ja-JP" altLang="en-US" dirty="0"/>
                    </a:p>
                  </a:txBody>
                  <a:tcPr/>
                </a:tc>
                <a:tc>
                  <a:txBody>
                    <a:bodyPr/>
                    <a:lstStyle/>
                    <a:p>
                      <a:r>
                        <a:rPr kumimoji="1" lang="en-US" altLang="ja-JP" dirty="0"/>
                        <a:t>112.17</a:t>
                      </a:r>
                      <a:endParaRPr kumimoji="1" lang="ja-JP" altLang="en-US" dirty="0"/>
                    </a:p>
                  </a:txBody>
                  <a:tcPr/>
                </a:tc>
                <a:extLst>
                  <a:ext uri="{0D108BD9-81ED-4DB2-BD59-A6C34878D82A}">
                    <a16:rowId xmlns:a16="http://schemas.microsoft.com/office/drawing/2014/main" xmlns="" val="10001"/>
                  </a:ext>
                </a:extLst>
              </a:tr>
            </a:tbl>
          </a:graphicData>
        </a:graphic>
      </p:graphicFrame>
      <p:sp>
        <p:nvSpPr>
          <p:cNvPr id="7" name="テキスト ボックス 6"/>
          <p:cNvSpPr txBox="1"/>
          <p:nvPr/>
        </p:nvSpPr>
        <p:spPr>
          <a:xfrm>
            <a:off x="107504" y="5212328"/>
            <a:ext cx="4896544" cy="369332"/>
          </a:xfrm>
          <a:prstGeom prst="rect">
            <a:avLst/>
          </a:prstGeom>
          <a:noFill/>
        </p:spPr>
        <p:txBody>
          <a:bodyPr wrap="square" rtlCol="0">
            <a:spAutoFit/>
          </a:bodyPr>
          <a:lstStyle/>
          <a:p>
            <a:r>
              <a:rPr kumimoji="1" lang="ja-JP" altLang="en-US" dirty="0"/>
              <a:t>年平均の円ドル為替相場</a:t>
            </a:r>
          </a:p>
        </p:txBody>
      </p:sp>
      <p:sp>
        <p:nvSpPr>
          <p:cNvPr id="9" name="テキスト ボックス 8"/>
          <p:cNvSpPr txBox="1"/>
          <p:nvPr/>
        </p:nvSpPr>
        <p:spPr>
          <a:xfrm>
            <a:off x="107504" y="6581001"/>
            <a:ext cx="4896544" cy="276999"/>
          </a:xfrm>
          <a:prstGeom prst="rect">
            <a:avLst/>
          </a:prstGeom>
          <a:noFill/>
        </p:spPr>
        <p:txBody>
          <a:bodyPr wrap="square" rtlCol="0">
            <a:spAutoFit/>
          </a:bodyPr>
          <a:lstStyle/>
          <a:p>
            <a:r>
              <a:rPr kumimoji="1" lang="ja-JP" altLang="en-US" sz="1200" dirty="0"/>
              <a:t>原資料：</a:t>
            </a:r>
            <a:r>
              <a:rPr kumimoji="1" lang="en-US" altLang="ja-JP" sz="1200" dirty="0"/>
              <a:t>IMF,</a:t>
            </a:r>
            <a:r>
              <a:rPr kumimoji="1" lang="ja-JP" altLang="en-US" sz="1200" dirty="0"/>
              <a:t> </a:t>
            </a:r>
            <a:r>
              <a:rPr kumimoji="1" lang="en-US" altLang="ja-JP" sz="1200" dirty="0"/>
              <a:t>Principle</a:t>
            </a:r>
            <a:r>
              <a:rPr kumimoji="1" lang="ja-JP" altLang="en-US" sz="1200" dirty="0"/>
              <a:t> </a:t>
            </a:r>
            <a:r>
              <a:rPr kumimoji="1" lang="en-US" altLang="ja-JP" sz="1200" dirty="0"/>
              <a:t>Global</a:t>
            </a:r>
            <a:r>
              <a:rPr kumimoji="1" lang="ja-JP" altLang="en-US" sz="1200" dirty="0"/>
              <a:t> </a:t>
            </a:r>
            <a:r>
              <a:rPr kumimoji="1" lang="en-US" altLang="ja-JP" sz="1200" dirty="0"/>
              <a:t>Indicators,</a:t>
            </a:r>
            <a:r>
              <a:rPr kumimoji="1" lang="ja-JP" altLang="en-US" sz="1200" dirty="0"/>
              <a:t> 出所：「世界経済のネタ帳」。</a:t>
            </a:r>
          </a:p>
        </p:txBody>
      </p:sp>
    </p:spTree>
    <p:extLst>
      <p:ext uri="{BB962C8B-B14F-4D97-AF65-F5344CB8AC3E}">
        <p14:creationId xmlns:p14="http://schemas.microsoft.com/office/powerpoint/2010/main" val="71907294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p:txBody>
          <a:bodyPr/>
          <a:lstStyle/>
          <a:p>
            <a:r>
              <a:rPr kumimoji="1" lang="ja-JP" altLang="en-US" dirty="0"/>
              <a:t>経済成長率の推移</a:t>
            </a:r>
          </a:p>
        </p:txBody>
      </p:sp>
      <p:sp>
        <p:nvSpPr>
          <p:cNvPr id="3" name="スライド番号プレースホルダー 2"/>
          <p:cNvSpPr>
            <a:spLocks noGrp="1"/>
          </p:cNvSpPr>
          <p:nvPr>
            <p:ph type="sldNum" sz="quarter" idx="12"/>
          </p:nvPr>
        </p:nvSpPr>
        <p:spPr/>
        <p:txBody>
          <a:bodyPr/>
          <a:lstStyle/>
          <a:p>
            <a:pPr>
              <a:defRPr/>
            </a:pPr>
            <a:fld id="{E4077BB3-7DFE-49E4-AA61-91FE59E29089}" type="slidenum">
              <a:rPr lang="en-US" altLang="ja-JP" smtClean="0"/>
              <a:pPr>
                <a:defRPr/>
              </a:pPr>
              <a:t>43</a:t>
            </a:fld>
            <a:endParaRPr lang="en-US" altLang="ja-JP" dirty="0"/>
          </a:p>
        </p:txBody>
      </p:sp>
      <p:sp>
        <p:nvSpPr>
          <p:cNvPr id="7" name="テキスト ボックス 6"/>
          <p:cNvSpPr txBox="1"/>
          <p:nvPr/>
        </p:nvSpPr>
        <p:spPr>
          <a:xfrm>
            <a:off x="323528" y="6381328"/>
            <a:ext cx="6984776" cy="369332"/>
          </a:xfrm>
          <a:prstGeom prst="rect">
            <a:avLst/>
          </a:prstGeom>
          <a:noFill/>
        </p:spPr>
        <p:txBody>
          <a:bodyPr wrap="square" rtlCol="0">
            <a:spAutoFit/>
          </a:bodyPr>
          <a:lstStyle/>
          <a:p>
            <a:r>
              <a:rPr kumimoji="1" lang="ja-JP" altLang="en-US" dirty="0"/>
              <a:t>出所：内閣府「国民経済計算」（</a:t>
            </a:r>
            <a:r>
              <a:rPr kumimoji="1" lang="en-US" altLang="ja-JP" dirty="0"/>
              <a:t>2018</a:t>
            </a:r>
            <a:r>
              <a:rPr kumimoji="1" lang="ja-JP" altLang="en-US" dirty="0"/>
              <a:t>年</a:t>
            </a:r>
            <a:r>
              <a:rPr kumimoji="1" lang="en-US" altLang="ja-JP" dirty="0"/>
              <a:t>3</a:t>
            </a:r>
            <a:r>
              <a:rPr kumimoji="1" lang="ja-JP" altLang="en-US" dirty="0"/>
              <a:t>月</a:t>
            </a:r>
            <a:r>
              <a:rPr kumimoji="1" lang="en-US" altLang="ja-JP" dirty="0"/>
              <a:t>8</a:t>
            </a:r>
            <a:r>
              <a:rPr kumimoji="1" lang="ja-JP" altLang="en-US" dirty="0"/>
              <a:t>日閲覧）より作成。</a:t>
            </a:r>
          </a:p>
        </p:txBody>
      </p:sp>
      <p:sp>
        <p:nvSpPr>
          <p:cNvPr id="8" name="テキスト ボックス 7"/>
          <p:cNvSpPr txBox="1"/>
          <p:nvPr/>
        </p:nvSpPr>
        <p:spPr>
          <a:xfrm>
            <a:off x="317982" y="4869160"/>
            <a:ext cx="3096344" cy="369332"/>
          </a:xfrm>
          <a:prstGeom prst="rect">
            <a:avLst/>
          </a:prstGeom>
          <a:noFill/>
        </p:spPr>
        <p:txBody>
          <a:bodyPr wrap="square" rtlCol="0">
            <a:spAutoFit/>
          </a:bodyPr>
          <a:lstStyle/>
          <a:p>
            <a:r>
              <a:rPr kumimoji="1" lang="en-US" altLang="ja-JP" dirty="0"/>
              <a:t>GDP</a:t>
            </a:r>
            <a:r>
              <a:rPr kumimoji="1" lang="ja-JP" altLang="en-US" dirty="0"/>
              <a:t>成長率の推移</a:t>
            </a:r>
          </a:p>
        </p:txBody>
      </p:sp>
      <p:sp>
        <p:nvSpPr>
          <p:cNvPr id="9" name="コンテンツ プレースホルダー 8"/>
          <p:cNvSpPr>
            <a:spLocks noGrp="1"/>
          </p:cNvSpPr>
          <p:nvPr>
            <p:ph idx="1"/>
          </p:nvPr>
        </p:nvSpPr>
        <p:spPr>
          <a:xfrm>
            <a:off x="457200" y="1600201"/>
            <a:ext cx="8229600" cy="3268959"/>
          </a:xfrm>
        </p:spPr>
        <p:txBody>
          <a:bodyPr>
            <a:normAutofit fontScale="92500" lnSpcReduction="20000"/>
          </a:bodyPr>
          <a:lstStyle/>
          <a:p>
            <a:r>
              <a:rPr kumimoji="1" lang="ja-JP" altLang="en-US" dirty="0"/>
              <a:t>名目</a:t>
            </a:r>
            <a:r>
              <a:rPr kumimoji="1" lang="en-US" altLang="ja-JP" dirty="0"/>
              <a:t>3%</a:t>
            </a:r>
            <a:r>
              <a:rPr kumimoji="1" lang="ja-JP" altLang="en-US" dirty="0"/>
              <a:t>を達成したのは</a:t>
            </a:r>
            <a:r>
              <a:rPr kumimoji="1" lang="en-US" altLang="ja-JP" dirty="0"/>
              <a:t>2015</a:t>
            </a:r>
            <a:r>
              <a:rPr kumimoji="1" lang="ja-JP" altLang="en-US" dirty="0"/>
              <a:t>年のみ</a:t>
            </a:r>
            <a:endParaRPr kumimoji="1" lang="en-US" altLang="ja-JP" dirty="0"/>
          </a:p>
          <a:p>
            <a:pPr lvl="1"/>
            <a:r>
              <a:rPr lang="ja-JP" altLang="en-US" dirty="0"/>
              <a:t>これは</a:t>
            </a:r>
            <a:r>
              <a:rPr lang="en-US" altLang="ja-JP" dirty="0"/>
              <a:t>GDP</a:t>
            </a:r>
            <a:r>
              <a:rPr lang="ja-JP" altLang="en-US" dirty="0"/>
              <a:t>算出基準の変更によるもの</a:t>
            </a:r>
            <a:endParaRPr lang="en-US" altLang="ja-JP" dirty="0"/>
          </a:p>
          <a:p>
            <a:pPr lvl="2"/>
            <a:r>
              <a:rPr kumimoji="1" lang="ja-JP" altLang="en-US" dirty="0"/>
              <a:t>デフレーター基準念を</a:t>
            </a:r>
            <a:r>
              <a:rPr kumimoji="1" lang="en-US" altLang="ja-JP" dirty="0"/>
              <a:t>2005</a:t>
            </a:r>
            <a:r>
              <a:rPr kumimoji="1" lang="ja-JP" altLang="en-US" dirty="0"/>
              <a:t>年から</a:t>
            </a:r>
            <a:r>
              <a:rPr kumimoji="1" lang="en-US" altLang="ja-JP" dirty="0"/>
              <a:t>2011</a:t>
            </a:r>
            <a:r>
              <a:rPr kumimoji="1" lang="ja-JP" altLang="en-US" dirty="0"/>
              <a:t>年に（これは実質</a:t>
            </a:r>
            <a:r>
              <a:rPr kumimoji="1" lang="en-US" altLang="ja-JP" dirty="0"/>
              <a:t>GDP</a:t>
            </a:r>
            <a:r>
              <a:rPr kumimoji="1" lang="ja-JP" altLang="en-US" dirty="0"/>
              <a:t>にのみ影響）</a:t>
            </a:r>
            <a:endParaRPr kumimoji="1" lang="en-US" altLang="ja-JP" dirty="0"/>
          </a:p>
          <a:p>
            <a:pPr lvl="2"/>
            <a:r>
              <a:rPr lang="en-US" altLang="ja-JP" dirty="0"/>
              <a:t>2008SNA</a:t>
            </a:r>
            <a:r>
              <a:rPr lang="ja-JP" altLang="en-US" dirty="0"/>
              <a:t>に対応。</a:t>
            </a:r>
            <a:endParaRPr lang="en-US" altLang="ja-JP" dirty="0"/>
          </a:p>
          <a:p>
            <a:pPr lvl="2"/>
            <a:r>
              <a:rPr kumimoji="1" lang="ja-JP" altLang="en-US" dirty="0"/>
              <a:t>各種概念，定義，推計手法上の変更</a:t>
            </a:r>
            <a:endParaRPr kumimoji="1" lang="en-US" altLang="ja-JP" dirty="0"/>
          </a:p>
          <a:p>
            <a:pPr lvl="2"/>
            <a:r>
              <a:rPr lang="ja-JP" altLang="en-US" dirty="0"/>
              <a:t>変更により</a:t>
            </a:r>
            <a:r>
              <a:rPr lang="en-US" altLang="ja-JP" dirty="0"/>
              <a:t>1994</a:t>
            </a:r>
            <a:r>
              <a:rPr lang="ja-JP" altLang="en-US" dirty="0"/>
              <a:t>年度から再計算されたが，</a:t>
            </a:r>
            <a:r>
              <a:rPr lang="en-US" altLang="ja-JP" dirty="0"/>
              <a:t>2015</a:t>
            </a:r>
            <a:r>
              <a:rPr lang="ja-JP" altLang="en-US" dirty="0"/>
              <a:t>年度は最大幅で上方修正されている</a:t>
            </a:r>
            <a:endParaRPr lang="en-US" altLang="ja-JP" dirty="0"/>
          </a:p>
          <a:p>
            <a:r>
              <a:rPr kumimoji="1" lang="ja-JP" altLang="en-US" dirty="0"/>
              <a:t>実質</a:t>
            </a:r>
            <a:r>
              <a:rPr kumimoji="1" lang="en-US" altLang="ja-JP" dirty="0"/>
              <a:t>2%</a:t>
            </a:r>
            <a:r>
              <a:rPr kumimoji="1" lang="ja-JP" altLang="en-US" dirty="0"/>
              <a:t>を達成したの</a:t>
            </a:r>
            <a:r>
              <a:rPr lang="ja-JP" altLang="en-US" dirty="0"/>
              <a:t>は</a:t>
            </a:r>
            <a:r>
              <a:rPr lang="en-US" altLang="ja-JP" dirty="0"/>
              <a:t>2013</a:t>
            </a:r>
            <a:r>
              <a:rPr lang="ja-JP" altLang="en-US" dirty="0"/>
              <a:t>年のみ</a:t>
            </a:r>
            <a:endParaRPr kumimoji="1" lang="ja-JP" altLang="en-US" dirty="0"/>
          </a:p>
        </p:txBody>
      </p:sp>
      <p:graphicFrame>
        <p:nvGraphicFramePr>
          <p:cNvPr id="10" name="コンテンツ プレースホルダー 5"/>
          <p:cNvGraphicFramePr>
            <a:graphicFrameLocks/>
          </p:cNvGraphicFramePr>
          <p:nvPr>
            <p:extLst>
              <p:ext uri="{D42A27DB-BD31-4B8C-83A1-F6EECF244321}">
                <p14:modId xmlns:p14="http://schemas.microsoft.com/office/powerpoint/2010/main" val="3226275208"/>
              </p:ext>
            </p:extLst>
          </p:nvPr>
        </p:nvGraphicFramePr>
        <p:xfrm>
          <a:off x="268680" y="5301208"/>
          <a:ext cx="8229600" cy="845820"/>
        </p:xfrm>
        <a:graphic>
          <a:graphicData uri="http://schemas.openxmlformats.org/drawingml/2006/table">
            <a:tbl>
              <a:tblPr firstRow="1" firstCol="1">
                <a:tableStyleId>{69C7853C-536D-4A76-A0AE-DD22124D55A5}</a:tableStyleId>
              </a:tblPr>
              <a:tblGrid>
                <a:gridCol w="914400">
                  <a:extLst>
                    <a:ext uri="{9D8B030D-6E8A-4147-A177-3AD203B41FA5}">
                      <a16:colId xmlns:a16="http://schemas.microsoft.com/office/drawing/2014/main" xmlns="" val="20000"/>
                    </a:ext>
                  </a:extLst>
                </a:gridCol>
                <a:gridCol w="914400">
                  <a:extLst>
                    <a:ext uri="{9D8B030D-6E8A-4147-A177-3AD203B41FA5}">
                      <a16:colId xmlns:a16="http://schemas.microsoft.com/office/drawing/2014/main" xmlns="" val="20001"/>
                    </a:ext>
                  </a:extLst>
                </a:gridCol>
                <a:gridCol w="914400">
                  <a:extLst>
                    <a:ext uri="{9D8B030D-6E8A-4147-A177-3AD203B41FA5}">
                      <a16:colId xmlns:a16="http://schemas.microsoft.com/office/drawing/2014/main" xmlns="" val="20002"/>
                    </a:ext>
                  </a:extLst>
                </a:gridCol>
                <a:gridCol w="914400">
                  <a:extLst>
                    <a:ext uri="{9D8B030D-6E8A-4147-A177-3AD203B41FA5}">
                      <a16:colId xmlns:a16="http://schemas.microsoft.com/office/drawing/2014/main" xmlns="" val="20003"/>
                    </a:ext>
                  </a:extLst>
                </a:gridCol>
                <a:gridCol w="914400">
                  <a:extLst>
                    <a:ext uri="{9D8B030D-6E8A-4147-A177-3AD203B41FA5}">
                      <a16:colId xmlns:a16="http://schemas.microsoft.com/office/drawing/2014/main" xmlns="" val="20004"/>
                    </a:ext>
                  </a:extLst>
                </a:gridCol>
                <a:gridCol w="914400">
                  <a:extLst>
                    <a:ext uri="{9D8B030D-6E8A-4147-A177-3AD203B41FA5}">
                      <a16:colId xmlns:a16="http://schemas.microsoft.com/office/drawing/2014/main" xmlns="" val="20005"/>
                    </a:ext>
                  </a:extLst>
                </a:gridCol>
                <a:gridCol w="914400">
                  <a:extLst>
                    <a:ext uri="{9D8B030D-6E8A-4147-A177-3AD203B41FA5}">
                      <a16:colId xmlns:a16="http://schemas.microsoft.com/office/drawing/2014/main" xmlns="" val="20006"/>
                    </a:ext>
                  </a:extLst>
                </a:gridCol>
                <a:gridCol w="914400">
                  <a:extLst>
                    <a:ext uri="{9D8B030D-6E8A-4147-A177-3AD203B41FA5}">
                      <a16:colId xmlns:a16="http://schemas.microsoft.com/office/drawing/2014/main" xmlns="" val="20007"/>
                    </a:ext>
                  </a:extLst>
                </a:gridCol>
                <a:gridCol w="914400">
                  <a:extLst>
                    <a:ext uri="{9D8B030D-6E8A-4147-A177-3AD203B41FA5}">
                      <a16:colId xmlns:a16="http://schemas.microsoft.com/office/drawing/2014/main" xmlns="" val="20008"/>
                    </a:ext>
                  </a:extLst>
                </a:gridCol>
              </a:tblGrid>
              <a:tr h="65916">
                <a:tc>
                  <a:txBody>
                    <a:bodyPr/>
                    <a:lstStyle/>
                    <a:p>
                      <a:pPr algn="l" fontAlgn="b"/>
                      <a:r>
                        <a:rPr lang="ja-JP" altLang="en-US" sz="1800" b="0" i="0" u="none" strike="noStrike" dirty="0">
                          <a:effectLst/>
                          <a:latin typeface="ＭＳ 明朝"/>
                        </a:rPr>
                        <a:t>年度</a:t>
                      </a:r>
                    </a:p>
                  </a:txBody>
                  <a:tcPr marL="8849" marR="8849" marT="7620" marB="0" anchor="b"/>
                </a:tc>
                <a:tc>
                  <a:txBody>
                    <a:bodyPr/>
                    <a:lstStyle/>
                    <a:p>
                      <a:pPr algn="r" fontAlgn="b"/>
                      <a:r>
                        <a:rPr lang="en-US" altLang="ja-JP" sz="1800" u="none" strike="noStrike">
                          <a:effectLst/>
                        </a:rPr>
                        <a:t>2009</a:t>
                      </a:r>
                      <a:endParaRPr lang="en-US" altLang="ja-JP" sz="1800" b="0" i="0" u="none" strike="noStrike">
                        <a:effectLst/>
                        <a:latin typeface="ＭＳ 明朝"/>
                      </a:endParaRPr>
                    </a:p>
                  </a:txBody>
                  <a:tcPr marL="8849" marR="8849" marT="7620" marB="0" anchor="b"/>
                </a:tc>
                <a:tc>
                  <a:txBody>
                    <a:bodyPr/>
                    <a:lstStyle/>
                    <a:p>
                      <a:pPr algn="r" fontAlgn="b"/>
                      <a:r>
                        <a:rPr lang="en-US" altLang="ja-JP" sz="1800" u="none" strike="noStrike">
                          <a:effectLst/>
                        </a:rPr>
                        <a:t>2010</a:t>
                      </a:r>
                      <a:endParaRPr lang="en-US" altLang="ja-JP" sz="1800" b="0" i="0" u="none" strike="noStrike">
                        <a:effectLst/>
                        <a:latin typeface="ＭＳ 明朝"/>
                      </a:endParaRPr>
                    </a:p>
                  </a:txBody>
                  <a:tcPr marL="8849" marR="8849" marT="7620" marB="0" anchor="b"/>
                </a:tc>
                <a:tc>
                  <a:txBody>
                    <a:bodyPr/>
                    <a:lstStyle/>
                    <a:p>
                      <a:pPr algn="r" fontAlgn="b"/>
                      <a:r>
                        <a:rPr lang="en-US" altLang="ja-JP" sz="1800" u="none" strike="noStrike">
                          <a:effectLst/>
                        </a:rPr>
                        <a:t>2011</a:t>
                      </a:r>
                      <a:endParaRPr lang="en-US" altLang="ja-JP" sz="1800" b="0" i="0" u="none" strike="noStrike">
                        <a:effectLst/>
                        <a:latin typeface="ＭＳ 明朝"/>
                      </a:endParaRPr>
                    </a:p>
                  </a:txBody>
                  <a:tcPr marL="8849" marR="8849" marT="7620" marB="0" anchor="b"/>
                </a:tc>
                <a:tc>
                  <a:txBody>
                    <a:bodyPr/>
                    <a:lstStyle/>
                    <a:p>
                      <a:pPr algn="r" fontAlgn="b"/>
                      <a:r>
                        <a:rPr lang="en-US" altLang="ja-JP" sz="1800" u="none" strike="noStrike">
                          <a:effectLst/>
                        </a:rPr>
                        <a:t>2012</a:t>
                      </a:r>
                      <a:endParaRPr lang="en-US" altLang="ja-JP" sz="1800" b="0" i="0" u="none" strike="noStrike">
                        <a:effectLst/>
                        <a:latin typeface="ＭＳ 明朝"/>
                      </a:endParaRPr>
                    </a:p>
                  </a:txBody>
                  <a:tcPr marL="8849" marR="8849" marT="7620" marB="0" anchor="b"/>
                </a:tc>
                <a:tc>
                  <a:txBody>
                    <a:bodyPr/>
                    <a:lstStyle/>
                    <a:p>
                      <a:pPr algn="r" fontAlgn="b"/>
                      <a:r>
                        <a:rPr lang="en-US" altLang="ja-JP" sz="1800" u="none" strike="noStrike">
                          <a:effectLst/>
                        </a:rPr>
                        <a:t>2013</a:t>
                      </a:r>
                      <a:endParaRPr lang="en-US" altLang="ja-JP" sz="1800" b="0" i="0" u="none" strike="noStrike">
                        <a:effectLst/>
                        <a:latin typeface="ＭＳ 明朝"/>
                      </a:endParaRPr>
                    </a:p>
                  </a:txBody>
                  <a:tcPr marL="8849" marR="8849" marT="7620" marB="0" anchor="b"/>
                </a:tc>
                <a:tc>
                  <a:txBody>
                    <a:bodyPr/>
                    <a:lstStyle/>
                    <a:p>
                      <a:pPr algn="r" fontAlgn="b"/>
                      <a:r>
                        <a:rPr lang="en-US" altLang="ja-JP" sz="1800" u="none" strike="noStrike">
                          <a:effectLst/>
                        </a:rPr>
                        <a:t>2014</a:t>
                      </a:r>
                      <a:endParaRPr lang="en-US" altLang="ja-JP" sz="1800" b="0" i="0" u="none" strike="noStrike">
                        <a:effectLst/>
                        <a:latin typeface="ＭＳ 明朝"/>
                      </a:endParaRPr>
                    </a:p>
                  </a:txBody>
                  <a:tcPr marL="8849" marR="8849" marT="7620" marB="0" anchor="b"/>
                </a:tc>
                <a:tc>
                  <a:txBody>
                    <a:bodyPr/>
                    <a:lstStyle/>
                    <a:p>
                      <a:pPr algn="r" fontAlgn="b"/>
                      <a:r>
                        <a:rPr lang="en-US" altLang="ja-JP" sz="1800" u="none" strike="noStrike">
                          <a:effectLst/>
                        </a:rPr>
                        <a:t>2015</a:t>
                      </a:r>
                      <a:endParaRPr lang="en-US" altLang="ja-JP" sz="1800" b="0" i="0" u="none" strike="noStrike">
                        <a:effectLst/>
                        <a:latin typeface="ＭＳ 明朝"/>
                      </a:endParaRPr>
                    </a:p>
                  </a:txBody>
                  <a:tcPr marL="8849" marR="8849" marT="7620" marB="0" anchor="b"/>
                </a:tc>
                <a:tc>
                  <a:txBody>
                    <a:bodyPr/>
                    <a:lstStyle/>
                    <a:p>
                      <a:pPr algn="r" fontAlgn="b"/>
                      <a:r>
                        <a:rPr lang="en-US" altLang="ja-JP" sz="1800" u="none" strike="noStrike">
                          <a:effectLst/>
                        </a:rPr>
                        <a:t>2016</a:t>
                      </a:r>
                      <a:endParaRPr lang="en-US" altLang="ja-JP" sz="1800" b="0" i="0" u="none" strike="noStrike">
                        <a:effectLst/>
                        <a:latin typeface="ＭＳ 明朝"/>
                      </a:endParaRPr>
                    </a:p>
                  </a:txBody>
                  <a:tcPr marL="8849" marR="8849" marT="7620" marB="0" anchor="b"/>
                </a:tc>
                <a:extLst>
                  <a:ext uri="{0D108BD9-81ED-4DB2-BD59-A6C34878D82A}">
                    <a16:rowId xmlns:a16="http://schemas.microsoft.com/office/drawing/2014/main" xmlns="" val="10000"/>
                  </a:ext>
                </a:extLst>
              </a:tr>
              <a:tr h="205740">
                <a:tc>
                  <a:txBody>
                    <a:bodyPr/>
                    <a:lstStyle/>
                    <a:p>
                      <a:pPr algn="l" fontAlgn="b"/>
                      <a:r>
                        <a:rPr lang="ja-JP" altLang="en-US" sz="1800" u="none" strike="noStrike">
                          <a:effectLst/>
                        </a:rPr>
                        <a:t>名目</a:t>
                      </a:r>
                      <a:r>
                        <a:rPr lang="en-US" sz="1800" u="none" strike="noStrike">
                          <a:effectLst/>
                        </a:rPr>
                        <a:t>GDP</a:t>
                      </a:r>
                      <a:endParaRPr lang="en-US" sz="1800" b="0" i="0" u="none" strike="noStrike">
                        <a:effectLst/>
                        <a:latin typeface="ＭＳ 明朝"/>
                      </a:endParaRPr>
                    </a:p>
                  </a:txBody>
                  <a:tcPr marL="8849" marR="8849" marT="7620" marB="0" anchor="b"/>
                </a:tc>
                <a:tc>
                  <a:txBody>
                    <a:bodyPr/>
                    <a:lstStyle/>
                    <a:p>
                      <a:pPr algn="r" fontAlgn="ctr"/>
                      <a:r>
                        <a:rPr lang="en-US" altLang="ja-JP" sz="1800" u="none" strike="noStrike">
                          <a:effectLst/>
                        </a:rPr>
                        <a:t>-3.4</a:t>
                      </a:r>
                      <a:endParaRPr lang="en-US" altLang="ja-JP" sz="1800" b="0" i="0" u="none" strike="noStrike">
                        <a:effectLst/>
                        <a:latin typeface="ＭＳ 明朝"/>
                      </a:endParaRPr>
                    </a:p>
                  </a:txBody>
                  <a:tcPr marL="8849" marR="8849" marT="7620" marB="0" anchor="ctr"/>
                </a:tc>
                <a:tc>
                  <a:txBody>
                    <a:bodyPr/>
                    <a:lstStyle/>
                    <a:p>
                      <a:pPr algn="r" fontAlgn="ctr"/>
                      <a:r>
                        <a:rPr lang="en-US" altLang="ja-JP" sz="1800" u="none" strike="noStrike">
                          <a:effectLst/>
                        </a:rPr>
                        <a:t>1.5</a:t>
                      </a:r>
                      <a:endParaRPr lang="en-US" altLang="ja-JP" sz="1800" b="0" i="0" u="none" strike="noStrike">
                        <a:effectLst/>
                        <a:latin typeface="ＭＳ 明朝"/>
                      </a:endParaRPr>
                    </a:p>
                  </a:txBody>
                  <a:tcPr marL="8849" marR="8849" marT="7620" marB="0" anchor="ctr"/>
                </a:tc>
                <a:tc>
                  <a:txBody>
                    <a:bodyPr/>
                    <a:lstStyle/>
                    <a:p>
                      <a:pPr algn="r" fontAlgn="ctr"/>
                      <a:r>
                        <a:rPr lang="en-US" altLang="ja-JP" sz="1800" u="none" strike="noStrike">
                          <a:effectLst/>
                        </a:rPr>
                        <a:t>-1.1</a:t>
                      </a:r>
                      <a:endParaRPr lang="en-US" altLang="ja-JP" sz="1800" b="0" i="0" u="none" strike="noStrike">
                        <a:effectLst/>
                        <a:latin typeface="ＭＳ 明朝"/>
                      </a:endParaRPr>
                    </a:p>
                  </a:txBody>
                  <a:tcPr marL="8849" marR="8849" marT="7620" marB="0" anchor="ctr"/>
                </a:tc>
                <a:tc>
                  <a:txBody>
                    <a:bodyPr/>
                    <a:lstStyle/>
                    <a:p>
                      <a:pPr algn="r" fontAlgn="ctr"/>
                      <a:r>
                        <a:rPr lang="en-US" altLang="ja-JP" sz="1800" u="none" strike="noStrike">
                          <a:effectLst/>
                        </a:rPr>
                        <a:t>0.1</a:t>
                      </a:r>
                      <a:endParaRPr lang="en-US" altLang="ja-JP" sz="1800" b="0" i="0" u="none" strike="noStrike">
                        <a:effectLst/>
                        <a:latin typeface="ＭＳ 明朝"/>
                      </a:endParaRPr>
                    </a:p>
                  </a:txBody>
                  <a:tcPr marL="8849" marR="8849" marT="7620" marB="0" anchor="ctr"/>
                </a:tc>
                <a:tc>
                  <a:txBody>
                    <a:bodyPr/>
                    <a:lstStyle/>
                    <a:p>
                      <a:pPr algn="r" fontAlgn="ctr"/>
                      <a:r>
                        <a:rPr lang="en-US" altLang="ja-JP" sz="1800" u="none" strike="noStrike">
                          <a:effectLst/>
                        </a:rPr>
                        <a:t>2.6</a:t>
                      </a:r>
                      <a:endParaRPr lang="en-US" altLang="ja-JP" sz="1800" b="0" i="0" u="none" strike="noStrike">
                        <a:effectLst/>
                        <a:latin typeface="ＭＳ 明朝"/>
                      </a:endParaRPr>
                    </a:p>
                  </a:txBody>
                  <a:tcPr marL="8849" marR="8849" marT="7620" marB="0" anchor="ctr"/>
                </a:tc>
                <a:tc>
                  <a:txBody>
                    <a:bodyPr/>
                    <a:lstStyle/>
                    <a:p>
                      <a:pPr algn="r" fontAlgn="ctr"/>
                      <a:r>
                        <a:rPr lang="en-US" altLang="ja-JP" sz="1800" u="none" strike="noStrike">
                          <a:effectLst/>
                        </a:rPr>
                        <a:t>2.2</a:t>
                      </a:r>
                      <a:endParaRPr lang="en-US" altLang="ja-JP" sz="1800" b="0" i="0" u="none" strike="noStrike">
                        <a:effectLst/>
                        <a:latin typeface="ＭＳ 明朝"/>
                      </a:endParaRPr>
                    </a:p>
                  </a:txBody>
                  <a:tcPr marL="8849" marR="8849" marT="7620" marB="0" anchor="ctr"/>
                </a:tc>
                <a:tc>
                  <a:txBody>
                    <a:bodyPr/>
                    <a:lstStyle/>
                    <a:p>
                      <a:pPr algn="r" fontAlgn="ctr"/>
                      <a:r>
                        <a:rPr lang="en-US" altLang="ja-JP" sz="1800" u="none" strike="noStrike">
                          <a:effectLst/>
                        </a:rPr>
                        <a:t>3.0</a:t>
                      </a:r>
                      <a:endParaRPr lang="en-US" altLang="ja-JP" sz="1800" b="0" i="0" u="none" strike="noStrike">
                        <a:effectLst/>
                        <a:latin typeface="ＭＳ 明朝"/>
                      </a:endParaRPr>
                    </a:p>
                  </a:txBody>
                  <a:tcPr marL="8849" marR="8849" marT="7620" marB="0" anchor="ctr"/>
                </a:tc>
                <a:tc>
                  <a:txBody>
                    <a:bodyPr/>
                    <a:lstStyle/>
                    <a:p>
                      <a:pPr algn="r" fontAlgn="ctr"/>
                      <a:r>
                        <a:rPr lang="en-US" altLang="ja-JP" sz="1800" u="none" strike="noStrike">
                          <a:effectLst/>
                        </a:rPr>
                        <a:t>1.0</a:t>
                      </a:r>
                      <a:endParaRPr lang="en-US" altLang="ja-JP" sz="1800" b="0" i="0" u="none" strike="noStrike">
                        <a:effectLst/>
                        <a:latin typeface="ＭＳ 明朝"/>
                      </a:endParaRPr>
                    </a:p>
                  </a:txBody>
                  <a:tcPr marL="8849" marR="8849" marT="7620" marB="0" anchor="ctr"/>
                </a:tc>
                <a:extLst>
                  <a:ext uri="{0D108BD9-81ED-4DB2-BD59-A6C34878D82A}">
                    <a16:rowId xmlns:a16="http://schemas.microsoft.com/office/drawing/2014/main" xmlns="" val="10001"/>
                  </a:ext>
                </a:extLst>
              </a:tr>
              <a:tr h="205740">
                <a:tc>
                  <a:txBody>
                    <a:bodyPr/>
                    <a:lstStyle/>
                    <a:p>
                      <a:pPr algn="l" fontAlgn="b"/>
                      <a:r>
                        <a:rPr lang="ja-JP" altLang="en-US" sz="1800" u="none" strike="noStrike">
                          <a:effectLst/>
                        </a:rPr>
                        <a:t>実質</a:t>
                      </a:r>
                      <a:r>
                        <a:rPr lang="en-US" sz="1800" u="none" strike="noStrike">
                          <a:effectLst/>
                        </a:rPr>
                        <a:t>GDP</a:t>
                      </a:r>
                      <a:endParaRPr lang="en-US" sz="1800" b="0" i="0" u="none" strike="noStrike">
                        <a:effectLst/>
                        <a:latin typeface="ＭＳ 明朝"/>
                      </a:endParaRPr>
                    </a:p>
                  </a:txBody>
                  <a:tcPr marL="8849" marR="8849" marT="7620" marB="0" anchor="b"/>
                </a:tc>
                <a:tc>
                  <a:txBody>
                    <a:bodyPr/>
                    <a:lstStyle/>
                    <a:p>
                      <a:pPr algn="r" fontAlgn="ctr"/>
                      <a:r>
                        <a:rPr lang="en-US" altLang="ja-JP" sz="1800" u="none" strike="noStrike">
                          <a:effectLst/>
                        </a:rPr>
                        <a:t>-2.2</a:t>
                      </a:r>
                      <a:endParaRPr lang="en-US" altLang="ja-JP" sz="1800" b="0" i="0" u="none" strike="noStrike">
                        <a:effectLst/>
                        <a:latin typeface="ＭＳ 明朝"/>
                      </a:endParaRPr>
                    </a:p>
                  </a:txBody>
                  <a:tcPr marL="8849" marR="8849" marT="7620" marB="0" anchor="ctr"/>
                </a:tc>
                <a:tc>
                  <a:txBody>
                    <a:bodyPr/>
                    <a:lstStyle/>
                    <a:p>
                      <a:pPr algn="r" fontAlgn="ctr"/>
                      <a:r>
                        <a:rPr lang="en-US" altLang="ja-JP" sz="1800" u="none" strike="noStrike">
                          <a:effectLst/>
                        </a:rPr>
                        <a:t>3.2</a:t>
                      </a:r>
                      <a:endParaRPr lang="en-US" altLang="ja-JP" sz="1800" b="0" i="0" u="none" strike="noStrike">
                        <a:effectLst/>
                        <a:latin typeface="ＭＳ 明朝"/>
                      </a:endParaRPr>
                    </a:p>
                  </a:txBody>
                  <a:tcPr marL="8849" marR="8849" marT="7620" marB="0" anchor="ctr"/>
                </a:tc>
                <a:tc>
                  <a:txBody>
                    <a:bodyPr/>
                    <a:lstStyle/>
                    <a:p>
                      <a:pPr algn="r" fontAlgn="ctr"/>
                      <a:r>
                        <a:rPr lang="en-US" altLang="ja-JP" sz="1800" u="none" strike="noStrike">
                          <a:effectLst/>
                        </a:rPr>
                        <a:t>0.5</a:t>
                      </a:r>
                      <a:endParaRPr lang="en-US" altLang="ja-JP" sz="1800" b="0" i="0" u="none" strike="noStrike">
                        <a:effectLst/>
                        <a:latin typeface="ＭＳ 明朝"/>
                      </a:endParaRPr>
                    </a:p>
                  </a:txBody>
                  <a:tcPr marL="8849" marR="8849" marT="7620" marB="0" anchor="ctr"/>
                </a:tc>
                <a:tc>
                  <a:txBody>
                    <a:bodyPr/>
                    <a:lstStyle/>
                    <a:p>
                      <a:pPr algn="r" fontAlgn="ctr"/>
                      <a:r>
                        <a:rPr lang="en-US" altLang="ja-JP" sz="1800" u="none" strike="noStrike">
                          <a:effectLst/>
                        </a:rPr>
                        <a:t>0.8</a:t>
                      </a:r>
                      <a:endParaRPr lang="en-US" altLang="ja-JP" sz="1800" b="0" i="0" u="none" strike="noStrike">
                        <a:effectLst/>
                        <a:latin typeface="ＭＳ 明朝"/>
                      </a:endParaRPr>
                    </a:p>
                  </a:txBody>
                  <a:tcPr marL="8849" marR="8849" marT="7620" marB="0" anchor="ctr"/>
                </a:tc>
                <a:tc>
                  <a:txBody>
                    <a:bodyPr/>
                    <a:lstStyle/>
                    <a:p>
                      <a:pPr algn="r" fontAlgn="ctr"/>
                      <a:r>
                        <a:rPr lang="en-US" altLang="ja-JP" sz="1800" u="none" strike="noStrike">
                          <a:effectLst/>
                        </a:rPr>
                        <a:t>2.6</a:t>
                      </a:r>
                      <a:endParaRPr lang="en-US" altLang="ja-JP" sz="1800" b="0" i="0" u="none" strike="noStrike">
                        <a:effectLst/>
                        <a:latin typeface="ＭＳ 明朝"/>
                      </a:endParaRPr>
                    </a:p>
                  </a:txBody>
                  <a:tcPr marL="8849" marR="8849" marT="7620" marB="0" anchor="ctr"/>
                </a:tc>
                <a:tc>
                  <a:txBody>
                    <a:bodyPr/>
                    <a:lstStyle/>
                    <a:p>
                      <a:pPr algn="r" fontAlgn="ctr"/>
                      <a:r>
                        <a:rPr lang="en-US" altLang="ja-JP" sz="1800" u="none" strike="noStrike">
                          <a:effectLst/>
                        </a:rPr>
                        <a:t>-0.3</a:t>
                      </a:r>
                      <a:endParaRPr lang="en-US" altLang="ja-JP" sz="1800" b="0" i="0" u="none" strike="noStrike">
                        <a:effectLst/>
                        <a:latin typeface="ＭＳ 明朝"/>
                      </a:endParaRPr>
                    </a:p>
                  </a:txBody>
                  <a:tcPr marL="8849" marR="8849" marT="7620" marB="0" anchor="ctr"/>
                </a:tc>
                <a:tc>
                  <a:txBody>
                    <a:bodyPr/>
                    <a:lstStyle/>
                    <a:p>
                      <a:pPr algn="r" fontAlgn="ctr"/>
                      <a:r>
                        <a:rPr lang="en-US" altLang="ja-JP" sz="1800" u="none" strike="noStrike">
                          <a:effectLst/>
                        </a:rPr>
                        <a:t>1.4</a:t>
                      </a:r>
                      <a:endParaRPr lang="en-US" altLang="ja-JP" sz="1800" b="0" i="0" u="none" strike="noStrike">
                        <a:effectLst/>
                        <a:latin typeface="ＭＳ 明朝"/>
                      </a:endParaRPr>
                    </a:p>
                  </a:txBody>
                  <a:tcPr marL="8849" marR="8849" marT="7620" marB="0" anchor="ctr"/>
                </a:tc>
                <a:tc>
                  <a:txBody>
                    <a:bodyPr/>
                    <a:lstStyle/>
                    <a:p>
                      <a:pPr algn="r" fontAlgn="ctr"/>
                      <a:r>
                        <a:rPr lang="en-US" altLang="ja-JP" sz="1800" u="none" strike="noStrike" dirty="0">
                          <a:effectLst/>
                        </a:rPr>
                        <a:t>1.2</a:t>
                      </a:r>
                      <a:endParaRPr lang="en-US" altLang="ja-JP" sz="1800" b="0" i="0" u="none" strike="noStrike" dirty="0">
                        <a:effectLst/>
                        <a:latin typeface="ＭＳ 明朝"/>
                      </a:endParaRPr>
                    </a:p>
                  </a:txBody>
                  <a:tcPr marL="8849" marR="8849" marT="7620" marB="0" anchor="ctr"/>
                </a:tc>
                <a:extLst>
                  <a:ext uri="{0D108BD9-81ED-4DB2-BD59-A6C34878D82A}">
                    <a16:rowId xmlns:a16="http://schemas.microsoft.com/office/drawing/2014/main" xmlns="" val="10002"/>
                  </a:ext>
                </a:extLst>
              </a:tr>
            </a:tbl>
          </a:graphicData>
        </a:graphic>
      </p:graphicFrame>
    </p:spTree>
    <p:extLst>
      <p:ext uri="{BB962C8B-B14F-4D97-AF65-F5344CB8AC3E}">
        <p14:creationId xmlns:p14="http://schemas.microsoft.com/office/powerpoint/2010/main" val="32800768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何が成長し，何が停滞したか</a:t>
            </a:r>
          </a:p>
        </p:txBody>
      </p:sp>
      <p:sp>
        <p:nvSpPr>
          <p:cNvPr id="3" name="コンテンツ プレースホルダー 2"/>
          <p:cNvSpPr>
            <a:spLocks noGrp="1"/>
          </p:cNvSpPr>
          <p:nvPr>
            <p:ph idx="1"/>
          </p:nvPr>
        </p:nvSpPr>
        <p:spPr>
          <a:xfrm>
            <a:off x="457200" y="1600201"/>
            <a:ext cx="2878648" cy="4997151"/>
          </a:xfrm>
        </p:spPr>
        <p:txBody>
          <a:bodyPr>
            <a:normAutofit fontScale="85000" lnSpcReduction="10000"/>
          </a:bodyPr>
          <a:lstStyle/>
          <a:p>
            <a:r>
              <a:rPr kumimoji="1" lang="ja-JP" altLang="en-US" dirty="0"/>
              <a:t>民間消費は停滞したまま</a:t>
            </a:r>
            <a:endParaRPr kumimoji="1" lang="en-US" altLang="ja-JP" dirty="0"/>
          </a:p>
          <a:p>
            <a:pPr lvl="1"/>
            <a:r>
              <a:rPr kumimoji="1" lang="ja-JP" altLang="en-US" dirty="0"/>
              <a:t>消費税増税前の駆け込み需要（</a:t>
            </a:r>
            <a:r>
              <a:rPr kumimoji="1" lang="en-US" altLang="ja-JP" dirty="0"/>
              <a:t>2013</a:t>
            </a:r>
            <a:r>
              <a:rPr kumimoji="1" lang="ja-JP" altLang="en-US" dirty="0"/>
              <a:t>年度）とその後の落ち込みで相殺</a:t>
            </a:r>
            <a:endParaRPr kumimoji="1" lang="en-US" altLang="ja-JP" dirty="0"/>
          </a:p>
          <a:p>
            <a:r>
              <a:rPr kumimoji="1" lang="en-US" altLang="ja-JP" dirty="0"/>
              <a:t>2013</a:t>
            </a:r>
            <a:r>
              <a:rPr kumimoji="1" lang="ja-JP" altLang="en-US" dirty="0"/>
              <a:t>年度のみ公的需要と設備投資，</a:t>
            </a:r>
            <a:r>
              <a:rPr kumimoji="1" lang="en-US" altLang="ja-JP" dirty="0"/>
              <a:t>2014</a:t>
            </a:r>
            <a:r>
              <a:rPr kumimoji="1" lang="ja-JP" altLang="en-US" dirty="0"/>
              <a:t>年度に輸出が伸びた</a:t>
            </a:r>
            <a:endParaRPr kumimoji="1" lang="en-US" altLang="ja-JP" dirty="0"/>
          </a:p>
          <a:p>
            <a:r>
              <a:rPr lang="ja-JP" altLang="en-US" dirty="0"/>
              <a:t>以後，全般的停滞</a:t>
            </a:r>
            <a:endParaRPr lang="en-US" altLang="ja-JP" dirty="0"/>
          </a:p>
        </p:txBody>
      </p:sp>
      <p:sp>
        <p:nvSpPr>
          <p:cNvPr id="4" name="スライド番号プレースホルダー 3"/>
          <p:cNvSpPr>
            <a:spLocks noGrp="1"/>
          </p:cNvSpPr>
          <p:nvPr>
            <p:ph type="sldNum" sz="quarter" idx="12"/>
          </p:nvPr>
        </p:nvSpPr>
        <p:spPr/>
        <p:txBody>
          <a:bodyPr/>
          <a:lstStyle/>
          <a:p>
            <a:pPr>
              <a:defRPr/>
            </a:pPr>
            <a:fld id="{F7182273-542A-4D76-9A12-21A75F9967A5}" type="slidenum">
              <a:rPr lang="en-US" altLang="ja-JP" smtClean="0"/>
              <a:pPr>
                <a:defRPr/>
              </a:pPr>
              <a:t>44</a:t>
            </a:fld>
            <a:endParaRPr lang="en-US" altLang="ja-JP" dirty="0"/>
          </a:p>
        </p:txBody>
      </p:sp>
      <p:pic>
        <p:nvPicPr>
          <p:cNvPr id="1433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5856" y="1858670"/>
            <a:ext cx="5785922" cy="41483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テキスト ボックス 5"/>
          <p:cNvSpPr txBox="1"/>
          <p:nvPr/>
        </p:nvSpPr>
        <p:spPr>
          <a:xfrm>
            <a:off x="3681482" y="1475492"/>
            <a:ext cx="4104456" cy="369332"/>
          </a:xfrm>
          <a:prstGeom prst="rect">
            <a:avLst/>
          </a:prstGeom>
          <a:noFill/>
        </p:spPr>
        <p:txBody>
          <a:bodyPr wrap="square" rtlCol="0">
            <a:spAutoFit/>
          </a:bodyPr>
          <a:lstStyle/>
          <a:p>
            <a:r>
              <a:rPr kumimoji="1" lang="ja-JP" altLang="en-US" dirty="0"/>
              <a:t>実質</a:t>
            </a:r>
            <a:r>
              <a:rPr kumimoji="1" lang="en-US" altLang="ja-JP" dirty="0"/>
              <a:t>GDP</a:t>
            </a:r>
            <a:r>
              <a:rPr kumimoji="1" lang="ja-JP" altLang="en-US" dirty="0"/>
              <a:t>需要項目別成長寄与率</a:t>
            </a:r>
          </a:p>
        </p:txBody>
      </p:sp>
      <p:sp>
        <p:nvSpPr>
          <p:cNvPr id="7" name="テキスト ボックス 6"/>
          <p:cNvSpPr txBox="1"/>
          <p:nvPr/>
        </p:nvSpPr>
        <p:spPr>
          <a:xfrm>
            <a:off x="3563888" y="6007067"/>
            <a:ext cx="4608512" cy="923330"/>
          </a:xfrm>
          <a:prstGeom prst="rect">
            <a:avLst/>
          </a:prstGeom>
          <a:noFill/>
        </p:spPr>
        <p:txBody>
          <a:bodyPr wrap="square" rtlCol="0">
            <a:spAutoFit/>
          </a:bodyPr>
          <a:lstStyle/>
          <a:p>
            <a:r>
              <a:rPr kumimoji="1" lang="ja-JP" altLang="en-US" dirty="0"/>
              <a:t>年度統計。単位は％。</a:t>
            </a:r>
            <a:endParaRPr kumimoji="1" lang="en-US" altLang="ja-JP" dirty="0"/>
          </a:p>
          <a:p>
            <a:r>
              <a:rPr lang="ja-JP" altLang="en-US" dirty="0"/>
              <a:t>出所：内閣府「国民経済計算」（</a:t>
            </a:r>
            <a:r>
              <a:rPr lang="en-US" altLang="ja-JP" dirty="0"/>
              <a:t>2018</a:t>
            </a:r>
            <a:r>
              <a:rPr lang="ja-JP" altLang="en-US" dirty="0"/>
              <a:t>年</a:t>
            </a:r>
            <a:r>
              <a:rPr lang="en-US" altLang="ja-JP" dirty="0"/>
              <a:t>3</a:t>
            </a:r>
            <a:r>
              <a:rPr lang="ja-JP" altLang="en-US" dirty="0"/>
              <a:t>月</a:t>
            </a:r>
            <a:r>
              <a:rPr lang="en-US" altLang="ja-JP" dirty="0"/>
              <a:t>8</a:t>
            </a:r>
            <a:r>
              <a:rPr lang="ja-JP" altLang="en-US" dirty="0"/>
              <a:t>日閲覧）。</a:t>
            </a:r>
            <a:endParaRPr kumimoji="1" lang="ja-JP" altLang="en-US" dirty="0"/>
          </a:p>
        </p:txBody>
      </p:sp>
    </p:spTree>
    <p:extLst>
      <p:ext uri="{BB962C8B-B14F-4D97-AF65-F5344CB8AC3E}">
        <p14:creationId xmlns:p14="http://schemas.microsoft.com/office/powerpoint/2010/main" val="217254927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雇用の変化</a:t>
            </a:r>
          </a:p>
        </p:txBody>
      </p:sp>
      <p:sp>
        <p:nvSpPr>
          <p:cNvPr id="3" name="コンテンツ プレースホルダー 2"/>
          <p:cNvSpPr>
            <a:spLocks noGrp="1"/>
          </p:cNvSpPr>
          <p:nvPr>
            <p:ph idx="1"/>
          </p:nvPr>
        </p:nvSpPr>
        <p:spPr>
          <a:xfrm>
            <a:off x="395536" y="1124744"/>
            <a:ext cx="8229600" cy="1108719"/>
          </a:xfrm>
        </p:spPr>
        <p:txBody>
          <a:bodyPr>
            <a:normAutofit fontScale="70000" lnSpcReduction="20000"/>
          </a:bodyPr>
          <a:lstStyle/>
          <a:p>
            <a:r>
              <a:rPr kumimoji="1" lang="ja-JP" altLang="en-US" dirty="0"/>
              <a:t>失業率は下がり，有効求人倍率は上がった</a:t>
            </a:r>
            <a:endParaRPr kumimoji="1" lang="en-US" altLang="ja-JP" dirty="0"/>
          </a:p>
          <a:p>
            <a:r>
              <a:rPr lang="ja-JP" altLang="en-US" dirty="0"/>
              <a:t>賃金が上がらない。とくに小規模企業</a:t>
            </a:r>
            <a:endParaRPr lang="en-US" altLang="ja-JP" dirty="0"/>
          </a:p>
          <a:p>
            <a:pPr lvl="1"/>
            <a:r>
              <a:rPr lang="ja-JP" altLang="en-US" dirty="0"/>
              <a:t>可処分所得も上がっていない（</a:t>
            </a:r>
            <a:r>
              <a:rPr lang="en-US" altLang="ja-JP" dirty="0"/>
              <a:t>3</a:t>
            </a:r>
            <a:r>
              <a:rPr lang="ja-JP" altLang="en-US" dirty="0"/>
              <a:t>章スライド）</a:t>
            </a:r>
            <a:endParaRPr lang="en-US" altLang="ja-JP" dirty="0"/>
          </a:p>
          <a:p>
            <a:endParaRPr kumimoji="1" lang="ja-JP" altLang="en-US" dirty="0"/>
          </a:p>
        </p:txBody>
      </p:sp>
      <p:sp>
        <p:nvSpPr>
          <p:cNvPr id="4" name="スライド番号プレースホルダー 3"/>
          <p:cNvSpPr>
            <a:spLocks noGrp="1"/>
          </p:cNvSpPr>
          <p:nvPr>
            <p:ph type="sldNum" sz="quarter" idx="12"/>
          </p:nvPr>
        </p:nvSpPr>
        <p:spPr/>
        <p:txBody>
          <a:bodyPr/>
          <a:lstStyle/>
          <a:p>
            <a:pPr>
              <a:defRPr/>
            </a:pPr>
            <a:fld id="{F7182273-542A-4D76-9A12-21A75F9967A5}" type="slidenum">
              <a:rPr lang="en-US" altLang="ja-JP" smtClean="0"/>
              <a:pPr>
                <a:defRPr/>
              </a:pPr>
              <a:t>45</a:t>
            </a:fld>
            <a:endParaRPr lang="en-US" altLang="ja-JP" dirty="0"/>
          </a:p>
        </p:txBody>
      </p:sp>
      <p:pic>
        <p:nvPicPr>
          <p:cNvPr id="1536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2276872"/>
            <a:ext cx="4290661" cy="37444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6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3740" y="2132856"/>
            <a:ext cx="4259286" cy="41764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テキスト ボックス 5"/>
          <p:cNvSpPr txBox="1"/>
          <p:nvPr/>
        </p:nvSpPr>
        <p:spPr>
          <a:xfrm>
            <a:off x="241343" y="6032418"/>
            <a:ext cx="4104456" cy="830997"/>
          </a:xfrm>
          <a:prstGeom prst="rect">
            <a:avLst/>
          </a:prstGeom>
          <a:noFill/>
        </p:spPr>
        <p:txBody>
          <a:bodyPr wrap="square" rtlCol="0">
            <a:spAutoFit/>
          </a:bodyPr>
          <a:lstStyle/>
          <a:p>
            <a:r>
              <a:rPr kumimoji="1" lang="ja-JP" altLang="en-US" sz="1200" dirty="0"/>
              <a:t>原資料：総務省「労働力調査」と厚労省「一般職業紹介状況」。</a:t>
            </a:r>
            <a:endParaRPr kumimoji="1" lang="en-US" altLang="ja-JP" sz="1200" dirty="0"/>
          </a:p>
          <a:p>
            <a:r>
              <a:rPr lang="ja-JP" altLang="en-US" sz="1200" dirty="0"/>
              <a:t>出所：労働政策研究・研修機構「統計情報」（</a:t>
            </a:r>
            <a:r>
              <a:rPr lang="en-US" altLang="ja-JP" sz="1200" dirty="0"/>
              <a:t>2018</a:t>
            </a:r>
            <a:r>
              <a:rPr lang="ja-JP" altLang="en-US" sz="1200" dirty="0"/>
              <a:t>年</a:t>
            </a:r>
            <a:r>
              <a:rPr lang="en-US" altLang="ja-JP" sz="1200" dirty="0"/>
              <a:t>3</a:t>
            </a:r>
            <a:r>
              <a:rPr lang="ja-JP" altLang="en-US" sz="1200" dirty="0"/>
              <a:t>月</a:t>
            </a:r>
            <a:r>
              <a:rPr lang="en-US" altLang="ja-JP" sz="1200" dirty="0"/>
              <a:t>8</a:t>
            </a:r>
            <a:r>
              <a:rPr lang="ja-JP" altLang="en-US" sz="1200" dirty="0"/>
              <a:t>日閲覧）。</a:t>
            </a:r>
            <a:endParaRPr kumimoji="1" lang="ja-JP" altLang="en-US" sz="1200" dirty="0"/>
          </a:p>
        </p:txBody>
      </p:sp>
      <p:sp>
        <p:nvSpPr>
          <p:cNvPr id="7" name="テキスト ボックス 6"/>
          <p:cNvSpPr txBox="1"/>
          <p:nvPr/>
        </p:nvSpPr>
        <p:spPr>
          <a:xfrm>
            <a:off x="4542181" y="6195501"/>
            <a:ext cx="3702227" cy="646331"/>
          </a:xfrm>
          <a:prstGeom prst="rect">
            <a:avLst/>
          </a:prstGeom>
          <a:noFill/>
        </p:spPr>
        <p:txBody>
          <a:bodyPr wrap="square" rtlCol="0">
            <a:spAutoFit/>
          </a:bodyPr>
          <a:lstStyle/>
          <a:p>
            <a:r>
              <a:rPr kumimoji="1" lang="ja-JP" altLang="en-US" sz="1200" dirty="0"/>
              <a:t>注：人数は事業所規模。</a:t>
            </a:r>
            <a:endParaRPr kumimoji="1" lang="en-US" altLang="ja-JP" sz="1200" dirty="0"/>
          </a:p>
          <a:p>
            <a:r>
              <a:rPr lang="ja-JP" altLang="en-US" sz="1200" dirty="0"/>
              <a:t>出所：労働政策研究・研修機構「統計情報」（</a:t>
            </a:r>
            <a:r>
              <a:rPr lang="en-US" altLang="ja-JP" sz="1200" dirty="0"/>
              <a:t>2018</a:t>
            </a:r>
            <a:r>
              <a:rPr lang="ja-JP" altLang="en-US" sz="1200" dirty="0"/>
              <a:t>年</a:t>
            </a:r>
            <a:r>
              <a:rPr lang="en-US" altLang="ja-JP" sz="1200" dirty="0"/>
              <a:t>3</a:t>
            </a:r>
            <a:r>
              <a:rPr lang="ja-JP" altLang="en-US" sz="1200" dirty="0"/>
              <a:t>月</a:t>
            </a:r>
            <a:r>
              <a:rPr lang="en-US" altLang="ja-JP" sz="1200" dirty="0"/>
              <a:t>8</a:t>
            </a:r>
            <a:r>
              <a:rPr lang="ja-JP" altLang="en-US" sz="1200" dirty="0"/>
              <a:t>日閲覧）。</a:t>
            </a:r>
            <a:endParaRPr kumimoji="1" lang="ja-JP" altLang="en-US" sz="1200" dirty="0"/>
          </a:p>
        </p:txBody>
      </p:sp>
    </p:spTree>
    <p:extLst>
      <p:ext uri="{BB962C8B-B14F-4D97-AF65-F5344CB8AC3E}">
        <p14:creationId xmlns:p14="http://schemas.microsoft.com/office/powerpoint/2010/main" val="414124232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人手不足の発生</a:t>
            </a:r>
            <a:endParaRPr kumimoji="1" lang="ja-JP" altLang="en-US" dirty="0"/>
          </a:p>
        </p:txBody>
      </p:sp>
      <p:sp>
        <p:nvSpPr>
          <p:cNvPr id="3" name="コンテンツ プレースホルダー 2"/>
          <p:cNvSpPr>
            <a:spLocks noGrp="1"/>
          </p:cNvSpPr>
          <p:nvPr>
            <p:ph idx="1"/>
          </p:nvPr>
        </p:nvSpPr>
        <p:spPr>
          <a:xfrm>
            <a:off x="457200" y="1600201"/>
            <a:ext cx="3754760" cy="4925143"/>
          </a:xfrm>
        </p:spPr>
        <p:txBody>
          <a:bodyPr>
            <a:normAutofit lnSpcReduction="10000"/>
          </a:bodyPr>
          <a:lstStyle/>
          <a:p>
            <a:r>
              <a:rPr kumimoji="1" lang="ja-JP" altLang="en-US" dirty="0"/>
              <a:t>「完全雇用」か少なくとも「全部雇用」になっている</a:t>
            </a:r>
            <a:endParaRPr kumimoji="1" lang="en-US" altLang="ja-JP" dirty="0"/>
          </a:p>
          <a:p>
            <a:pPr lvl="1"/>
            <a:r>
              <a:rPr kumimoji="1" lang="en-US" altLang="ja-JP" dirty="0"/>
              <a:t>GDP</a:t>
            </a:r>
            <a:r>
              <a:rPr kumimoji="1" lang="ja-JP" altLang="en-US" dirty="0"/>
              <a:t>ギャップが解消したこと（前掲スライド）と符号</a:t>
            </a:r>
            <a:endParaRPr kumimoji="1" lang="en-US" altLang="ja-JP" dirty="0"/>
          </a:p>
          <a:p>
            <a:r>
              <a:rPr lang="ja-JP" altLang="en-US" dirty="0"/>
              <a:t>なのに，なぜ賃金が上がらず，物価もが上がらないのか？</a:t>
            </a:r>
            <a:endParaRPr kumimoji="1" lang="ja-JP" altLang="en-US" dirty="0"/>
          </a:p>
        </p:txBody>
      </p:sp>
      <p:sp>
        <p:nvSpPr>
          <p:cNvPr id="4" name="スライド番号プレースホルダー 3"/>
          <p:cNvSpPr>
            <a:spLocks noGrp="1"/>
          </p:cNvSpPr>
          <p:nvPr>
            <p:ph type="sldNum" sz="quarter" idx="12"/>
          </p:nvPr>
        </p:nvSpPr>
        <p:spPr/>
        <p:txBody>
          <a:bodyPr/>
          <a:lstStyle/>
          <a:p>
            <a:pPr>
              <a:defRPr/>
            </a:pPr>
            <a:fld id="{F7182273-542A-4D76-9A12-21A75F9967A5}" type="slidenum">
              <a:rPr lang="en-US" altLang="ja-JP" smtClean="0"/>
              <a:pPr>
                <a:defRPr/>
              </a:pPr>
              <a:t>46</a:t>
            </a:fld>
            <a:endParaRPr lang="en-US" altLang="ja-JP" dirty="0"/>
          </a:p>
        </p:txBody>
      </p:sp>
      <p:sp>
        <p:nvSpPr>
          <p:cNvPr id="5" name="テキスト ボックス 4"/>
          <p:cNvSpPr txBox="1"/>
          <p:nvPr/>
        </p:nvSpPr>
        <p:spPr>
          <a:xfrm>
            <a:off x="4644008" y="6381328"/>
            <a:ext cx="2952328" cy="369332"/>
          </a:xfrm>
          <a:prstGeom prst="rect">
            <a:avLst/>
          </a:prstGeom>
          <a:noFill/>
        </p:spPr>
        <p:txBody>
          <a:bodyPr wrap="square" rtlCol="0">
            <a:spAutoFit/>
          </a:bodyPr>
          <a:lstStyle/>
          <a:p>
            <a:r>
              <a:rPr kumimoji="1" lang="ja-JP" altLang="en-US" dirty="0"/>
              <a:t>出所：小峰</a:t>
            </a:r>
            <a:r>
              <a:rPr kumimoji="1" lang="en-US" altLang="ja-JP" dirty="0"/>
              <a:t>[2017]115</a:t>
            </a:r>
            <a:r>
              <a:rPr kumimoji="1" lang="ja-JP" altLang="en-US" dirty="0"/>
              <a:t>頁。</a:t>
            </a:r>
          </a:p>
        </p:txBody>
      </p:sp>
    </p:spTree>
    <p:extLst>
      <p:ext uri="{BB962C8B-B14F-4D97-AF65-F5344CB8AC3E}">
        <p14:creationId xmlns:p14="http://schemas.microsoft.com/office/powerpoint/2010/main" val="144165661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非正規</a:t>
            </a:r>
            <a:r>
              <a:rPr kumimoji="1" lang="ja-JP" altLang="en-US" dirty="0"/>
              <a:t>労働者比率の拡大</a:t>
            </a:r>
          </a:p>
        </p:txBody>
      </p:sp>
      <p:sp>
        <p:nvSpPr>
          <p:cNvPr id="3" name="コンテンツ プレースホルダー 2"/>
          <p:cNvSpPr>
            <a:spLocks noGrp="1"/>
          </p:cNvSpPr>
          <p:nvPr>
            <p:ph idx="1"/>
          </p:nvPr>
        </p:nvSpPr>
        <p:spPr>
          <a:xfrm>
            <a:off x="457200" y="1600201"/>
            <a:ext cx="2602632" cy="4525963"/>
          </a:xfrm>
        </p:spPr>
        <p:txBody>
          <a:bodyPr/>
          <a:lstStyle/>
          <a:p>
            <a:r>
              <a:rPr kumimoji="1" lang="ja-JP" altLang="en-US" dirty="0"/>
              <a:t>雇用が増えているのが非正規労働者であるため，</a:t>
            </a:r>
            <a:r>
              <a:rPr kumimoji="1" lang="en-US" altLang="ja-JP" dirty="0"/>
              <a:t>1</a:t>
            </a:r>
            <a:r>
              <a:rPr kumimoji="1" lang="ja-JP" altLang="en-US" dirty="0"/>
              <a:t>人当たり賃金が下がっている可能性がある</a:t>
            </a:r>
            <a:endParaRPr kumimoji="1" lang="en-US" altLang="ja-JP" dirty="0"/>
          </a:p>
        </p:txBody>
      </p:sp>
      <p:sp>
        <p:nvSpPr>
          <p:cNvPr id="4" name="スライド番号プレースホルダー 3"/>
          <p:cNvSpPr>
            <a:spLocks noGrp="1"/>
          </p:cNvSpPr>
          <p:nvPr>
            <p:ph type="sldNum" sz="quarter" idx="12"/>
          </p:nvPr>
        </p:nvSpPr>
        <p:spPr/>
        <p:txBody>
          <a:bodyPr/>
          <a:lstStyle/>
          <a:p>
            <a:pPr>
              <a:defRPr/>
            </a:pPr>
            <a:fld id="{F7182273-542A-4D76-9A12-21A75F9967A5}" type="slidenum">
              <a:rPr lang="en-US" altLang="ja-JP" smtClean="0"/>
              <a:pPr>
                <a:defRPr/>
              </a:pPr>
              <a:t>47</a:t>
            </a:fld>
            <a:endParaRPr lang="en-US" altLang="ja-JP" dirty="0"/>
          </a:p>
        </p:txBody>
      </p:sp>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91928" y="1328151"/>
            <a:ext cx="5772560" cy="53633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テキスト ボックス 4"/>
          <p:cNvSpPr txBox="1"/>
          <p:nvPr/>
        </p:nvSpPr>
        <p:spPr>
          <a:xfrm>
            <a:off x="179512" y="6021288"/>
            <a:ext cx="2880320" cy="646331"/>
          </a:xfrm>
          <a:prstGeom prst="rect">
            <a:avLst/>
          </a:prstGeom>
          <a:noFill/>
        </p:spPr>
        <p:txBody>
          <a:bodyPr wrap="square" rtlCol="0">
            <a:spAutoFit/>
          </a:bodyPr>
          <a:lstStyle/>
          <a:p>
            <a:r>
              <a:rPr kumimoji="1" lang="ja-JP" altLang="en-US" dirty="0"/>
              <a:t>出所：</a:t>
            </a:r>
            <a:r>
              <a:rPr kumimoji="1" lang="en-US" altLang="ja-JP" dirty="0"/>
              <a:t>『</a:t>
            </a:r>
            <a:r>
              <a:rPr kumimoji="1" lang="ja-JP" altLang="en-US" dirty="0"/>
              <a:t>厚生労働白書</a:t>
            </a:r>
            <a:r>
              <a:rPr kumimoji="1" lang="en-US" altLang="ja-JP" dirty="0"/>
              <a:t>』2017</a:t>
            </a:r>
            <a:r>
              <a:rPr kumimoji="1" lang="ja-JP" altLang="en-US" dirty="0"/>
              <a:t>年版。</a:t>
            </a:r>
          </a:p>
        </p:txBody>
      </p:sp>
    </p:spTree>
    <p:extLst>
      <p:ext uri="{BB962C8B-B14F-4D97-AF65-F5344CB8AC3E}">
        <p14:creationId xmlns:p14="http://schemas.microsoft.com/office/powerpoint/2010/main" val="93191834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ja-JP" altLang="en-US" dirty="0"/>
              <a:t>有効求人倍率はパートの方が高い</a:t>
            </a:r>
            <a:endParaRPr kumimoji="1" lang="ja-JP" altLang="en-US" dirty="0"/>
          </a:p>
        </p:txBody>
      </p:sp>
      <p:sp>
        <p:nvSpPr>
          <p:cNvPr id="3" name="コンテンツ プレースホルダー 2"/>
          <p:cNvSpPr>
            <a:spLocks noGrp="1"/>
          </p:cNvSpPr>
          <p:nvPr>
            <p:ph idx="1"/>
          </p:nvPr>
        </p:nvSpPr>
        <p:spPr/>
        <p:txBody>
          <a:bodyPr/>
          <a:lstStyle/>
          <a:p>
            <a:r>
              <a:rPr kumimoji="1" lang="ja-JP" altLang="en-US" dirty="0"/>
              <a:t>企業が非正規労働者を求めている</a:t>
            </a:r>
          </a:p>
        </p:txBody>
      </p:sp>
      <p:sp>
        <p:nvSpPr>
          <p:cNvPr id="4" name="スライド番号プレースホルダー 3"/>
          <p:cNvSpPr>
            <a:spLocks noGrp="1"/>
          </p:cNvSpPr>
          <p:nvPr>
            <p:ph type="sldNum" sz="quarter" idx="12"/>
          </p:nvPr>
        </p:nvSpPr>
        <p:spPr/>
        <p:txBody>
          <a:bodyPr/>
          <a:lstStyle/>
          <a:p>
            <a:pPr>
              <a:defRPr/>
            </a:pPr>
            <a:fld id="{F7182273-542A-4D76-9A12-21A75F9967A5}" type="slidenum">
              <a:rPr lang="en-US" altLang="ja-JP" smtClean="0"/>
              <a:pPr>
                <a:defRPr/>
              </a:pPr>
              <a:t>48</a:t>
            </a:fld>
            <a:endParaRPr lang="en-US" altLang="ja-JP" dirty="0"/>
          </a:p>
        </p:txBody>
      </p:sp>
      <p:pic>
        <p:nvPicPr>
          <p:cNvPr id="5" name="図 4">
            <a:extLst>
              <a:ext uri="{FF2B5EF4-FFF2-40B4-BE49-F238E27FC236}">
                <a16:creationId xmlns:a16="http://schemas.microsoft.com/office/drawing/2014/main" xmlns="" id="{C7306257-407E-4549-A3CE-C51B90CB1F9F}"/>
              </a:ext>
            </a:extLst>
          </p:cNvPr>
          <p:cNvPicPr>
            <a:picLocks noChangeAspect="1"/>
          </p:cNvPicPr>
          <p:nvPr/>
        </p:nvPicPr>
        <p:blipFill>
          <a:blip r:embed="rId2"/>
          <a:stretch>
            <a:fillRect/>
          </a:stretch>
        </p:blipFill>
        <p:spPr>
          <a:xfrm>
            <a:off x="899592" y="2348880"/>
            <a:ext cx="6057834" cy="3634701"/>
          </a:xfrm>
          <a:prstGeom prst="rect">
            <a:avLst/>
          </a:prstGeom>
        </p:spPr>
      </p:pic>
      <p:sp>
        <p:nvSpPr>
          <p:cNvPr id="6" name="テキスト ボックス 5">
            <a:extLst>
              <a:ext uri="{FF2B5EF4-FFF2-40B4-BE49-F238E27FC236}">
                <a16:creationId xmlns:a16="http://schemas.microsoft.com/office/drawing/2014/main" xmlns="" id="{9059574A-7731-45F4-9DEC-2396C9C9A158}"/>
              </a:ext>
            </a:extLst>
          </p:cNvPr>
          <p:cNvSpPr txBox="1"/>
          <p:nvPr/>
        </p:nvSpPr>
        <p:spPr>
          <a:xfrm>
            <a:off x="971600" y="6356351"/>
            <a:ext cx="5832648" cy="369332"/>
          </a:xfrm>
          <a:prstGeom prst="rect">
            <a:avLst/>
          </a:prstGeom>
          <a:noFill/>
        </p:spPr>
        <p:txBody>
          <a:bodyPr wrap="square" rtlCol="0">
            <a:spAutoFit/>
          </a:bodyPr>
          <a:lstStyle/>
          <a:p>
            <a:r>
              <a:rPr kumimoji="1" lang="ja-JP" altLang="en-US" dirty="0"/>
              <a:t>出所：厚労省「職業安定業務統計」より作成。</a:t>
            </a:r>
          </a:p>
        </p:txBody>
      </p:sp>
    </p:spTree>
    <p:extLst>
      <p:ext uri="{BB962C8B-B14F-4D97-AF65-F5344CB8AC3E}">
        <p14:creationId xmlns:p14="http://schemas.microsoft.com/office/powerpoint/2010/main" val="16199564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xmlns="" id="{5E5C2847-A20E-4196-99E8-675770936783}"/>
              </a:ext>
            </a:extLst>
          </p:cNvPr>
          <p:cNvSpPr>
            <a:spLocks noGrp="1"/>
          </p:cNvSpPr>
          <p:nvPr>
            <p:ph type="title"/>
          </p:nvPr>
        </p:nvSpPr>
        <p:spPr/>
        <p:txBody>
          <a:bodyPr/>
          <a:lstStyle/>
          <a:p>
            <a:r>
              <a:rPr lang="ja-JP" altLang="en-US" dirty="0"/>
              <a:t>女性と高齢者が労働市場に参入</a:t>
            </a:r>
            <a:endParaRPr kumimoji="1" lang="ja-JP" altLang="en-US" dirty="0"/>
          </a:p>
        </p:txBody>
      </p:sp>
      <p:sp>
        <p:nvSpPr>
          <p:cNvPr id="3" name="コンテンツ プレースホルダー 2">
            <a:extLst>
              <a:ext uri="{FF2B5EF4-FFF2-40B4-BE49-F238E27FC236}">
                <a16:creationId xmlns:a16="http://schemas.microsoft.com/office/drawing/2014/main" xmlns="" id="{19BC6441-5854-42CA-BFDE-F25BA071A910}"/>
              </a:ext>
            </a:extLst>
          </p:cNvPr>
          <p:cNvSpPr>
            <a:spLocks noGrp="1"/>
          </p:cNvSpPr>
          <p:nvPr>
            <p:ph idx="1"/>
          </p:nvPr>
        </p:nvSpPr>
        <p:spPr>
          <a:xfrm>
            <a:off x="107505" y="1288875"/>
            <a:ext cx="9058298" cy="1780085"/>
          </a:xfrm>
        </p:spPr>
        <p:txBody>
          <a:bodyPr>
            <a:normAutofit fontScale="70000" lnSpcReduction="20000"/>
          </a:bodyPr>
          <a:lstStyle/>
          <a:p>
            <a:r>
              <a:rPr kumimoji="1" lang="ja-JP" altLang="en-US" dirty="0"/>
              <a:t>非正規として雇われる割合が高い</a:t>
            </a:r>
            <a:endParaRPr kumimoji="1" lang="en-US" altLang="ja-JP" dirty="0"/>
          </a:p>
          <a:p>
            <a:pPr lvl="1"/>
            <a:r>
              <a:rPr kumimoji="1" lang="ja-JP" altLang="en-US" dirty="0"/>
              <a:t>年功処遇される男性・正社員とそれ以外の処遇は異なる（</a:t>
            </a:r>
            <a:r>
              <a:rPr kumimoji="1" lang="en-US" altLang="ja-JP" dirty="0"/>
              <a:t>Ⅵ</a:t>
            </a:r>
            <a:r>
              <a:rPr kumimoji="1" lang="ja-JP" altLang="en-US" dirty="0"/>
              <a:t>章で詳細に述べる）</a:t>
            </a:r>
            <a:endParaRPr kumimoji="1" lang="en-US" altLang="ja-JP" dirty="0"/>
          </a:p>
          <a:p>
            <a:r>
              <a:rPr kumimoji="1" lang="ja-JP" altLang="en-US" dirty="0"/>
              <a:t>縁辺労働力の拡大による</a:t>
            </a:r>
            <a:r>
              <a:rPr kumimoji="1" lang="ja-JP" altLang="en-US" dirty="0" smtClean="0"/>
              <a:t>「＿＿＿＿＿」</a:t>
            </a:r>
            <a:r>
              <a:rPr kumimoji="1" lang="ja-JP" altLang="en-US" dirty="0"/>
              <a:t>になっている（</a:t>
            </a:r>
            <a:r>
              <a:rPr kumimoji="1" lang="en-US" altLang="ja-JP" dirty="0">
                <a:hlinkClick r:id="rId2" action="ppaction://hlinkpres?slideindex=23&amp;slidetitle=全部雇用（野村[2008]）"/>
              </a:rPr>
              <a:t>Ⅲ</a:t>
            </a:r>
            <a:r>
              <a:rPr kumimoji="1" lang="ja-JP" altLang="en-US" dirty="0">
                <a:hlinkClick r:id="rId2" action="ppaction://hlinkpres?slideindex=23&amp;slidetitle=全部雇用（野村[2008]）"/>
              </a:rPr>
              <a:t>章スライド参照</a:t>
            </a:r>
            <a:r>
              <a:rPr kumimoji="1" lang="ja-JP" altLang="en-US" dirty="0"/>
              <a:t>）</a:t>
            </a:r>
            <a:endParaRPr kumimoji="1" lang="en-US" altLang="ja-JP" dirty="0"/>
          </a:p>
          <a:p>
            <a:pPr lvl="1"/>
            <a:r>
              <a:rPr lang="ja-JP" altLang="en-US" dirty="0"/>
              <a:t>失業率が下がっても</a:t>
            </a:r>
            <a:r>
              <a:rPr lang="ja-JP" altLang="en-US" dirty="0" smtClean="0"/>
              <a:t>「完全雇用」</a:t>
            </a:r>
            <a:r>
              <a:rPr lang="ja-JP" altLang="en-US" dirty="0"/>
              <a:t>ではないし，まだ労働力が拡大しうる</a:t>
            </a:r>
            <a:endParaRPr kumimoji="1" lang="ja-JP" altLang="en-US" dirty="0"/>
          </a:p>
        </p:txBody>
      </p:sp>
      <p:sp>
        <p:nvSpPr>
          <p:cNvPr id="4" name="スライド番号プレースホルダー 3">
            <a:extLst>
              <a:ext uri="{FF2B5EF4-FFF2-40B4-BE49-F238E27FC236}">
                <a16:creationId xmlns:a16="http://schemas.microsoft.com/office/drawing/2014/main" xmlns="" id="{4818202D-9CA0-42A4-9971-DBDBB0DE6911}"/>
              </a:ext>
            </a:extLst>
          </p:cNvPr>
          <p:cNvSpPr>
            <a:spLocks noGrp="1"/>
          </p:cNvSpPr>
          <p:nvPr>
            <p:ph type="sldNum" sz="quarter" idx="12"/>
          </p:nvPr>
        </p:nvSpPr>
        <p:spPr/>
        <p:txBody>
          <a:bodyPr/>
          <a:lstStyle/>
          <a:p>
            <a:pPr>
              <a:defRPr/>
            </a:pPr>
            <a:fld id="{F7182273-542A-4D76-9A12-21A75F9967A5}" type="slidenum">
              <a:rPr lang="en-US" altLang="ja-JP" smtClean="0"/>
              <a:pPr>
                <a:defRPr/>
              </a:pPr>
              <a:t>49</a:t>
            </a:fld>
            <a:endParaRPr lang="en-US" altLang="ja-JP" dirty="0"/>
          </a:p>
        </p:txBody>
      </p:sp>
      <p:sp>
        <p:nvSpPr>
          <p:cNvPr id="7" name="テキスト ボックス 6">
            <a:extLst>
              <a:ext uri="{FF2B5EF4-FFF2-40B4-BE49-F238E27FC236}">
                <a16:creationId xmlns:a16="http://schemas.microsoft.com/office/drawing/2014/main" xmlns="" id="{BEA4B44A-ED6D-4630-A808-CB39496B9074}"/>
              </a:ext>
            </a:extLst>
          </p:cNvPr>
          <p:cNvSpPr txBox="1"/>
          <p:nvPr/>
        </p:nvSpPr>
        <p:spPr>
          <a:xfrm>
            <a:off x="5975259" y="3929501"/>
            <a:ext cx="3168741" cy="523220"/>
          </a:xfrm>
          <a:prstGeom prst="rect">
            <a:avLst/>
          </a:prstGeom>
          <a:noFill/>
        </p:spPr>
        <p:txBody>
          <a:bodyPr wrap="square" rtlCol="0">
            <a:spAutoFit/>
          </a:bodyPr>
          <a:lstStyle/>
          <a:p>
            <a:r>
              <a:rPr kumimoji="1" lang="ja-JP" altLang="en-US" sz="1400" dirty="0"/>
              <a:t>左図注：</a:t>
            </a:r>
            <a:r>
              <a:rPr kumimoji="1" lang="en-US" altLang="ja-JP" sz="1400" dirty="0"/>
              <a:t>30-34</a:t>
            </a:r>
            <a:r>
              <a:rPr kumimoji="1" lang="ja-JP" altLang="en-US" sz="1400" dirty="0"/>
              <a:t>歳は左から下，上，下に位置する。</a:t>
            </a:r>
          </a:p>
        </p:txBody>
      </p:sp>
      <p:sp>
        <p:nvSpPr>
          <p:cNvPr id="8" name="テキスト ボックス 7">
            <a:extLst>
              <a:ext uri="{FF2B5EF4-FFF2-40B4-BE49-F238E27FC236}">
                <a16:creationId xmlns:a16="http://schemas.microsoft.com/office/drawing/2014/main" xmlns="" id="{C2A8C99D-0E54-4051-9A35-900581501BE9}"/>
              </a:ext>
            </a:extLst>
          </p:cNvPr>
          <p:cNvSpPr txBox="1"/>
          <p:nvPr/>
        </p:nvSpPr>
        <p:spPr>
          <a:xfrm>
            <a:off x="6162155" y="4598281"/>
            <a:ext cx="3003648" cy="307777"/>
          </a:xfrm>
          <a:prstGeom prst="rect">
            <a:avLst/>
          </a:prstGeom>
          <a:noFill/>
        </p:spPr>
        <p:txBody>
          <a:bodyPr wrap="square" rtlCol="0">
            <a:spAutoFit/>
          </a:bodyPr>
          <a:lstStyle/>
          <a:p>
            <a:r>
              <a:rPr kumimoji="1" lang="ja-JP" altLang="en-US" sz="1400" dirty="0"/>
              <a:t>右図注：</a:t>
            </a:r>
            <a:r>
              <a:rPr kumimoji="1" lang="en-US" altLang="ja-JP" sz="1400" dirty="0"/>
              <a:t>60-34</a:t>
            </a:r>
            <a:r>
              <a:rPr kumimoji="1" lang="ja-JP" altLang="en-US" sz="1400" dirty="0"/>
              <a:t>歳は上に位置する。</a:t>
            </a:r>
          </a:p>
        </p:txBody>
      </p:sp>
      <p:sp>
        <p:nvSpPr>
          <p:cNvPr id="9" name="テキスト ボックス 8">
            <a:extLst>
              <a:ext uri="{FF2B5EF4-FFF2-40B4-BE49-F238E27FC236}">
                <a16:creationId xmlns:a16="http://schemas.microsoft.com/office/drawing/2014/main" xmlns="" id="{BFFA796F-6145-493F-86BF-48975670B1C8}"/>
              </a:ext>
            </a:extLst>
          </p:cNvPr>
          <p:cNvSpPr txBox="1"/>
          <p:nvPr/>
        </p:nvSpPr>
        <p:spPr>
          <a:xfrm>
            <a:off x="5975259" y="5096466"/>
            <a:ext cx="2865901" cy="646331"/>
          </a:xfrm>
          <a:prstGeom prst="rect">
            <a:avLst/>
          </a:prstGeom>
          <a:noFill/>
        </p:spPr>
        <p:txBody>
          <a:bodyPr wrap="square" rtlCol="0">
            <a:spAutoFit/>
          </a:bodyPr>
          <a:lstStyle/>
          <a:p>
            <a:r>
              <a:rPr kumimoji="1" lang="ja-JP" altLang="en-US" dirty="0"/>
              <a:t>出所：川口・原</a:t>
            </a:r>
            <a:r>
              <a:rPr kumimoji="1" lang="en-US" altLang="ja-JP" dirty="0"/>
              <a:t>[2017]110</a:t>
            </a:r>
            <a:r>
              <a:rPr kumimoji="1" lang="ja-JP" altLang="en-US" dirty="0"/>
              <a:t>頁。</a:t>
            </a:r>
          </a:p>
        </p:txBody>
      </p:sp>
    </p:spTree>
    <p:extLst>
      <p:ext uri="{BB962C8B-B14F-4D97-AF65-F5344CB8AC3E}">
        <p14:creationId xmlns:p14="http://schemas.microsoft.com/office/powerpoint/2010/main" val="236706289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p:txBody>
          <a:bodyPr/>
          <a:lstStyle/>
          <a:p>
            <a:r>
              <a:rPr kumimoji="1" lang="ja-JP" altLang="en-US" dirty="0"/>
              <a:t>安倍内閣の経済目標</a:t>
            </a:r>
          </a:p>
        </p:txBody>
      </p:sp>
      <p:sp>
        <p:nvSpPr>
          <p:cNvPr id="5" name="コンテンツ プレースホルダー 4"/>
          <p:cNvSpPr>
            <a:spLocks noGrp="1"/>
          </p:cNvSpPr>
          <p:nvPr>
            <p:ph idx="1"/>
          </p:nvPr>
        </p:nvSpPr>
        <p:spPr/>
        <p:txBody>
          <a:bodyPr/>
          <a:lstStyle/>
          <a:p>
            <a:r>
              <a:rPr kumimoji="1" lang="ja-JP" altLang="en-US" dirty="0"/>
              <a:t>消費者物価上昇率</a:t>
            </a:r>
            <a:r>
              <a:rPr kumimoji="1" lang="en-US" altLang="ja-JP" dirty="0"/>
              <a:t>2%</a:t>
            </a:r>
          </a:p>
          <a:p>
            <a:pPr lvl="1"/>
            <a:r>
              <a:rPr lang="ja-JP" altLang="en-US" dirty="0"/>
              <a:t>内閣府・財務省・日銀「共同声明」（２０１３年１月２２日）に明記</a:t>
            </a:r>
            <a:endParaRPr kumimoji="1" lang="en-US" altLang="ja-JP" dirty="0"/>
          </a:p>
          <a:p>
            <a:r>
              <a:rPr lang="en-US" altLang="ja-JP" dirty="0"/>
              <a:t>10</a:t>
            </a:r>
            <a:r>
              <a:rPr lang="ja-JP" altLang="en-US" dirty="0"/>
              <a:t>年間平均で</a:t>
            </a:r>
            <a:r>
              <a:rPr kumimoji="1" lang="ja-JP" altLang="en-US" dirty="0"/>
              <a:t>名目</a:t>
            </a:r>
            <a:r>
              <a:rPr kumimoji="1" lang="en-US" altLang="ja-JP" dirty="0"/>
              <a:t>GDP</a:t>
            </a:r>
            <a:r>
              <a:rPr kumimoji="1" lang="ja-JP" altLang="en-US" dirty="0"/>
              <a:t>成長率</a:t>
            </a:r>
            <a:r>
              <a:rPr kumimoji="1" lang="en-US" altLang="ja-JP" dirty="0"/>
              <a:t>3%</a:t>
            </a:r>
          </a:p>
          <a:p>
            <a:r>
              <a:rPr lang="en-US" altLang="ja-JP" dirty="0"/>
              <a:t>10</a:t>
            </a:r>
            <a:r>
              <a:rPr lang="ja-JP" altLang="en-US" dirty="0"/>
              <a:t>年間平均で実質</a:t>
            </a:r>
            <a:r>
              <a:rPr lang="en-US" altLang="ja-JP" dirty="0"/>
              <a:t>GDP</a:t>
            </a:r>
            <a:r>
              <a:rPr lang="ja-JP" altLang="en-US" dirty="0"/>
              <a:t>成長率</a:t>
            </a:r>
            <a:r>
              <a:rPr lang="en-US" altLang="ja-JP" dirty="0"/>
              <a:t>2%</a:t>
            </a:r>
          </a:p>
          <a:p>
            <a:pPr lvl="1"/>
            <a:r>
              <a:rPr kumimoji="1" lang="ja-JP" altLang="en-US" dirty="0"/>
              <a:t>以上</a:t>
            </a:r>
            <a:r>
              <a:rPr kumimoji="1" lang="en-US" altLang="ja-JP" dirty="0"/>
              <a:t>2</a:t>
            </a:r>
            <a:r>
              <a:rPr kumimoji="1" lang="ja-JP" altLang="en-US" dirty="0"/>
              <a:t>点は「日本再興戦略」（</a:t>
            </a:r>
            <a:r>
              <a:rPr kumimoji="1" lang="en-US" altLang="ja-JP" dirty="0"/>
              <a:t>2013</a:t>
            </a:r>
            <a:r>
              <a:rPr kumimoji="1" lang="ja-JP" altLang="en-US" dirty="0"/>
              <a:t>年</a:t>
            </a:r>
            <a:r>
              <a:rPr kumimoji="1" lang="en-US" altLang="ja-JP" dirty="0"/>
              <a:t>6</a:t>
            </a:r>
            <a:r>
              <a:rPr kumimoji="1" lang="ja-JP" altLang="en-US" dirty="0"/>
              <a:t>月</a:t>
            </a:r>
            <a:r>
              <a:rPr kumimoji="1" lang="en-US" altLang="ja-JP" dirty="0"/>
              <a:t>14</a:t>
            </a:r>
            <a:r>
              <a:rPr kumimoji="1" lang="ja-JP" altLang="en-US" dirty="0"/>
              <a:t>日）に明記</a:t>
            </a:r>
            <a:endParaRPr kumimoji="1" lang="en-US" altLang="ja-JP" dirty="0"/>
          </a:p>
          <a:p>
            <a:endParaRPr kumimoji="1" lang="ja-JP" altLang="en-US" dirty="0"/>
          </a:p>
        </p:txBody>
      </p:sp>
      <p:sp>
        <p:nvSpPr>
          <p:cNvPr id="3" name="スライド番号プレースホルダー 2"/>
          <p:cNvSpPr>
            <a:spLocks noGrp="1"/>
          </p:cNvSpPr>
          <p:nvPr>
            <p:ph type="sldNum" sz="quarter" idx="12"/>
          </p:nvPr>
        </p:nvSpPr>
        <p:spPr/>
        <p:txBody>
          <a:bodyPr/>
          <a:lstStyle/>
          <a:p>
            <a:pPr>
              <a:defRPr/>
            </a:pPr>
            <a:fld id="{E4077BB3-7DFE-49E4-AA61-91FE59E29089}" type="slidenum">
              <a:rPr lang="en-US" altLang="ja-JP" smtClean="0"/>
              <a:pPr>
                <a:defRPr/>
              </a:pPr>
              <a:t>5</a:t>
            </a:fld>
            <a:endParaRPr lang="en-US" altLang="ja-JP" dirty="0"/>
          </a:p>
        </p:txBody>
      </p:sp>
    </p:spTree>
    <p:extLst>
      <p:ext uri="{BB962C8B-B14F-4D97-AF65-F5344CB8AC3E}">
        <p14:creationId xmlns:p14="http://schemas.microsoft.com/office/powerpoint/2010/main" val="171396970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xmlns="" id="{084E749D-201A-44EE-9EAF-F224CB20EA41}"/>
              </a:ext>
            </a:extLst>
          </p:cNvPr>
          <p:cNvSpPr>
            <a:spLocks noGrp="1"/>
          </p:cNvSpPr>
          <p:nvPr>
            <p:ph type="title"/>
          </p:nvPr>
        </p:nvSpPr>
        <p:spPr/>
        <p:txBody>
          <a:bodyPr>
            <a:normAutofit fontScale="90000"/>
          </a:bodyPr>
          <a:lstStyle/>
          <a:p>
            <a:r>
              <a:rPr kumimoji="1" lang="ja-JP" altLang="en-US" dirty="0"/>
              <a:t>パート比率上昇によって現金給与総額の増加が抑えられている</a:t>
            </a:r>
          </a:p>
        </p:txBody>
      </p:sp>
      <p:sp>
        <p:nvSpPr>
          <p:cNvPr id="3" name="コンテンツ プレースホルダー 2">
            <a:extLst>
              <a:ext uri="{FF2B5EF4-FFF2-40B4-BE49-F238E27FC236}">
                <a16:creationId xmlns:a16="http://schemas.microsoft.com/office/drawing/2014/main" xmlns="" id="{A2373B6F-4469-47D3-AAF1-15F7CDEFB98A}"/>
              </a:ext>
            </a:extLst>
          </p:cNvPr>
          <p:cNvSpPr>
            <a:spLocks noGrp="1"/>
          </p:cNvSpPr>
          <p:nvPr>
            <p:ph idx="1"/>
          </p:nvPr>
        </p:nvSpPr>
        <p:spPr>
          <a:xfrm>
            <a:off x="457200" y="1600201"/>
            <a:ext cx="8229600" cy="4525963"/>
          </a:xfrm>
        </p:spPr>
        <p:txBody>
          <a:bodyPr/>
          <a:lstStyle/>
          <a:p>
            <a:r>
              <a:rPr kumimoji="1" lang="ja-JP" altLang="en-US" dirty="0"/>
              <a:t>時間当たり賃金</a:t>
            </a:r>
            <a:r>
              <a:rPr kumimoji="1" lang="ja-JP" altLang="en-US" dirty="0" smtClean="0"/>
              <a:t>は＿＿＿＿＿＿の</a:t>
            </a:r>
            <a:r>
              <a:rPr kumimoji="1" lang="ja-JP" altLang="en-US" dirty="0"/>
              <a:t>だが</a:t>
            </a:r>
          </a:p>
        </p:txBody>
      </p:sp>
      <p:sp>
        <p:nvSpPr>
          <p:cNvPr id="4" name="スライド番号プレースホルダー 3">
            <a:extLst>
              <a:ext uri="{FF2B5EF4-FFF2-40B4-BE49-F238E27FC236}">
                <a16:creationId xmlns:a16="http://schemas.microsoft.com/office/drawing/2014/main" xmlns="" id="{B16B4F37-049C-4760-B99D-F18003ECF512}"/>
              </a:ext>
            </a:extLst>
          </p:cNvPr>
          <p:cNvSpPr>
            <a:spLocks noGrp="1"/>
          </p:cNvSpPr>
          <p:nvPr>
            <p:ph type="sldNum" sz="quarter" idx="12"/>
          </p:nvPr>
        </p:nvSpPr>
        <p:spPr/>
        <p:txBody>
          <a:bodyPr/>
          <a:lstStyle/>
          <a:p>
            <a:pPr>
              <a:defRPr/>
            </a:pPr>
            <a:fld id="{F7182273-542A-4D76-9A12-21A75F9967A5}" type="slidenum">
              <a:rPr lang="en-US" altLang="ja-JP" smtClean="0"/>
              <a:pPr>
                <a:defRPr/>
              </a:pPr>
              <a:t>50</a:t>
            </a:fld>
            <a:endParaRPr lang="en-US" altLang="ja-JP" dirty="0"/>
          </a:p>
        </p:txBody>
      </p:sp>
      <p:sp>
        <p:nvSpPr>
          <p:cNvPr id="11" name="テキスト ボックス 10">
            <a:extLst>
              <a:ext uri="{FF2B5EF4-FFF2-40B4-BE49-F238E27FC236}">
                <a16:creationId xmlns:a16="http://schemas.microsoft.com/office/drawing/2014/main" xmlns="" id="{D6D0567A-B989-44EB-8E73-2D8395763299}"/>
              </a:ext>
            </a:extLst>
          </p:cNvPr>
          <p:cNvSpPr txBox="1"/>
          <p:nvPr/>
        </p:nvSpPr>
        <p:spPr>
          <a:xfrm>
            <a:off x="323528" y="6126164"/>
            <a:ext cx="2848857" cy="369332"/>
          </a:xfrm>
          <a:prstGeom prst="rect">
            <a:avLst/>
          </a:prstGeom>
          <a:noFill/>
        </p:spPr>
        <p:txBody>
          <a:bodyPr wrap="none" rtlCol="0">
            <a:spAutoFit/>
          </a:bodyPr>
          <a:lstStyle/>
          <a:p>
            <a:r>
              <a:rPr kumimoji="1" lang="ja-JP" altLang="en-US" dirty="0"/>
              <a:t>出所：中井</a:t>
            </a:r>
            <a:r>
              <a:rPr kumimoji="1" lang="en-US" altLang="ja-JP" dirty="0"/>
              <a:t>[2017]195</a:t>
            </a:r>
            <a:r>
              <a:rPr kumimoji="1" lang="ja-JP" altLang="en-US" dirty="0"/>
              <a:t>頁。</a:t>
            </a:r>
          </a:p>
        </p:txBody>
      </p:sp>
    </p:spTree>
    <p:extLst>
      <p:ext uri="{BB962C8B-B14F-4D97-AF65-F5344CB8AC3E}">
        <p14:creationId xmlns:p14="http://schemas.microsoft.com/office/powerpoint/2010/main" val="178358475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xmlns="" id="{4F663298-D8E2-4C0F-BE24-E7C93736826C}"/>
              </a:ext>
            </a:extLst>
          </p:cNvPr>
          <p:cNvSpPr>
            <a:spLocks noGrp="1"/>
          </p:cNvSpPr>
          <p:nvPr>
            <p:ph type="title"/>
          </p:nvPr>
        </p:nvSpPr>
        <p:spPr/>
        <p:txBody>
          <a:bodyPr/>
          <a:lstStyle/>
          <a:p>
            <a:r>
              <a:rPr kumimoji="1" lang="ja-JP" altLang="en-US" dirty="0"/>
              <a:t>企業利益はどこへ？</a:t>
            </a:r>
          </a:p>
        </p:txBody>
      </p:sp>
      <p:sp>
        <p:nvSpPr>
          <p:cNvPr id="3" name="コンテンツ プレースホルダー 2">
            <a:extLst>
              <a:ext uri="{FF2B5EF4-FFF2-40B4-BE49-F238E27FC236}">
                <a16:creationId xmlns:a16="http://schemas.microsoft.com/office/drawing/2014/main" xmlns="" id="{74813437-8B76-4F5A-BF39-0EB37062D7C2}"/>
              </a:ext>
            </a:extLst>
          </p:cNvPr>
          <p:cNvSpPr>
            <a:spLocks noGrp="1"/>
          </p:cNvSpPr>
          <p:nvPr>
            <p:ph idx="1"/>
          </p:nvPr>
        </p:nvSpPr>
        <p:spPr/>
        <p:txBody>
          <a:bodyPr/>
          <a:lstStyle/>
          <a:p>
            <a:r>
              <a:rPr kumimoji="1" lang="ja-JP" altLang="en-US" dirty="0"/>
              <a:t>「異次元」の金融緩和と財政拡張の結果</a:t>
            </a:r>
            <a:r>
              <a:rPr kumimoji="1" lang="en-US" altLang="ja-JP" dirty="0"/>
              <a:t>……</a:t>
            </a:r>
          </a:p>
          <a:p>
            <a:pPr lvl="1"/>
            <a:r>
              <a:rPr kumimoji="1" lang="ja-JP" altLang="en-US" dirty="0"/>
              <a:t>輸出企業を中心に企業業績は回復している</a:t>
            </a:r>
            <a:endParaRPr kumimoji="1" lang="en-US" altLang="ja-JP" dirty="0"/>
          </a:p>
          <a:p>
            <a:pPr lvl="1"/>
            <a:r>
              <a:rPr lang="ja-JP" altLang="en-US" dirty="0"/>
              <a:t>賃金は上がっていない→民間</a:t>
            </a:r>
            <a:r>
              <a:rPr lang="ja-JP" altLang="en-US" u="sng" dirty="0"/>
              <a:t>消費</a:t>
            </a:r>
            <a:r>
              <a:rPr lang="ja-JP" altLang="en-US" dirty="0"/>
              <a:t>の停滞</a:t>
            </a:r>
            <a:endParaRPr lang="en-US" altLang="ja-JP" dirty="0"/>
          </a:p>
          <a:p>
            <a:pPr lvl="1"/>
            <a:r>
              <a:rPr lang="ja-JP" altLang="en-US" dirty="0"/>
              <a:t>民間企業の固定資産形成</a:t>
            </a:r>
            <a:r>
              <a:rPr lang="en-US" altLang="ja-JP" dirty="0"/>
              <a:t>(</a:t>
            </a:r>
            <a:r>
              <a:rPr lang="ja-JP" altLang="en-US" u="sng" dirty="0"/>
              <a:t>投資</a:t>
            </a:r>
            <a:r>
              <a:rPr lang="en-US" altLang="ja-JP" dirty="0"/>
              <a:t>)</a:t>
            </a:r>
            <a:r>
              <a:rPr lang="ja-JP" altLang="en-US" dirty="0"/>
              <a:t>も停滞</a:t>
            </a:r>
            <a:endParaRPr lang="en-US" altLang="ja-JP" dirty="0"/>
          </a:p>
          <a:p>
            <a:pPr lvl="1"/>
            <a:r>
              <a:rPr lang="ja-JP" altLang="en-US" dirty="0"/>
              <a:t>財政赤字は続いている</a:t>
            </a:r>
          </a:p>
          <a:p>
            <a:r>
              <a:rPr lang="ja-JP" altLang="en-US" dirty="0"/>
              <a:t>残る</a:t>
            </a:r>
            <a:r>
              <a:rPr kumimoji="1" lang="ja-JP" altLang="en-US" dirty="0"/>
              <a:t>問題１：では企業利益はどこへ行ったのか？</a:t>
            </a:r>
            <a:endParaRPr kumimoji="1" lang="en-US" altLang="ja-JP" dirty="0"/>
          </a:p>
          <a:p>
            <a:r>
              <a:rPr kumimoji="1" lang="ja-JP" altLang="en-US" dirty="0"/>
              <a:t>残る問題２：財政赤字は持続可能なのか？</a:t>
            </a:r>
          </a:p>
        </p:txBody>
      </p:sp>
      <p:sp>
        <p:nvSpPr>
          <p:cNvPr id="4" name="スライド番号プレースホルダー 3">
            <a:extLst>
              <a:ext uri="{FF2B5EF4-FFF2-40B4-BE49-F238E27FC236}">
                <a16:creationId xmlns:a16="http://schemas.microsoft.com/office/drawing/2014/main" xmlns="" id="{2CB0B043-BF15-4185-B9BA-9A2C8E56CDA0}"/>
              </a:ext>
            </a:extLst>
          </p:cNvPr>
          <p:cNvSpPr>
            <a:spLocks noGrp="1"/>
          </p:cNvSpPr>
          <p:nvPr>
            <p:ph type="sldNum" sz="quarter" idx="12"/>
          </p:nvPr>
        </p:nvSpPr>
        <p:spPr/>
        <p:txBody>
          <a:bodyPr/>
          <a:lstStyle/>
          <a:p>
            <a:pPr>
              <a:defRPr/>
            </a:pPr>
            <a:fld id="{F7182273-542A-4D76-9A12-21A75F9967A5}" type="slidenum">
              <a:rPr lang="en-US" altLang="ja-JP" smtClean="0"/>
              <a:pPr>
                <a:defRPr/>
              </a:pPr>
              <a:t>51</a:t>
            </a:fld>
            <a:endParaRPr lang="en-US" altLang="ja-JP" dirty="0"/>
          </a:p>
        </p:txBody>
      </p:sp>
    </p:spTree>
    <p:extLst>
      <p:ext uri="{BB962C8B-B14F-4D97-AF65-F5344CB8AC3E}">
        <p14:creationId xmlns:p14="http://schemas.microsoft.com/office/powerpoint/2010/main" val="377214991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xmlns="" id="{0E3FEB27-32F6-45DD-91CF-221384DBDAFA}"/>
              </a:ext>
            </a:extLst>
          </p:cNvPr>
          <p:cNvSpPr>
            <a:spLocks noGrp="1"/>
          </p:cNvSpPr>
          <p:nvPr>
            <p:ph type="title"/>
          </p:nvPr>
        </p:nvSpPr>
        <p:spPr/>
        <p:txBody>
          <a:bodyPr/>
          <a:lstStyle/>
          <a:p>
            <a:r>
              <a:rPr kumimoji="1" lang="ja-JP" altLang="en-US" dirty="0"/>
              <a:t>資金余剰となった民間企業</a:t>
            </a:r>
          </a:p>
        </p:txBody>
      </p:sp>
      <p:sp>
        <p:nvSpPr>
          <p:cNvPr id="3" name="コンテンツ プレースホルダー 2">
            <a:extLst>
              <a:ext uri="{FF2B5EF4-FFF2-40B4-BE49-F238E27FC236}">
                <a16:creationId xmlns:a16="http://schemas.microsoft.com/office/drawing/2014/main" xmlns="" id="{A1715297-5A51-4CBB-9916-442AC293C199}"/>
              </a:ext>
            </a:extLst>
          </p:cNvPr>
          <p:cNvSpPr>
            <a:spLocks noGrp="1"/>
          </p:cNvSpPr>
          <p:nvPr>
            <p:ph idx="1"/>
          </p:nvPr>
        </p:nvSpPr>
        <p:spPr>
          <a:xfrm>
            <a:off x="457200" y="1264724"/>
            <a:ext cx="8229600" cy="1036711"/>
          </a:xfrm>
        </p:spPr>
        <p:txBody>
          <a:bodyPr>
            <a:normAutofit fontScale="70000" lnSpcReduction="20000"/>
          </a:bodyPr>
          <a:lstStyle/>
          <a:p>
            <a:r>
              <a:rPr kumimoji="1" lang="ja-JP" altLang="en-US" dirty="0"/>
              <a:t>長期時系列</a:t>
            </a:r>
            <a:r>
              <a:rPr kumimoji="1" lang="en-US" altLang="ja-JP" dirty="0"/>
              <a:t>(</a:t>
            </a:r>
            <a:r>
              <a:rPr kumimoji="1" lang="ja-JP" altLang="en-US" dirty="0"/>
              <a:t>左半分の時期は</a:t>
            </a:r>
            <a:r>
              <a:rPr kumimoji="1" lang="ja-JP" altLang="en-US" dirty="0">
                <a:hlinkClick r:id="rId2" action="ppaction://hlinkpres?slideindex=28&amp;slidetitle=供給側:資本の投入"/>
              </a:rPr>
              <a:t>第</a:t>
            </a:r>
            <a:r>
              <a:rPr kumimoji="1" lang="en-US" altLang="ja-JP" dirty="0">
                <a:hlinkClick r:id="rId2" action="ppaction://hlinkpres?slideindex=28&amp;slidetitle=供給側:資本の投入"/>
              </a:rPr>
              <a:t>3</a:t>
            </a:r>
            <a:r>
              <a:rPr kumimoji="1" lang="ja-JP" altLang="en-US" dirty="0">
                <a:hlinkClick r:id="rId2" action="ppaction://hlinkpres?slideindex=28&amp;slidetitle=供給側:資本の投入"/>
              </a:rPr>
              <a:t>章でも表示</a:t>
            </a:r>
            <a:r>
              <a:rPr kumimoji="1" lang="en-US" altLang="ja-JP" dirty="0"/>
              <a:t>)</a:t>
            </a:r>
          </a:p>
          <a:p>
            <a:pPr lvl="1"/>
            <a:r>
              <a:rPr lang="ja-JP" altLang="en-US" dirty="0"/>
              <a:t>毎年のフローで見た貯蓄主体が家計→企業に移行</a:t>
            </a:r>
            <a:endParaRPr lang="en-US" altLang="ja-JP" dirty="0"/>
          </a:p>
          <a:p>
            <a:pPr lvl="1"/>
            <a:r>
              <a:rPr kumimoji="1" lang="ja-JP" altLang="en-US" dirty="0"/>
              <a:t>政府部門の赤字をファイナンスしている</a:t>
            </a:r>
          </a:p>
        </p:txBody>
      </p:sp>
      <p:sp>
        <p:nvSpPr>
          <p:cNvPr id="4" name="スライド番号プレースホルダー 3">
            <a:extLst>
              <a:ext uri="{FF2B5EF4-FFF2-40B4-BE49-F238E27FC236}">
                <a16:creationId xmlns:a16="http://schemas.microsoft.com/office/drawing/2014/main" xmlns="" id="{BF919959-8407-49E0-AD3E-297F90BD9ADB}"/>
              </a:ext>
            </a:extLst>
          </p:cNvPr>
          <p:cNvSpPr>
            <a:spLocks noGrp="1"/>
          </p:cNvSpPr>
          <p:nvPr>
            <p:ph type="sldNum" sz="quarter" idx="12"/>
          </p:nvPr>
        </p:nvSpPr>
        <p:spPr/>
        <p:txBody>
          <a:bodyPr/>
          <a:lstStyle/>
          <a:p>
            <a:pPr>
              <a:defRPr/>
            </a:pPr>
            <a:fld id="{F7182273-542A-4D76-9A12-21A75F9967A5}" type="slidenum">
              <a:rPr lang="en-US" altLang="ja-JP" smtClean="0"/>
              <a:pPr>
                <a:defRPr/>
              </a:pPr>
              <a:t>52</a:t>
            </a:fld>
            <a:endParaRPr lang="en-US" altLang="ja-JP" dirty="0"/>
          </a:p>
        </p:txBody>
      </p:sp>
      <p:sp>
        <p:nvSpPr>
          <p:cNvPr id="6" name="テキスト ボックス 5">
            <a:extLst>
              <a:ext uri="{FF2B5EF4-FFF2-40B4-BE49-F238E27FC236}">
                <a16:creationId xmlns:a16="http://schemas.microsoft.com/office/drawing/2014/main" xmlns="" id="{E66C5D62-ADCC-413F-95AA-18F71995350D}"/>
              </a:ext>
            </a:extLst>
          </p:cNvPr>
          <p:cNvSpPr txBox="1"/>
          <p:nvPr/>
        </p:nvSpPr>
        <p:spPr>
          <a:xfrm>
            <a:off x="7163459" y="4869160"/>
            <a:ext cx="1729021" cy="646331"/>
          </a:xfrm>
          <a:prstGeom prst="rect">
            <a:avLst/>
          </a:prstGeom>
          <a:noFill/>
        </p:spPr>
        <p:txBody>
          <a:bodyPr wrap="square" rtlCol="0">
            <a:spAutoFit/>
          </a:bodyPr>
          <a:lstStyle/>
          <a:p>
            <a:r>
              <a:rPr kumimoji="1" lang="ja-JP" altLang="en-US" dirty="0"/>
              <a:t>出所：高倉</a:t>
            </a:r>
            <a:r>
              <a:rPr kumimoji="1" lang="en-US" altLang="ja-JP" dirty="0"/>
              <a:t>[2016]69</a:t>
            </a:r>
            <a:r>
              <a:rPr kumimoji="1" lang="ja-JP" altLang="en-US" dirty="0"/>
              <a:t>頁。</a:t>
            </a:r>
          </a:p>
        </p:txBody>
      </p:sp>
    </p:spTree>
    <p:extLst>
      <p:ext uri="{BB962C8B-B14F-4D97-AF65-F5344CB8AC3E}">
        <p14:creationId xmlns:p14="http://schemas.microsoft.com/office/powerpoint/2010/main" val="17248755"/>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xmlns="" id="{58AAC250-D656-4022-A831-55186AFB8037}"/>
              </a:ext>
            </a:extLst>
          </p:cNvPr>
          <p:cNvSpPr>
            <a:spLocks noGrp="1"/>
          </p:cNvSpPr>
          <p:nvPr>
            <p:ph type="title"/>
          </p:nvPr>
        </p:nvSpPr>
        <p:spPr>
          <a:xfrm>
            <a:off x="457200" y="404663"/>
            <a:ext cx="8229600" cy="1173413"/>
          </a:xfrm>
        </p:spPr>
        <p:txBody>
          <a:bodyPr/>
          <a:lstStyle/>
          <a:p>
            <a:r>
              <a:rPr kumimoji="1" lang="ja-JP" altLang="en-US" sz="3600" dirty="0"/>
              <a:t>民間企業は好況期でも現預金を積み上げ</a:t>
            </a:r>
          </a:p>
        </p:txBody>
      </p:sp>
      <p:sp>
        <p:nvSpPr>
          <p:cNvPr id="3" name="コンテンツ プレースホルダー 2">
            <a:extLst>
              <a:ext uri="{FF2B5EF4-FFF2-40B4-BE49-F238E27FC236}">
                <a16:creationId xmlns:a16="http://schemas.microsoft.com/office/drawing/2014/main" xmlns="" id="{4C177E9A-2557-4B54-9C77-62FB36CBE09E}"/>
              </a:ext>
            </a:extLst>
          </p:cNvPr>
          <p:cNvSpPr>
            <a:spLocks noGrp="1"/>
          </p:cNvSpPr>
          <p:nvPr>
            <p:ph idx="1"/>
          </p:nvPr>
        </p:nvSpPr>
        <p:spPr>
          <a:xfrm>
            <a:off x="611560" y="1700808"/>
            <a:ext cx="2736304" cy="5157192"/>
          </a:xfrm>
        </p:spPr>
        <p:txBody>
          <a:bodyPr>
            <a:normAutofit fontScale="85000" lnSpcReduction="20000"/>
          </a:bodyPr>
          <a:lstStyle/>
          <a:p>
            <a:r>
              <a:rPr kumimoji="1" lang="ja-JP" altLang="en-US" dirty="0"/>
              <a:t>動機の分析（福田</a:t>
            </a:r>
            <a:r>
              <a:rPr kumimoji="1" lang="en-US" altLang="ja-JP" dirty="0"/>
              <a:t>[2017]</a:t>
            </a:r>
            <a:r>
              <a:rPr kumimoji="1" lang="ja-JP" altLang="en-US" dirty="0"/>
              <a:t>）</a:t>
            </a:r>
            <a:endParaRPr kumimoji="1" lang="en-US" altLang="ja-JP" dirty="0"/>
          </a:p>
          <a:p>
            <a:pPr lvl="1"/>
            <a:r>
              <a:rPr lang="ja-JP" altLang="en-US" dirty="0"/>
              <a:t>借り入れ制約に直面する中堅中小企業ではいざという時のために現預金を保有するという予備的動機</a:t>
            </a:r>
            <a:endParaRPr lang="en-US" altLang="ja-JP" dirty="0"/>
          </a:p>
          <a:p>
            <a:pPr lvl="1"/>
            <a:r>
              <a:rPr lang="ja-JP" altLang="en-US" dirty="0"/>
              <a:t>大企業では，国内市場</a:t>
            </a:r>
            <a:r>
              <a:rPr lang="ja-JP" altLang="en-US" dirty="0" smtClean="0"/>
              <a:t>で</a:t>
            </a:r>
            <a:r>
              <a:rPr lang="en-US" altLang="ja-JP" dirty="0" smtClean="0"/>
              <a:t/>
            </a:r>
            <a:br>
              <a:rPr lang="en-US" altLang="ja-JP" dirty="0" smtClean="0"/>
            </a:br>
            <a:r>
              <a:rPr lang="ja-JP" altLang="en-US" dirty="0" smtClean="0"/>
              <a:t>＿＿＿＿＿＿＿＿＿＿＿＿＿＿＿＿＿＿＿＿</a:t>
            </a:r>
            <a:endParaRPr lang="en-US" altLang="ja-JP" dirty="0"/>
          </a:p>
        </p:txBody>
      </p:sp>
      <p:sp>
        <p:nvSpPr>
          <p:cNvPr id="4" name="スライド番号プレースホルダー 3">
            <a:extLst>
              <a:ext uri="{FF2B5EF4-FFF2-40B4-BE49-F238E27FC236}">
                <a16:creationId xmlns:a16="http://schemas.microsoft.com/office/drawing/2014/main" xmlns="" id="{5BF5C763-4AEF-4CD6-B76C-87943AF01B77}"/>
              </a:ext>
            </a:extLst>
          </p:cNvPr>
          <p:cNvSpPr>
            <a:spLocks noGrp="1"/>
          </p:cNvSpPr>
          <p:nvPr>
            <p:ph type="sldNum" sz="quarter" idx="12"/>
          </p:nvPr>
        </p:nvSpPr>
        <p:spPr/>
        <p:txBody>
          <a:bodyPr/>
          <a:lstStyle/>
          <a:p>
            <a:pPr>
              <a:defRPr/>
            </a:pPr>
            <a:fld id="{F7182273-542A-4D76-9A12-21A75F9967A5}" type="slidenum">
              <a:rPr lang="en-US" altLang="ja-JP" smtClean="0"/>
              <a:pPr>
                <a:defRPr/>
              </a:pPr>
              <a:t>53</a:t>
            </a:fld>
            <a:endParaRPr lang="en-US" altLang="ja-JP" dirty="0"/>
          </a:p>
        </p:txBody>
      </p:sp>
      <p:sp>
        <p:nvSpPr>
          <p:cNvPr id="7" name="テキスト ボックス 6">
            <a:extLst>
              <a:ext uri="{FF2B5EF4-FFF2-40B4-BE49-F238E27FC236}">
                <a16:creationId xmlns:a16="http://schemas.microsoft.com/office/drawing/2014/main" xmlns="" id="{AF61A698-0D98-4BA8-84A9-CA554386F83F}"/>
              </a:ext>
            </a:extLst>
          </p:cNvPr>
          <p:cNvSpPr txBox="1"/>
          <p:nvPr/>
        </p:nvSpPr>
        <p:spPr>
          <a:xfrm>
            <a:off x="3779912" y="5805264"/>
            <a:ext cx="3456384" cy="369332"/>
          </a:xfrm>
          <a:prstGeom prst="rect">
            <a:avLst/>
          </a:prstGeom>
          <a:noFill/>
        </p:spPr>
        <p:txBody>
          <a:bodyPr wrap="square" rtlCol="0">
            <a:spAutoFit/>
          </a:bodyPr>
          <a:lstStyle/>
          <a:p>
            <a:r>
              <a:rPr kumimoji="1" lang="ja-JP" altLang="en-US" dirty="0"/>
              <a:t>出所：福田</a:t>
            </a:r>
            <a:r>
              <a:rPr kumimoji="1" lang="en-US" altLang="ja-JP" dirty="0"/>
              <a:t>[2017]5</a:t>
            </a:r>
            <a:r>
              <a:rPr kumimoji="1" lang="ja-JP" altLang="en-US" dirty="0"/>
              <a:t>頁。</a:t>
            </a:r>
          </a:p>
        </p:txBody>
      </p:sp>
    </p:spTree>
    <p:extLst>
      <p:ext uri="{BB962C8B-B14F-4D97-AF65-F5344CB8AC3E}">
        <p14:creationId xmlns:p14="http://schemas.microsoft.com/office/powerpoint/2010/main" val="113749802"/>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sz="3200" dirty="0"/>
              <a:t>政府の経済成長・財政収支目標とシナリオ（１）</a:t>
            </a:r>
            <a:endParaRPr kumimoji="1" lang="ja-JP" altLang="en-US" sz="3200" dirty="0"/>
          </a:p>
        </p:txBody>
      </p:sp>
      <p:sp>
        <p:nvSpPr>
          <p:cNvPr id="3" name="コンテンツ プレースホルダー 2"/>
          <p:cNvSpPr>
            <a:spLocks noGrp="1"/>
          </p:cNvSpPr>
          <p:nvPr>
            <p:ph sz="half" idx="1"/>
          </p:nvPr>
        </p:nvSpPr>
        <p:spPr>
          <a:xfrm>
            <a:off x="457200" y="1340768"/>
            <a:ext cx="4474840" cy="1872208"/>
          </a:xfrm>
        </p:spPr>
        <p:txBody>
          <a:bodyPr>
            <a:normAutofit fontScale="85000" lnSpcReduction="20000"/>
          </a:bodyPr>
          <a:lstStyle/>
          <a:p>
            <a:r>
              <a:rPr lang="ja-JP" altLang="en-US" dirty="0"/>
              <a:t>目標（内閣府「骨太方針」</a:t>
            </a:r>
            <a:r>
              <a:rPr lang="en-US" altLang="ja-JP" dirty="0"/>
              <a:t>2017</a:t>
            </a:r>
            <a:r>
              <a:rPr lang="ja-JP" altLang="en-US" dirty="0"/>
              <a:t>年</a:t>
            </a:r>
            <a:r>
              <a:rPr lang="en-US" altLang="ja-JP" dirty="0"/>
              <a:t>6</a:t>
            </a:r>
            <a:r>
              <a:rPr lang="ja-JP" altLang="en-US" dirty="0"/>
              <a:t>月</a:t>
            </a:r>
            <a:r>
              <a:rPr lang="en-US" altLang="ja-JP" dirty="0"/>
              <a:t>9</a:t>
            </a:r>
            <a:r>
              <a:rPr lang="ja-JP" altLang="en-US" dirty="0"/>
              <a:t>日</a:t>
            </a:r>
            <a:r>
              <a:rPr lang="en-US" altLang="ja-JP" dirty="0"/>
              <a:t>)</a:t>
            </a:r>
          </a:p>
          <a:p>
            <a:pPr lvl="1"/>
            <a:r>
              <a:rPr lang="en-US" altLang="ja-JP" dirty="0"/>
              <a:t>600 </a:t>
            </a:r>
            <a:r>
              <a:rPr lang="ja-JP" altLang="en-US" dirty="0"/>
              <a:t>兆円経済の実現</a:t>
            </a:r>
            <a:endParaRPr lang="en-US" altLang="ja-JP" dirty="0"/>
          </a:p>
          <a:p>
            <a:pPr lvl="1"/>
            <a:r>
              <a:rPr lang="en-US" altLang="ja-JP" dirty="0"/>
              <a:t>2020 </a:t>
            </a:r>
            <a:r>
              <a:rPr lang="ja-JP" altLang="en-US" dirty="0"/>
              <a:t>年度（平成</a:t>
            </a:r>
            <a:r>
              <a:rPr lang="en-US" altLang="ja-JP" dirty="0"/>
              <a:t>32 </a:t>
            </a:r>
            <a:r>
              <a:rPr lang="ja-JP" altLang="en-US" dirty="0"/>
              <a:t>年度）の財政健全化目標（＝プライマリーバランス均衡）の達成</a:t>
            </a:r>
            <a:endParaRPr lang="en-US" altLang="ja-JP" dirty="0"/>
          </a:p>
          <a:p>
            <a:endParaRPr lang="en-US" altLang="ja-JP" dirty="0"/>
          </a:p>
          <a:p>
            <a:endParaRPr kumimoji="1" lang="ja-JP" altLang="en-US" dirty="0"/>
          </a:p>
        </p:txBody>
      </p:sp>
      <p:sp>
        <p:nvSpPr>
          <p:cNvPr id="6" name="コンテンツ プレースホルダー 5"/>
          <p:cNvSpPr>
            <a:spLocks noGrp="1"/>
          </p:cNvSpPr>
          <p:nvPr>
            <p:ph sz="half" idx="2"/>
          </p:nvPr>
        </p:nvSpPr>
        <p:spPr>
          <a:xfrm>
            <a:off x="5652120" y="1412777"/>
            <a:ext cx="3312368" cy="4505884"/>
          </a:xfrm>
        </p:spPr>
        <p:txBody>
          <a:bodyPr>
            <a:normAutofit fontScale="85000" lnSpcReduction="20000"/>
          </a:bodyPr>
          <a:lstStyle/>
          <a:p>
            <a:r>
              <a:rPr lang="ja-JP" altLang="en-US" dirty="0"/>
              <a:t>見通し</a:t>
            </a:r>
            <a:endParaRPr lang="en-US" altLang="ja-JP" dirty="0"/>
          </a:p>
          <a:p>
            <a:pPr lvl="1"/>
            <a:r>
              <a:rPr lang="ja-JP" altLang="en-US" dirty="0"/>
              <a:t>もともと見通しが厳しいところに，</a:t>
            </a:r>
            <a:r>
              <a:rPr lang="en-US" altLang="ja-JP" dirty="0"/>
              <a:t>2019 </a:t>
            </a:r>
            <a:r>
              <a:rPr lang="ja-JP" altLang="en-US" dirty="0"/>
              <a:t>年 </a:t>
            </a:r>
            <a:r>
              <a:rPr lang="en-US" altLang="ja-JP" dirty="0"/>
              <a:t>10 </a:t>
            </a:r>
            <a:r>
              <a:rPr lang="ja-JP" altLang="en-US" dirty="0"/>
              <a:t>月の消費税の 引き上げ増収分の半分を教育負担の軽減・子育て層支援・介護人材の確保等に充当し，さらに軽減税率制度 を実施する予定</a:t>
            </a:r>
            <a:endParaRPr lang="en-US" altLang="ja-JP" dirty="0"/>
          </a:p>
          <a:p>
            <a:pPr lvl="1"/>
            <a:r>
              <a:rPr lang="ja-JP" altLang="en-US" dirty="0"/>
              <a:t>「成長実現ケース」でも</a:t>
            </a:r>
            <a:r>
              <a:rPr lang="en-US" altLang="ja-JP" dirty="0"/>
              <a:t>2027</a:t>
            </a:r>
            <a:r>
              <a:rPr lang="ja-JP" altLang="en-US" dirty="0"/>
              <a:t>年度までかかるし，「ベースラインケース」だとシミュレーション期間内に達成不可能</a:t>
            </a:r>
            <a:endParaRPr lang="en-US" altLang="ja-JP" dirty="0"/>
          </a:p>
          <a:p>
            <a:endParaRPr kumimoji="1" lang="ja-JP" altLang="en-US" dirty="0"/>
          </a:p>
        </p:txBody>
      </p:sp>
      <p:sp>
        <p:nvSpPr>
          <p:cNvPr id="4" name="スライド番号プレースホルダー 3"/>
          <p:cNvSpPr>
            <a:spLocks noGrp="1"/>
          </p:cNvSpPr>
          <p:nvPr>
            <p:ph type="sldNum" sz="quarter" idx="12"/>
          </p:nvPr>
        </p:nvSpPr>
        <p:spPr/>
        <p:txBody>
          <a:bodyPr/>
          <a:lstStyle/>
          <a:p>
            <a:pPr>
              <a:defRPr/>
            </a:pPr>
            <a:fld id="{F7182273-542A-4D76-9A12-21A75F9967A5}" type="slidenum">
              <a:rPr lang="en-US" altLang="ja-JP" smtClean="0"/>
              <a:pPr>
                <a:defRPr/>
              </a:pPr>
              <a:t>54</a:t>
            </a:fld>
            <a:endParaRPr lang="en-US" altLang="ja-JP"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0735" y="3212976"/>
            <a:ext cx="5420564" cy="36450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テキスト ボックス 4"/>
          <p:cNvSpPr txBox="1"/>
          <p:nvPr/>
        </p:nvSpPr>
        <p:spPr>
          <a:xfrm>
            <a:off x="5721299" y="5918660"/>
            <a:ext cx="2664296" cy="830997"/>
          </a:xfrm>
          <a:prstGeom prst="rect">
            <a:avLst/>
          </a:prstGeom>
          <a:noFill/>
        </p:spPr>
        <p:txBody>
          <a:bodyPr wrap="square" rtlCol="0">
            <a:spAutoFit/>
          </a:bodyPr>
          <a:lstStyle/>
          <a:p>
            <a:r>
              <a:rPr lang="ja-JP" altLang="en-US" sz="1600" dirty="0"/>
              <a:t>出所：内閣府「中長期の経済財政に関する試算」</a:t>
            </a:r>
            <a:r>
              <a:rPr lang="en-US" altLang="ja-JP" sz="1600" dirty="0"/>
              <a:t>2018</a:t>
            </a:r>
            <a:r>
              <a:rPr lang="ja-JP" altLang="en-US" sz="1600" dirty="0"/>
              <a:t>年</a:t>
            </a:r>
            <a:r>
              <a:rPr lang="en-US" altLang="ja-JP" sz="1600" dirty="0"/>
              <a:t>1</a:t>
            </a:r>
            <a:r>
              <a:rPr lang="ja-JP" altLang="en-US" sz="1600" dirty="0"/>
              <a:t>月</a:t>
            </a:r>
            <a:r>
              <a:rPr lang="en-US" altLang="ja-JP" sz="1600" dirty="0"/>
              <a:t>23</a:t>
            </a:r>
            <a:r>
              <a:rPr lang="ja-JP" altLang="en-US" sz="1600" dirty="0"/>
              <a:t>日。</a:t>
            </a:r>
            <a:endParaRPr kumimoji="1" lang="ja-JP" altLang="en-US" sz="1600" dirty="0"/>
          </a:p>
        </p:txBody>
      </p:sp>
    </p:spTree>
    <p:extLst>
      <p:ext uri="{BB962C8B-B14F-4D97-AF65-F5344CB8AC3E}">
        <p14:creationId xmlns:p14="http://schemas.microsoft.com/office/powerpoint/2010/main" val="3362161115"/>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Autofit/>
          </a:bodyPr>
          <a:lstStyle/>
          <a:p>
            <a:r>
              <a:rPr lang="ja-JP" altLang="en-US" sz="3600" dirty="0"/>
              <a:t>政府の経済成長・財政収支目標とシナリオ（１）</a:t>
            </a:r>
            <a:endParaRPr kumimoji="1" lang="ja-JP" altLang="en-US" sz="3600" dirty="0"/>
          </a:p>
        </p:txBody>
      </p:sp>
      <p:sp>
        <p:nvSpPr>
          <p:cNvPr id="4" name="コンテンツ プレースホルダー 3"/>
          <p:cNvSpPr>
            <a:spLocks noGrp="1"/>
          </p:cNvSpPr>
          <p:nvPr>
            <p:ph sz="half" idx="2"/>
          </p:nvPr>
        </p:nvSpPr>
        <p:spPr>
          <a:xfrm>
            <a:off x="5652120" y="1600201"/>
            <a:ext cx="3034680" cy="4781127"/>
          </a:xfrm>
        </p:spPr>
        <p:txBody>
          <a:bodyPr>
            <a:normAutofit fontScale="92500" lnSpcReduction="20000"/>
          </a:bodyPr>
          <a:lstStyle/>
          <a:p>
            <a:r>
              <a:rPr kumimoji="1" lang="ja-JP" altLang="en-US" dirty="0"/>
              <a:t>「成長実現ケース」なら名目</a:t>
            </a:r>
            <a:r>
              <a:rPr lang="en-US" altLang="ja-JP" dirty="0"/>
              <a:t>GDP600</a:t>
            </a:r>
            <a:r>
              <a:rPr lang="ja-JP" altLang="en-US" dirty="0"/>
              <a:t>兆円も実現できる</a:t>
            </a:r>
            <a:endParaRPr kumimoji="1" lang="en-US" altLang="ja-JP" dirty="0"/>
          </a:p>
          <a:p>
            <a:pPr lvl="1"/>
            <a:r>
              <a:rPr kumimoji="1" lang="en-US" altLang="ja-JP" dirty="0"/>
              <a:t>2018</a:t>
            </a:r>
            <a:r>
              <a:rPr kumimoji="1" lang="ja-JP" altLang="en-US" dirty="0"/>
              <a:t>年度以後</a:t>
            </a:r>
            <a:r>
              <a:rPr kumimoji="1" lang="en-US" altLang="ja-JP" dirty="0"/>
              <a:t>2.5</a:t>
            </a:r>
            <a:r>
              <a:rPr kumimoji="1" lang="ja-JP" altLang="en-US" dirty="0" err="1"/>
              <a:t>，</a:t>
            </a:r>
            <a:r>
              <a:rPr kumimoji="1" lang="en-US" altLang="ja-JP" dirty="0"/>
              <a:t>2.8</a:t>
            </a:r>
            <a:r>
              <a:rPr kumimoji="1" lang="ja-JP" altLang="en-US" dirty="0" err="1"/>
              <a:t>，</a:t>
            </a:r>
            <a:r>
              <a:rPr kumimoji="1" lang="en-US" altLang="ja-JP" dirty="0"/>
              <a:t>3.1%</a:t>
            </a:r>
            <a:r>
              <a:rPr kumimoji="1" lang="ja-JP" altLang="en-US" dirty="0"/>
              <a:t>で成長する必要</a:t>
            </a:r>
            <a:endParaRPr kumimoji="1" lang="en-US" altLang="ja-JP" dirty="0"/>
          </a:p>
          <a:p>
            <a:r>
              <a:rPr kumimoji="1" lang="en-US" altLang="ja-JP" dirty="0"/>
              <a:t>2027</a:t>
            </a:r>
            <a:r>
              <a:rPr kumimoji="1" lang="ja-JP" altLang="en-US" dirty="0"/>
              <a:t>年度プライマリーバランス均衡の条件</a:t>
            </a:r>
            <a:endParaRPr kumimoji="1" lang="en-US" altLang="ja-JP" dirty="0"/>
          </a:p>
          <a:p>
            <a:pPr lvl="1"/>
            <a:r>
              <a:rPr kumimoji="1" lang="en-US" altLang="ja-JP" dirty="0"/>
              <a:t>2020</a:t>
            </a:r>
            <a:r>
              <a:rPr kumimoji="1" lang="ja-JP" altLang="en-US" dirty="0"/>
              <a:t>年代に実質</a:t>
            </a:r>
            <a:r>
              <a:rPr kumimoji="1" lang="en-US" altLang="ja-JP" dirty="0"/>
              <a:t>2%</a:t>
            </a:r>
            <a:r>
              <a:rPr kumimoji="1" lang="ja-JP" altLang="en-US" dirty="0" err="1"/>
              <a:t>，</a:t>
            </a:r>
            <a:r>
              <a:rPr kumimoji="1" lang="ja-JP" altLang="en-US" dirty="0"/>
              <a:t>名目</a:t>
            </a:r>
            <a:r>
              <a:rPr kumimoji="1" lang="en-US" altLang="ja-JP" dirty="0"/>
              <a:t>3%</a:t>
            </a:r>
            <a:r>
              <a:rPr kumimoji="1" lang="ja-JP" altLang="en-US" dirty="0"/>
              <a:t>の経済成長を実現</a:t>
            </a:r>
            <a:endParaRPr kumimoji="1" lang="en-US" altLang="ja-JP" dirty="0"/>
          </a:p>
          <a:p>
            <a:pPr marL="0" indent="0">
              <a:buNone/>
            </a:pPr>
            <a:r>
              <a:rPr kumimoji="1" lang="ja-JP" altLang="en-US" dirty="0"/>
              <a:t>→ハードル高い</a:t>
            </a:r>
          </a:p>
        </p:txBody>
      </p:sp>
      <p:sp>
        <p:nvSpPr>
          <p:cNvPr id="5" name="スライド番号プレースホルダー 4"/>
          <p:cNvSpPr>
            <a:spLocks noGrp="1"/>
          </p:cNvSpPr>
          <p:nvPr>
            <p:ph type="sldNum" sz="quarter" idx="12"/>
          </p:nvPr>
        </p:nvSpPr>
        <p:spPr/>
        <p:txBody>
          <a:bodyPr/>
          <a:lstStyle/>
          <a:p>
            <a:pPr>
              <a:defRPr/>
            </a:pPr>
            <a:fld id="{42038DC2-DD65-41D8-A6C0-B2488156339C}" type="slidenum">
              <a:rPr lang="en-US" altLang="ja-JP" smtClean="0"/>
              <a:pPr>
                <a:defRPr/>
              </a:pPr>
              <a:t>55</a:t>
            </a:fld>
            <a:endParaRPr lang="en-US" altLang="ja-JP" dirty="0"/>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5356" y="1772816"/>
            <a:ext cx="5228610" cy="41985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テキスト ボックス 6"/>
          <p:cNvSpPr txBox="1"/>
          <p:nvPr/>
        </p:nvSpPr>
        <p:spPr>
          <a:xfrm>
            <a:off x="251521" y="6257214"/>
            <a:ext cx="5832648" cy="338554"/>
          </a:xfrm>
          <a:prstGeom prst="rect">
            <a:avLst/>
          </a:prstGeom>
          <a:noFill/>
        </p:spPr>
        <p:txBody>
          <a:bodyPr wrap="square" rtlCol="0">
            <a:spAutoFit/>
          </a:bodyPr>
          <a:lstStyle/>
          <a:p>
            <a:r>
              <a:rPr lang="ja-JP" altLang="en-US" sz="1600" dirty="0"/>
              <a:t>出所：内閣府「中長期の経済財政に関する試算」</a:t>
            </a:r>
            <a:r>
              <a:rPr lang="en-US" altLang="ja-JP" sz="1600" dirty="0"/>
              <a:t>2018</a:t>
            </a:r>
            <a:r>
              <a:rPr lang="ja-JP" altLang="en-US" sz="1600" dirty="0"/>
              <a:t>年</a:t>
            </a:r>
            <a:r>
              <a:rPr lang="en-US" altLang="ja-JP" sz="1600" dirty="0"/>
              <a:t>1</a:t>
            </a:r>
            <a:r>
              <a:rPr lang="ja-JP" altLang="en-US" sz="1600" dirty="0"/>
              <a:t>月</a:t>
            </a:r>
            <a:r>
              <a:rPr lang="en-US" altLang="ja-JP" sz="1600" dirty="0"/>
              <a:t>23</a:t>
            </a:r>
            <a:r>
              <a:rPr lang="ja-JP" altLang="en-US" sz="1600" dirty="0"/>
              <a:t>日。</a:t>
            </a:r>
            <a:endParaRPr kumimoji="1" lang="ja-JP" altLang="en-US" sz="1600" dirty="0"/>
          </a:p>
        </p:txBody>
      </p:sp>
    </p:spTree>
    <p:extLst>
      <p:ext uri="{BB962C8B-B14F-4D97-AF65-F5344CB8AC3E}">
        <p14:creationId xmlns:p14="http://schemas.microsoft.com/office/powerpoint/2010/main" val="2661244432"/>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ja-JP" altLang="en-US" dirty="0"/>
              <a:t>大量の国債購入から生じる不安（１）</a:t>
            </a:r>
          </a:p>
        </p:txBody>
      </p:sp>
      <p:sp>
        <p:nvSpPr>
          <p:cNvPr id="3" name="コンテンツ プレースホルダー 2"/>
          <p:cNvSpPr>
            <a:spLocks noGrp="1"/>
          </p:cNvSpPr>
          <p:nvPr>
            <p:ph idx="1"/>
          </p:nvPr>
        </p:nvSpPr>
        <p:spPr>
          <a:xfrm>
            <a:off x="457200" y="1600201"/>
            <a:ext cx="3898776" cy="4853135"/>
          </a:xfrm>
        </p:spPr>
        <p:txBody>
          <a:bodyPr>
            <a:normAutofit fontScale="92500" lnSpcReduction="20000"/>
          </a:bodyPr>
          <a:lstStyle/>
          <a:p>
            <a:r>
              <a:rPr kumimoji="1" lang="ja-JP" altLang="en-US" dirty="0"/>
              <a:t>日銀の国債保有は発行残高の約</a:t>
            </a:r>
            <a:r>
              <a:rPr kumimoji="1" lang="en-US" altLang="ja-JP" dirty="0"/>
              <a:t>4</a:t>
            </a:r>
            <a:r>
              <a:rPr kumimoji="1" lang="ja-JP" altLang="en-US" dirty="0"/>
              <a:t>割を超える</a:t>
            </a:r>
            <a:endParaRPr kumimoji="1" lang="en-US" altLang="ja-JP" dirty="0"/>
          </a:p>
          <a:p>
            <a:pPr lvl="1"/>
            <a:r>
              <a:rPr kumimoji="1" lang="ja-JP" altLang="en-US" dirty="0"/>
              <a:t>日銀国債保有</a:t>
            </a:r>
            <a:r>
              <a:rPr kumimoji="1" lang="en-US" altLang="ja-JP" dirty="0"/>
              <a:t>452</a:t>
            </a:r>
            <a:r>
              <a:rPr kumimoji="1" lang="ja-JP" altLang="en-US" dirty="0"/>
              <a:t>兆</a:t>
            </a:r>
            <a:r>
              <a:rPr kumimoji="1" lang="en-US" altLang="ja-JP" dirty="0"/>
              <a:t>7900</a:t>
            </a:r>
            <a:r>
              <a:rPr kumimoji="1" lang="ja-JP" altLang="en-US" dirty="0"/>
              <a:t>億円。</a:t>
            </a:r>
            <a:r>
              <a:rPr kumimoji="1" lang="en-US" altLang="ja-JP" dirty="0"/>
              <a:t>2012</a:t>
            </a:r>
            <a:r>
              <a:rPr kumimoji="1" lang="ja-JP" altLang="en-US" dirty="0"/>
              <a:t>年の</a:t>
            </a:r>
            <a:r>
              <a:rPr kumimoji="1" lang="en-US" altLang="ja-JP" dirty="0"/>
              <a:t>4</a:t>
            </a:r>
            <a:r>
              <a:rPr kumimoji="1" lang="ja-JP" altLang="en-US" dirty="0"/>
              <a:t>倍（スライド</a:t>
            </a:r>
            <a:r>
              <a:rPr kumimoji="1" lang="en-US" altLang="ja-JP" dirty="0"/>
              <a:t>9</a:t>
            </a:r>
            <a:r>
              <a:rPr kumimoji="1" lang="ja-JP" altLang="en-US" dirty="0"/>
              <a:t>）。</a:t>
            </a:r>
            <a:endParaRPr kumimoji="1" lang="en-US" altLang="ja-JP" dirty="0"/>
          </a:p>
          <a:p>
            <a:pPr lvl="1"/>
            <a:r>
              <a:rPr lang="en-US" altLang="ja-JP" dirty="0"/>
              <a:t>2017</a:t>
            </a:r>
            <a:r>
              <a:rPr lang="ja-JP" altLang="en-US" dirty="0"/>
              <a:t>年度末発行残高</a:t>
            </a:r>
            <a:r>
              <a:rPr lang="en-US" altLang="ja-JP" dirty="0"/>
              <a:t>956</a:t>
            </a:r>
            <a:r>
              <a:rPr lang="ja-JP" altLang="en-US" dirty="0"/>
              <a:t>億兆</a:t>
            </a:r>
            <a:r>
              <a:rPr lang="en-US" altLang="ja-JP" dirty="0"/>
              <a:t>2520</a:t>
            </a:r>
            <a:r>
              <a:rPr lang="ja-JP" altLang="en-US" dirty="0"/>
              <a:t>億円（財務省公表）。</a:t>
            </a:r>
            <a:endParaRPr lang="en-US" altLang="ja-JP" dirty="0"/>
          </a:p>
          <a:p>
            <a:r>
              <a:rPr kumimoji="1" lang="ja-JP" altLang="en-US" dirty="0"/>
              <a:t>長期金利の低下＝国債金利の低下＝国債価格の上昇</a:t>
            </a:r>
            <a:endParaRPr kumimoji="1" lang="en-US" altLang="ja-JP" dirty="0"/>
          </a:p>
          <a:p>
            <a:endParaRPr kumimoji="1" lang="en-US" altLang="ja-JP" dirty="0"/>
          </a:p>
          <a:p>
            <a:pPr marL="0" indent="0">
              <a:buNone/>
            </a:pPr>
            <a:endParaRPr kumimoji="1" lang="ja-JP" altLang="en-US" dirty="0"/>
          </a:p>
        </p:txBody>
      </p:sp>
      <p:sp>
        <p:nvSpPr>
          <p:cNvPr id="4" name="スライド番号プレースホルダー 3"/>
          <p:cNvSpPr>
            <a:spLocks noGrp="1"/>
          </p:cNvSpPr>
          <p:nvPr>
            <p:ph type="sldNum" sz="quarter" idx="12"/>
          </p:nvPr>
        </p:nvSpPr>
        <p:spPr/>
        <p:txBody>
          <a:bodyPr/>
          <a:lstStyle/>
          <a:p>
            <a:pPr>
              <a:defRPr/>
            </a:pPr>
            <a:fld id="{F7182273-542A-4D76-9A12-21A75F9967A5}" type="slidenum">
              <a:rPr lang="en-US" altLang="ja-JP" smtClean="0"/>
              <a:pPr>
                <a:defRPr/>
              </a:pPr>
              <a:t>56</a:t>
            </a:fld>
            <a:endParaRPr lang="en-US" altLang="ja-JP" dirty="0"/>
          </a:p>
        </p:txBody>
      </p:sp>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27984" y="1535229"/>
            <a:ext cx="4176464" cy="47958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テキスト ボックス 4"/>
          <p:cNvSpPr txBox="1"/>
          <p:nvPr/>
        </p:nvSpPr>
        <p:spPr>
          <a:xfrm>
            <a:off x="4572000" y="6237312"/>
            <a:ext cx="3600400" cy="369332"/>
          </a:xfrm>
          <a:prstGeom prst="rect">
            <a:avLst/>
          </a:prstGeom>
          <a:noFill/>
        </p:spPr>
        <p:txBody>
          <a:bodyPr wrap="square" rtlCol="0">
            <a:spAutoFit/>
          </a:bodyPr>
          <a:lstStyle/>
          <a:p>
            <a:r>
              <a:rPr kumimoji="1" lang="ja-JP" altLang="en-US" dirty="0"/>
              <a:t>出所：日本銀行</a:t>
            </a:r>
            <a:r>
              <a:rPr kumimoji="1" lang="en-US" altLang="ja-JP" dirty="0"/>
              <a:t>[2016]</a:t>
            </a:r>
            <a:r>
              <a:rPr kumimoji="1" lang="ja-JP" altLang="en-US" dirty="0" err="1"/>
              <a:t>。</a:t>
            </a:r>
            <a:endParaRPr kumimoji="1" lang="ja-JP" altLang="en-US" dirty="0"/>
          </a:p>
        </p:txBody>
      </p:sp>
    </p:spTree>
    <p:extLst>
      <p:ext uri="{BB962C8B-B14F-4D97-AF65-F5344CB8AC3E}">
        <p14:creationId xmlns:p14="http://schemas.microsoft.com/office/powerpoint/2010/main" val="1911133391"/>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ja-JP" altLang="en-US" dirty="0"/>
              <a:t>大量の国債購入から生じる不安（２）</a:t>
            </a:r>
            <a:endParaRPr kumimoji="1" lang="ja-JP" altLang="en-US" dirty="0"/>
          </a:p>
        </p:txBody>
      </p:sp>
      <p:sp>
        <p:nvSpPr>
          <p:cNvPr id="3" name="コンテンツ プレースホルダー 2"/>
          <p:cNvSpPr>
            <a:spLocks noGrp="1"/>
          </p:cNvSpPr>
          <p:nvPr>
            <p:ph idx="1"/>
          </p:nvPr>
        </p:nvSpPr>
        <p:spPr>
          <a:xfrm>
            <a:off x="457200" y="1600201"/>
            <a:ext cx="8229600" cy="4997151"/>
          </a:xfrm>
        </p:spPr>
        <p:txBody>
          <a:bodyPr/>
          <a:lstStyle/>
          <a:p>
            <a:r>
              <a:rPr kumimoji="1" lang="ja-JP" altLang="en-US" dirty="0"/>
              <a:t>国債市場は日銀の大量購入で成立しているのではないか？大量購入をやめると国際価格の下落＝長期金利の急騰が起こらないか？</a:t>
            </a:r>
            <a:endParaRPr kumimoji="1" lang="en-US" altLang="ja-JP" dirty="0"/>
          </a:p>
          <a:p>
            <a:r>
              <a:rPr lang="ja-JP" altLang="en-US" dirty="0"/>
              <a:t>この問題のより具体的な表れ</a:t>
            </a:r>
            <a:endParaRPr lang="en-US" altLang="ja-JP" dirty="0"/>
          </a:p>
          <a:p>
            <a:pPr lvl="1"/>
            <a:r>
              <a:rPr lang="ja-JP" altLang="en-US" dirty="0"/>
              <a:t>１　出口戦略問題。デフレが解消した時，どうやって量的金融緩和をやめるのか</a:t>
            </a:r>
            <a:endParaRPr lang="en-US" altLang="ja-JP" dirty="0"/>
          </a:p>
          <a:p>
            <a:pPr lvl="1"/>
            <a:r>
              <a:rPr kumimoji="1" lang="ja-JP" altLang="en-US" dirty="0"/>
              <a:t>２　財政</a:t>
            </a:r>
            <a:r>
              <a:rPr lang="ja-JP" altLang="en-US" dirty="0"/>
              <a:t>規律喪失</a:t>
            </a:r>
            <a:r>
              <a:rPr kumimoji="1" lang="ja-JP" altLang="en-US" dirty="0"/>
              <a:t>問題。日銀は国債の大量購入で，政府の財政規律を無効化しているのではないか</a:t>
            </a:r>
            <a:endParaRPr kumimoji="1" lang="en-US" altLang="ja-JP" dirty="0"/>
          </a:p>
          <a:p>
            <a:endParaRPr kumimoji="1" lang="ja-JP" altLang="en-US" dirty="0"/>
          </a:p>
        </p:txBody>
      </p:sp>
      <p:sp>
        <p:nvSpPr>
          <p:cNvPr id="4" name="スライド番号プレースホルダー 3"/>
          <p:cNvSpPr>
            <a:spLocks noGrp="1"/>
          </p:cNvSpPr>
          <p:nvPr>
            <p:ph type="sldNum" sz="quarter" idx="12"/>
          </p:nvPr>
        </p:nvSpPr>
        <p:spPr/>
        <p:txBody>
          <a:bodyPr/>
          <a:lstStyle/>
          <a:p>
            <a:pPr>
              <a:defRPr/>
            </a:pPr>
            <a:fld id="{F7182273-542A-4D76-9A12-21A75F9967A5}" type="slidenum">
              <a:rPr lang="en-US" altLang="ja-JP" smtClean="0"/>
              <a:pPr>
                <a:defRPr/>
              </a:pPr>
              <a:t>57</a:t>
            </a:fld>
            <a:endParaRPr lang="en-US" altLang="ja-JP" dirty="0"/>
          </a:p>
        </p:txBody>
      </p:sp>
    </p:spTree>
    <p:extLst>
      <p:ext uri="{BB962C8B-B14F-4D97-AF65-F5344CB8AC3E}">
        <p14:creationId xmlns:p14="http://schemas.microsoft.com/office/powerpoint/2010/main" val="3956686485"/>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出口戦略をめぐる論点</a:t>
            </a:r>
          </a:p>
        </p:txBody>
      </p:sp>
      <p:sp>
        <p:nvSpPr>
          <p:cNvPr id="3" name="コンテンツ プレースホルダー 2"/>
          <p:cNvSpPr>
            <a:spLocks noGrp="1"/>
          </p:cNvSpPr>
          <p:nvPr>
            <p:ph idx="1"/>
          </p:nvPr>
        </p:nvSpPr>
        <p:spPr>
          <a:xfrm>
            <a:off x="457200" y="1600201"/>
            <a:ext cx="8229600" cy="5121275"/>
          </a:xfrm>
        </p:spPr>
        <p:txBody>
          <a:bodyPr>
            <a:normAutofit fontScale="85000" lnSpcReduction="20000"/>
          </a:bodyPr>
          <a:lstStyle/>
          <a:p>
            <a:r>
              <a:rPr kumimoji="1" lang="ja-JP" altLang="en-US" dirty="0"/>
              <a:t>出口＝金融緩和の終了</a:t>
            </a:r>
            <a:endParaRPr kumimoji="1" lang="en-US" altLang="ja-JP" dirty="0"/>
          </a:p>
          <a:p>
            <a:pPr lvl="1"/>
            <a:r>
              <a:rPr lang="ja-JP" altLang="en-US" dirty="0"/>
              <a:t>金利の市場調節機能の回復</a:t>
            </a:r>
            <a:endParaRPr lang="en-US" altLang="ja-JP" dirty="0"/>
          </a:p>
          <a:p>
            <a:pPr lvl="1"/>
            <a:r>
              <a:rPr kumimoji="1" lang="ja-JP" altLang="en-US" dirty="0"/>
              <a:t>悪性インフレの抑止</a:t>
            </a:r>
            <a:endParaRPr kumimoji="1" lang="en-US" altLang="ja-JP" dirty="0"/>
          </a:p>
          <a:p>
            <a:r>
              <a:rPr kumimoji="1" lang="ja-JP" altLang="en-US" dirty="0"/>
              <a:t>景気に打撃を与えないように終了できるか</a:t>
            </a:r>
            <a:endParaRPr kumimoji="1" lang="en-US" altLang="ja-JP" dirty="0"/>
          </a:p>
          <a:p>
            <a:r>
              <a:rPr kumimoji="1" lang="ja-JP" altLang="en-US" dirty="0"/>
              <a:t>長期金利上昇＝国債価格の下落が日銀のバランスシートを毀損しないか</a:t>
            </a:r>
            <a:endParaRPr kumimoji="1" lang="en-US" altLang="ja-JP" dirty="0"/>
          </a:p>
          <a:p>
            <a:pPr lvl="1"/>
            <a:r>
              <a:rPr lang="ja-JP" altLang="en-US" dirty="0"/>
              <a:t>楽観論（吉松</a:t>
            </a:r>
            <a:r>
              <a:rPr lang="en-US" altLang="ja-JP" dirty="0"/>
              <a:t>[2017]</a:t>
            </a:r>
            <a:r>
              <a:rPr lang="ja-JP" altLang="en-US" dirty="0"/>
              <a:t>）：日銀</a:t>
            </a:r>
            <a:r>
              <a:rPr lang="ja-JP" altLang="en-US" dirty="0" smtClean="0"/>
              <a:t>は＿＿＿＿＿なので</a:t>
            </a:r>
            <a:r>
              <a:rPr lang="ja-JP" altLang="en-US" dirty="0"/>
              <a:t>原理的に支払い不能にならない。一時的に赤字になっても問題はない</a:t>
            </a:r>
            <a:endParaRPr lang="en-US" altLang="ja-JP" dirty="0"/>
          </a:p>
          <a:p>
            <a:pPr lvl="1"/>
            <a:r>
              <a:rPr kumimoji="1" lang="ja-JP" altLang="en-US" dirty="0"/>
              <a:t>問題</a:t>
            </a:r>
            <a:r>
              <a:rPr lang="ja-JP" altLang="en-US" dirty="0"/>
              <a:t>点：市場でそう認識されずに国債と円の暴落が生じる場合</a:t>
            </a:r>
            <a:endParaRPr lang="en-US" altLang="ja-JP" dirty="0"/>
          </a:p>
          <a:p>
            <a:r>
              <a:rPr lang="en-US" altLang="ja-JP" dirty="0"/>
              <a:t>ETF</a:t>
            </a:r>
            <a:r>
              <a:rPr lang="ja-JP" altLang="en-US" dirty="0"/>
              <a:t>売却の価格とタイミングの問題</a:t>
            </a:r>
            <a:endParaRPr lang="en-US" altLang="ja-JP" dirty="0"/>
          </a:p>
          <a:p>
            <a:r>
              <a:rPr lang="ja-JP" altLang="en-US" dirty="0"/>
              <a:t>国内投資家の信頼への依存</a:t>
            </a:r>
            <a:endParaRPr lang="en-US" altLang="ja-JP" dirty="0"/>
          </a:p>
          <a:p>
            <a:pPr lvl="1"/>
            <a:r>
              <a:rPr lang="ja-JP" altLang="en-US" dirty="0"/>
              <a:t>長期国債の</a:t>
            </a:r>
            <a:r>
              <a:rPr lang="en-US" altLang="ja-JP" dirty="0"/>
              <a:t>9</a:t>
            </a:r>
            <a:r>
              <a:rPr lang="ja-JP" altLang="en-US" dirty="0"/>
              <a:t>割以上を日銀を含む国内投資家が保有</a:t>
            </a:r>
            <a:endParaRPr lang="en-US" altLang="ja-JP" dirty="0"/>
          </a:p>
          <a:p>
            <a:endParaRPr lang="en-US" altLang="ja-JP" dirty="0"/>
          </a:p>
          <a:p>
            <a:pPr lvl="1"/>
            <a:endParaRPr kumimoji="1" lang="en-US" altLang="ja-JP" dirty="0"/>
          </a:p>
          <a:p>
            <a:endParaRPr kumimoji="1" lang="ja-JP" altLang="en-US" dirty="0"/>
          </a:p>
        </p:txBody>
      </p:sp>
      <p:sp>
        <p:nvSpPr>
          <p:cNvPr id="4" name="スライド番号プレースホルダー 3"/>
          <p:cNvSpPr>
            <a:spLocks noGrp="1"/>
          </p:cNvSpPr>
          <p:nvPr>
            <p:ph type="sldNum" sz="quarter" idx="12"/>
          </p:nvPr>
        </p:nvSpPr>
        <p:spPr/>
        <p:txBody>
          <a:bodyPr/>
          <a:lstStyle/>
          <a:p>
            <a:pPr>
              <a:defRPr/>
            </a:pPr>
            <a:fld id="{F7182273-542A-4D76-9A12-21A75F9967A5}" type="slidenum">
              <a:rPr lang="en-US" altLang="ja-JP" smtClean="0"/>
              <a:pPr>
                <a:defRPr/>
              </a:pPr>
              <a:t>58</a:t>
            </a:fld>
            <a:endParaRPr lang="en-US" altLang="ja-JP" dirty="0"/>
          </a:p>
        </p:txBody>
      </p:sp>
    </p:spTree>
    <p:extLst>
      <p:ext uri="{BB962C8B-B14F-4D97-AF65-F5344CB8AC3E}">
        <p14:creationId xmlns:p14="http://schemas.microsoft.com/office/powerpoint/2010/main" val="969317681"/>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財政規律をめぐる論点</a:t>
            </a:r>
          </a:p>
        </p:txBody>
      </p:sp>
      <p:sp>
        <p:nvSpPr>
          <p:cNvPr id="3" name="コンテンツ プレースホルダー 2"/>
          <p:cNvSpPr>
            <a:spLocks noGrp="1"/>
          </p:cNvSpPr>
          <p:nvPr>
            <p:ph idx="1"/>
          </p:nvPr>
        </p:nvSpPr>
        <p:spPr>
          <a:xfrm>
            <a:off x="457200" y="1340769"/>
            <a:ext cx="8579296" cy="5256584"/>
          </a:xfrm>
        </p:spPr>
        <p:txBody>
          <a:bodyPr>
            <a:normAutofit fontScale="85000" lnSpcReduction="20000"/>
          </a:bodyPr>
          <a:lstStyle/>
          <a:p>
            <a:r>
              <a:rPr lang="ja-JP" altLang="en-US" dirty="0"/>
              <a:t>日銀の国債購入によって，財政規律が弛緩し，財政が拡張の一途をたどる状態になっている</a:t>
            </a:r>
            <a:r>
              <a:rPr lang="en-US" altLang="ja-JP" dirty="0"/>
              <a:t>(</a:t>
            </a:r>
            <a:r>
              <a:rPr lang="ja-JP" altLang="en-US" dirty="0"/>
              <a:t>河野［２０１４］ほか）</a:t>
            </a:r>
            <a:endParaRPr lang="en-US" altLang="ja-JP" dirty="0"/>
          </a:p>
          <a:p>
            <a:pPr lvl="1"/>
            <a:r>
              <a:rPr lang="ja-JP" altLang="en-US" dirty="0"/>
              <a:t>財政破綻，</a:t>
            </a:r>
            <a:r>
              <a:rPr lang="ja-JP" altLang="en-US" dirty="0" smtClean="0"/>
              <a:t>あるいは＿＿＿＿＿＿＿＿＿に</a:t>
            </a:r>
            <a:r>
              <a:rPr lang="ja-JP" altLang="en-US" dirty="0"/>
              <a:t>よる国債負担軽減による解決，という危険</a:t>
            </a:r>
            <a:endParaRPr lang="en-US" altLang="ja-JP" dirty="0"/>
          </a:p>
          <a:p>
            <a:r>
              <a:rPr lang="ja-JP" altLang="en-US" dirty="0"/>
              <a:t>反論：</a:t>
            </a:r>
            <a:endParaRPr lang="en-US" altLang="ja-JP" dirty="0"/>
          </a:p>
          <a:p>
            <a:pPr lvl="1"/>
            <a:r>
              <a:rPr lang="ja-JP" altLang="en-US" dirty="0"/>
              <a:t>国債は市中消化されているから問題ない（吉松</a:t>
            </a:r>
            <a:r>
              <a:rPr lang="en-US" altLang="ja-JP" dirty="0"/>
              <a:t>[2017]</a:t>
            </a:r>
            <a:r>
              <a:rPr lang="ja-JP" altLang="en-US" dirty="0"/>
              <a:t>）</a:t>
            </a:r>
            <a:endParaRPr lang="en-US" altLang="ja-JP" dirty="0"/>
          </a:p>
          <a:p>
            <a:pPr lvl="1"/>
            <a:r>
              <a:rPr lang="ja-JP" altLang="en-US" dirty="0"/>
              <a:t>金融緩和でデフレを止めてこそ財政は好転する（村上</a:t>
            </a:r>
            <a:r>
              <a:rPr lang="en-US" altLang="ja-JP" dirty="0"/>
              <a:t>[2017]</a:t>
            </a:r>
            <a:r>
              <a:rPr lang="ja-JP" altLang="en-US" dirty="0"/>
              <a:t>）</a:t>
            </a:r>
            <a:endParaRPr lang="en-US" altLang="ja-JP" dirty="0"/>
          </a:p>
          <a:p>
            <a:r>
              <a:rPr kumimoji="1" lang="ja-JP" altLang="en-US" dirty="0"/>
              <a:t>くすぶる「日銀の国債引き受け」論。さらに財政規律が失われる懸念</a:t>
            </a:r>
            <a:endParaRPr kumimoji="1" lang="en-US" altLang="ja-JP" dirty="0"/>
          </a:p>
          <a:p>
            <a:pPr lvl="1"/>
            <a:r>
              <a:rPr kumimoji="1" lang="ja-JP" altLang="en-US" dirty="0"/>
              <a:t>財政法第５条による禁止</a:t>
            </a:r>
            <a:endParaRPr kumimoji="1" lang="en-US" altLang="ja-JP" dirty="0"/>
          </a:p>
          <a:p>
            <a:pPr lvl="2"/>
            <a:r>
              <a:rPr lang="ja-JP" altLang="en-US" dirty="0"/>
              <a:t>インフレの歴史的教訓から先進国はおおむね禁止</a:t>
            </a:r>
            <a:endParaRPr lang="en-US" altLang="ja-JP" dirty="0"/>
          </a:p>
          <a:p>
            <a:pPr lvl="1"/>
            <a:r>
              <a:rPr kumimoji="1" lang="ja-JP" altLang="en-US" dirty="0"/>
              <a:t>現状は既に日銀引き受けに近い</a:t>
            </a:r>
            <a:endParaRPr kumimoji="1" lang="en-US" altLang="ja-JP" dirty="0"/>
          </a:p>
          <a:p>
            <a:pPr lvl="2"/>
            <a:r>
              <a:rPr lang="ja-JP" altLang="en-US" dirty="0"/>
              <a:t>長期国債の</a:t>
            </a:r>
            <a:r>
              <a:rPr lang="en-US" altLang="ja-JP" dirty="0"/>
              <a:t>4</a:t>
            </a:r>
            <a:r>
              <a:rPr lang="ja-JP" altLang="en-US" dirty="0"/>
              <a:t>割を日銀が保有</a:t>
            </a:r>
            <a:endParaRPr lang="en-US" altLang="ja-JP" dirty="0"/>
          </a:p>
          <a:p>
            <a:pPr lvl="1"/>
            <a:endParaRPr kumimoji="1" lang="en-US" altLang="ja-JP" dirty="0"/>
          </a:p>
          <a:p>
            <a:endParaRPr kumimoji="1" lang="en-US" altLang="ja-JP" dirty="0"/>
          </a:p>
          <a:p>
            <a:pPr lvl="1"/>
            <a:endParaRPr kumimoji="1" lang="en-US" altLang="ja-JP" dirty="0"/>
          </a:p>
          <a:p>
            <a:pPr lvl="1"/>
            <a:endParaRPr kumimoji="1" lang="en-US" altLang="ja-JP" dirty="0"/>
          </a:p>
          <a:p>
            <a:pPr lvl="1"/>
            <a:endParaRPr kumimoji="1" lang="en-US" altLang="ja-JP" dirty="0"/>
          </a:p>
          <a:p>
            <a:endParaRPr kumimoji="1" lang="ja-JP" altLang="en-US" dirty="0"/>
          </a:p>
        </p:txBody>
      </p:sp>
      <p:sp>
        <p:nvSpPr>
          <p:cNvPr id="4" name="スライド番号プレースホルダー 3"/>
          <p:cNvSpPr>
            <a:spLocks noGrp="1"/>
          </p:cNvSpPr>
          <p:nvPr>
            <p:ph type="sldNum" sz="quarter" idx="12"/>
          </p:nvPr>
        </p:nvSpPr>
        <p:spPr/>
        <p:txBody>
          <a:bodyPr/>
          <a:lstStyle/>
          <a:p>
            <a:pPr>
              <a:defRPr/>
            </a:pPr>
            <a:fld id="{F7182273-542A-4D76-9A12-21A75F9967A5}" type="slidenum">
              <a:rPr lang="en-US" altLang="ja-JP" smtClean="0"/>
              <a:pPr>
                <a:defRPr/>
              </a:pPr>
              <a:t>59</a:t>
            </a:fld>
            <a:endParaRPr lang="en-US" altLang="ja-JP" dirty="0"/>
          </a:p>
        </p:txBody>
      </p:sp>
    </p:spTree>
    <p:extLst>
      <p:ext uri="{BB962C8B-B14F-4D97-AF65-F5344CB8AC3E}">
        <p14:creationId xmlns:p14="http://schemas.microsoft.com/office/powerpoint/2010/main" val="123447024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p:txBody>
          <a:bodyPr>
            <a:normAutofit fontScale="90000"/>
          </a:bodyPr>
          <a:lstStyle/>
          <a:p>
            <a:r>
              <a:rPr lang="ja-JP" altLang="en-US" dirty="0"/>
              <a:t>安倍内閣（</a:t>
            </a:r>
            <a:r>
              <a:rPr lang="en-US" altLang="ja-JP" dirty="0"/>
              <a:t>2012</a:t>
            </a:r>
            <a:r>
              <a:rPr lang="ja-JP" altLang="en-US" dirty="0"/>
              <a:t>年</a:t>
            </a:r>
            <a:r>
              <a:rPr lang="en-US" altLang="ja-JP" dirty="0"/>
              <a:t>12</a:t>
            </a:r>
            <a:r>
              <a:rPr lang="ja-JP" altLang="en-US" dirty="0"/>
              <a:t>月～）の経済政策の柱（１）</a:t>
            </a:r>
            <a:br>
              <a:rPr lang="ja-JP" altLang="en-US" dirty="0"/>
            </a:br>
            <a:endParaRPr kumimoji="1" lang="ja-JP" altLang="en-US" dirty="0"/>
          </a:p>
        </p:txBody>
      </p:sp>
      <p:sp>
        <p:nvSpPr>
          <p:cNvPr id="5" name="コンテンツ プレースホルダー 4"/>
          <p:cNvSpPr>
            <a:spLocks noGrp="1"/>
          </p:cNvSpPr>
          <p:nvPr>
            <p:ph idx="1"/>
          </p:nvPr>
        </p:nvSpPr>
        <p:spPr>
          <a:xfrm>
            <a:off x="457200" y="1600201"/>
            <a:ext cx="8229600" cy="5069159"/>
          </a:xfrm>
        </p:spPr>
        <p:txBody>
          <a:bodyPr>
            <a:normAutofit fontScale="92500" lnSpcReduction="20000"/>
          </a:bodyPr>
          <a:lstStyle/>
          <a:p>
            <a:r>
              <a:rPr kumimoji="1" lang="ja-JP" altLang="en-US" dirty="0"/>
              <a:t>旧「三本の矢」（第</a:t>
            </a:r>
            <a:r>
              <a:rPr kumimoji="1" lang="en-US" altLang="ja-JP" dirty="0"/>
              <a:t>2</a:t>
            </a:r>
            <a:r>
              <a:rPr kumimoji="1" lang="ja-JP" altLang="en-US" dirty="0"/>
              <a:t>次安倍内閣。</a:t>
            </a:r>
            <a:r>
              <a:rPr kumimoji="1" lang="en-US" altLang="ja-JP" dirty="0"/>
              <a:t>2013</a:t>
            </a:r>
            <a:r>
              <a:rPr kumimoji="1" lang="ja-JP" altLang="en-US" dirty="0"/>
              <a:t>年</a:t>
            </a:r>
            <a:r>
              <a:rPr kumimoji="1" lang="en-US" altLang="ja-JP" dirty="0"/>
              <a:t>1</a:t>
            </a:r>
            <a:r>
              <a:rPr kumimoji="1" lang="ja-JP" altLang="en-US" dirty="0"/>
              <a:t>月）</a:t>
            </a:r>
            <a:endParaRPr kumimoji="1" lang="en-US" altLang="ja-JP" dirty="0"/>
          </a:p>
          <a:p>
            <a:pPr lvl="1"/>
            <a:r>
              <a:rPr lang="ja-JP" altLang="en-US" dirty="0" smtClean="0"/>
              <a:t>大胆な＿＿＿＿＿＿</a:t>
            </a:r>
          </a:p>
          <a:p>
            <a:pPr lvl="2"/>
            <a:r>
              <a:rPr lang="ja-JP" altLang="en-US" dirty="0" smtClean="0"/>
              <a:t>企業</a:t>
            </a:r>
            <a:r>
              <a:rPr lang="ja-JP" altLang="en-US" dirty="0"/>
              <a:t>・家計に定着したデフレマインドを払拭</a:t>
            </a:r>
          </a:p>
          <a:p>
            <a:pPr lvl="2"/>
            <a:r>
              <a:rPr lang="ja-JP" altLang="en-US" dirty="0"/>
              <a:t>日本銀行は、経済・物価情勢を踏まえつつ、</a:t>
            </a:r>
            <a:r>
              <a:rPr lang="en-US" altLang="ja-JP" dirty="0"/>
              <a:t>2</a:t>
            </a:r>
            <a:r>
              <a:rPr lang="ja-JP" altLang="en-US" dirty="0"/>
              <a:t>％の物価安定目標を実現</a:t>
            </a:r>
            <a:endParaRPr lang="en-US" altLang="ja-JP" dirty="0"/>
          </a:p>
          <a:p>
            <a:pPr lvl="1"/>
            <a:r>
              <a:rPr lang="ja-JP" altLang="en-US" dirty="0"/>
              <a:t>機動的な財政政策</a:t>
            </a:r>
          </a:p>
          <a:p>
            <a:pPr lvl="2"/>
            <a:r>
              <a:rPr lang="ja-JP" altLang="en-US" dirty="0"/>
              <a:t>デフレ脱却をよりスムーズに実現するため、有効需要を創出</a:t>
            </a:r>
          </a:p>
          <a:p>
            <a:pPr lvl="2"/>
            <a:r>
              <a:rPr lang="ja-JP" altLang="en-US" dirty="0"/>
              <a:t>持続的成長に貢献する分野に重点を置き、成長戦略へ橋渡し</a:t>
            </a:r>
            <a:endParaRPr lang="en-US" altLang="ja-JP" dirty="0"/>
          </a:p>
          <a:p>
            <a:pPr lvl="1"/>
            <a:r>
              <a:rPr lang="ja-JP" altLang="en-US" dirty="0"/>
              <a:t>民間投資を喚起する成長戦略</a:t>
            </a:r>
          </a:p>
          <a:p>
            <a:pPr lvl="2"/>
            <a:r>
              <a:rPr lang="ja-JP" altLang="en-US" dirty="0"/>
              <a:t>民間需要を持続的に生み出し、経済を力強い成長軌道に乗せていく</a:t>
            </a:r>
          </a:p>
          <a:p>
            <a:pPr lvl="2"/>
            <a:r>
              <a:rPr lang="ja-JP" altLang="en-US" dirty="0"/>
              <a:t>投資によって生産性を高め、雇用や報酬という果実を広く国民生活に浸透させる</a:t>
            </a:r>
            <a:endParaRPr lang="en-US" altLang="ja-JP" dirty="0"/>
          </a:p>
          <a:p>
            <a:pPr lvl="2"/>
            <a:endParaRPr kumimoji="1" lang="en-US" altLang="ja-JP" dirty="0"/>
          </a:p>
          <a:p>
            <a:pPr lvl="2"/>
            <a:endParaRPr kumimoji="1" lang="en-US" altLang="ja-JP" dirty="0"/>
          </a:p>
        </p:txBody>
      </p:sp>
      <p:sp>
        <p:nvSpPr>
          <p:cNvPr id="3" name="スライド番号プレースホルダー 2"/>
          <p:cNvSpPr>
            <a:spLocks noGrp="1"/>
          </p:cNvSpPr>
          <p:nvPr>
            <p:ph type="sldNum" sz="quarter" idx="12"/>
          </p:nvPr>
        </p:nvSpPr>
        <p:spPr/>
        <p:txBody>
          <a:bodyPr/>
          <a:lstStyle/>
          <a:p>
            <a:pPr>
              <a:defRPr/>
            </a:pPr>
            <a:fld id="{E4077BB3-7DFE-49E4-AA61-91FE59E29089}" type="slidenum">
              <a:rPr lang="en-US" altLang="ja-JP" smtClean="0"/>
              <a:pPr>
                <a:defRPr/>
              </a:pPr>
              <a:t>6</a:t>
            </a:fld>
            <a:endParaRPr lang="en-US" altLang="ja-JP" dirty="0"/>
          </a:p>
        </p:txBody>
      </p:sp>
    </p:spTree>
    <p:extLst>
      <p:ext uri="{BB962C8B-B14F-4D97-AF65-F5344CB8AC3E}">
        <p14:creationId xmlns:p14="http://schemas.microsoft.com/office/powerpoint/2010/main" val="1206107834"/>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a:extLst>
              <a:ext uri="{FF2B5EF4-FFF2-40B4-BE49-F238E27FC236}">
                <a16:creationId xmlns:a16="http://schemas.microsoft.com/office/drawing/2014/main" xmlns="" id="{916C69F0-4BF0-4AD2-8069-263EB768A52A}"/>
              </a:ext>
            </a:extLst>
          </p:cNvPr>
          <p:cNvSpPr>
            <a:spLocks noGrp="1"/>
          </p:cNvSpPr>
          <p:nvPr>
            <p:ph type="title"/>
          </p:nvPr>
        </p:nvSpPr>
        <p:spPr/>
        <p:txBody>
          <a:bodyPr/>
          <a:lstStyle/>
          <a:p>
            <a:r>
              <a:rPr kumimoji="1" lang="ja-JP" altLang="en-US" dirty="0"/>
              <a:t>３　小括</a:t>
            </a:r>
          </a:p>
        </p:txBody>
      </p:sp>
      <p:sp>
        <p:nvSpPr>
          <p:cNvPr id="4" name="スライド番号プレースホルダー 3"/>
          <p:cNvSpPr>
            <a:spLocks noGrp="1"/>
          </p:cNvSpPr>
          <p:nvPr>
            <p:ph type="sldNum" sz="quarter" idx="12"/>
          </p:nvPr>
        </p:nvSpPr>
        <p:spPr/>
        <p:txBody>
          <a:bodyPr/>
          <a:lstStyle/>
          <a:p>
            <a:pPr>
              <a:defRPr/>
            </a:pPr>
            <a:fld id="{F7182273-542A-4D76-9A12-21A75F9967A5}" type="slidenum">
              <a:rPr lang="en-US" altLang="ja-JP" smtClean="0"/>
              <a:pPr>
                <a:defRPr/>
              </a:pPr>
              <a:t>60</a:t>
            </a:fld>
            <a:endParaRPr lang="en-US" altLang="ja-JP" dirty="0"/>
          </a:p>
        </p:txBody>
      </p:sp>
    </p:spTree>
    <p:extLst>
      <p:ext uri="{BB962C8B-B14F-4D97-AF65-F5344CB8AC3E}">
        <p14:creationId xmlns:p14="http://schemas.microsoft.com/office/powerpoint/2010/main" val="1183092402"/>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xmlns="" id="{E1929F8A-0019-4974-857A-2CE391FF1C8D}"/>
              </a:ext>
            </a:extLst>
          </p:cNvPr>
          <p:cNvSpPr>
            <a:spLocks noGrp="1"/>
          </p:cNvSpPr>
          <p:nvPr>
            <p:ph type="title"/>
          </p:nvPr>
        </p:nvSpPr>
        <p:spPr/>
        <p:txBody>
          <a:bodyPr/>
          <a:lstStyle/>
          <a:p>
            <a:r>
              <a:rPr kumimoji="1" lang="ja-JP" altLang="en-US" dirty="0"/>
              <a:t>アベノミクス評価の視点</a:t>
            </a:r>
          </a:p>
        </p:txBody>
      </p:sp>
      <p:sp>
        <p:nvSpPr>
          <p:cNvPr id="5" name="コンテンツ プレースホルダー 4">
            <a:extLst>
              <a:ext uri="{FF2B5EF4-FFF2-40B4-BE49-F238E27FC236}">
                <a16:creationId xmlns:a16="http://schemas.microsoft.com/office/drawing/2014/main" xmlns="" id="{2D0849CF-5206-4A95-9145-DADE8FDDD484}"/>
              </a:ext>
            </a:extLst>
          </p:cNvPr>
          <p:cNvSpPr>
            <a:spLocks noGrp="1"/>
          </p:cNvSpPr>
          <p:nvPr>
            <p:ph idx="1"/>
          </p:nvPr>
        </p:nvSpPr>
        <p:spPr/>
        <p:txBody>
          <a:bodyPr/>
          <a:lstStyle/>
          <a:p>
            <a:r>
              <a:rPr kumimoji="1" lang="ja-JP" altLang="en-US" dirty="0"/>
              <a:t>安倍内閣自ら掲げた目標を達成したか</a:t>
            </a:r>
            <a:endParaRPr kumimoji="1" lang="en-US" altLang="ja-JP" dirty="0"/>
          </a:p>
          <a:p>
            <a:r>
              <a:rPr lang="ja-JP" altLang="en-US" dirty="0"/>
              <a:t>日本経済をそれ以前より望ましい状態に導いたか</a:t>
            </a:r>
          </a:p>
          <a:p>
            <a:r>
              <a:rPr lang="ja-JP" altLang="en-US" dirty="0"/>
              <a:t>日本経済の将来に向かって望ましい展望を開くことができたか</a:t>
            </a:r>
            <a:endParaRPr lang="en-US" altLang="ja-JP" dirty="0"/>
          </a:p>
          <a:p>
            <a:r>
              <a:rPr lang="ja-JP" altLang="en-US" dirty="0"/>
              <a:t>アベノミクスの実施と結果から，どのような経済学的教訓を引き出すべきか</a:t>
            </a:r>
            <a:endParaRPr lang="en-US" altLang="ja-JP" dirty="0"/>
          </a:p>
          <a:p>
            <a:endParaRPr lang="en-US" altLang="ja-JP" dirty="0"/>
          </a:p>
        </p:txBody>
      </p:sp>
      <p:sp>
        <p:nvSpPr>
          <p:cNvPr id="3" name="スライド番号プレースホルダー 2">
            <a:extLst>
              <a:ext uri="{FF2B5EF4-FFF2-40B4-BE49-F238E27FC236}">
                <a16:creationId xmlns:a16="http://schemas.microsoft.com/office/drawing/2014/main" xmlns="" id="{29FD929C-CE61-4B69-87CF-BB0B28434C9B}"/>
              </a:ext>
            </a:extLst>
          </p:cNvPr>
          <p:cNvSpPr>
            <a:spLocks noGrp="1"/>
          </p:cNvSpPr>
          <p:nvPr>
            <p:ph type="sldNum" sz="quarter" idx="12"/>
          </p:nvPr>
        </p:nvSpPr>
        <p:spPr/>
        <p:txBody>
          <a:bodyPr/>
          <a:lstStyle/>
          <a:p>
            <a:pPr>
              <a:defRPr/>
            </a:pPr>
            <a:fld id="{E4077BB3-7DFE-49E4-AA61-91FE59E29089}" type="slidenum">
              <a:rPr lang="en-US" altLang="ja-JP" smtClean="0"/>
              <a:pPr>
                <a:defRPr/>
              </a:pPr>
              <a:t>61</a:t>
            </a:fld>
            <a:endParaRPr lang="en-US" altLang="ja-JP" dirty="0"/>
          </a:p>
        </p:txBody>
      </p:sp>
    </p:spTree>
    <p:extLst>
      <p:ext uri="{BB962C8B-B14F-4D97-AF65-F5344CB8AC3E}">
        <p14:creationId xmlns:p14="http://schemas.microsoft.com/office/powerpoint/2010/main" val="2052594105"/>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xmlns="" id="{413839C6-D2D2-4C10-B9F7-C464B530B303}"/>
              </a:ext>
            </a:extLst>
          </p:cNvPr>
          <p:cNvSpPr>
            <a:spLocks noGrp="1"/>
          </p:cNvSpPr>
          <p:nvPr>
            <p:ph type="title"/>
          </p:nvPr>
        </p:nvSpPr>
        <p:spPr>
          <a:xfrm>
            <a:off x="457200" y="404664"/>
            <a:ext cx="8229600" cy="1152128"/>
          </a:xfrm>
        </p:spPr>
        <p:txBody>
          <a:bodyPr>
            <a:normAutofit fontScale="90000"/>
          </a:bodyPr>
          <a:lstStyle/>
          <a:p>
            <a:r>
              <a:rPr lang="ja-JP" altLang="en-US" dirty="0"/>
              <a:t>安倍内閣</a:t>
            </a:r>
            <a:r>
              <a:rPr kumimoji="1" lang="ja-JP" altLang="en-US" dirty="0"/>
              <a:t>自ら掲げた目標を達成していない</a:t>
            </a:r>
          </a:p>
        </p:txBody>
      </p:sp>
      <p:sp>
        <p:nvSpPr>
          <p:cNvPr id="3" name="コンテンツ プレースホルダー 2">
            <a:extLst>
              <a:ext uri="{FF2B5EF4-FFF2-40B4-BE49-F238E27FC236}">
                <a16:creationId xmlns:a16="http://schemas.microsoft.com/office/drawing/2014/main" xmlns="" id="{8928CBC1-03BD-4AD1-A148-9CCC6FD8B299}"/>
              </a:ext>
            </a:extLst>
          </p:cNvPr>
          <p:cNvSpPr>
            <a:spLocks noGrp="1"/>
          </p:cNvSpPr>
          <p:nvPr>
            <p:ph idx="1"/>
          </p:nvPr>
        </p:nvSpPr>
        <p:spPr>
          <a:xfrm>
            <a:off x="457200" y="1988840"/>
            <a:ext cx="8229600" cy="4608512"/>
          </a:xfrm>
        </p:spPr>
        <p:txBody>
          <a:bodyPr>
            <a:normAutofit/>
          </a:bodyPr>
          <a:lstStyle/>
          <a:p>
            <a:r>
              <a:rPr lang="ja-JP" altLang="en-US" dirty="0"/>
              <a:t>消費者物価上昇率</a:t>
            </a:r>
            <a:r>
              <a:rPr lang="en-US" altLang="ja-JP" dirty="0"/>
              <a:t>2%</a:t>
            </a:r>
            <a:r>
              <a:rPr lang="ja-JP" altLang="en-US" dirty="0"/>
              <a:t>→未達成</a:t>
            </a:r>
            <a:endParaRPr lang="en-US" altLang="ja-JP" dirty="0"/>
          </a:p>
          <a:p>
            <a:r>
              <a:rPr lang="en-US" altLang="ja-JP" dirty="0"/>
              <a:t>10</a:t>
            </a:r>
            <a:r>
              <a:rPr lang="ja-JP" altLang="en-US" dirty="0"/>
              <a:t>年間平均で名目</a:t>
            </a:r>
            <a:r>
              <a:rPr lang="en-US" altLang="ja-JP" dirty="0"/>
              <a:t>GDP</a:t>
            </a:r>
            <a:r>
              <a:rPr lang="ja-JP" altLang="en-US" dirty="0"/>
              <a:t>成長率</a:t>
            </a:r>
            <a:r>
              <a:rPr lang="en-US" altLang="ja-JP" dirty="0"/>
              <a:t>3%</a:t>
            </a:r>
            <a:r>
              <a:rPr lang="ja-JP" altLang="en-US" dirty="0"/>
              <a:t>→未達成</a:t>
            </a:r>
            <a:endParaRPr lang="en-US" altLang="ja-JP" dirty="0"/>
          </a:p>
          <a:p>
            <a:r>
              <a:rPr lang="en-US" altLang="ja-JP" dirty="0"/>
              <a:t>10</a:t>
            </a:r>
            <a:r>
              <a:rPr lang="ja-JP" altLang="en-US" dirty="0"/>
              <a:t>年間平均で実質</a:t>
            </a:r>
            <a:r>
              <a:rPr lang="en-US" altLang="ja-JP" dirty="0"/>
              <a:t>GDP</a:t>
            </a:r>
            <a:r>
              <a:rPr lang="ja-JP" altLang="en-US" dirty="0"/>
              <a:t>成長率</a:t>
            </a:r>
            <a:r>
              <a:rPr lang="en-US" altLang="ja-JP" dirty="0"/>
              <a:t>2%</a:t>
            </a:r>
            <a:r>
              <a:rPr lang="ja-JP" altLang="en-US" dirty="0"/>
              <a:t>→未達成</a:t>
            </a:r>
            <a:endParaRPr lang="en-US" altLang="ja-JP" dirty="0"/>
          </a:p>
          <a:p>
            <a:pPr marL="0" indent="0">
              <a:buNone/>
            </a:pPr>
            <a:endParaRPr kumimoji="1" lang="en-US" altLang="ja-JP" dirty="0"/>
          </a:p>
        </p:txBody>
      </p:sp>
      <p:sp>
        <p:nvSpPr>
          <p:cNvPr id="4" name="スライド番号プレースホルダー 3">
            <a:extLst>
              <a:ext uri="{FF2B5EF4-FFF2-40B4-BE49-F238E27FC236}">
                <a16:creationId xmlns:a16="http://schemas.microsoft.com/office/drawing/2014/main" xmlns="" id="{1A061C4F-0470-41AB-9991-654B9CA9E692}"/>
              </a:ext>
            </a:extLst>
          </p:cNvPr>
          <p:cNvSpPr>
            <a:spLocks noGrp="1"/>
          </p:cNvSpPr>
          <p:nvPr>
            <p:ph type="sldNum" sz="quarter" idx="12"/>
          </p:nvPr>
        </p:nvSpPr>
        <p:spPr/>
        <p:txBody>
          <a:bodyPr/>
          <a:lstStyle/>
          <a:p>
            <a:pPr>
              <a:defRPr/>
            </a:pPr>
            <a:fld id="{F7182273-542A-4D76-9A12-21A75F9967A5}" type="slidenum">
              <a:rPr lang="en-US" altLang="ja-JP" smtClean="0"/>
              <a:pPr>
                <a:defRPr/>
              </a:pPr>
              <a:t>62</a:t>
            </a:fld>
            <a:endParaRPr lang="en-US" altLang="ja-JP" dirty="0"/>
          </a:p>
        </p:txBody>
      </p:sp>
    </p:spTree>
    <p:extLst>
      <p:ext uri="{BB962C8B-B14F-4D97-AF65-F5344CB8AC3E}">
        <p14:creationId xmlns:p14="http://schemas.microsoft.com/office/powerpoint/2010/main" val="4238947516"/>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xmlns="" id="{ACFF5009-11B7-45E3-BF7D-396C1CE045C6}"/>
              </a:ext>
            </a:extLst>
          </p:cNvPr>
          <p:cNvSpPr>
            <a:spLocks noGrp="1"/>
          </p:cNvSpPr>
          <p:nvPr>
            <p:ph type="title"/>
          </p:nvPr>
        </p:nvSpPr>
        <p:spPr/>
        <p:txBody>
          <a:bodyPr>
            <a:noAutofit/>
          </a:bodyPr>
          <a:lstStyle/>
          <a:p>
            <a:r>
              <a:rPr kumimoji="1" lang="ja-JP" altLang="en-US" sz="3600" dirty="0"/>
              <a:t>アベノミクスで想定されたメカニズムは一部しか実現していない</a:t>
            </a:r>
          </a:p>
        </p:txBody>
      </p:sp>
      <p:sp>
        <p:nvSpPr>
          <p:cNvPr id="3" name="コンテンツ プレースホルダー 2">
            <a:extLst>
              <a:ext uri="{FF2B5EF4-FFF2-40B4-BE49-F238E27FC236}">
                <a16:creationId xmlns:a16="http://schemas.microsoft.com/office/drawing/2014/main" xmlns="" id="{94D33E17-46F9-480F-825F-A2D9444CFE49}"/>
              </a:ext>
            </a:extLst>
          </p:cNvPr>
          <p:cNvSpPr>
            <a:spLocks noGrp="1"/>
          </p:cNvSpPr>
          <p:nvPr>
            <p:ph idx="1"/>
          </p:nvPr>
        </p:nvSpPr>
        <p:spPr>
          <a:xfrm>
            <a:off x="457200" y="1600201"/>
            <a:ext cx="8229600" cy="5121275"/>
          </a:xfrm>
        </p:spPr>
        <p:txBody>
          <a:bodyPr>
            <a:normAutofit fontScale="92500" lnSpcReduction="10000"/>
          </a:bodyPr>
          <a:lstStyle/>
          <a:p>
            <a:r>
              <a:rPr lang="ja-JP" altLang="en-US" dirty="0"/>
              <a:t>当初想定</a:t>
            </a:r>
            <a:endParaRPr lang="en-US" altLang="ja-JP" dirty="0"/>
          </a:p>
          <a:p>
            <a:pPr lvl="1"/>
            <a:r>
              <a:rPr lang="ja-JP" altLang="en-US" dirty="0">
                <a:hlinkClick r:id="rId2" action="ppaction://hlinksldjump"/>
              </a:rPr>
              <a:t>前掲スライド</a:t>
            </a:r>
            <a:r>
              <a:rPr lang="ja-JP" altLang="en-US" dirty="0"/>
              <a:t>，</a:t>
            </a:r>
            <a:r>
              <a:rPr lang="ja-JP" altLang="en-US" dirty="0">
                <a:hlinkClick r:id="rId3" action="ppaction://hlinksldjump"/>
              </a:rPr>
              <a:t>前掲スライド</a:t>
            </a:r>
            <a:endParaRPr lang="en-US" altLang="ja-JP" dirty="0"/>
          </a:p>
          <a:p>
            <a:r>
              <a:rPr lang="ja-JP" altLang="en-US" dirty="0"/>
              <a:t>量的金融緩和→利子率低下→円安と株高→輸出産業中心に企業業績回復，は実現した</a:t>
            </a:r>
            <a:endParaRPr lang="en-US" altLang="ja-JP" dirty="0"/>
          </a:p>
          <a:p>
            <a:r>
              <a:rPr lang="ja-JP" altLang="en-US" dirty="0"/>
              <a:t>企業業績回復→雇用拡大，は実現した</a:t>
            </a:r>
            <a:endParaRPr lang="en-US" altLang="ja-JP" dirty="0"/>
          </a:p>
          <a:p>
            <a:r>
              <a:rPr lang="ja-JP" altLang="en-US" dirty="0"/>
              <a:t>雇用拡大→賃金上昇→家計消費拡大，は弱い</a:t>
            </a:r>
            <a:endParaRPr lang="en-US" altLang="ja-JP" dirty="0"/>
          </a:p>
          <a:p>
            <a:r>
              <a:rPr kumimoji="1" lang="ja-JP" altLang="en-US" dirty="0"/>
              <a:t>企業業績回復→投資拡大，</a:t>
            </a:r>
            <a:r>
              <a:rPr lang="ja-JP" altLang="en-US" dirty="0"/>
              <a:t>は</a:t>
            </a:r>
            <a:r>
              <a:rPr kumimoji="1" lang="ja-JP" altLang="en-US" dirty="0"/>
              <a:t>弱い</a:t>
            </a:r>
            <a:endParaRPr kumimoji="1" lang="en-US" altLang="ja-JP" dirty="0"/>
          </a:p>
          <a:p>
            <a:r>
              <a:rPr kumimoji="1" lang="ja-JP" altLang="en-US" dirty="0"/>
              <a:t>利子率低下→投資拡大，は弱い</a:t>
            </a:r>
            <a:endParaRPr kumimoji="1" lang="en-US" altLang="ja-JP" dirty="0"/>
          </a:p>
          <a:p>
            <a:r>
              <a:rPr lang="ja-JP" altLang="en-US" dirty="0"/>
              <a:t>利子率低下→デフレマインド脱却→物価上昇→投資・消費拡大は実現していない</a:t>
            </a:r>
            <a:endParaRPr kumimoji="1" lang="ja-JP" altLang="en-US" dirty="0"/>
          </a:p>
        </p:txBody>
      </p:sp>
      <p:sp>
        <p:nvSpPr>
          <p:cNvPr id="4" name="スライド番号プレースホルダー 3">
            <a:extLst>
              <a:ext uri="{FF2B5EF4-FFF2-40B4-BE49-F238E27FC236}">
                <a16:creationId xmlns:a16="http://schemas.microsoft.com/office/drawing/2014/main" xmlns="" id="{3D9002BF-AF48-4147-B1AC-458E9234627D}"/>
              </a:ext>
            </a:extLst>
          </p:cNvPr>
          <p:cNvSpPr>
            <a:spLocks noGrp="1"/>
          </p:cNvSpPr>
          <p:nvPr>
            <p:ph type="sldNum" sz="quarter" idx="12"/>
          </p:nvPr>
        </p:nvSpPr>
        <p:spPr/>
        <p:txBody>
          <a:bodyPr/>
          <a:lstStyle/>
          <a:p>
            <a:pPr>
              <a:defRPr/>
            </a:pPr>
            <a:fld id="{F7182273-542A-4D76-9A12-21A75F9967A5}" type="slidenum">
              <a:rPr lang="en-US" altLang="ja-JP" smtClean="0"/>
              <a:pPr>
                <a:defRPr/>
              </a:pPr>
              <a:t>63</a:t>
            </a:fld>
            <a:endParaRPr lang="en-US" altLang="ja-JP" dirty="0"/>
          </a:p>
        </p:txBody>
      </p:sp>
    </p:spTree>
    <p:extLst>
      <p:ext uri="{BB962C8B-B14F-4D97-AF65-F5344CB8AC3E}">
        <p14:creationId xmlns:p14="http://schemas.microsoft.com/office/powerpoint/2010/main" val="3407547352"/>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xmlns="" id="{CD6806B5-4191-428E-8EF5-460B9E209558}"/>
              </a:ext>
            </a:extLst>
          </p:cNvPr>
          <p:cNvSpPr>
            <a:spLocks noGrp="1"/>
          </p:cNvSpPr>
          <p:nvPr>
            <p:ph type="title"/>
          </p:nvPr>
        </p:nvSpPr>
        <p:spPr>
          <a:xfrm>
            <a:off x="457200" y="404664"/>
            <a:ext cx="8229600" cy="864096"/>
          </a:xfrm>
        </p:spPr>
        <p:txBody>
          <a:bodyPr/>
          <a:lstStyle/>
          <a:p>
            <a:r>
              <a:rPr kumimoji="1" lang="ja-JP" altLang="en-US" sz="3600" dirty="0"/>
              <a:t>アベノミクスは日本経済をどう動かしたか</a:t>
            </a:r>
          </a:p>
        </p:txBody>
      </p:sp>
      <p:sp>
        <p:nvSpPr>
          <p:cNvPr id="3" name="コンテンツ プレースホルダー 2">
            <a:extLst>
              <a:ext uri="{FF2B5EF4-FFF2-40B4-BE49-F238E27FC236}">
                <a16:creationId xmlns:a16="http://schemas.microsoft.com/office/drawing/2014/main" xmlns="" id="{50DBABC3-DD8D-40B8-AC1D-8121DA128A6E}"/>
              </a:ext>
            </a:extLst>
          </p:cNvPr>
          <p:cNvSpPr>
            <a:spLocks noGrp="1"/>
          </p:cNvSpPr>
          <p:nvPr>
            <p:ph idx="1"/>
          </p:nvPr>
        </p:nvSpPr>
        <p:spPr>
          <a:xfrm>
            <a:off x="323528" y="1268760"/>
            <a:ext cx="8820472" cy="5452715"/>
          </a:xfrm>
        </p:spPr>
        <p:txBody>
          <a:bodyPr>
            <a:normAutofit fontScale="77500" lnSpcReduction="20000"/>
          </a:bodyPr>
          <a:lstStyle/>
          <a:p>
            <a:r>
              <a:rPr lang="ja-JP" altLang="en-US" dirty="0"/>
              <a:t>アベノミクスの功績といえること：金融・財政を引き締めずに，拡張策</a:t>
            </a:r>
            <a:r>
              <a:rPr kumimoji="1" lang="ja-JP" altLang="en-US" dirty="0"/>
              <a:t>をとった</a:t>
            </a:r>
            <a:endParaRPr kumimoji="1" lang="en-US" altLang="ja-JP" dirty="0"/>
          </a:p>
          <a:p>
            <a:pPr lvl="1"/>
            <a:r>
              <a:rPr lang="ja-JP" altLang="en-US" dirty="0"/>
              <a:t>需給ギャップが存在する下で成長促進策をとったことは合理的だった</a:t>
            </a:r>
            <a:endParaRPr lang="en-US" altLang="ja-JP" dirty="0"/>
          </a:p>
          <a:p>
            <a:r>
              <a:rPr lang="ja-JP" altLang="en-US" dirty="0"/>
              <a:t>その結果，投資・消費は弱々しいが拡大はし，雇用は拡大して需給ギャップは解消した</a:t>
            </a:r>
            <a:endParaRPr lang="en-US" altLang="ja-JP" dirty="0"/>
          </a:p>
          <a:p>
            <a:pPr lvl="1"/>
            <a:r>
              <a:rPr lang="ja-JP" altLang="en-US" dirty="0"/>
              <a:t>緊縮政策（財政赤字削減を優先した財政緊縮，市場機能回復のための金融緩和終了</a:t>
            </a:r>
            <a:r>
              <a:rPr lang="en-US" altLang="ja-JP" dirty="0"/>
              <a:t>)</a:t>
            </a:r>
            <a:r>
              <a:rPr lang="ja-JP" altLang="en-US" dirty="0"/>
              <a:t>を行っていたら，不況になった可能性が高い</a:t>
            </a:r>
            <a:endParaRPr lang="en-US" altLang="ja-JP" dirty="0"/>
          </a:p>
          <a:p>
            <a:pPr lvl="1"/>
            <a:r>
              <a:rPr lang="ja-JP" altLang="en-US" dirty="0"/>
              <a:t>アベノミクスの成果が芳しくなくとも，金融・財政の拡張をどこで転換するかは慎重な検討を要する</a:t>
            </a:r>
            <a:endParaRPr lang="en-US" altLang="ja-JP" dirty="0"/>
          </a:p>
          <a:p>
            <a:r>
              <a:rPr lang="ja-JP" altLang="en-US" dirty="0"/>
              <a:t>問題：需給ギャップが拡大したなら完全雇用のはずなのに</a:t>
            </a:r>
            <a:endParaRPr lang="en-US" altLang="ja-JP" dirty="0"/>
          </a:p>
          <a:p>
            <a:pPr lvl="1"/>
            <a:r>
              <a:rPr lang="ja-JP" altLang="en-US" dirty="0"/>
              <a:t>企業利益は回復しても</a:t>
            </a:r>
            <a:endParaRPr lang="en-US" altLang="ja-JP" dirty="0"/>
          </a:p>
          <a:p>
            <a:pPr lvl="1"/>
            <a:r>
              <a:rPr lang="ja-JP" altLang="en-US" dirty="0"/>
              <a:t>消費と投資は伸び悩み</a:t>
            </a:r>
            <a:endParaRPr lang="en-US" altLang="ja-JP" dirty="0"/>
          </a:p>
          <a:p>
            <a:pPr lvl="1"/>
            <a:r>
              <a:rPr lang="ja-JP" altLang="en-US" dirty="0"/>
              <a:t>賃金も物価もなかなか上がらない</a:t>
            </a:r>
            <a:endParaRPr lang="en-US" altLang="ja-JP" dirty="0"/>
          </a:p>
          <a:p>
            <a:pPr marL="457200" lvl="1" indent="0">
              <a:buNone/>
            </a:pPr>
            <a:r>
              <a:rPr lang="ja-JP" altLang="en-US" dirty="0"/>
              <a:t>→何を意味しているのか？１）潜在成長率低下問題，２）格差問題</a:t>
            </a:r>
            <a:endParaRPr lang="en-US" altLang="ja-JP" dirty="0"/>
          </a:p>
          <a:p>
            <a:endParaRPr lang="en-US" altLang="ja-JP" dirty="0"/>
          </a:p>
          <a:p>
            <a:endParaRPr kumimoji="1" lang="ja-JP" altLang="en-US" dirty="0"/>
          </a:p>
        </p:txBody>
      </p:sp>
      <p:sp>
        <p:nvSpPr>
          <p:cNvPr id="4" name="スライド番号プレースホルダー 3">
            <a:extLst>
              <a:ext uri="{FF2B5EF4-FFF2-40B4-BE49-F238E27FC236}">
                <a16:creationId xmlns:a16="http://schemas.microsoft.com/office/drawing/2014/main" xmlns="" id="{56B7922B-C958-4328-8BBB-B9A342FFD4AD}"/>
              </a:ext>
            </a:extLst>
          </p:cNvPr>
          <p:cNvSpPr>
            <a:spLocks noGrp="1"/>
          </p:cNvSpPr>
          <p:nvPr>
            <p:ph type="sldNum" sz="quarter" idx="12"/>
          </p:nvPr>
        </p:nvSpPr>
        <p:spPr/>
        <p:txBody>
          <a:bodyPr/>
          <a:lstStyle/>
          <a:p>
            <a:pPr>
              <a:defRPr/>
            </a:pPr>
            <a:fld id="{F7182273-542A-4D76-9A12-21A75F9967A5}" type="slidenum">
              <a:rPr lang="en-US" altLang="ja-JP" smtClean="0"/>
              <a:pPr>
                <a:defRPr/>
              </a:pPr>
              <a:t>64</a:t>
            </a:fld>
            <a:endParaRPr lang="en-US" altLang="ja-JP" dirty="0"/>
          </a:p>
        </p:txBody>
      </p:sp>
    </p:spTree>
    <p:extLst>
      <p:ext uri="{BB962C8B-B14F-4D97-AF65-F5344CB8AC3E}">
        <p14:creationId xmlns:p14="http://schemas.microsoft.com/office/powerpoint/2010/main" val="1315592972"/>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xmlns="" id="{2EAEF992-F73C-404E-B79D-34BF0C58FE6E}"/>
              </a:ext>
            </a:extLst>
          </p:cNvPr>
          <p:cNvSpPr>
            <a:spLocks noGrp="1"/>
          </p:cNvSpPr>
          <p:nvPr>
            <p:ph type="title"/>
          </p:nvPr>
        </p:nvSpPr>
        <p:spPr/>
        <p:txBody>
          <a:bodyPr/>
          <a:lstStyle/>
          <a:p>
            <a:r>
              <a:rPr kumimoji="1" lang="en-US" altLang="ja-JP" dirty="0"/>
              <a:t>2018</a:t>
            </a:r>
            <a:r>
              <a:rPr kumimoji="1" lang="ja-JP" altLang="en-US" dirty="0"/>
              <a:t>年現在の好況の評価</a:t>
            </a:r>
          </a:p>
        </p:txBody>
      </p:sp>
      <p:sp>
        <p:nvSpPr>
          <p:cNvPr id="3" name="コンテンツ プレースホルダー 2">
            <a:extLst>
              <a:ext uri="{FF2B5EF4-FFF2-40B4-BE49-F238E27FC236}">
                <a16:creationId xmlns:a16="http://schemas.microsoft.com/office/drawing/2014/main" xmlns="" id="{E1CDAEC7-39E0-4545-B8E5-B468F12A56DB}"/>
              </a:ext>
            </a:extLst>
          </p:cNvPr>
          <p:cNvSpPr>
            <a:spLocks noGrp="1"/>
          </p:cNvSpPr>
          <p:nvPr>
            <p:ph idx="1"/>
          </p:nvPr>
        </p:nvSpPr>
        <p:spPr/>
        <p:txBody>
          <a:bodyPr/>
          <a:lstStyle/>
          <a:p>
            <a:r>
              <a:rPr kumimoji="1" lang="ja-JP" altLang="en-US" dirty="0"/>
              <a:t>縁辺労働力の非正規労働者としての参入によって雇用が拡大したため，労働市場の賃金引き上げ圧力が弱い</a:t>
            </a:r>
            <a:endParaRPr kumimoji="1" lang="en-US" altLang="ja-JP" dirty="0"/>
          </a:p>
          <a:p>
            <a:pPr lvl="1"/>
            <a:r>
              <a:rPr kumimoji="1" lang="ja-JP" altLang="en-US" dirty="0"/>
              <a:t>全部雇用のため失業者と表示されないが，労働市場に参入しうる女性・高齢者はまだ存在する</a:t>
            </a:r>
            <a:endParaRPr kumimoji="1" lang="en-US" altLang="ja-JP" dirty="0"/>
          </a:p>
          <a:p>
            <a:r>
              <a:rPr kumimoji="1" lang="ja-JP" altLang="en-US" dirty="0"/>
              <a:t>潜在成長率がそもそも低いので，弱い成長でも成長の天井に突き当たってしまう</a:t>
            </a:r>
            <a:endParaRPr kumimoji="1" lang="en-US" altLang="ja-JP" dirty="0"/>
          </a:p>
          <a:p>
            <a:pPr lvl="1"/>
            <a:r>
              <a:rPr lang="ja-JP" altLang="en-US" dirty="0"/>
              <a:t>あげく，突き当たる圧力が弱いので物価も上がらない</a:t>
            </a:r>
            <a:endParaRPr kumimoji="1" lang="en-US" altLang="ja-JP" dirty="0"/>
          </a:p>
        </p:txBody>
      </p:sp>
      <p:sp>
        <p:nvSpPr>
          <p:cNvPr id="4" name="スライド番号プレースホルダー 3">
            <a:extLst>
              <a:ext uri="{FF2B5EF4-FFF2-40B4-BE49-F238E27FC236}">
                <a16:creationId xmlns:a16="http://schemas.microsoft.com/office/drawing/2014/main" xmlns="" id="{92E8C4D3-5436-4A10-9FA4-428A345BF770}"/>
              </a:ext>
            </a:extLst>
          </p:cNvPr>
          <p:cNvSpPr>
            <a:spLocks noGrp="1"/>
          </p:cNvSpPr>
          <p:nvPr>
            <p:ph type="sldNum" sz="quarter" idx="12"/>
          </p:nvPr>
        </p:nvSpPr>
        <p:spPr/>
        <p:txBody>
          <a:bodyPr/>
          <a:lstStyle/>
          <a:p>
            <a:pPr>
              <a:defRPr/>
            </a:pPr>
            <a:fld id="{F7182273-542A-4D76-9A12-21A75F9967A5}" type="slidenum">
              <a:rPr lang="en-US" altLang="ja-JP" smtClean="0"/>
              <a:pPr>
                <a:defRPr/>
              </a:pPr>
              <a:t>65</a:t>
            </a:fld>
            <a:endParaRPr lang="en-US" altLang="ja-JP" dirty="0"/>
          </a:p>
        </p:txBody>
      </p:sp>
    </p:spTree>
    <p:extLst>
      <p:ext uri="{BB962C8B-B14F-4D97-AF65-F5344CB8AC3E}">
        <p14:creationId xmlns:p14="http://schemas.microsoft.com/office/powerpoint/2010/main" val="2881731990"/>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xmlns="" id="{74562A1F-D473-4026-978F-C88BD642CE6C}"/>
              </a:ext>
            </a:extLst>
          </p:cNvPr>
          <p:cNvSpPr>
            <a:spLocks noGrp="1"/>
          </p:cNvSpPr>
          <p:nvPr>
            <p:ph type="title"/>
          </p:nvPr>
        </p:nvSpPr>
        <p:spPr/>
        <p:txBody>
          <a:bodyPr>
            <a:normAutofit fontScale="90000"/>
          </a:bodyPr>
          <a:lstStyle/>
          <a:p>
            <a:r>
              <a:rPr kumimoji="1" lang="ja-JP" altLang="en-US" dirty="0"/>
              <a:t>成長率の引き上げと日本経済の将来展望</a:t>
            </a:r>
          </a:p>
        </p:txBody>
      </p:sp>
      <p:sp>
        <p:nvSpPr>
          <p:cNvPr id="3" name="コンテンツ プレースホルダー 2">
            <a:extLst>
              <a:ext uri="{FF2B5EF4-FFF2-40B4-BE49-F238E27FC236}">
                <a16:creationId xmlns:a16="http://schemas.microsoft.com/office/drawing/2014/main" xmlns="" id="{2DC2D00D-5419-4141-A96D-D13B091B4190}"/>
              </a:ext>
            </a:extLst>
          </p:cNvPr>
          <p:cNvSpPr>
            <a:spLocks noGrp="1"/>
          </p:cNvSpPr>
          <p:nvPr>
            <p:ph idx="1"/>
          </p:nvPr>
        </p:nvSpPr>
        <p:spPr>
          <a:xfrm>
            <a:off x="457200" y="1600201"/>
            <a:ext cx="8229600" cy="5121275"/>
          </a:xfrm>
        </p:spPr>
        <p:txBody>
          <a:bodyPr>
            <a:normAutofit lnSpcReduction="10000"/>
          </a:bodyPr>
          <a:lstStyle/>
          <a:p>
            <a:r>
              <a:rPr lang="ja-JP" altLang="en-US" dirty="0"/>
              <a:t>潜在成長率低下の意味</a:t>
            </a:r>
            <a:endParaRPr lang="en-US" altLang="ja-JP" dirty="0"/>
          </a:p>
          <a:p>
            <a:pPr lvl="1"/>
            <a:r>
              <a:rPr lang="en-US" altLang="ja-JP" dirty="0"/>
              <a:t>TFP</a:t>
            </a:r>
            <a:r>
              <a:rPr lang="ja-JP" altLang="en-US" dirty="0"/>
              <a:t>や労働供給を所与として計算。労働供給は縁辺労働力から伸びるかもしれないが，</a:t>
            </a:r>
            <a:r>
              <a:rPr lang="en-US" altLang="ja-JP" dirty="0"/>
              <a:t>TFP</a:t>
            </a:r>
            <a:r>
              <a:rPr lang="ja-JP" altLang="en-US" dirty="0"/>
              <a:t>はイノベーションによって引き上げないと変わらない</a:t>
            </a:r>
            <a:endParaRPr lang="en-US" altLang="ja-JP" dirty="0"/>
          </a:p>
          <a:p>
            <a:r>
              <a:rPr lang="ja-JP" altLang="en-US" dirty="0"/>
              <a:t>人口減・高齢社会を支えるためには，潜在成長率の引き上げも重要</a:t>
            </a:r>
            <a:endParaRPr lang="en-US" altLang="ja-JP" dirty="0"/>
          </a:p>
          <a:p>
            <a:pPr lvl="1"/>
            <a:r>
              <a:rPr lang="ja-JP" altLang="en-US" dirty="0"/>
              <a:t>生産年齢人口は確実に減り，</a:t>
            </a:r>
            <a:r>
              <a:rPr lang="en-US" altLang="ja-JP" dirty="0"/>
              <a:t>1</a:t>
            </a:r>
            <a:r>
              <a:rPr lang="ja-JP" altLang="en-US" dirty="0"/>
              <a:t>人当たり生産年齢人口で支える従属人口は増える（</a:t>
            </a:r>
            <a:r>
              <a:rPr lang="en-US" altLang="ja-JP" dirty="0">
                <a:hlinkClick r:id="rId2" action="ppaction://hlinkpres?slideindex=50&amp;slidetitle=人口減少・高齢化・低成長の経済問題（２）"/>
              </a:rPr>
              <a:t>3</a:t>
            </a:r>
            <a:r>
              <a:rPr lang="ja-JP" altLang="en-US" dirty="0">
                <a:hlinkClick r:id="rId2" action="ppaction://hlinkpres?slideindex=50&amp;slidetitle=人口減少・高齢化・低成長の経済問題（２）"/>
              </a:rPr>
              <a:t>章スライド</a:t>
            </a:r>
            <a:r>
              <a:rPr lang="ja-JP" altLang="en-US" dirty="0"/>
              <a:t>）</a:t>
            </a:r>
            <a:endParaRPr lang="en-US" altLang="ja-JP" dirty="0"/>
          </a:p>
          <a:p>
            <a:pPr lvl="1"/>
            <a:r>
              <a:rPr lang="ja-JP" altLang="en-US" dirty="0"/>
              <a:t>以下のいずれか</a:t>
            </a:r>
            <a:r>
              <a:rPr lang="en-US" altLang="ja-JP" dirty="0"/>
              <a:t>or</a:t>
            </a:r>
            <a:r>
              <a:rPr lang="ja-JP" altLang="en-US" dirty="0"/>
              <a:t>両方が必要</a:t>
            </a:r>
            <a:endParaRPr lang="en-US" altLang="ja-JP" dirty="0"/>
          </a:p>
          <a:p>
            <a:pPr lvl="2"/>
            <a:r>
              <a:rPr lang="ja-JP" altLang="en-US" dirty="0"/>
              <a:t>生産年齢一人当たり成長率を引き上げる</a:t>
            </a:r>
            <a:endParaRPr lang="en-US" altLang="ja-JP" dirty="0"/>
          </a:p>
          <a:p>
            <a:pPr lvl="2"/>
            <a:r>
              <a:rPr lang="en-US" altLang="ja-JP" dirty="0"/>
              <a:t>65</a:t>
            </a:r>
            <a:r>
              <a:rPr lang="ja-JP" altLang="en-US" dirty="0"/>
              <a:t>歳以上の高齢者の労働力率を引き上げる</a:t>
            </a:r>
            <a:endParaRPr lang="en-US" altLang="ja-JP" dirty="0"/>
          </a:p>
          <a:p>
            <a:pPr lvl="1"/>
            <a:endParaRPr lang="ja-JP" altLang="en-US" dirty="0"/>
          </a:p>
        </p:txBody>
      </p:sp>
      <p:sp>
        <p:nvSpPr>
          <p:cNvPr id="4" name="スライド番号プレースホルダー 3">
            <a:extLst>
              <a:ext uri="{FF2B5EF4-FFF2-40B4-BE49-F238E27FC236}">
                <a16:creationId xmlns:a16="http://schemas.microsoft.com/office/drawing/2014/main" xmlns="" id="{42696D83-74D3-4F04-BD1A-9FBD91F2D22E}"/>
              </a:ext>
            </a:extLst>
          </p:cNvPr>
          <p:cNvSpPr>
            <a:spLocks noGrp="1"/>
          </p:cNvSpPr>
          <p:nvPr>
            <p:ph type="sldNum" sz="quarter" idx="12"/>
          </p:nvPr>
        </p:nvSpPr>
        <p:spPr/>
        <p:txBody>
          <a:bodyPr/>
          <a:lstStyle/>
          <a:p>
            <a:pPr>
              <a:defRPr/>
            </a:pPr>
            <a:fld id="{F7182273-542A-4D76-9A12-21A75F9967A5}" type="slidenum">
              <a:rPr lang="en-US" altLang="ja-JP" smtClean="0"/>
              <a:pPr>
                <a:defRPr/>
              </a:pPr>
              <a:t>66</a:t>
            </a:fld>
            <a:endParaRPr lang="en-US" altLang="ja-JP" dirty="0"/>
          </a:p>
        </p:txBody>
      </p:sp>
    </p:spTree>
    <p:extLst>
      <p:ext uri="{BB962C8B-B14F-4D97-AF65-F5344CB8AC3E}">
        <p14:creationId xmlns:p14="http://schemas.microsoft.com/office/powerpoint/2010/main" val="1484597192"/>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xmlns="" id="{88F912C5-408B-4B00-841C-C8EC0D946F64}"/>
              </a:ext>
            </a:extLst>
          </p:cNvPr>
          <p:cNvSpPr>
            <a:spLocks noGrp="1"/>
          </p:cNvSpPr>
          <p:nvPr>
            <p:ph type="title"/>
          </p:nvPr>
        </p:nvSpPr>
        <p:spPr/>
        <p:txBody>
          <a:bodyPr>
            <a:normAutofit fontScale="90000"/>
          </a:bodyPr>
          <a:lstStyle/>
          <a:p>
            <a:r>
              <a:rPr kumimoji="1" lang="ja-JP" altLang="en-US" dirty="0"/>
              <a:t>潜在成長率を引き上げ，かつ好況を維持することは可能か？</a:t>
            </a:r>
          </a:p>
        </p:txBody>
      </p:sp>
      <p:sp>
        <p:nvSpPr>
          <p:cNvPr id="3" name="コンテンツ プレースホルダー 2">
            <a:extLst>
              <a:ext uri="{FF2B5EF4-FFF2-40B4-BE49-F238E27FC236}">
                <a16:creationId xmlns:a16="http://schemas.microsoft.com/office/drawing/2014/main" xmlns="" id="{C2F7D020-4139-4E1B-ABCF-82961CB5D66A}"/>
              </a:ext>
            </a:extLst>
          </p:cNvPr>
          <p:cNvSpPr>
            <a:spLocks noGrp="1"/>
          </p:cNvSpPr>
          <p:nvPr>
            <p:ph idx="1"/>
          </p:nvPr>
        </p:nvSpPr>
        <p:spPr>
          <a:xfrm>
            <a:off x="457200" y="1803103"/>
            <a:ext cx="8229600" cy="4525963"/>
          </a:xfrm>
        </p:spPr>
        <p:txBody>
          <a:bodyPr/>
          <a:lstStyle/>
          <a:p>
            <a:r>
              <a:rPr kumimoji="1" lang="ja-JP" altLang="en-US" dirty="0"/>
              <a:t>問題は投資資金調達ではない</a:t>
            </a:r>
            <a:endParaRPr kumimoji="1" lang="en-US" altLang="ja-JP" dirty="0"/>
          </a:p>
          <a:p>
            <a:pPr lvl="1"/>
            <a:r>
              <a:rPr kumimoji="1" lang="ja-JP" altLang="en-US" dirty="0"/>
              <a:t>日銀</a:t>
            </a:r>
            <a:r>
              <a:rPr lang="ja-JP" altLang="en-US" dirty="0"/>
              <a:t>は金融を極度に緩和し，</a:t>
            </a:r>
            <a:r>
              <a:rPr kumimoji="1" lang="ja-JP" altLang="en-US" dirty="0"/>
              <a:t>大企業は手元流動性を積み上げている</a:t>
            </a:r>
            <a:endParaRPr lang="en-US" altLang="ja-JP" dirty="0"/>
          </a:p>
          <a:p>
            <a:r>
              <a:rPr kumimoji="1" lang="ja-JP" altLang="en-US" dirty="0"/>
              <a:t>問題は投資機会</a:t>
            </a:r>
            <a:endParaRPr kumimoji="1" lang="en-US" altLang="ja-JP" dirty="0"/>
          </a:p>
          <a:p>
            <a:pPr lvl="1"/>
            <a:r>
              <a:rPr kumimoji="1" lang="ja-JP" altLang="en-US" dirty="0"/>
              <a:t>期待利潤率は本質的に不確実だが</a:t>
            </a:r>
            <a:r>
              <a:rPr kumimoji="1" lang="en-US" altLang="ja-JP" dirty="0"/>
              <a:t>(</a:t>
            </a:r>
            <a:r>
              <a:rPr lang="en-US" altLang="ja-JP" dirty="0">
                <a:hlinkClick r:id="rId2" action="ppaction://hlinkpres?slideindex=15&amp;slidetitle=投資を左右する要因：資本の限界効率"/>
              </a:rPr>
              <a:t>4-1</a:t>
            </a:r>
            <a:r>
              <a:rPr kumimoji="1" lang="ja-JP" altLang="en-US" dirty="0">
                <a:hlinkClick r:id="rId2" action="ppaction://hlinkpres?slideindex=15&amp;slidetitle=投資を左右する要因：資本の限界効率"/>
              </a:rPr>
              <a:t>スライド参照</a:t>
            </a:r>
            <a:r>
              <a:rPr kumimoji="1" lang="en-US" altLang="ja-JP" dirty="0"/>
              <a:t>)</a:t>
            </a:r>
            <a:r>
              <a:rPr kumimoji="1" lang="ja-JP" altLang="en-US" dirty="0" err="1"/>
              <a:t>，</a:t>
            </a:r>
            <a:r>
              <a:rPr kumimoji="1" lang="ja-JP" altLang="en-US" dirty="0"/>
              <a:t>それが極度に下がっている</a:t>
            </a:r>
            <a:endParaRPr kumimoji="1" lang="en-US" altLang="ja-JP" dirty="0"/>
          </a:p>
          <a:p>
            <a:r>
              <a:rPr lang="ja-JP" altLang="en-US" dirty="0"/>
              <a:t>もう一つの問題：投資が伸びて潜在成長率が引きあがっても，それだけでは不況になる</a:t>
            </a:r>
            <a:endParaRPr lang="en-US" altLang="ja-JP" dirty="0"/>
          </a:p>
          <a:p>
            <a:pPr lvl="1"/>
            <a:r>
              <a:rPr kumimoji="1" lang="ja-JP" altLang="en-US" dirty="0"/>
              <a:t>需要も伸びないと需給ギャップが発生</a:t>
            </a:r>
          </a:p>
        </p:txBody>
      </p:sp>
      <p:sp>
        <p:nvSpPr>
          <p:cNvPr id="4" name="スライド番号プレースホルダー 3">
            <a:extLst>
              <a:ext uri="{FF2B5EF4-FFF2-40B4-BE49-F238E27FC236}">
                <a16:creationId xmlns:a16="http://schemas.microsoft.com/office/drawing/2014/main" xmlns="" id="{EAE03877-175D-46CA-A016-949E54305342}"/>
              </a:ext>
            </a:extLst>
          </p:cNvPr>
          <p:cNvSpPr>
            <a:spLocks noGrp="1"/>
          </p:cNvSpPr>
          <p:nvPr>
            <p:ph type="sldNum" sz="quarter" idx="12"/>
          </p:nvPr>
        </p:nvSpPr>
        <p:spPr/>
        <p:txBody>
          <a:bodyPr/>
          <a:lstStyle/>
          <a:p>
            <a:pPr>
              <a:defRPr/>
            </a:pPr>
            <a:fld id="{F7182273-542A-4D76-9A12-21A75F9967A5}" type="slidenum">
              <a:rPr lang="en-US" altLang="ja-JP" smtClean="0"/>
              <a:pPr>
                <a:defRPr/>
              </a:pPr>
              <a:t>67</a:t>
            </a:fld>
            <a:endParaRPr lang="en-US" altLang="ja-JP" dirty="0"/>
          </a:p>
        </p:txBody>
      </p:sp>
    </p:spTree>
    <p:extLst>
      <p:ext uri="{BB962C8B-B14F-4D97-AF65-F5344CB8AC3E}">
        <p14:creationId xmlns:p14="http://schemas.microsoft.com/office/powerpoint/2010/main" val="1693546648"/>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xmlns="" id="{485080DD-8F42-4667-9D7D-F29D74113335}"/>
              </a:ext>
            </a:extLst>
          </p:cNvPr>
          <p:cNvSpPr>
            <a:spLocks noGrp="1"/>
          </p:cNvSpPr>
          <p:nvPr>
            <p:ph type="title"/>
          </p:nvPr>
        </p:nvSpPr>
        <p:spPr/>
        <p:txBody>
          <a:bodyPr>
            <a:normAutofit fontScale="90000"/>
          </a:bodyPr>
          <a:lstStyle/>
          <a:p>
            <a:r>
              <a:rPr kumimoji="1" lang="ja-JP" altLang="en-US" dirty="0"/>
              <a:t>供給と需要を同時に伸ばす</a:t>
            </a:r>
            <a:r>
              <a:rPr lang="ja-JP" altLang="en-US" dirty="0"/>
              <a:t>ような</a:t>
            </a:r>
            <a:r>
              <a:rPr kumimoji="1" lang="ja-JP" altLang="en-US" dirty="0"/>
              <a:t>イノベーションが必要</a:t>
            </a:r>
          </a:p>
        </p:txBody>
      </p:sp>
      <p:sp>
        <p:nvSpPr>
          <p:cNvPr id="3" name="コンテンツ プレースホルダー 2">
            <a:extLst>
              <a:ext uri="{FF2B5EF4-FFF2-40B4-BE49-F238E27FC236}">
                <a16:creationId xmlns:a16="http://schemas.microsoft.com/office/drawing/2014/main" xmlns="" id="{A4E1386A-A36D-4115-A37B-9F88637C8F3C}"/>
              </a:ext>
            </a:extLst>
          </p:cNvPr>
          <p:cNvSpPr>
            <a:spLocks noGrp="1"/>
          </p:cNvSpPr>
          <p:nvPr>
            <p:ph idx="1"/>
          </p:nvPr>
        </p:nvSpPr>
        <p:spPr>
          <a:xfrm>
            <a:off x="457200" y="1600201"/>
            <a:ext cx="8229600" cy="5257799"/>
          </a:xfrm>
        </p:spPr>
        <p:txBody>
          <a:bodyPr>
            <a:normAutofit fontScale="92500" lnSpcReduction="20000"/>
          </a:bodyPr>
          <a:lstStyle/>
          <a:p>
            <a:r>
              <a:rPr lang="ja-JP" altLang="en-US" dirty="0"/>
              <a:t>市場創造型イノベーションは供給と需要を両方増やす（</a:t>
            </a:r>
            <a:r>
              <a:rPr lang="en-US" altLang="ja-JP" dirty="0">
                <a:hlinkClick r:id="rId2" action="ppaction://hlinkpres?slideindex=21&amp;slidetitle=イノベーションの供給・需要への作用"/>
              </a:rPr>
              <a:t>Ⅲ</a:t>
            </a:r>
            <a:r>
              <a:rPr lang="ja-JP" altLang="en-US" dirty="0">
                <a:hlinkClick r:id="rId2" action="ppaction://hlinkpres?slideindex=21&amp;slidetitle=イノベーションの供給・需要への作用"/>
              </a:rPr>
              <a:t>章スライド参照</a:t>
            </a:r>
            <a:r>
              <a:rPr lang="ja-JP" altLang="en-US" dirty="0"/>
              <a:t>）</a:t>
            </a:r>
            <a:endParaRPr lang="en-US" altLang="ja-JP" dirty="0"/>
          </a:p>
          <a:p>
            <a:pPr lvl="1"/>
            <a:r>
              <a:rPr lang="ja-JP" altLang="en-US" dirty="0"/>
              <a:t>ただし「資本家」にとって期待収益率が相対的に低い</a:t>
            </a:r>
            <a:endParaRPr lang="en-US" altLang="ja-JP" dirty="0"/>
          </a:p>
          <a:p>
            <a:pPr lvl="1"/>
            <a:r>
              <a:rPr lang="ja-JP" altLang="en-US" dirty="0"/>
              <a:t>企業・経営改革と，そのための政策・制度的誘導が必要。以下は一例</a:t>
            </a:r>
            <a:endParaRPr lang="en-US" altLang="ja-JP" dirty="0"/>
          </a:p>
          <a:p>
            <a:pPr lvl="2"/>
            <a:r>
              <a:rPr lang="ja-JP" altLang="en-US" dirty="0"/>
              <a:t>大企業以外のところから出発するイノベーション＝大学発ベンチャー（大滝・西澤編著</a:t>
            </a:r>
            <a:r>
              <a:rPr lang="en-US" altLang="ja-JP" dirty="0"/>
              <a:t>2003</a:t>
            </a:r>
            <a:r>
              <a:rPr lang="ja-JP" altLang="en-US" dirty="0"/>
              <a:t>）</a:t>
            </a:r>
            <a:endParaRPr lang="en-US" altLang="ja-JP" dirty="0"/>
          </a:p>
          <a:p>
            <a:pPr lvl="2"/>
            <a:r>
              <a:rPr lang="ja-JP" altLang="en-US" dirty="0"/>
              <a:t>銀行融資でなくベンチャーファイナンスに</a:t>
            </a:r>
            <a:r>
              <a:rPr lang="ja-JP" altLang="en-US" dirty="0" err="1"/>
              <a:t>る</a:t>
            </a:r>
            <a:r>
              <a:rPr lang="ja-JP" altLang="en-US" dirty="0"/>
              <a:t>リスクマネーの供給（大滝・西澤編著</a:t>
            </a:r>
            <a:r>
              <a:rPr lang="en-US" altLang="ja-JP" dirty="0"/>
              <a:t>[2003</a:t>
            </a:r>
            <a:r>
              <a:rPr lang="ja-JP" altLang="en-US" dirty="0"/>
              <a:t>）</a:t>
            </a:r>
            <a:endParaRPr lang="en-US" altLang="ja-JP" dirty="0"/>
          </a:p>
          <a:p>
            <a:r>
              <a:rPr lang="ja-JP" altLang="en-US" dirty="0"/>
              <a:t>例：日本の人口減・高齢社会の課題に答える市場創造型イノベーションとは？</a:t>
            </a:r>
            <a:endParaRPr lang="en-US" altLang="ja-JP" dirty="0"/>
          </a:p>
          <a:p>
            <a:pPr lvl="1"/>
            <a:r>
              <a:rPr lang="ja-JP" altLang="en-US" dirty="0"/>
              <a:t>医療，介護，地域支援（宅配，通販，コミュニティ）など</a:t>
            </a:r>
            <a:endParaRPr lang="en-US" altLang="ja-JP" dirty="0"/>
          </a:p>
          <a:p>
            <a:pPr lvl="1"/>
            <a:r>
              <a:rPr lang="ja-JP" altLang="en-US" dirty="0"/>
              <a:t>公的支援と民間企業の補完関係の創造</a:t>
            </a:r>
            <a:endParaRPr lang="en-US" altLang="ja-JP" dirty="0"/>
          </a:p>
        </p:txBody>
      </p:sp>
      <p:sp>
        <p:nvSpPr>
          <p:cNvPr id="4" name="スライド番号プレースホルダー 3">
            <a:extLst>
              <a:ext uri="{FF2B5EF4-FFF2-40B4-BE49-F238E27FC236}">
                <a16:creationId xmlns:a16="http://schemas.microsoft.com/office/drawing/2014/main" xmlns="" id="{054A2134-31D2-4219-98A2-57BBB5A8F56A}"/>
              </a:ext>
            </a:extLst>
          </p:cNvPr>
          <p:cNvSpPr>
            <a:spLocks noGrp="1"/>
          </p:cNvSpPr>
          <p:nvPr>
            <p:ph type="sldNum" sz="quarter" idx="12"/>
          </p:nvPr>
        </p:nvSpPr>
        <p:spPr/>
        <p:txBody>
          <a:bodyPr/>
          <a:lstStyle/>
          <a:p>
            <a:pPr>
              <a:defRPr/>
            </a:pPr>
            <a:fld id="{F7182273-542A-4D76-9A12-21A75F9967A5}" type="slidenum">
              <a:rPr lang="en-US" altLang="ja-JP" smtClean="0"/>
              <a:pPr>
                <a:defRPr/>
              </a:pPr>
              <a:t>68</a:t>
            </a:fld>
            <a:endParaRPr lang="en-US" altLang="ja-JP" dirty="0"/>
          </a:p>
        </p:txBody>
      </p:sp>
    </p:spTree>
    <p:extLst>
      <p:ext uri="{BB962C8B-B14F-4D97-AF65-F5344CB8AC3E}">
        <p14:creationId xmlns:p14="http://schemas.microsoft.com/office/powerpoint/2010/main" val="1514442047"/>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xmlns="" id="{6CFF0894-2179-409E-87BC-0642AF853718}"/>
              </a:ext>
            </a:extLst>
          </p:cNvPr>
          <p:cNvSpPr>
            <a:spLocks noGrp="1"/>
          </p:cNvSpPr>
          <p:nvPr>
            <p:ph type="title"/>
          </p:nvPr>
        </p:nvSpPr>
        <p:spPr/>
        <p:txBody>
          <a:bodyPr/>
          <a:lstStyle/>
          <a:p>
            <a:r>
              <a:rPr kumimoji="1" lang="ja-JP" altLang="en-US" dirty="0"/>
              <a:t>格差問題の将来</a:t>
            </a:r>
          </a:p>
        </p:txBody>
      </p:sp>
      <p:sp>
        <p:nvSpPr>
          <p:cNvPr id="3" name="コンテンツ プレースホルダー 2">
            <a:extLst>
              <a:ext uri="{FF2B5EF4-FFF2-40B4-BE49-F238E27FC236}">
                <a16:creationId xmlns:a16="http://schemas.microsoft.com/office/drawing/2014/main" xmlns="" id="{2B79182D-70B8-486E-805B-7CEC98C40518}"/>
              </a:ext>
            </a:extLst>
          </p:cNvPr>
          <p:cNvSpPr>
            <a:spLocks noGrp="1"/>
          </p:cNvSpPr>
          <p:nvPr>
            <p:ph idx="1"/>
          </p:nvPr>
        </p:nvSpPr>
        <p:spPr>
          <a:xfrm>
            <a:off x="457200" y="1600201"/>
            <a:ext cx="8507288" cy="4525963"/>
          </a:xfrm>
        </p:spPr>
        <p:txBody>
          <a:bodyPr>
            <a:normAutofit fontScale="85000" lnSpcReduction="20000"/>
          </a:bodyPr>
          <a:lstStyle/>
          <a:p>
            <a:r>
              <a:rPr kumimoji="1" lang="ja-JP" altLang="en-US" dirty="0"/>
              <a:t>アベノミクスが想定</a:t>
            </a:r>
            <a:r>
              <a:rPr lang="ja-JP" altLang="en-US" dirty="0"/>
              <a:t>した</a:t>
            </a:r>
            <a:r>
              <a:rPr kumimoji="1" lang="ja-JP" altLang="en-US" dirty="0"/>
              <a:t>トリクルダウンは不完全。</a:t>
            </a:r>
            <a:endParaRPr kumimoji="1" lang="en-US" altLang="ja-JP" dirty="0"/>
          </a:p>
          <a:p>
            <a:pPr lvl="1"/>
            <a:r>
              <a:rPr lang="ja-JP" altLang="en-US" dirty="0"/>
              <a:t>投資家に利益（株高・円安・企業業績回復）</a:t>
            </a:r>
            <a:endParaRPr lang="en-US" altLang="ja-JP" dirty="0"/>
          </a:p>
          <a:p>
            <a:pPr lvl="1"/>
            <a:r>
              <a:rPr kumimoji="1" lang="ja-JP" altLang="en-US" dirty="0"/>
              <a:t>正社員とその家族に不十分な利益（賃金引き上げの遅れ</a:t>
            </a:r>
            <a:r>
              <a:rPr kumimoji="1" lang="en-US" altLang="ja-JP" dirty="0"/>
              <a:t>)</a:t>
            </a:r>
          </a:p>
          <a:p>
            <a:pPr lvl="1"/>
            <a:r>
              <a:rPr lang="ja-JP" altLang="en-US" dirty="0"/>
              <a:t>非正社員にさらに小さな利益</a:t>
            </a:r>
            <a:r>
              <a:rPr lang="en-US" altLang="ja-JP" dirty="0"/>
              <a:t>(</a:t>
            </a:r>
            <a:r>
              <a:rPr lang="ja-JP" altLang="en-US" dirty="0"/>
              <a:t>雇用は拡大。賃金格差是正の遅れ</a:t>
            </a:r>
            <a:r>
              <a:rPr lang="en-US" altLang="ja-JP" dirty="0"/>
              <a:t>)</a:t>
            </a:r>
          </a:p>
          <a:p>
            <a:r>
              <a:rPr kumimoji="1" lang="ja-JP" altLang="en-US" dirty="0"/>
              <a:t>格差と貧困の拡大は止まっていない（</a:t>
            </a:r>
            <a:r>
              <a:rPr lang="en-US" altLang="ja-JP" dirty="0">
                <a:hlinkClick r:id="rId2" action="ppaction://hlinkpres?slideindex=16&amp;slidetitle=上位10%のシェアも拡大している"/>
              </a:rPr>
              <a:t>2</a:t>
            </a:r>
            <a:r>
              <a:rPr lang="ja-JP" altLang="en-US" dirty="0">
                <a:hlinkClick r:id="rId2" action="ppaction://hlinkpres?slideindex=16&amp;slidetitle=上位10%のシェアも拡大している"/>
              </a:rPr>
              <a:t>章</a:t>
            </a:r>
            <a:r>
              <a:rPr lang="ja-JP" altLang="en-US" dirty="0"/>
              <a:t>，</a:t>
            </a:r>
            <a:r>
              <a:rPr lang="en-US" altLang="ja-JP" dirty="0">
                <a:hlinkClick r:id="rId3" action="ppaction://hlinkpres?slideindex=43&amp;slidetitle=格差の再拡大"/>
              </a:rPr>
              <a:t>3</a:t>
            </a:r>
            <a:r>
              <a:rPr lang="ja-JP" altLang="en-US" dirty="0">
                <a:hlinkClick r:id="rId3" action="ppaction://hlinkpres?slideindex=43&amp;slidetitle=格差の再拡大"/>
              </a:rPr>
              <a:t>章</a:t>
            </a:r>
            <a:r>
              <a:rPr kumimoji="1" lang="ja-JP" altLang="en-US" dirty="0">
                <a:hlinkClick r:id="rId3" action="ppaction://hlinkpres?slideindex=43&amp;slidetitle=格差の再拡大"/>
              </a:rPr>
              <a:t>スライド</a:t>
            </a:r>
            <a:r>
              <a:rPr kumimoji="1" lang="ja-JP" altLang="en-US" dirty="0"/>
              <a:t>）</a:t>
            </a:r>
            <a:endParaRPr kumimoji="1" lang="en-US" altLang="ja-JP" dirty="0"/>
          </a:p>
          <a:p>
            <a:pPr lvl="1"/>
            <a:r>
              <a:rPr kumimoji="1" lang="ja-JP" altLang="en-US" dirty="0"/>
              <a:t>高齢化は格差を伴い，単身化は介護問題を深刻化する</a:t>
            </a:r>
            <a:endParaRPr kumimoji="1" lang="en-US" altLang="ja-JP" dirty="0"/>
          </a:p>
          <a:p>
            <a:r>
              <a:rPr lang="ja-JP" altLang="en-US" dirty="0"/>
              <a:t>格差社会の将来に向けた政策視点。</a:t>
            </a:r>
            <a:endParaRPr lang="en-US" altLang="ja-JP" dirty="0"/>
          </a:p>
          <a:p>
            <a:pPr lvl="1"/>
            <a:r>
              <a:rPr lang="ja-JP" altLang="en-US" dirty="0"/>
              <a:t>分配：格差を緩和することは，高齢社会の持続性のために必要</a:t>
            </a:r>
            <a:endParaRPr lang="en-US" altLang="ja-JP" dirty="0"/>
          </a:p>
          <a:p>
            <a:pPr lvl="1"/>
            <a:r>
              <a:rPr lang="ja-JP" altLang="en-US" dirty="0"/>
              <a:t>成長：高齢社会を市場開拓型イノベーションの土壌に変えることが必要</a:t>
            </a:r>
            <a:endParaRPr lang="en-US" altLang="ja-JP" dirty="0"/>
          </a:p>
          <a:p>
            <a:pPr lvl="1"/>
            <a:endParaRPr kumimoji="1" lang="en-US" altLang="ja-JP" dirty="0"/>
          </a:p>
          <a:p>
            <a:pPr lvl="1"/>
            <a:endParaRPr kumimoji="1" lang="ja-JP" altLang="en-US" dirty="0"/>
          </a:p>
        </p:txBody>
      </p:sp>
      <p:sp>
        <p:nvSpPr>
          <p:cNvPr id="4" name="スライド番号プレースホルダー 3">
            <a:extLst>
              <a:ext uri="{FF2B5EF4-FFF2-40B4-BE49-F238E27FC236}">
                <a16:creationId xmlns:a16="http://schemas.microsoft.com/office/drawing/2014/main" xmlns="" id="{FDF58FD3-F3BB-4737-82AA-8302F8C3776A}"/>
              </a:ext>
            </a:extLst>
          </p:cNvPr>
          <p:cNvSpPr>
            <a:spLocks noGrp="1"/>
          </p:cNvSpPr>
          <p:nvPr>
            <p:ph type="sldNum" sz="quarter" idx="12"/>
          </p:nvPr>
        </p:nvSpPr>
        <p:spPr/>
        <p:txBody>
          <a:bodyPr/>
          <a:lstStyle/>
          <a:p>
            <a:pPr>
              <a:defRPr/>
            </a:pPr>
            <a:fld id="{F7182273-542A-4D76-9A12-21A75F9967A5}" type="slidenum">
              <a:rPr lang="en-US" altLang="ja-JP" smtClean="0"/>
              <a:pPr>
                <a:defRPr/>
              </a:pPr>
              <a:t>69</a:t>
            </a:fld>
            <a:endParaRPr lang="en-US" altLang="ja-JP" dirty="0"/>
          </a:p>
        </p:txBody>
      </p:sp>
    </p:spTree>
    <p:extLst>
      <p:ext uri="{BB962C8B-B14F-4D97-AF65-F5344CB8AC3E}">
        <p14:creationId xmlns:p14="http://schemas.microsoft.com/office/powerpoint/2010/main" val="390314914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ja-JP" altLang="en-US" dirty="0"/>
              <a:t>安倍内閣（</a:t>
            </a:r>
            <a:r>
              <a:rPr lang="en-US" altLang="ja-JP" dirty="0"/>
              <a:t>2012</a:t>
            </a:r>
            <a:r>
              <a:rPr lang="ja-JP" altLang="en-US" dirty="0"/>
              <a:t>年</a:t>
            </a:r>
            <a:r>
              <a:rPr lang="en-US" altLang="ja-JP" dirty="0"/>
              <a:t>12</a:t>
            </a:r>
            <a:r>
              <a:rPr lang="ja-JP" altLang="en-US" dirty="0"/>
              <a:t>月～）の経済政策の柱（２）</a:t>
            </a:r>
            <a:endParaRPr kumimoji="1" lang="ja-JP" altLang="en-US" dirty="0"/>
          </a:p>
        </p:txBody>
      </p:sp>
      <p:sp>
        <p:nvSpPr>
          <p:cNvPr id="3" name="コンテンツ プレースホルダー 2"/>
          <p:cNvSpPr>
            <a:spLocks noGrp="1"/>
          </p:cNvSpPr>
          <p:nvPr>
            <p:ph idx="1"/>
          </p:nvPr>
        </p:nvSpPr>
        <p:spPr>
          <a:xfrm>
            <a:off x="457200" y="1600201"/>
            <a:ext cx="8229600" cy="4853135"/>
          </a:xfrm>
        </p:spPr>
        <p:txBody>
          <a:bodyPr>
            <a:normAutofit fontScale="92500" lnSpcReduction="20000"/>
          </a:bodyPr>
          <a:lstStyle/>
          <a:p>
            <a:r>
              <a:rPr lang="ja-JP" altLang="en-US" dirty="0"/>
              <a:t>新「三本の矢」（第</a:t>
            </a:r>
            <a:r>
              <a:rPr lang="en-US" altLang="ja-JP" dirty="0"/>
              <a:t>3</a:t>
            </a:r>
            <a:r>
              <a:rPr lang="ja-JP" altLang="en-US" dirty="0"/>
              <a:t>次安倍内閣。</a:t>
            </a:r>
            <a:r>
              <a:rPr lang="en-US" altLang="ja-JP" dirty="0"/>
              <a:t>2015</a:t>
            </a:r>
            <a:r>
              <a:rPr lang="ja-JP" altLang="en-US" dirty="0"/>
              <a:t>年</a:t>
            </a:r>
            <a:r>
              <a:rPr lang="en-US" altLang="ja-JP" dirty="0"/>
              <a:t>9</a:t>
            </a:r>
            <a:r>
              <a:rPr lang="ja-JP" altLang="en-US" dirty="0"/>
              <a:t>月）</a:t>
            </a:r>
            <a:endParaRPr lang="en-US" altLang="ja-JP" dirty="0"/>
          </a:p>
          <a:p>
            <a:pPr lvl="1"/>
            <a:r>
              <a:rPr lang="ja-JP" altLang="en-US" dirty="0"/>
              <a:t>希望を生み出す強い経済</a:t>
            </a:r>
            <a:endParaRPr lang="en-US" altLang="ja-JP" dirty="0"/>
          </a:p>
          <a:p>
            <a:pPr lvl="2"/>
            <a:r>
              <a:rPr lang="ja-JP" altLang="en-US" dirty="0"/>
              <a:t>名目</a:t>
            </a:r>
            <a:r>
              <a:rPr lang="en-US" altLang="ja-JP" dirty="0"/>
              <a:t>GDP500</a:t>
            </a:r>
            <a:r>
              <a:rPr lang="ja-JP" altLang="en-US" dirty="0"/>
              <a:t>兆円を戦後最大の</a:t>
            </a:r>
            <a:r>
              <a:rPr lang="en-US" altLang="ja-JP" dirty="0"/>
              <a:t>600</a:t>
            </a:r>
            <a:r>
              <a:rPr lang="ja-JP" altLang="en-US" dirty="0"/>
              <a:t>兆円に</a:t>
            </a:r>
          </a:p>
          <a:p>
            <a:pPr lvl="2"/>
            <a:r>
              <a:rPr lang="ja-JP" altLang="en-US" dirty="0"/>
              <a:t>成長戦略を含む従来の三本の矢を強化</a:t>
            </a:r>
            <a:endParaRPr lang="en-US" altLang="ja-JP" dirty="0"/>
          </a:p>
          <a:p>
            <a:pPr lvl="1"/>
            <a:r>
              <a:rPr lang="ja-JP" altLang="en-US" dirty="0"/>
              <a:t>夢をつむぐ子育て支援</a:t>
            </a:r>
            <a:endParaRPr lang="en-US" altLang="ja-JP" dirty="0"/>
          </a:p>
          <a:p>
            <a:pPr lvl="2"/>
            <a:r>
              <a:rPr lang="ja-JP" altLang="en-US" dirty="0"/>
              <a:t>結婚や出産等の希望が満たされることにより希望出生率</a:t>
            </a:r>
            <a:r>
              <a:rPr lang="en-US" altLang="ja-JP" dirty="0"/>
              <a:t>1.8</a:t>
            </a:r>
            <a:r>
              <a:rPr lang="ja-JP" altLang="en-US" dirty="0"/>
              <a:t>がかなう社会の実現へ</a:t>
            </a:r>
          </a:p>
          <a:p>
            <a:pPr lvl="2"/>
            <a:r>
              <a:rPr lang="ja-JP" altLang="en-US" dirty="0"/>
              <a:t>待機児童解消、幼児教育の無償化の拡大（多子世帯への重点的な支援）等</a:t>
            </a:r>
            <a:endParaRPr lang="en-US" altLang="ja-JP" dirty="0"/>
          </a:p>
          <a:p>
            <a:pPr lvl="1"/>
            <a:r>
              <a:rPr lang="ja-JP" altLang="en-US" dirty="0"/>
              <a:t>安心につながる社会保障</a:t>
            </a:r>
            <a:endParaRPr lang="en-US" altLang="ja-JP" dirty="0"/>
          </a:p>
          <a:p>
            <a:pPr lvl="2"/>
            <a:r>
              <a:rPr lang="ja-JP" altLang="en-US" dirty="0" smtClean="0"/>
              <a:t>＿＿＿＿＿＿＿＿を</a:t>
            </a:r>
            <a:r>
              <a:rPr lang="ja-JP" altLang="en-US" dirty="0"/>
              <a:t>ゼロに</a:t>
            </a:r>
          </a:p>
          <a:p>
            <a:pPr lvl="2"/>
            <a:r>
              <a:rPr lang="ja-JP" altLang="en-US" dirty="0"/>
              <a:t>多様な介護基盤の整備、介護休業等を取得しやすい職場環境整備</a:t>
            </a:r>
          </a:p>
          <a:p>
            <a:pPr lvl="2"/>
            <a:r>
              <a:rPr lang="ja-JP" altLang="en-US" dirty="0"/>
              <a:t>「生涯現役社会」の構築等</a:t>
            </a:r>
            <a:endParaRPr lang="en-US" altLang="ja-JP" dirty="0"/>
          </a:p>
          <a:p>
            <a:pPr lvl="2"/>
            <a:endParaRPr lang="ja-JP" altLang="en-US" dirty="0"/>
          </a:p>
        </p:txBody>
      </p:sp>
      <p:sp>
        <p:nvSpPr>
          <p:cNvPr id="4" name="スライド番号プレースホルダー 3"/>
          <p:cNvSpPr>
            <a:spLocks noGrp="1"/>
          </p:cNvSpPr>
          <p:nvPr>
            <p:ph type="sldNum" sz="quarter" idx="12"/>
          </p:nvPr>
        </p:nvSpPr>
        <p:spPr/>
        <p:txBody>
          <a:bodyPr/>
          <a:lstStyle/>
          <a:p>
            <a:pPr>
              <a:defRPr/>
            </a:pPr>
            <a:fld id="{F7182273-542A-4D76-9A12-21A75F9967A5}" type="slidenum">
              <a:rPr lang="en-US" altLang="ja-JP" smtClean="0"/>
              <a:pPr>
                <a:defRPr/>
              </a:pPr>
              <a:t>7</a:t>
            </a:fld>
            <a:endParaRPr lang="en-US" altLang="ja-JP" dirty="0"/>
          </a:p>
        </p:txBody>
      </p:sp>
    </p:spTree>
    <p:extLst>
      <p:ext uri="{BB962C8B-B14F-4D97-AF65-F5344CB8AC3E}">
        <p14:creationId xmlns:p14="http://schemas.microsoft.com/office/powerpoint/2010/main" val="3077137823"/>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xmlns="" id="{A93539A5-9D94-41CA-ABDA-9F39D4354FC1}"/>
              </a:ext>
            </a:extLst>
          </p:cNvPr>
          <p:cNvSpPr>
            <a:spLocks noGrp="1"/>
          </p:cNvSpPr>
          <p:nvPr>
            <p:ph type="title"/>
          </p:nvPr>
        </p:nvSpPr>
        <p:spPr/>
        <p:txBody>
          <a:bodyPr/>
          <a:lstStyle/>
          <a:p>
            <a:r>
              <a:rPr kumimoji="1" lang="ja-JP" altLang="en-US" dirty="0"/>
              <a:t>財政赤字</a:t>
            </a:r>
            <a:r>
              <a:rPr lang="ja-JP" altLang="en-US" dirty="0"/>
              <a:t>の持続性問題</a:t>
            </a:r>
            <a:endParaRPr kumimoji="1" lang="ja-JP" altLang="en-US" dirty="0"/>
          </a:p>
        </p:txBody>
      </p:sp>
      <p:sp>
        <p:nvSpPr>
          <p:cNvPr id="3" name="コンテンツ プレースホルダー 2">
            <a:extLst>
              <a:ext uri="{FF2B5EF4-FFF2-40B4-BE49-F238E27FC236}">
                <a16:creationId xmlns:a16="http://schemas.microsoft.com/office/drawing/2014/main" xmlns="" id="{9D81F5A8-74F0-4E19-89A5-6A01E6C55BD4}"/>
              </a:ext>
            </a:extLst>
          </p:cNvPr>
          <p:cNvSpPr>
            <a:spLocks noGrp="1"/>
          </p:cNvSpPr>
          <p:nvPr>
            <p:ph idx="1"/>
          </p:nvPr>
        </p:nvSpPr>
        <p:spPr>
          <a:xfrm>
            <a:off x="457200" y="1484784"/>
            <a:ext cx="8229600" cy="5236692"/>
          </a:xfrm>
        </p:spPr>
        <p:txBody>
          <a:bodyPr>
            <a:normAutofit fontScale="92500" lnSpcReduction="10000"/>
          </a:bodyPr>
          <a:lstStyle/>
          <a:p>
            <a:r>
              <a:rPr kumimoji="1" lang="ja-JP" altLang="en-US" dirty="0"/>
              <a:t>アベノミクスは，結局景気回復のかなりの部分を赤字財政に依存した。その「つけ」はまわってこないのか？</a:t>
            </a:r>
            <a:endParaRPr kumimoji="1" lang="en-US" altLang="ja-JP" dirty="0"/>
          </a:p>
          <a:p>
            <a:r>
              <a:rPr kumimoji="1" lang="ja-JP" altLang="en-US" dirty="0"/>
              <a:t>二つの不安</a:t>
            </a:r>
            <a:endParaRPr kumimoji="1" lang="en-US" altLang="ja-JP" dirty="0"/>
          </a:p>
          <a:p>
            <a:pPr lvl="1"/>
            <a:r>
              <a:rPr kumimoji="1" lang="ja-JP" altLang="en-US" dirty="0"/>
              <a:t>経済が停滞していても日銀の国債大量購入をやめざるを得なくなる</a:t>
            </a:r>
            <a:endParaRPr kumimoji="1" lang="en-US" altLang="ja-JP" dirty="0"/>
          </a:p>
          <a:p>
            <a:pPr lvl="1"/>
            <a:r>
              <a:rPr kumimoji="1" lang="ja-JP" altLang="en-US" dirty="0"/>
              <a:t>国債が市場の信認を失う</a:t>
            </a:r>
            <a:endParaRPr kumimoji="1" lang="en-US" altLang="ja-JP" dirty="0"/>
          </a:p>
          <a:p>
            <a:r>
              <a:rPr kumimoji="1" lang="ja-JP" altLang="en-US" dirty="0"/>
              <a:t>増税の必要性</a:t>
            </a:r>
            <a:endParaRPr kumimoji="1" lang="en-US" altLang="ja-JP" dirty="0"/>
          </a:p>
          <a:p>
            <a:pPr lvl="1"/>
            <a:r>
              <a:rPr lang="ja-JP" altLang="en-US" dirty="0"/>
              <a:t>景気の天井にぶつかっているのに税収が十分増えず，政府債務を減らせない</a:t>
            </a:r>
            <a:endParaRPr lang="en-US" altLang="ja-JP" dirty="0"/>
          </a:p>
          <a:p>
            <a:pPr lvl="1"/>
            <a:r>
              <a:rPr kumimoji="1" lang="ja-JP" altLang="en-US" dirty="0"/>
              <a:t>増税は必要。どこから，どのように，いつ，どのくらいかが問題</a:t>
            </a:r>
          </a:p>
        </p:txBody>
      </p:sp>
      <p:sp>
        <p:nvSpPr>
          <p:cNvPr id="4" name="スライド番号プレースホルダー 3">
            <a:extLst>
              <a:ext uri="{FF2B5EF4-FFF2-40B4-BE49-F238E27FC236}">
                <a16:creationId xmlns:a16="http://schemas.microsoft.com/office/drawing/2014/main" xmlns="" id="{20D5202A-5A84-414D-A99D-F979EB1B2167}"/>
              </a:ext>
            </a:extLst>
          </p:cNvPr>
          <p:cNvSpPr>
            <a:spLocks noGrp="1"/>
          </p:cNvSpPr>
          <p:nvPr>
            <p:ph type="sldNum" sz="quarter" idx="12"/>
          </p:nvPr>
        </p:nvSpPr>
        <p:spPr/>
        <p:txBody>
          <a:bodyPr/>
          <a:lstStyle/>
          <a:p>
            <a:pPr>
              <a:defRPr/>
            </a:pPr>
            <a:fld id="{F7182273-542A-4D76-9A12-21A75F9967A5}" type="slidenum">
              <a:rPr lang="en-US" altLang="ja-JP" smtClean="0"/>
              <a:pPr>
                <a:defRPr/>
              </a:pPr>
              <a:t>70</a:t>
            </a:fld>
            <a:endParaRPr lang="en-US" altLang="ja-JP" dirty="0"/>
          </a:p>
        </p:txBody>
      </p:sp>
    </p:spTree>
    <p:extLst>
      <p:ext uri="{BB962C8B-B14F-4D97-AF65-F5344CB8AC3E}">
        <p14:creationId xmlns:p14="http://schemas.microsoft.com/office/powerpoint/2010/main" val="257228412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dirty="0"/>
              <a:t>アベノミクスと経済学（１）</a:t>
            </a:r>
            <a:endParaRPr kumimoji="1" lang="ja-JP" altLang="en-US" dirty="0"/>
          </a:p>
        </p:txBody>
      </p:sp>
      <p:sp>
        <p:nvSpPr>
          <p:cNvPr id="3" name="コンテンツ プレースホルダー 2"/>
          <p:cNvSpPr>
            <a:spLocks noGrp="1"/>
          </p:cNvSpPr>
          <p:nvPr>
            <p:ph idx="1"/>
          </p:nvPr>
        </p:nvSpPr>
        <p:spPr>
          <a:xfrm>
            <a:off x="457200" y="1600201"/>
            <a:ext cx="8229600" cy="5141167"/>
          </a:xfrm>
        </p:spPr>
        <p:txBody>
          <a:bodyPr>
            <a:normAutofit/>
          </a:bodyPr>
          <a:lstStyle/>
          <a:p>
            <a:r>
              <a:rPr kumimoji="1" lang="ja-JP" altLang="en-US" dirty="0"/>
              <a:t>リフレ派は，財政・金融の拡張の必要性を認める点では合理的</a:t>
            </a:r>
            <a:endParaRPr kumimoji="1" lang="en-US" altLang="ja-JP" dirty="0"/>
          </a:p>
          <a:p>
            <a:r>
              <a:rPr kumimoji="1" lang="ja-JP" altLang="en-US" dirty="0"/>
              <a:t>しかし，</a:t>
            </a:r>
            <a:r>
              <a:rPr lang="ja-JP" altLang="en-US" dirty="0"/>
              <a:t>「デフレは</a:t>
            </a:r>
            <a:r>
              <a:rPr lang="ja-JP" altLang="en-US" u="sng" dirty="0"/>
              <a:t>もっぱら貨幣的現象</a:t>
            </a:r>
            <a:r>
              <a:rPr lang="ja-JP" altLang="en-US" dirty="0"/>
              <a:t>であり，したがって政府でなく</a:t>
            </a:r>
            <a:r>
              <a:rPr lang="ja-JP" altLang="en-US" u="sng" dirty="0"/>
              <a:t>日銀の責任で</a:t>
            </a:r>
            <a:r>
              <a:rPr lang="ja-JP" altLang="en-US" dirty="0"/>
              <a:t>解決できる」という命題は誤っている</a:t>
            </a:r>
            <a:endParaRPr lang="en-US" altLang="ja-JP" dirty="0"/>
          </a:p>
          <a:p>
            <a:pPr lvl="1"/>
            <a:r>
              <a:rPr kumimoji="1" lang="ja-JP" altLang="en-US" dirty="0"/>
              <a:t>金融緩和の出口戦略を検討するためには，この命題から脱却しなければならない</a:t>
            </a:r>
            <a:endParaRPr kumimoji="1" lang="en-US" altLang="ja-JP" dirty="0"/>
          </a:p>
          <a:p>
            <a:r>
              <a:rPr lang="ja-JP" altLang="en-US" dirty="0"/>
              <a:t>デフレ→不況，よりも不況→デフレの関係の方が強かったことは明らか</a:t>
            </a:r>
            <a:endParaRPr kumimoji="1" lang="ja-JP" altLang="en-US" dirty="0"/>
          </a:p>
        </p:txBody>
      </p:sp>
      <p:sp>
        <p:nvSpPr>
          <p:cNvPr id="4" name="スライド番号プレースホルダー 3"/>
          <p:cNvSpPr>
            <a:spLocks noGrp="1"/>
          </p:cNvSpPr>
          <p:nvPr>
            <p:ph type="sldNum" sz="quarter" idx="12"/>
          </p:nvPr>
        </p:nvSpPr>
        <p:spPr/>
        <p:txBody>
          <a:bodyPr/>
          <a:lstStyle/>
          <a:p>
            <a:pPr>
              <a:defRPr/>
            </a:pPr>
            <a:fld id="{F7182273-542A-4D76-9A12-21A75F9967A5}" type="slidenum">
              <a:rPr lang="en-US" altLang="ja-JP" smtClean="0"/>
              <a:pPr>
                <a:defRPr/>
              </a:pPr>
              <a:t>71</a:t>
            </a:fld>
            <a:endParaRPr lang="en-US" altLang="ja-JP" dirty="0"/>
          </a:p>
        </p:txBody>
      </p:sp>
    </p:spTree>
    <p:extLst>
      <p:ext uri="{BB962C8B-B14F-4D97-AF65-F5344CB8AC3E}">
        <p14:creationId xmlns:p14="http://schemas.microsoft.com/office/powerpoint/2010/main" val="332365939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xmlns="" id="{43DF7399-F614-46AF-8CA5-D78FC28E115B}"/>
              </a:ext>
            </a:extLst>
          </p:cNvPr>
          <p:cNvSpPr>
            <a:spLocks noGrp="1"/>
          </p:cNvSpPr>
          <p:nvPr>
            <p:ph type="title"/>
          </p:nvPr>
        </p:nvSpPr>
        <p:spPr/>
        <p:txBody>
          <a:bodyPr/>
          <a:lstStyle/>
          <a:p>
            <a:r>
              <a:rPr kumimoji="1" lang="ja-JP" altLang="en-US" dirty="0"/>
              <a:t>アベノミクスと経済学（２）</a:t>
            </a:r>
          </a:p>
        </p:txBody>
      </p:sp>
      <p:sp>
        <p:nvSpPr>
          <p:cNvPr id="3" name="コンテンツ プレースホルダー 2">
            <a:extLst>
              <a:ext uri="{FF2B5EF4-FFF2-40B4-BE49-F238E27FC236}">
                <a16:creationId xmlns:a16="http://schemas.microsoft.com/office/drawing/2014/main" xmlns="" id="{8ADCD89D-CBBA-4361-8FBE-19E4025BC32C}"/>
              </a:ext>
            </a:extLst>
          </p:cNvPr>
          <p:cNvSpPr>
            <a:spLocks noGrp="1"/>
          </p:cNvSpPr>
          <p:nvPr>
            <p:ph idx="1"/>
          </p:nvPr>
        </p:nvSpPr>
        <p:spPr>
          <a:xfrm>
            <a:off x="457200" y="1600201"/>
            <a:ext cx="8229600" cy="5121275"/>
          </a:xfrm>
        </p:spPr>
        <p:txBody>
          <a:bodyPr>
            <a:normAutofit fontScale="77500" lnSpcReduction="20000"/>
          </a:bodyPr>
          <a:lstStyle/>
          <a:p>
            <a:r>
              <a:rPr lang="ja-JP" altLang="en-US" u="sng" dirty="0"/>
              <a:t>期待利潤率の不確実性</a:t>
            </a:r>
            <a:r>
              <a:rPr lang="ja-JP" altLang="en-US" dirty="0"/>
              <a:t>を重視すべき</a:t>
            </a:r>
            <a:endParaRPr lang="en-US" altLang="ja-JP" dirty="0"/>
          </a:p>
          <a:p>
            <a:pPr lvl="1"/>
            <a:r>
              <a:rPr kumimoji="1" lang="ja-JP" altLang="en-US" dirty="0"/>
              <a:t>利子率を下げた分だけ自動的に投資が増えるのではないことは明らか</a:t>
            </a:r>
            <a:endParaRPr kumimoji="1" lang="en-US" altLang="ja-JP" dirty="0"/>
          </a:p>
          <a:p>
            <a:r>
              <a:rPr lang="ja-JP" altLang="en-US" dirty="0"/>
              <a:t>投資の増加を金融政策</a:t>
            </a:r>
            <a:r>
              <a:rPr lang="ja-JP" altLang="en-US" u="sng" dirty="0"/>
              <a:t>だけ</a:t>
            </a:r>
            <a:r>
              <a:rPr lang="ja-JP" altLang="en-US" dirty="0"/>
              <a:t>で実現することはできない</a:t>
            </a:r>
            <a:endParaRPr lang="en-US" altLang="ja-JP" dirty="0"/>
          </a:p>
          <a:p>
            <a:pPr lvl="1"/>
            <a:r>
              <a:rPr lang="ja-JP" altLang="en-US" dirty="0"/>
              <a:t>経営者，投資家が持つ経済・社会の将来見通しに依存する</a:t>
            </a:r>
            <a:endParaRPr lang="en-US" altLang="ja-JP" dirty="0"/>
          </a:p>
          <a:p>
            <a:r>
              <a:rPr kumimoji="1" lang="ja-JP" altLang="en-US" u="sng" dirty="0"/>
              <a:t>消費もまた不確実</a:t>
            </a:r>
            <a:endParaRPr kumimoji="1" lang="en-US" altLang="ja-JP" u="sng" dirty="0"/>
          </a:p>
          <a:p>
            <a:pPr lvl="1"/>
            <a:r>
              <a:rPr lang="ja-JP" altLang="en-US" dirty="0"/>
              <a:t>インフレ期待で貯蓄が減って消費が増えるなどという単純な関係はない</a:t>
            </a:r>
            <a:endParaRPr lang="en-US" altLang="ja-JP" dirty="0"/>
          </a:p>
          <a:p>
            <a:r>
              <a:rPr lang="ja-JP" altLang="en-US" dirty="0"/>
              <a:t>投資決定と消費決定は，様々な側面が複雑に絡み合った総合的なものであり，不確実性を伴う</a:t>
            </a:r>
            <a:endParaRPr lang="en-US" altLang="ja-JP" dirty="0"/>
          </a:p>
          <a:p>
            <a:pPr lvl="1"/>
            <a:r>
              <a:rPr lang="ja-JP" altLang="en-US" dirty="0"/>
              <a:t>数量的にだけでなく定性的に制度・慣行も分析しなければ，その実態はつかめない</a:t>
            </a:r>
            <a:endParaRPr lang="en-US" altLang="ja-JP" dirty="0"/>
          </a:p>
          <a:p>
            <a:r>
              <a:rPr lang="ja-JP" altLang="en-US" dirty="0"/>
              <a:t>投資と消費の拡大を促すためには，日本経済，とくに人口減・高齢社会のビジョンを示し，企業の投資意欲を盛り上げ，個々人の将来に対する不安を鎮めねばならない</a:t>
            </a:r>
            <a:endParaRPr lang="en-US" altLang="ja-JP" dirty="0"/>
          </a:p>
          <a:p>
            <a:endParaRPr kumimoji="1" lang="ja-JP" altLang="en-US" dirty="0"/>
          </a:p>
        </p:txBody>
      </p:sp>
      <p:sp>
        <p:nvSpPr>
          <p:cNvPr id="4" name="スライド番号プレースホルダー 3">
            <a:extLst>
              <a:ext uri="{FF2B5EF4-FFF2-40B4-BE49-F238E27FC236}">
                <a16:creationId xmlns:a16="http://schemas.microsoft.com/office/drawing/2014/main" xmlns="" id="{BE818100-9A2C-4F75-B0DA-ED5FC8BCEB1F}"/>
              </a:ext>
            </a:extLst>
          </p:cNvPr>
          <p:cNvSpPr>
            <a:spLocks noGrp="1"/>
          </p:cNvSpPr>
          <p:nvPr>
            <p:ph type="sldNum" sz="quarter" idx="12"/>
          </p:nvPr>
        </p:nvSpPr>
        <p:spPr/>
        <p:txBody>
          <a:bodyPr/>
          <a:lstStyle/>
          <a:p>
            <a:pPr>
              <a:defRPr/>
            </a:pPr>
            <a:fld id="{F7182273-542A-4D76-9A12-21A75F9967A5}" type="slidenum">
              <a:rPr lang="en-US" altLang="ja-JP" smtClean="0"/>
              <a:pPr>
                <a:defRPr/>
              </a:pPr>
              <a:t>72</a:t>
            </a:fld>
            <a:endParaRPr lang="en-US" altLang="ja-JP" dirty="0"/>
          </a:p>
        </p:txBody>
      </p:sp>
    </p:spTree>
    <p:extLst>
      <p:ext uri="{BB962C8B-B14F-4D97-AF65-F5344CB8AC3E}">
        <p14:creationId xmlns:p14="http://schemas.microsoft.com/office/powerpoint/2010/main" val="142072220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xmlns="" id="{A40A5CB4-8006-4BCE-B603-CDC99BB1084F}"/>
              </a:ext>
            </a:extLst>
          </p:cNvPr>
          <p:cNvSpPr>
            <a:spLocks noGrp="1"/>
          </p:cNvSpPr>
          <p:nvPr>
            <p:ph type="title"/>
          </p:nvPr>
        </p:nvSpPr>
        <p:spPr/>
        <p:txBody>
          <a:bodyPr/>
          <a:lstStyle/>
          <a:p>
            <a:r>
              <a:rPr kumimoji="1" lang="ja-JP" altLang="en-US" dirty="0"/>
              <a:t>次章以後の課題</a:t>
            </a:r>
          </a:p>
        </p:txBody>
      </p:sp>
      <p:sp>
        <p:nvSpPr>
          <p:cNvPr id="3" name="コンテンツ プレースホルダー 2">
            <a:extLst>
              <a:ext uri="{FF2B5EF4-FFF2-40B4-BE49-F238E27FC236}">
                <a16:creationId xmlns:a16="http://schemas.microsoft.com/office/drawing/2014/main" xmlns="" id="{F642CEAD-64AD-434C-8C23-77DF195E9319}"/>
              </a:ext>
            </a:extLst>
          </p:cNvPr>
          <p:cNvSpPr>
            <a:spLocks noGrp="1"/>
          </p:cNvSpPr>
          <p:nvPr>
            <p:ph idx="1"/>
          </p:nvPr>
        </p:nvSpPr>
        <p:spPr/>
        <p:txBody>
          <a:bodyPr/>
          <a:lstStyle/>
          <a:p>
            <a:r>
              <a:rPr kumimoji="1" lang="ja-JP" altLang="en-US" dirty="0"/>
              <a:t>日本企業の投資行動はどうなっているのかを具体的に見る（</a:t>
            </a:r>
            <a:r>
              <a:rPr lang="en-US" altLang="ja-JP" dirty="0"/>
              <a:t>Ⅴ</a:t>
            </a:r>
            <a:r>
              <a:rPr lang="ja-JP" altLang="en-US" dirty="0"/>
              <a:t>章</a:t>
            </a:r>
            <a:r>
              <a:rPr kumimoji="1" lang="ja-JP" altLang="en-US" dirty="0"/>
              <a:t>）</a:t>
            </a:r>
            <a:endParaRPr kumimoji="1" lang="en-US" altLang="ja-JP" dirty="0"/>
          </a:p>
          <a:p>
            <a:r>
              <a:rPr kumimoji="1" lang="ja-JP" altLang="en-US" dirty="0"/>
              <a:t>家計消費の背景となっている雇用システムの日本的特徴とその変化を見る（</a:t>
            </a:r>
            <a:r>
              <a:rPr kumimoji="1" lang="en-US" altLang="ja-JP" dirty="0"/>
              <a:t>Ⅵ</a:t>
            </a:r>
            <a:r>
              <a:rPr kumimoji="1" lang="ja-JP" altLang="en-US" dirty="0"/>
              <a:t>章）</a:t>
            </a:r>
            <a:endParaRPr kumimoji="1" lang="en-US" altLang="ja-JP" dirty="0"/>
          </a:p>
          <a:p>
            <a:endParaRPr kumimoji="1" lang="ja-JP" altLang="en-US" dirty="0"/>
          </a:p>
        </p:txBody>
      </p:sp>
      <p:sp>
        <p:nvSpPr>
          <p:cNvPr id="4" name="スライド番号プレースホルダー 3">
            <a:extLst>
              <a:ext uri="{FF2B5EF4-FFF2-40B4-BE49-F238E27FC236}">
                <a16:creationId xmlns:a16="http://schemas.microsoft.com/office/drawing/2014/main" xmlns="" id="{36E1EA80-0D5A-439C-9075-0030565722CD}"/>
              </a:ext>
            </a:extLst>
          </p:cNvPr>
          <p:cNvSpPr>
            <a:spLocks noGrp="1"/>
          </p:cNvSpPr>
          <p:nvPr>
            <p:ph type="sldNum" sz="quarter" idx="12"/>
          </p:nvPr>
        </p:nvSpPr>
        <p:spPr/>
        <p:txBody>
          <a:bodyPr/>
          <a:lstStyle/>
          <a:p>
            <a:pPr>
              <a:defRPr/>
            </a:pPr>
            <a:fld id="{F7182273-542A-4D76-9A12-21A75F9967A5}" type="slidenum">
              <a:rPr lang="en-US" altLang="ja-JP" smtClean="0"/>
              <a:pPr>
                <a:defRPr/>
              </a:pPr>
              <a:t>73</a:t>
            </a:fld>
            <a:endParaRPr lang="en-US" altLang="ja-JP" dirty="0"/>
          </a:p>
        </p:txBody>
      </p:sp>
    </p:spTree>
    <p:extLst>
      <p:ext uri="{BB962C8B-B14F-4D97-AF65-F5344CB8AC3E}">
        <p14:creationId xmlns:p14="http://schemas.microsoft.com/office/powerpoint/2010/main" val="329297127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２節参考文献</a:t>
            </a:r>
          </a:p>
        </p:txBody>
      </p:sp>
      <p:sp>
        <p:nvSpPr>
          <p:cNvPr id="3" name="コンテンツ プレースホルダー 2"/>
          <p:cNvSpPr>
            <a:spLocks noGrp="1"/>
          </p:cNvSpPr>
          <p:nvPr>
            <p:ph idx="1"/>
          </p:nvPr>
        </p:nvSpPr>
        <p:spPr>
          <a:xfrm>
            <a:off x="457200" y="1196752"/>
            <a:ext cx="8229600" cy="5616624"/>
          </a:xfrm>
        </p:spPr>
        <p:txBody>
          <a:bodyPr>
            <a:normAutofit fontScale="62500" lnSpcReduction="20000"/>
          </a:bodyPr>
          <a:lstStyle/>
          <a:p>
            <a:r>
              <a:rPr kumimoji="1" lang="ja-JP" altLang="en-US" dirty="0"/>
              <a:t>●明石順平</a:t>
            </a:r>
            <a:r>
              <a:rPr kumimoji="1" lang="en-US" altLang="ja-JP" dirty="0"/>
              <a:t>[2017]『</a:t>
            </a:r>
            <a:r>
              <a:rPr kumimoji="1" lang="ja-JP" altLang="en-US" dirty="0"/>
              <a:t>アベノミクスによろしく</a:t>
            </a:r>
            <a:r>
              <a:rPr kumimoji="1" lang="en-US" altLang="ja-JP" dirty="0"/>
              <a:t>』</a:t>
            </a:r>
            <a:r>
              <a:rPr kumimoji="1" lang="ja-JP" altLang="en-US" dirty="0"/>
              <a:t>集英社インターナショナル。</a:t>
            </a:r>
            <a:endParaRPr kumimoji="1" lang="en-US" altLang="ja-JP" dirty="0"/>
          </a:p>
          <a:p>
            <a:r>
              <a:rPr kumimoji="1" lang="ja-JP" altLang="en-US" dirty="0"/>
              <a:t>岩田規久男</a:t>
            </a:r>
            <a:r>
              <a:rPr kumimoji="1" lang="en-US" altLang="ja-JP" dirty="0"/>
              <a:t>[2013]『</a:t>
            </a:r>
            <a:r>
              <a:rPr kumimoji="1" lang="ja-JP" altLang="en-US" dirty="0"/>
              <a:t>リフレは正しい</a:t>
            </a:r>
            <a:r>
              <a:rPr kumimoji="1" lang="en-US" altLang="ja-JP" dirty="0"/>
              <a:t>』PHP</a:t>
            </a:r>
            <a:r>
              <a:rPr kumimoji="1" lang="ja-JP" altLang="en-US" dirty="0"/>
              <a:t>研究所。</a:t>
            </a:r>
            <a:endParaRPr kumimoji="1" lang="en-US" altLang="ja-JP" dirty="0"/>
          </a:p>
          <a:p>
            <a:r>
              <a:rPr kumimoji="1" lang="ja-JP" altLang="en-US" dirty="0"/>
              <a:t>翁邦雄</a:t>
            </a:r>
            <a:r>
              <a:rPr kumimoji="1" lang="en-US" altLang="ja-JP" dirty="0"/>
              <a:t>[2013]『</a:t>
            </a:r>
            <a:r>
              <a:rPr kumimoji="1" lang="ja-JP" altLang="en-US" dirty="0"/>
              <a:t>日本銀行</a:t>
            </a:r>
            <a:r>
              <a:rPr kumimoji="1" lang="en-US" altLang="ja-JP" dirty="0"/>
              <a:t>』</a:t>
            </a:r>
            <a:r>
              <a:rPr kumimoji="1" lang="ja-JP" altLang="en-US" dirty="0"/>
              <a:t>筑摩書房。</a:t>
            </a:r>
            <a:endParaRPr kumimoji="1" lang="en-US" altLang="ja-JP" dirty="0"/>
          </a:p>
          <a:p>
            <a:r>
              <a:rPr lang="ja-JP" altLang="en-US" dirty="0"/>
              <a:t>大滝義博・西澤昭夫編著</a:t>
            </a:r>
            <a:r>
              <a:rPr lang="en-US" altLang="ja-JP" dirty="0"/>
              <a:t>[2003]『</a:t>
            </a:r>
            <a:r>
              <a:rPr lang="ja-JP" altLang="en-US" dirty="0"/>
              <a:t>バイオベンチャーの事業戦略</a:t>
            </a:r>
            <a:r>
              <a:rPr lang="en-US" altLang="ja-JP" dirty="0"/>
              <a:t>』</a:t>
            </a:r>
            <a:r>
              <a:rPr lang="ja-JP" altLang="en-US" dirty="0"/>
              <a:t>オーム社。</a:t>
            </a:r>
            <a:endParaRPr kumimoji="1" lang="en-US" altLang="ja-JP" dirty="0"/>
          </a:p>
          <a:p>
            <a:r>
              <a:rPr kumimoji="1" lang="ja-JP" altLang="en-US" dirty="0"/>
              <a:t>軽部謙介</a:t>
            </a:r>
            <a:r>
              <a:rPr kumimoji="1" lang="en-US" altLang="ja-JP" dirty="0"/>
              <a:t>[2018]『</a:t>
            </a:r>
            <a:r>
              <a:rPr kumimoji="1" lang="ja-JP" altLang="en-US" dirty="0"/>
              <a:t>官僚たちのアベノミクス</a:t>
            </a:r>
            <a:r>
              <a:rPr kumimoji="1" lang="en-US" altLang="ja-JP" dirty="0"/>
              <a:t>』</a:t>
            </a:r>
            <a:r>
              <a:rPr kumimoji="1" lang="ja-JP" altLang="en-US" dirty="0"/>
              <a:t>岩波書店。</a:t>
            </a:r>
            <a:endParaRPr kumimoji="1" lang="en-US" altLang="ja-JP" dirty="0"/>
          </a:p>
          <a:p>
            <a:r>
              <a:rPr lang="ja-JP" altLang="en-US" dirty="0"/>
              <a:t>川口大司・原ひろみ</a:t>
            </a:r>
            <a:r>
              <a:rPr lang="en-US" altLang="ja-JP" dirty="0"/>
              <a:t>[2017]</a:t>
            </a:r>
            <a:r>
              <a:rPr lang="ja-JP" altLang="en-US" dirty="0"/>
              <a:t>「人手不足と賃金停滞の併存は経済理論で説明できる」（玄田有史編</a:t>
            </a:r>
            <a:r>
              <a:rPr lang="en-US" altLang="ja-JP" dirty="0"/>
              <a:t>[2017]『</a:t>
            </a:r>
            <a:r>
              <a:rPr lang="ja-JP" altLang="en-US" dirty="0"/>
              <a:t>人手不足なのになぜ賃金が上がらないのか</a:t>
            </a:r>
            <a:r>
              <a:rPr lang="en-US" altLang="ja-JP" dirty="0"/>
              <a:t>』</a:t>
            </a:r>
            <a:r>
              <a:rPr lang="ja-JP" altLang="en-US" dirty="0"/>
              <a:t>慶應義塾大学出版会）。</a:t>
            </a:r>
            <a:endParaRPr kumimoji="1" lang="en-US" altLang="ja-JP" dirty="0"/>
          </a:p>
          <a:p>
            <a:r>
              <a:rPr lang="ja-JP" altLang="en-US" dirty="0"/>
              <a:t>河野龍太郎</a:t>
            </a:r>
            <a:r>
              <a:rPr lang="en-US" altLang="ja-JP" dirty="0"/>
              <a:t>[2014]</a:t>
            </a:r>
            <a:r>
              <a:rPr lang="ja-JP" altLang="en-US" dirty="0"/>
              <a:t>「金融政策の財政政策化は危険」（原田泰・斎藤誠編著</a:t>
            </a:r>
            <a:r>
              <a:rPr lang="en-US" altLang="ja-JP" dirty="0"/>
              <a:t>『</a:t>
            </a:r>
            <a:r>
              <a:rPr lang="ja-JP" altLang="en-US" dirty="0"/>
              <a:t>徹底分析アベノミクス</a:t>
            </a:r>
            <a:r>
              <a:rPr lang="en-US" altLang="ja-JP" dirty="0"/>
              <a:t>』</a:t>
            </a:r>
            <a:r>
              <a:rPr lang="ja-JP" altLang="en-US" dirty="0"/>
              <a:t>中央経済社）。</a:t>
            </a:r>
            <a:endParaRPr lang="en-US" altLang="ja-JP" dirty="0"/>
          </a:p>
          <a:p>
            <a:r>
              <a:rPr lang="ja-JP" altLang="en-US" dirty="0"/>
              <a:t>クレイトン　</a:t>
            </a:r>
            <a:r>
              <a:rPr lang="en-US" altLang="ja-JP" dirty="0"/>
              <a:t>M.</a:t>
            </a:r>
            <a:r>
              <a:rPr lang="ja-JP" altLang="en-US" dirty="0"/>
              <a:t>　クリステンセン＆デレク・バン・ビーバー</a:t>
            </a:r>
            <a:r>
              <a:rPr lang="en-US" altLang="ja-JP" dirty="0"/>
              <a:t>[2014]</a:t>
            </a:r>
            <a:r>
              <a:rPr lang="ja-JP" altLang="en-US" dirty="0"/>
              <a:t>「資本家のジレンマ」</a:t>
            </a:r>
            <a:r>
              <a:rPr lang="en-US" altLang="ja-JP" dirty="0"/>
              <a:t>『</a:t>
            </a:r>
            <a:r>
              <a:rPr lang="ja-JP" altLang="en-US" dirty="0"/>
              <a:t>ハーバード・ビジネス・レビュー</a:t>
            </a:r>
            <a:r>
              <a:rPr lang="en-US" altLang="ja-JP" dirty="0"/>
              <a:t>』12</a:t>
            </a:r>
            <a:r>
              <a:rPr lang="ja-JP" altLang="en-US" dirty="0"/>
              <a:t>月号，</a:t>
            </a:r>
            <a:endParaRPr lang="en-US" altLang="ja-JP" dirty="0"/>
          </a:p>
          <a:p>
            <a:r>
              <a:rPr lang="ja-JP" altLang="en-US" dirty="0"/>
              <a:t>●小峰隆夫</a:t>
            </a:r>
            <a:r>
              <a:rPr lang="en-US" altLang="ja-JP" dirty="0"/>
              <a:t>[2016]『</a:t>
            </a:r>
            <a:r>
              <a:rPr lang="ja-JP" altLang="en-US" dirty="0"/>
              <a:t>最新日本経済入門</a:t>
            </a:r>
            <a:r>
              <a:rPr lang="en-US" altLang="ja-JP" dirty="0"/>
              <a:t>[</a:t>
            </a:r>
            <a:r>
              <a:rPr lang="ja-JP" altLang="en-US" dirty="0"/>
              <a:t>第</a:t>
            </a:r>
            <a:r>
              <a:rPr lang="en-US" altLang="ja-JP" dirty="0"/>
              <a:t>5</a:t>
            </a:r>
            <a:r>
              <a:rPr lang="ja-JP" altLang="en-US" dirty="0"/>
              <a:t>版</a:t>
            </a:r>
            <a:r>
              <a:rPr lang="en-US" altLang="ja-JP" dirty="0"/>
              <a:t>]』</a:t>
            </a:r>
            <a:r>
              <a:rPr lang="ja-JP" altLang="en-US" dirty="0"/>
              <a:t>日本評論社。</a:t>
            </a:r>
            <a:endParaRPr lang="en-US" altLang="ja-JP" dirty="0"/>
          </a:p>
          <a:p>
            <a:r>
              <a:rPr lang="ja-JP" altLang="en-US" dirty="0"/>
              <a:t>高倉文年</a:t>
            </a:r>
            <a:r>
              <a:rPr lang="en-US" altLang="ja-JP" dirty="0"/>
              <a:t>[2016]</a:t>
            </a:r>
            <a:r>
              <a:rPr lang="ja-JP" altLang="en-US" dirty="0"/>
              <a:t>「戦後日本の資金循環」</a:t>
            </a:r>
            <a:r>
              <a:rPr lang="en-US" altLang="ja-JP" dirty="0"/>
              <a:t>『</a:t>
            </a:r>
            <a:r>
              <a:rPr lang="ja-JP" altLang="en-US" dirty="0"/>
              <a:t>広島経済大学経済研究論集</a:t>
            </a:r>
            <a:r>
              <a:rPr lang="en-US" altLang="ja-JP" dirty="0"/>
              <a:t>』39(3</a:t>
            </a:r>
            <a:r>
              <a:rPr lang="ja-JP" altLang="en-US" dirty="0"/>
              <a:t>・</a:t>
            </a:r>
            <a:r>
              <a:rPr lang="en-US" altLang="ja-JP" dirty="0"/>
              <a:t>4)</a:t>
            </a:r>
            <a:r>
              <a:rPr lang="ja-JP" altLang="en-US" dirty="0" err="1"/>
              <a:t>，</a:t>
            </a:r>
            <a:r>
              <a:rPr lang="ja-JP" altLang="en-US" dirty="0"/>
              <a:t>広島経済大学経済学会，</a:t>
            </a:r>
            <a:r>
              <a:rPr lang="en-US" altLang="ja-JP" dirty="0"/>
              <a:t>12</a:t>
            </a:r>
            <a:r>
              <a:rPr lang="ja-JP" altLang="en-US" dirty="0"/>
              <a:t>月，</a:t>
            </a:r>
            <a:r>
              <a:rPr lang="en-US" altLang="ja-JP" dirty="0"/>
              <a:t>65-88</a:t>
            </a:r>
            <a:r>
              <a:rPr lang="ja-JP" altLang="en-US" dirty="0"/>
              <a:t>頁（ </a:t>
            </a:r>
            <a:r>
              <a:rPr lang="en-US" altLang="ja-JP" dirty="0">
                <a:hlinkClick r:id="rId2"/>
              </a:rPr>
              <a:t>http://dx.doi.org/10.18996/keizai2016390306</a:t>
            </a:r>
            <a:r>
              <a:rPr lang="ja-JP" altLang="en-US" dirty="0"/>
              <a:t> ）。</a:t>
            </a:r>
            <a:endParaRPr lang="en-US" altLang="ja-JP" dirty="0"/>
          </a:p>
          <a:p>
            <a:r>
              <a:rPr lang="ja-JP" altLang="en-US" dirty="0"/>
              <a:t>高橋洋一</a:t>
            </a:r>
            <a:r>
              <a:rPr lang="en-US" altLang="ja-JP" dirty="0"/>
              <a:t>[2014]</a:t>
            </a:r>
            <a:r>
              <a:rPr lang="ja-JP" altLang="en-US" dirty="0"/>
              <a:t>「現在の金融緩和に危険はない」（原田泰・斎藤誠編著</a:t>
            </a:r>
            <a:r>
              <a:rPr lang="en-US" altLang="ja-JP" dirty="0"/>
              <a:t>『</a:t>
            </a:r>
            <a:r>
              <a:rPr lang="ja-JP" altLang="en-US" dirty="0"/>
              <a:t>徹底分析アベノミクス</a:t>
            </a:r>
            <a:r>
              <a:rPr lang="en-US" altLang="ja-JP" dirty="0"/>
              <a:t>』</a:t>
            </a:r>
            <a:r>
              <a:rPr lang="ja-JP" altLang="en-US" dirty="0"/>
              <a:t>中央経済社）。</a:t>
            </a:r>
            <a:endParaRPr lang="en-US" altLang="ja-JP" dirty="0"/>
          </a:p>
        </p:txBody>
      </p:sp>
      <p:sp>
        <p:nvSpPr>
          <p:cNvPr id="4" name="スライド番号プレースホルダー 3"/>
          <p:cNvSpPr>
            <a:spLocks noGrp="1"/>
          </p:cNvSpPr>
          <p:nvPr>
            <p:ph type="sldNum" sz="quarter" idx="12"/>
          </p:nvPr>
        </p:nvSpPr>
        <p:spPr/>
        <p:txBody>
          <a:bodyPr/>
          <a:lstStyle/>
          <a:p>
            <a:pPr>
              <a:defRPr/>
            </a:pPr>
            <a:fld id="{F7182273-542A-4D76-9A12-21A75F9967A5}" type="slidenum">
              <a:rPr lang="en-US" altLang="ja-JP" smtClean="0"/>
              <a:pPr>
                <a:defRPr/>
              </a:pPr>
              <a:t>74</a:t>
            </a:fld>
            <a:endParaRPr lang="en-US" altLang="ja-JP" dirty="0"/>
          </a:p>
        </p:txBody>
      </p:sp>
    </p:spTree>
    <p:extLst>
      <p:ext uri="{BB962C8B-B14F-4D97-AF65-F5344CB8AC3E}">
        <p14:creationId xmlns:p14="http://schemas.microsoft.com/office/powerpoint/2010/main" val="3112754351"/>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２節参考文献</a:t>
            </a:r>
          </a:p>
        </p:txBody>
      </p:sp>
      <p:sp>
        <p:nvSpPr>
          <p:cNvPr id="3" name="コンテンツ プレースホルダー 2"/>
          <p:cNvSpPr>
            <a:spLocks noGrp="1"/>
          </p:cNvSpPr>
          <p:nvPr>
            <p:ph idx="1"/>
          </p:nvPr>
        </p:nvSpPr>
        <p:spPr>
          <a:xfrm>
            <a:off x="457200" y="1412777"/>
            <a:ext cx="8229600" cy="5308700"/>
          </a:xfrm>
        </p:spPr>
        <p:txBody>
          <a:bodyPr>
            <a:normAutofit fontScale="62500" lnSpcReduction="20000"/>
          </a:bodyPr>
          <a:lstStyle/>
          <a:p>
            <a:r>
              <a:rPr lang="ja-JP" altLang="en-US" dirty="0"/>
              <a:t>内閣府</a:t>
            </a:r>
            <a:r>
              <a:rPr lang="en-US" altLang="ja-JP" dirty="0"/>
              <a:t>[2013]</a:t>
            </a:r>
            <a:r>
              <a:rPr lang="ja-JP" altLang="en-US" dirty="0"/>
              <a:t>「日本再興戦略」</a:t>
            </a:r>
            <a:r>
              <a:rPr lang="en-US" altLang="ja-JP" dirty="0"/>
              <a:t>6</a:t>
            </a:r>
            <a:r>
              <a:rPr lang="ja-JP" altLang="en-US" dirty="0"/>
              <a:t>月</a:t>
            </a:r>
            <a:r>
              <a:rPr lang="en-US" altLang="ja-JP" dirty="0"/>
              <a:t>14</a:t>
            </a:r>
            <a:r>
              <a:rPr lang="ja-JP" altLang="en-US" dirty="0"/>
              <a:t>日（ </a:t>
            </a:r>
            <a:r>
              <a:rPr lang="en-US" altLang="ja-JP" dirty="0">
                <a:hlinkClick r:id="rId2"/>
              </a:rPr>
              <a:t>http://www.kantei.go.jp/jp/singi/keizaisaisei/pdf/saikou_jpn.pdf</a:t>
            </a:r>
            <a:r>
              <a:rPr lang="ja-JP" altLang="en-US" dirty="0"/>
              <a:t> ）。</a:t>
            </a:r>
            <a:endParaRPr lang="en-US" altLang="ja-JP" dirty="0"/>
          </a:p>
          <a:p>
            <a:r>
              <a:rPr lang="ja-JP" altLang="en-US" dirty="0"/>
              <a:t>内閣府「中長期の経済財政に関する試算」</a:t>
            </a:r>
            <a:r>
              <a:rPr lang="en-US" altLang="ja-JP" dirty="0"/>
              <a:t>[2018]1</a:t>
            </a:r>
            <a:r>
              <a:rPr lang="ja-JP" altLang="en-US" dirty="0"/>
              <a:t>月</a:t>
            </a:r>
            <a:r>
              <a:rPr lang="en-US" altLang="ja-JP" dirty="0"/>
              <a:t>23</a:t>
            </a:r>
            <a:r>
              <a:rPr lang="ja-JP" altLang="en-US" dirty="0"/>
              <a:t>日（　</a:t>
            </a:r>
            <a:r>
              <a:rPr lang="en-US" altLang="ja-JP" dirty="0">
                <a:hlinkClick r:id="rId3"/>
              </a:rPr>
              <a:t>http://www5.cao.go.jp/keizai3/econome/h30chuuchouki1.pdf</a:t>
            </a:r>
            <a:r>
              <a:rPr lang="ja-JP" altLang="en-US" dirty="0"/>
              <a:t>　）。</a:t>
            </a:r>
            <a:endParaRPr lang="en-US" altLang="ja-JP" dirty="0"/>
          </a:p>
          <a:p>
            <a:r>
              <a:rPr lang="ja-JP" altLang="en-US" dirty="0"/>
              <a:t>内閣府・財務省・日本銀行</a:t>
            </a:r>
            <a:r>
              <a:rPr lang="en-US" altLang="ja-JP" dirty="0"/>
              <a:t>[2013]</a:t>
            </a:r>
            <a:r>
              <a:rPr lang="ja-JP" altLang="en-US" dirty="0"/>
              <a:t>「デフレ脱却と持続的な経済成長の実現のための政府・日本銀行の政策連携について」</a:t>
            </a:r>
            <a:r>
              <a:rPr lang="en-US" altLang="ja-JP" dirty="0"/>
              <a:t>1</a:t>
            </a:r>
            <a:r>
              <a:rPr lang="ja-JP" altLang="en-US" dirty="0"/>
              <a:t>月</a:t>
            </a:r>
            <a:r>
              <a:rPr lang="en-US" altLang="ja-JP" dirty="0"/>
              <a:t>22</a:t>
            </a:r>
            <a:r>
              <a:rPr lang="ja-JP" altLang="en-US" dirty="0"/>
              <a:t>日（ </a:t>
            </a:r>
            <a:r>
              <a:rPr lang="en-US" altLang="ja-JP" dirty="0">
                <a:hlinkClick r:id="rId4"/>
              </a:rPr>
              <a:t>http://www5.cao.go.jp/keizai1/seifu-nichigin/2013/0122_seifu-nichigin.pdf</a:t>
            </a:r>
            <a:r>
              <a:rPr lang="ja-JP" altLang="en-US" dirty="0"/>
              <a:t> ）。</a:t>
            </a:r>
            <a:endParaRPr lang="en-US" altLang="ja-JP" dirty="0"/>
          </a:p>
          <a:p>
            <a:r>
              <a:rPr lang="ja-JP" altLang="en-US" dirty="0"/>
              <a:t>中井雅之</a:t>
            </a:r>
            <a:r>
              <a:rPr lang="en-US" altLang="ja-JP" dirty="0"/>
              <a:t>[2017]</a:t>
            </a:r>
            <a:r>
              <a:rPr lang="ja-JP" altLang="en-US" dirty="0"/>
              <a:t>「マクロ経済から見る労働需給と賃金の関係」（玄田有史編</a:t>
            </a:r>
            <a:r>
              <a:rPr lang="en-US" altLang="ja-JP" dirty="0"/>
              <a:t>[2017]『</a:t>
            </a:r>
            <a:r>
              <a:rPr lang="ja-JP" altLang="en-US" dirty="0"/>
              <a:t>人手不足なのになぜ賃金が上がらないのか</a:t>
            </a:r>
            <a:r>
              <a:rPr lang="en-US" altLang="ja-JP" dirty="0"/>
              <a:t>』</a:t>
            </a:r>
            <a:r>
              <a:rPr lang="ja-JP" altLang="en-US" dirty="0"/>
              <a:t>慶應義塾大学出版会）。</a:t>
            </a:r>
            <a:endParaRPr lang="en-US" altLang="ja-JP" dirty="0"/>
          </a:p>
          <a:p>
            <a:r>
              <a:rPr lang="ja-JP" altLang="en-US" dirty="0"/>
              <a:t>日本銀行</a:t>
            </a:r>
            <a:r>
              <a:rPr lang="en-US" altLang="ja-JP" dirty="0"/>
              <a:t>[2016]</a:t>
            </a:r>
            <a:r>
              <a:rPr lang="ja-JP" altLang="en-US" dirty="0"/>
              <a:t>「量的・質的金融緩和」導入以降の経済・物価動向と政策効果についての総括的な検証」</a:t>
            </a:r>
            <a:r>
              <a:rPr lang="en-US" altLang="ja-JP" dirty="0"/>
              <a:t>9</a:t>
            </a:r>
            <a:r>
              <a:rPr lang="ja-JP" altLang="en-US" dirty="0"/>
              <a:t>月</a:t>
            </a:r>
            <a:r>
              <a:rPr lang="en-US" altLang="ja-JP" dirty="0"/>
              <a:t>21</a:t>
            </a:r>
            <a:r>
              <a:rPr lang="ja-JP" altLang="en-US" dirty="0"/>
              <a:t>日（ </a:t>
            </a:r>
            <a:r>
              <a:rPr lang="en-US" altLang="ja-JP" dirty="0">
                <a:hlinkClick r:id="rId5"/>
              </a:rPr>
              <a:t>https://www.boj.or.jp/announcements/release_2016/rel160930d.pdf</a:t>
            </a:r>
            <a:r>
              <a:rPr lang="ja-JP" altLang="en-US" dirty="0"/>
              <a:t> ）。</a:t>
            </a:r>
            <a:endParaRPr lang="en-US" altLang="ja-JP" dirty="0"/>
          </a:p>
          <a:p>
            <a:r>
              <a:rPr lang="ja-JP" altLang="en-US" dirty="0"/>
              <a:t>日本銀行金融市場局</a:t>
            </a:r>
            <a:r>
              <a:rPr lang="en-US" altLang="ja-JP" dirty="0"/>
              <a:t>[2013]</a:t>
            </a:r>
            <a:r>
              <a:rPr lang="ja-JP" altLang="en-US" dirty="0"/>
              <a:t>「</a:t>
            </a:r>
            <a:r>
              <a:rPr lang="en-US" altLang="ja-JP" dirty="0"/>
              <a:t>2012</a:t>
            </a:r>
            <a:r>
              <a:rPr lang="ja-JP" altLang="en-US" dirty="0"/>
              <a:t>年度の金融市場調節」</a:t>
            </a:r>
            <a:r>
              <a:rPr lang="en-US" altLang="ja-JP" dirty="0"/>
              <a:t>BOJ Reports and Research Papers</a:t>
            </a:r>
            <a:r>
              <a:rPr lang="ja-JP" altLang="en-US" dirty="0" err="1"/>
              <a:t>，</a:t>
            </a:r>
            <a:r>
              <a:rPr lang="en-US" altLang="ja-JP" dirty="0"/>
              <a:t>5</a:t>
            </a:r>
            <a:r>
              <a:rPr lang="ja-JP" altLang="en-US" dirty="0"/>
              <a:t>月（ </a:t>
            </a:r>
            <a:r>
              <a:rPr lang="en-US" altLang="ja-JP" dirty="0">
                <a:hlinkClick r:id="rId6"/>
              </a:rPr>
              <a:t>https://www.boj.or.jp/research/brp/ron_2013/ron130509a.htm/</a:t>
            </a:r>
            <a:r>
              <a:rPr lang="ja-JP" altLang="en-US" dirty="0"/>
              <a:t> ）。</a:t>
            </a:r>
            <a:endParaRPr lang="en-US" altLang="ja-JP" dirty="0"/>
          </a:p>
          <a:p>
            <a:r>
              <a:rPr lang="ja-JP" altLang="en-US" dirty="0"/>
              <a:t>●服部茂幸</a:t>
            </a:r>
            <a:r>
              <a:rPr lang="en-US" altLang="ja-JP" dirty="0"/>
              <a:t>[2017]『</a:t>
            </a:r>
            <a:r>
              <a:rPr lang="ja-JP" altLang="en-US" dirty="0"/>
              <a:t>偽りの経済政策</a:t>
            </a:r>
            <a:r>
              <a:rPr lang="en-US" altLang="ja-JP" dirty="0"/>
              <a:t>』</a:t>
            </a:r>
            <a:r>
              <a:rPr lang="ja-JP" altLang="en-US" dirty="0"/>
              <a:t>岩波書店。</a:t>
            </a:r>
            <a:endParaRPr lang="en-US" altLang="ja-JP" dirty="0"/>
          </a:p>
          <a:p>
            <a:r>
              <a:rPr lang="ja-JP" altLang="en-US" dirty="0"/>
              <a:t>浜田宏一</a:t>
            </a:r>
            <a:r>
              <a:rPr lang="en-US" altLang="ja-JP" dirty="0"/>
              <a:t>[2012]『</a:t>
            </a:r>
            <a:r>
              <a:rPr lang="ja-JP" altLang="en-US" dirty="0"/>
              <a:t>アメリカは日本経済の復活を知っている</a:t>
            </a:r>
            <a:r>
              <a:rPr lang="en-US" altLang="ja-JP" dirty="0"/>
              <a:t>』</a:t>
            </a:r>
            <a:r>
              <a:rPr lang="ja-JP" altLang="en-US" dirty="0"/>
              <a:t>講談社。</a:t>
            </a:r>
            <a:endParaRPr lang="en-US" altLang="ja-JP" dirty="0"/>
          </a:p>
          <a:p>
            <a:endParaRPr kumimoji="1" lang="ja-JP" altLang="en-US" dirty="0"/>
          </a:p>
        </p:txBody>
      </p:sp>
      <p:sp>
        <p:nvSpPr>
          <p:cNvPr id="4" name="スライド番号プレースホルダー 3"/>
          <p:cNvSpPr>
            <a:spLocks noGrp="1"/>
          </p:cNvSpPr>
          <p:nvPr>
            <p:ph type="sldNum" sz="quarter" idx="12"/>
          </p:nvPr>
        </p:nvSpPr>
        <p:spPr/>
        <p:txBody>
          <a:bodyPr/>
          <a:lstStyle/>
          <a:p>
            <a:pPr>
              <a:defRPr/>
            </a:pPr>
            <a:fld id="{F7182273-542A-4D76-9A12-21A75F9967A5}" type="slidenum">
              <a:rPr lang="en-US" altLang="ja-JP" smtClean="0"/>
              <a:pPr>
                <a:defRPr/>
              </a:pPr>
              <a:t>75</a:t>
            </a:fld>
            <a:endParaRPr lang="en-US" altLang="ja-JP" dirty="0"/>
          </a:p>
        </p:txBody>
      </p:sp>
    </p:spTree>
    <p:extLst>
      <p:ext uri="{BB962C8B-B14F-4D97-AF65-F5344CB8AC3E}">
        <p14:creationId xmlns:p14="http://schemas.microsoft.com/office/powerpoint/2010/main" val="2690980729"/>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xmlns="" id="{3D85B6D1-C09C-4D9E-8E1A-602D063C23D5}"/>
              </a:ext>
            </a:extLst>
          </p:cNvPr>
          <p:cNvSpPr>
            <a:spLocks noGrp="1"/>
          </p:cNvSpPr>
          <p:nvPr>
            <p:ph type="title"/>
          </p:nvPr>
        </p:nvSpPr>
        <p:spPr/>
        <p:txBody>
          <a:bodyPr/>
          <a:lstStyle/>
          <a:p>
            <a:r>
              <a:rPr kumimoji="1" lang="en-US" altLang="ja-JP" dirty="0"/>
              <a:t>2</a:t>
            </a:r>
            <a:r>
              <a:rPr kumimoji="1" lang="ja-JP" altLang="en-US" dirty="0"/>
              <a:t>節参考文献</a:t>
            </a:r>
          </a:p>
        </p:txBody>
      </p:sp>
      <p:sp>
        <p:nvSpPr>
          <p:cNvPr id="3" name="コンテンツ プレースホルダー 2">
            <a:extLst>
              <a:ext uri="{FF2B5EF4-FFF2-40B4-BE49-F238E27FC236}">
                <a16:creationId xmlns:a16="http://schemas.microsoft.com/office/drawing/2014/main" xmlns="" id="{70CF406E-1B67-4956-9749-50F15B4EEE48}"/>
              </a:ext>
            </a:extLst>
          </p:cNvPr>
          <p:cNvSpPr>
            <a:spLocks noGrp="1"/>
          </p:cNvSpPr>
          <p:nvPr>
            <p:ph idx="1"/>
          </p:nvPr>
        </p:nvSpPr>
        <p:spPr/>
        <p:txBody>
          <a:bodyPr>
            <a:normAutofit fontScale="62500" lnSpcReduction="20000"/>
          </a:bodyPr>
          <a:lstStyle/>
          <a:p>
            <a:r>
              <a:rPr lang="ja-JP" altLang="en-US" dirty="0"/>
              <a:t>原田喜美枝</a:t>
            </a:r>
            <a:r>
              <a:rPr lang="en-US" altLang="ja-JP" dirty="0"/>
              <a:t>[2016]</a:t>
            </a:r>
            <a:r>
              <a:rPr lang="ja-JP" altLang="en-US" dirty="0"/>
              <a:t>「公的マネーと株式市場」</a:t>
            </a:r>
            <a:r>
              <a:rPr lang="en-US" altLang="ja-JP" dirty="0"/>
              <a:t>『</a:t>
            </a:r>
            <a:r>
              <a:rPr lang="ja-JP" altLang="en-US" dirty="0"/>
              <a:t>証券レビュー</a:t>
            </a:r>
            <a:r>
              <a:rPr lang="en-US" altLang="ja-JP" dirty="0"/>
              <a:t>』56(10)</a:t>
            </a:r>
            <a:r>
              <a:rPr lang="ja-JP" altLang="en-US" dirty="0" err="1"/>
              <a:t>，</a:t>
            </a:r>
            <a:r>
              <a:rPr lang="ja-JP" altLang="en-US" dirty="0"/>
              <a:t>日本証券経済研究所，</a:t>
            </a:r>
            <a:r>
              <a:rPr lang="en-US" altLang="ja-JP" dirty="0"/>
              <a:t>117-130</a:t>
            </a:r>
            <a:r>
              <a:rPr lang="ja-JP" altLang="en-US" dirty="0"/>
              <a:t>頁（ </a:t>
            </a:r>
            <a:r>
              <a:rPr lang="en-US" altLang="ja-JP" dirty="0">
                <a:hlinkClick r:id="rId2"/>
              </a:rPr>
              <a:t>http://www.jsri.or.jp/publish/review/pdf/5610/04.pdf</a:t>
            </a:r>
            <a:r>
              <a:rPr lang="ja-JP" altLang="en-US" dirty="0"/>
              <a:t> ）。</a:t>
            </a:r>
            <a:endParaRPr lang="en-US" altLang="ja-JP" dirty="0"/>
          </a:p>
          <a:p>
            <a:r>
              <a:rPr lang="ja-JP" altLang="en-US" dirty="0"/>
              <a:t>福田慎一</a:t>
            </a:r>
            <a:r>
              <a:rPr lang="en-US" altLang="ja-JP" dirty="0"/>
              <a:t>[2017]</a:t>
            </a:r>
            <a:r>
              <a:rPr lang="ja-JP" altLang="en-US" dirty="0"/>
              <a:t>「企業の資金余剰と現預金の保有行動」</a:t>
            </a:r>
            <a:r>
              <a:rPr lang="en-US" altLang="ja-JP" dirty="0"/>
              <a:t>『</a:t>
            </a:r>
            <a:r>
              <a:rPr lang="ja-JP" altLang="en-US" dirty="0"/>
              <a:t>フィナンシャル・レビュー</a:t>
            </a:r>
            <a:r>
              <a:rPr lang="en-US" altLang="ja-JP" dirty="0"/>
              <a:t>』132</a:t>
            </a:r>
            <a:r>
              <a:rPr lang="ja-JP" altLang="en-US" dirty="0" err="1"/>
              <a:t>，</a:t>
            </a:r>
            <a:r>
              <a:rPr lang="ja-JP" altLang="en-US" dirty="0"/>
              <a:t>財務省財務総合政策研究所，</a:t>
            </a:r>
            <a:r>
              <a:rPr lang="en-US" altLang="ja-JP" dirty="0"/>
              <a:t>10</a:t>
            </a:r>
            <a:r>
              <a:rPr lang="ja-JP" altLang="en-US" dirty="0"/>
              <a:t>月，</a:t>
            </a:r>
            <a:r>
              <a:rPr lang="en-US" altLang="ja-JP" dirty="0"/>
              <a:t>3-26</a:t>
            </a:r>
            <a:r>
              <a:rPr lang="ja-JP" altLang="en-US" dirty="0"/>
              <a:t>頁（  </a:t>
            </a:r>
            <a:r>
              <a:rPr lang="en-US" altLang="ja-JP" dirty="0">
                <a:hlinkClick r:id="rId3"/>
              </a:rPr>
              <a:t>http://www.mof.go.jp/pri/publication/financial_review/fr_list7/r132/r132_01.pdf</a:t>
            </a:r>
            <a:r>
              <a:rPr lang="ja-JP" altLang="en-US" dirty="0"/>
              <a:t>）。</a:t>
            </a:r>
            <a:endParaRPr lang="en-US" altLang="ja-JP" dirty="0"/>
          </a:p>
          <a:p>
            <a:r>
              <a:rPr lang="ja-JP" altLang="en-US" dirty="0"/>
              <a:t>御園一</a:t>
            </a:r>
            <a:r>
              <a:rPr lang="en-US" altLang="ja-JP" dirty="0"/>
              <a:t>[2015]</a:t>
            </a:r>
            <a:r>
              <a:rPr lang="ja-JP" altLang="en-US" dirty="0"/>
              <a:t>「今回の円安方向への動きと輸出数量に関する一考察」</a:t>
            </a:r>
            <a:r>
              <a:rPr lang="en-US" altLang="ja-JP" dirty="0"/>
              <a:t>『</a:t>
            </a:r>
            <a:r>
              <a:rPr lang="ja-JP" altLang="en-US" dirty="0"/>
              <a:t>ファイナンス</a:t>
            </a:r>
            <a:r>
              <a:rPr lang="en-US" altLang="ja-JP" dirty="0"/>
              <a:t>』2015</a:t>
            </a:r>
            <a:r>
              <a:rPr lang="ja-JP" altLang="en-US" dirty="0"/>
              <a:t>年</a:t>
            </a:r>
            <a:r>
              <a:rPr lang="en-US" altLang="ja-JP" dirty="0"/>
              <a:t>8</a:t>
            </a:r>
            <a:r>
              <a:rPr lang="ja-JP" altLang="en-US" dirty="0"/>
              <a:t>月号，財務省，</a:t>
            </a:r>
            <a:r>
              <a:rPr lang="en-US" altLang="ja-JP" dirty="0"/>
              <a:t>30-35</a:t>
            </a:r>
            <a:r>
              <a:rPr lang="ja-JP" altLang="en-US" dirty="0"/>
              <a:t>頁（ </a:t>
            </a:r>
            <a:r>
              <a:rPr lang="en-US" altLang="ja-JP" dirty="0">
                <a:hlinkClick r:id="rId4"/>
              </a:rPr>
              <a:t>https://www.mof.go.jp/public_relations/finance/201508f.pdf</a:t>
            </a:r>
            <a:r>
              <a:rPr lang="ja-JP" altLang="en-US" dirty="0"/>
              <a:t> ）。</a:t>
            </a:r>
            <a:endParaRPr lang="en-US" altLang="ja-JP" dirty="0"/>
          </a:p>
          <a:p>
            <a:r>
              <a:rPr lang="ja-JP" altLang="en-US" dirty="0"/>
              <a:t>村上尚己</a:t>
            </a:r>
            <a:r>
              <a:rPr lang="en-US" altLang="ja-JP" dirty="0"/>
              <a:t>[2017]</a:t>
            </a:r>
            <a:r>
              <a:rPr lang="ja-JP" altLang="en-US" dirty="0"/>
              <a:t>「金融緩和政策が財政赤字を招くのか」（原田泰・片岡剛士・吉松崇編著</a:t>
            </a:r>
            <a:r>
              <a:rPr lang="en-US" altLang="ja-JP" dirty="0"/>
              <a:t>『</a:t>
            </a:r>
            <a:r>
              <a:rPr lang="ja-JP" altLang="en-US" dirty="0"/>
              <a:t>アベノミクスは進化する</a:t>
            </a:r>
            <a:r>
              <a:rPr lang="en-US" altLang="ja-JP" dirty="0"/>
              <a:t>』</a:t>
            </a:r>
            <a:r>
              <a:rPr lang="ja-JP" altLang="en-US" dirty="0"/>
              <a:t>中央経済社</a:t>
            </a:r>
            <a:r>
              <a:rPr lang="en-US" altLang="ja-JP" dirty="0"/>
              <a:t>)</a:t>
            </a:r>
            <a:r>
              <a:rPr lang="ja-JP" altLang="en-US" dirty="0" err="1"/>
              <a:t>。</a:t>
            </a:r>
            <a:endParaRPr lang="en-US" altLang="ja-JP" dirty="0"/>
          </a:p>
          <a:p>
            <a:r>
              <a:rPr lang="ja-JP" altLang="en-US" dirty="0"/>
              <a:t>吉松崇</a:t>
            </a:r>
            <a:r>
              <a:rPr lang="en-US" altLang="ja-JP" dirty="0"/>
              <a:t>[2017]</a:t>
            </a:r>
            <a:r>
              <a:rPr lang="ja-JP" altLang="en-US" dirty="0"/>
              <a:t>「中央銀行のバランスシート拡大と財政への信認」（原田泰・片岡剛士・吉松崇編著</a:t>
            </a:r>
            <a:r>
              <a:rPr lang="en-US" altLang="ja-JP" dirty="0"/>
              <a:t>『</a:t>
            </a:r>
            <a:r>
              <a:rPr lang="ja-JP" altLang="en-US" dirty="0"/>
              <a:t>アベノミクスは進化する</a:t>
            </a:r>
            <a:r>
              <a:rPr lang="en-US" altLang="ja-JP" dirty="0"/>
              <a:t>』</a:t>
            </a:r>
            <a:r>
              <a:rPr lang="ja-JP" altLang="en-US" dirty="0"/>
              <a:t>中央経済社</a:t>
            </a:r>
            <a:r>
              <a:rPr lang="en-US" altLang="ja-JP" dirty="0"/>
              <a:t>)</a:t>
            </a:r>
            <a:r>
              <a:rPr lang="ja-JP" altLang="en-US" dirty="0" err="1"/>
              <a:t>。</a:t>
            </a:r>
            <a:endParaRPr lang="en-US" altLang="ja-JP" dirty="0"/>
          </a:p>
          <a:p>
            <a:r>
              <a:rPr lang="ja-JP" altLang="en-US" dirty="0"/>
              <a:t>吉村崇</a:t>
            </a:r>
            <a:r>
              <a:rPr lang="en-US" altLang="ja-JP" dirty="0"/>
              <a:t>[2017]</a:t>
            </a:r>
            <a:r>
              <a:rPr lang="ja-JP" altLang="en-US" dirty="0"/>
              <a:t>「中央銀行の出口の危険とは何か」（原田泰・片岡剛士・吉松崇編著</a:t>
            </a:r>
            <a:r>
              <a:rPr lang="en-US" altLang="ja-JP" dirty="0"/>
              <a:t>『</a:t>
            </a:r>
            <a:r>
              <a:rPr lang="ja-JP" altLang="en-US" dirty="0"/>
              <a:t>アベノミクスは進化する</a:t>
            </a:r>
            <a:r>
              <a:rPr lang="en-US" altLang="ja-JP" dirty="0"/>
              <a:t>』</a:t>
            </a:r>
            <a:r>
              <a:rPr lang="ja-JP" altLang="en-US" dirty="0"/>
              <a:t>中央経済社</a:t>
            </a:r>
            <a:r>
              <a:rPr lang="en-US" altLang="ja-JP" dirty="0"/>
              <a:t>)</a:t>
            </a:r>
            <a:r>
              <a:rPr lang="ja-JP" altLang="en-US" dirty="0" err="1"/>
              <a:t>。</a:t>
            </a:r>
            <a:endParaRPr lang="en-US" altLang="ja-JP" dirty="0"/>
          </a:p>
          <a:p>
            <a:endParaRPr kumimoji="1" lang="ja-JP" altLang="en-US" dirty="0"/>
          </a:p>
        </p:txBody>
      </p:sp>
      <p:sp>
        <p:nvSpPr>
          <p:cNvPr id="4" name="スライド番号プレースホルダー 3">
            <a:extLst>
              <a:ext uri="{FF2B5EF4-FFF2-40B4-BE49-F238E27FC236}">
                <a16:creationId xmlns:a16="http://schemas.microsoft.com/office/drawing/2014/main" xmlns="" id="{30E9417D-74FB-4594-A584-AEE7E0CB76CF}"/>
              </a:ext>
            </a:extLst>
          </p:cNvPr>
          <p:cNvSpPr>
            <a:spLocks noGrp="1"/>
          </p:cNvSpPr>
          <p:nvPr>
            <p:ph type="sldNum" sz="quarter" idx="12"/>
          </p:nvPr>
        </p:nvSpPr>
        <p:spPr/>
        <p:txBody>
          <a:bodyPr/>
          <a:lstStyle/>
          <a:p>
            <a:pPr>
              <a:defRPr/>
            </a:pPr>
            <a:fld id="{F7182273-542A-4D76-9A12-21A75F9967A5}" type="slidenum">
              <a:rPr lang="en-US" altLang="ja-JP" smtClean="0"/>
              <a:pPr>
                <a:defRPr/>
              </a:pPr>
              <a:t>76</a:t>
            </a:fld>
            <a:endParaRPr lang="en-US" altLang="ja-JP" dirty="0"/>
          </a:p>
        </p:txBody>
      </p:sp>
    </p:spTree>
    <p:extLst>
      <p:ext uri="{BB962C8B-B14F-4D97-AF65-F5344CB8AC3E}">
        <p14:creationId xmlns:p14="http://schemas.microsoft.com/office/powerpoint/2010/main" val="2557646957"/>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a:t>2</a:t>
            </a:r>
            <a:r>
              <a:rPr lang="ja-JP" altLang="en-US" dirty="0"/>
              <a:t>節使用サイト・データベース</a:t>
            </a:r>
            <a:endParaRPr kumimoji="1" lang="ja-JP" altLang="en-US" dirty="0"/>
          </a:p>
        </p:txBody>
      </p:sp>
      <p:sp>
        <p:nvSpPr>
          <p:cNvPr id="3" name="コンテンツ プレースホルダー 2"/>
          <p:cNvSpPr>
            <a:spLocks noGrp="1"/>
          </p:cNvSpPr>
          <p:nvPr>
            <p:ph idx="1"/>
          </p:nvPr>
        </p:nvSpPr>
        <p:spPr>
          <a:xfrm>
            <a:off x="457200" y="1412776"/>
            <a:ext cx="8229600" cy="4925143"/>
          </a:xfrm>
        </p:spPr>
        <p:txBody>
          <a:bodyPr>
            <a:normAutofit fontScale="55000" lnSpcReduction="20000"/>
          </a:bodyPr>
          <a:lstStyle/>
          <a:p>
            <a:r>
              <a:rPr lang="ja-JP" altLang="en-US" dirty="0"/>
              <a:t>厚生労働省「職業安定業務統計」（ </a:t>
            </a:r>
            <a:r>
              <a:rPr lang="en-US" altLang="ja-JP" dirty="0">
                <a:hlinkClick r:id="rId2"/>
              </a:rPr>
              <a:t>http://www.mhlw.go.jp/toukei/itiran/roudou/koyou/ippan/detail/</a:t>
            </a:r>
            <a:r>
              <a:rPr lang="ja-JP" altLang="en-US" dirty="0"/>
              <a:t> ）</a:t>
            </a:r>
            <a:endParaRPr lang="en-US" altLang="ja-JP" dirty="0"/>
          </a:p>
          <a:p>
            <a:r>
              <a:rPr lang="ja-JP" altLang="en-US" dirty="0"/>
              <a:t>世界経済のネタ帳（ </a:t>
            </a:r>
            <a:r>
              <a:rPr lang="en-US" altLang="ja-JP" dirty="0">
                <a:hlinkClick r:id="rId3"/>
              </a:rPr>
              <a:t>http://ecodb.net/</a:t>
            </a:r>
            <a:r>
              <a:rPr lang="ja-JP" altLang="en-US" dirty="0"/>
              <a:t> ）</a:t>
            </a:r>
            <a:endParaRPr lang="en-US" altLang="ja-JP" dirty="0"/>
          </a:p>
          <a:p>
            <a:r>
              <a:rPr lang="ja-JP" altLang="en-US" dirty="0"/>
              <a:t>総務省統計局統計データ（ </a:t>
            </a:r>
            <a:r>
              <a:rPr lang="en-US" altLang="ja-JP" dirty="0">
                <a:hlinkClick r:id="rId4"/>
              </a:rPr>
              <a:t>http://www.stat.go.jp/data/index.htm</a:t>
            </a:r>
            <a:r>
              <a:rPr lang="ja-JP" altLang="en-US" dirty="0"/>
              <a:t> ）</a:t>
            </a:r>
            <a:endParaRPr lang="en-US" altLang="ja-JP" dirty="0"/>
          </a:p>
          <a:p>
            <a:r>
              <a:rPr lang="ja-JP" altLang="en-US" dirty="0"/>
              <a:t>内閣府（ </a:t>
            </a:r>
            <a:r>
              <a:rPr lang="en-US" altLang="ja-JP" dirty="0">
                <a:hlinkClick r:id="rId5"/>
              </a:rPr>
              <a:t>http://www.cao.go.jp/</a:t>
            </a:r>
            <a:r>
              <a:rPr lang="ja-JP" altLang="en-US" dirty="0"/>
              <a:t> ）</a:t>
            </a:r>
            <a:endParaRPr lang="en-US" altLang="ja-JP" dirty="0"/>
          </a:p>
          <a:p>
            <a:r>
              <a:rPr lang="ja-JP" altLang="en-US" dirty="0"/>
              <a:t>内閣府「国民経済計算」（ </a:t>
            </a:r>
            <a:r>
              <a:rPr lang="en-US" altLang="ja-JP" dirty="0">
                <a:hlinkClick r:id="rId6"/>
              </a:rPr>
              <a:t>http://www.esri.cao.go.jp/jp/sna/menu.html</a:t>
            </a:r>
            <a:r>
              <a:rPr lang="ja-JP" altLang="en-US" dirty="0"/>
              <a:t> ）</a:t>
            </a:r>
            <a:endParaRPr lang="en-US" altLang="ja-JP" dirty="0"/>
          </a:p>
          <a:p>
            <a:r>
              <a:rPr lang="ja-JP" altLang="en-US" dirty="0"/>
              <a:t>日経平均プロフィルヒストリカルデータ（ </a:t>
            </a:r>
            <a:r>
              <a:rPr lang="en-US" altLang="ja-JP" dirty="0">
                <a:hlinkClick r:id="rId7"/>
              </a:rPr>
              <a:t>https://indexes.nikkei.co.jp/nkave/archives/data</a:t>
            </a:r>
            <a:r>
              <a:rPr lang="ja-JP" altLang="en-US" dirty="0"/>
              <a:t> ）</a:t>
            </a:r>
            <a:endParaRPr lang="en-US" altLang="ja-JP" dirty="0"/>
          </a:p>
          <a:p>
            <a:r>
              <a:rPr lang="ja-JP" altLang="en-US" dirty="0"/>
              <a:t>日本銀行「指数連動型上場投資信託受益権（</a:t>
            </a:r>
            <a:r>
              <a:rPr lang="en-US" altLang="ja-JP" dirty="0"/>
              <a:t>ETF</a:t>
            </a:r>
            <a:r>
              <a:rPr lang="ja-JP" altLang="en-US" dirty="0"/>
              <a:t>）および不動産投資法人投資口（</a:t>
            </a:r>
            <a:r>
              <a:rPr lang="en-US" altLang="ja-JP" dirty="0"/>
              <a:t>J-REIT</a:t>
            </a:r>
            <a:r>
              <a:rPr lang="ja-JP" altLang="en-US" dirty="0"/>
              <a:t>）の買入結果」（ </a:t>
            </a:r>
            <a:r>
              <a:rPr lang="en-US" altLang="ja-JP" dirty="0">
                <a:hlinkClick r:id="rId8"/>
              </a:rPr>
              <a:t>https://www3.boj.or.jp/market/jp/menu_etf.htm</a:t>
            </a:r>
            <a:r>
              <a:rPr lang="ja-JP" altLang="en-US" dirty="0"/>
              <a:t> ）</a:t>
            </a:r>
            <a:endParaRPr lang="en-US" altLang="ja-JP" dirty="0"/>
          </a:p>
          <a:p>
            <a:r>
              <a:rPr lang="ja-JP" altLang="en-US" dirty="0"/>
              <a:t>日本銀行時系列統計データ（</a:t>
            </a:r>
            <a:r>
              <a:rPr lang="en-US" altLang="ja-JP" dirty="0"/>
              <a:t> </a:t>
            </a:r>
            <a:r>
              <a:rPr lang="en-US" altLang="ja-JP" dirty="0">
                <a:hlinkClick r:id="rId9"/>
              </a:rPr>
              <a:t>http://www.stat-search.boj.or.jp/index.html</a:t>
            </a:r>
            <a:r>
              <a:rPr lang="ja-JP" altLang="en-US" dirty="0"/>
              <a:t> ）</a:t>
            </a:r>
            <a:endParaRPr lang="en-US" altLang="ja-JP" dirty="0"/>
          </a:p>
          <a:p>
            <a:r>
              <a:rPr lang="ja-JP" altLang="en-US" dirty="0"/>
              <a:t>日本取引所グループ「投資部門別株式売買状況」（ </a:t>
            </a:r>
            <a:r>
              <a:rPr lang="en-US" altLang="ja-JP" dirty="0">
                <a:hlinkClick r:id="rId10"/>
              </a:rPr>
              <a:t>http://www.jpx.co.jp/markets/statistics-equities/investor-type/00-02.html</a:t>
            </a:r>
            <a:r>
              <a:rPr lang="ja-JP" altLang="en-US" dirty="0"/>
              <a:t> ）</a:t>
            </a:r>
            <a:endParaRPr lang="en-US" altLang="ja-JP" dirty="0"/>
          </a:p>
          <a:p>
            <a:r>
              <a:rPr lang="ja-JP" altLang="en-US" dirty="0"/>
              <a:t>年金積立金管理運用独立行政法人（ </a:t>
            </a:r>
            <a:r>
              <a:rPr lang="en-US" altLang="ja-JP" dirty="0">
                <a:hlinkClick r:id="rId11"/>
              </a:rPr>
              <a:t>http://www.gpif.go.jp/public/index.html</a:t>
            </a:r>
            <a:r>
              <a:rPr lang="ja-JP" altLang="en-US" dirty="0"/>
              <a:t> ）</a:t>
            </a:r>
            <a:endParaRPr lang="en-US" altLang="ja-JP" dirty="0"/>
          </a:p>
          <a:p>
            <a:r>
              <a:rPr lang="ja-JP" altLang="en-US" dirty="0"/>
              <a:t>労働政策研究・研修機構「統計情報」（ </a:t>
            </a:r>
            <a:r>
              <a:rPr lang="en-US" altLang="ja-JP" dirty="0">
                <a:hlinkClick r:id="rId12"/>
              </a:rPr>
              <a:t>http://www.jil.go.jp/kokunai/statistics/index.html</a:t>
            </a:r>
            <a:r>
              <a:rPr lang="ja-JP" altLang="en-US" dirty="0"/>
              <a:t> ）</a:t>
            </a:r>
            <a:endParaRPr lang="en-US" altLang="ja-JP" dirty="0"/>
          </a:p>
          <a:p>
            <a:endParaRPr lang="en-US" altLang="ja-JP" dirty="0"/>
          </a:p>
          <a:p>
            <a:endParaRPr lang="en-US" altLang="ja-JP" dirty="0"/>
          </a:p>
          <a:p>
            <a:endParaRPr kumimoji="1" lang="ja-JP" altLang="en-US" dirty="0"/>
          </a:p>
        </p:txBody>
      </p:sp>
      <p:sp>
        <p:nvSpPr>
          <p:cNvPr id="4" name="スライド番号プレースホルダー 3"/>
          <p:cNvSpPr>
            <a:spLocks noGrp="1"/>
          </p:cNvSpPr>
          <p:nvPr>
            <p:ph type="sldNum" sz="quarter" idx="12"/>
          </p:nvPr>
        </p:nvSpPr>
        <p:spPr/>
        <p:txBody>
          <a:bodyPr/>
          <a:lstStyle/>
          <a:p>
            <a:pPr>
              <a:defRPr/>
            </a:pPr>
            <a:fld id="{F7182273-542A-4D76-9A12-21A75F9967A5}" type="slidenum">
              <a:rPr lang="en-US" altLang="ja-JP" smtClean="0"/>
              <a:pPr>
                <a:defRPr/>
              </a:pPr>
              <a:t>77</a:t>
            </a:fld>
            <a:endParaRPr lang="en-US" altLang="ja-JP" dirty="0"/>
          </a:p>
        </p:txBody>
      </p:sp>
    </p:spTree>
    <p:extLst>
      <p:ext uri="{BB962C8B-B14F-4D97-AF65-F5344CB8AC3E}">
        <p14:creationId xmlns:p14="http://schemas.microsoft.com/office/powerpoint/2010/main" val="187325472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kumimoji="1" lang="ja-JP" altLang="en-US" dirty="0"/>
              <a:t>２－（２）　「異次元」の金融緩和</a:t>
            </a:r>
          </a:p>
        </p:txBody>
      </p:sp>
      <p:sp>
        <p:nvSpPr>
          <p:cNvPr id="4" name="スライド番号プレースホルダー 3"/>
          <p:cNvSpPr>
            <a:spLocks noGrp="1"/>
          </p:cNvSpPr>
          <p:nvPr>
            <p:ph type="sldNum" sz="quarter" idx="12"/>
          </p:nvPr>
        </p:nvSpPr>
        <p:spPr/>
        <p:txBody>
          <a:bodyPr/>
          <a:lstStyle/>
          <a:p>
            <a:pPr>
              <a:defRPr/>
            </a:pPr>
            <a:fld id="{F7182273-542A-4D76-9A12-21A75F9967A5}" type="slidenum">
              <a:rPr lang="en-US" altLang="ja-JP" smtClean="0"/>
              <a:pPr>
                <a:defRPr/>
              </a:pPr>
              <a:t>8</a:t>
            </a:fld>
            <a:endParaRPr lang="en-US" altLang="ja-JP" dirty="0"/>
          </a:p>
        </p:txBody>
      </p:sp>
    </p:spTree>
    <p:extLst>
      <p:ext uri="{BB962C8B-B14F-4D97-AF65-F5344CB8AC3E}">
        <p14:creationId xmlns:p14="http://schemas.microsoft.com/office/powerpoint/2010/main" val="135272232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p:txBody>
          <a:bodyPr/>
          <a:lstStyle/>
          <a:p>
            <a:r>
              <a:rPr kumimoji="1" lang="ja-JP" altLang="en-US" dirty="0"/>
              <a:t>日本銀行の役割（１）</a:t>
            </a:r>
          </a:p>
        </p:txBody>
      </p:sp>
      <p:sp>
        <p:nvSpPr>
          <p:cNvPr id="5" name="コンテンツ プレースホルダー 4"/>
          <p:cNvSpPr>
            <a:spLocks noGrp="1"/>
          </p:cNvSpPr>
          <p:nvPr>
            <p:ph idx="1"/>
          </p:nvPr>
        </p:nvSpPr>
        <p:spPr>
          <a:xfrm>
            <a:off x="251520" y="1340768"/>
            <a:ext cx="8640960" cy="5517232"/>
          </a:xfrm>
        </p:spPr>
        <p:txBody>
          <a:bodyPr>
            <a:normAutofit fontScale="77500" lnSpcReduction="20000"/>
          </a:bodyPr>
          <a:lstStyle/>
          <a:p>
            <a:r>
              <a:rPr lang="ja-JP" altLang="en-US" dirty="0"/>
              <a:t>（目的）</a:t>
            </a:r>
            <a:endParaRPr lang="en-US" altLang="ja-JP" dirty="0"/>
          </a:p>
          <a:p>
            <a:pPr lvl="1"/>
            <a:r>
              <a:rPr lang="ja-JP" altLang="en-US" dirty="0"/>
              <a:t>第一条　日本銀行は、我が国の中央銀行として、</a:t>
            </a:r>
            <a:r>
              <a:rPr lang="ja-JP" altLang="en-US" u="sng" dirty="0"/>
              <a:t>銀行券を発行する</a:t>
            </a:r>
            <a:r>
              <a:rPr lang="ja-JP" altLang="en-US" dirty="0"/>
              <a:t>とともに、</a:t>
            </a:r>
            <a:r>
              <a:rPr lang="ja-JP" altLang="en-US" u="sng" dirty="0"/>
              <a:t>通貨及び金融の調節を行う</a:t>
            </a:r>
            <a:r>
              <a:rPr lang="ja-JP" altLang="en-US" dirty="0"/>
              <a:t>ことを目的とする。</a:t>
            </a:r>
          </a:p>
          <a:p>
            <a:pPr lvl="1"/>
            <a:r>
              <a:rPr lang="ja-JP" altLang="en-US" dirty="0"/>
              <a:t>２　日本銀行は、前項に規定するもののほか、</a:t>
            </a:r>
            <a:r>
              <a:rPr lang="ja-JP" altLang="en-US" u="sng" dirty="0"/>
              <a:t>銀行その他の金融機関の間で行われる資金決済の円滑の確保</a:t>
            </a:r>
            <a:r>
              <a:rPr lang="ja-JP" altLang="en-US" dirty="0"/>
              <a:t>を図り、もって信用秩序の維持に資することを目的とする。</a:t>
            </a:r>
          </a:p>
          <a:p>
            <a:r>
              <a:rPr lang="ja-JP" altLang="en-US" dirty="0"/>
              <a:t>（通貨及び金融の調節の理念）</a:t>
            </a:r>
          </a:p>
          <a:p>
            <a:pPr lvl="1"/>
            <a:r>
              <a:rPr lang="ja-JP" altLang="en-US" dirty="0"/>
              <a:t>第二条　日本銀行は、通貨及び金融の調節を行うに当たっては</a:t>
            </a:r>
            <a:r>
              <a:rPr lang="ja-JP" altLang="en-US" dirty="0" smtClean="0"/>
              <a:t>、＿＿＿＿＿＿</a:t>
            </a:r>
            <a:r>
              <a:rPr lang="ja-JP" altLang="en-US" u="sng" dirty="0" smtClean="0"/>
              <a:t>を</a:t>
            </a:r>
            <a:r>
              <a:rPr lang="ja-JP" altLang="en-US" u="sng" dirty="0"/>
              <a:t>図ることを通じて国民経済の健全な発展に資する</a:t>
            </a:r>
            <a:r>
              <a:rPr lang="ja-JP" altLang="en-US" dirty="0"/>
              <a:t>ことをもって、その理念とする。</a:t>
            </a:r>
          </a:p>
          <a:p>
            <a:pPr lvl="1"/>
            <a:r>
              <a:rPr lang="ja-JP" altLang="en-US" dirty="0"/>
              <a:t>（日本銀行の自主性の尊重及び透明性の確保）</a:t>
            </a:r>
          </a:p>
          <a:p>
            <a:pPr lvl="1"/>
            <a:r>
              <a:rPr lang="ja-JP" altLang="en-US" dirty="0"/>
              <a:t>第三条　</a:t>
            </a:r>
            <a:r>
              <a:rPr lang="ja-JP" altLang="en-US" u="sng" dirty="0"/>
              <a:t>日本銀行の通貨及び金融の調節における自主性</a:t>
            </a:r>
            <a:r>
              <a:rPr lang="ja-JP" altLang="en-US" dirty="0"/>
              <a:t>は、尊重されなければならない。</a:t>
            </a:r>
          </a:p>
          <a:p>
            <a:pPr lvl="1"/>
            <a:r>
              <a:rPr lang="ja-JP" altLang="en-US" dirty="0"/>
              <a:t>２　日本銀行は、通貨及び金融の調節に関する意思決定の内容及び過程を国民に明らかにするよう努めなければならない。</a:t>
            </a:r>
          </a:p>
        </p:txBody>
      </p:sp>
      <p:sp>
        <p:nvSpPr>
          <p:cNvPr id="3" name="スライド番号プレースホルダー 2"/>
          <p:cNvSpPr>
            <a:spLocks noGrp="1"/>
          </p:cNvSpPr>
          <p:nvPr>
            <p:ph type="sldNum" sz="quarter" idx="12"/>
          </p:nvPr>
        </p:nvSpPr>
        <p:spPr/>
        <p:txBody>
          <a:bodyPr/>
          <a:lstStyle/>
          <a:p>
            <a:pPr>
              <a:defRPr/>
            </a:pPr>
            <a:fld id="{E4077BB3-7DFE-49E4-AA61-91FE59E29089}" type="slidenum">
              <a:rPr lang="en-US" altLang="ja-JP" smtClean="0"/>
              <a:pPr>
                <a:defRPr/>
              </a:pPr>
              <a:t>9</a:t>
            </a:fld>
            <a:endParaRPr lang="en-US" altLang="ja-JP" dirty="0"/>
          </a:p>
        </p:txBody>
      </p:sp>
    </p:spTree>
    <p:extLst>
      <p:ext uri="{BB962C8B-B14F-4D97-AF65-F5344CB8AC3E}">
        <p14:creationId xmlns:p14="http://schemas.microsoft.com/office/powerpoint/2010/main" val="2553622671"/>
      </p:ext>
    </p:extLst>
  </p:cSld>
  <p:clrMapOvr>
    <a:masterClrMapping/>
  </p:clrMapOvr>
  <p:timing>
    <p:tnLst>
      <p:par>
        <p:cTn id="1" dur="indefinite" restart="never" nodeType="tmRoot"/>
      </p:par>
    </p:tnLst>
  </p:timing>
</p:sld>
</file>

<file path=ppt/theme/theme1.xml><?xml version="1.0" encoding="utf-8"?>
<a:theme xmlns:a="http://schemas.openxmlformats.org/drawingml/2006/main" name="日本経済２">
  <a:themeElements>
    <a:clrScheme name="青緑">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日本経済テーマ1" id="{51632FA8-D42D-4C65-998C-B0D28B09122C}" vid="{DCB1BB0D-71EF-4E0B-BA2F-7D4A958EABD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日本経済２</Template>
  <TotalTime>1795</TotalTime>
  <Words>6725</Words>
  <Application>Microsoft Office PowerPoint</Application>
  <PresentationFormat>画面に合わせる (4:3)</PresentationFormat>
  <Paragraphs>779</Paragraphs>
  <Slides>77</Slides>
  <Notes>1</Notes>
  <HiddenSlides>0</HiddenSlides>
  <MMClips>0</MMClips>
  <ScaleCrop>false</ScaleCrop>
  <HeadingPairs>
    <vt:vector size="4" baseType="variant">
      <vt:variant>
        <vt:lpstr>テーマ</vt:lpstr>
      </vt:variant>
      <vt:variant>
        <vt:i4>1</vt:i4>
      </vt:variant>
      <vt:variant>
        <vt:lpstr>スライド タイトル</vt:lpstr>
      </vt:variant>
      <vt:variant>
        <vt:i4>77</vt:i4>
      </vt:variant>
    </vt:vector>
  </HeadingPairs>
  <TitlesOfParts>
    <vt:vector size="78" baseType="lpstr">
      <vt:lpstr>日本経済２</vt:lpstr>
      <vt:lpstr>（Ⅳ続き）２　アベノミクスの検証</vt:lpstr>
      <vt:lpstr>Ⅳ章構成</vt:lpstr>
      <vt:lpstr>２－（１）　アベノミクスの概要</vt:lpstr>
      <vt:lpstr>アベノミクスの特徴</vt:lpstr>
      <vt:lpstr>安倍内閣の経済目標</vt:lpstr>
      <vt:lpstr>安倍内閣（2012年12月～）の経済政策の柱（１） </vt:lpstr>
      <vt:lpstr>安倍内閣（2012年12月～）の経済政策の柱（２）</vt:lpstr>
      <vt:lpstr>２－（２）　「異次元」の金融緩和</vt:lpstr>
      <vt:lpstr>日本銀行の役割（１）</vt:lpstr>
      <vt:lpstr>日本銀行の役割（２）</vt:lpstr>
      <vt:lpstr>通貨供給・日本銀行券発行</vt:lpstr>
      <vt:lpstr>日本銀行のバランスシート</vt:lpstr>
      <vt:lpstr>バランスシートで見る金融調節の論理(買いオペの場合)</vt:lpstr>
      <vt:lpstr>金融調節による利子率の変動（金融緩和の場合）</vt:lpstr>
      <vt:lpstr>マネタリーベースとマネーストック（１）</vt:lpstr>
      <vt:lpstr>マネタリーベースとマネーストック（２）</vt:lpstr>
      <vt:lpstr>「異次元の金融緩和」の背景</vt:lpstr>
      <vt:lpstr>「異次元の金融緩和」へ</vt:lpstr>
      <vt:lpstr>追加緩和と調整</vt:lpstr>
      <vt:lpstr>日銀が想定したメカニズム</vt:lpstr>
      <vt:lpstr>マネー供給の実績</vt:lpstr>
      <vt:lpstr>株高・円安の狙い（１）</vt:lpstr>
      <vt:lpstr>株高・円安の狙い（２）</vt:lpstr>
      <vt:lpstr>株価上昇と円安は実現した</vt:lpstr>
      <vt:lpstr>株式を誰が買い，誰が売ったのか</vt:lpstr>
      <vt:lpstr>GPIF改革と株価（１）</vt:lpstr>
      <vt:lpstr>GPIF改革と株価（２）</vt:lpstr>
      <vt:lpstr>株価上昇の意味</vt:lpstr>
      <vt:lpstr>円安効果の一般的説明</vt:lpstr>
      <vt:lpstr>2013-2014年円安の実際の効果</vt:lpstr>
      <vt:lpstr>輸出製品の高付加価値化</vt:lpstr>
      <vt:lpstr>２－（３）　財政政策</vt:lpstr>
      <vt:lpstr>安倍政権の経済対策と財政運営方針</vt:lpstr>
      <vt:lpstr>日本経済再生に向けた緊急経済対策（2013年） </vt:lpstr>
      <vt:lpstr>好循環実現のための経済対策（2013年）</vt:lpstr>
      <vt:lpstr>地方への好循環拡大に向けた緊急経済対策（2014年）</vt:lpstr>
      <vt:lpstr>未来への投資を実現する経済対策（2016年）</vt:lpstr>
      <vt:lpstr>財政赤字の拡大（１）</vt:lpstr>
      <vt:lpstr>財政赤字の拡大（２）</vt:lpstr>
      <vt:lpstr>２－（４）　アベノミクスの結果</vt:lpstr>
      <vt:lpstr>物価上昇率実績</vt:lpstr>
      <vt:lpstr>物価上昇の主因は輸入価格</vt:lpstr>
      <vt:lpstr>経済成長率の推移</vt:lpstr>
      <vt:lpstr>何が成長し，何が停滞したか</vt:lpstr>
      <vt:lpstr>雇用の変化</vt:lpstr>
      <vt:lpstr>人手不足の発生</vt:lpstr>
      <vt:lpstr>非正規労働者比率の拡大</vt:lpstr>
      <vt:lpstr>有効求人倍率はパートの方が高い</vt:lpstr>
      <vt:lpstr>女性と高齢者が労働市場に参入</vt:lpstr>
      <vt:lpstr>パート比率上昇によって現金給与総額の増加が抑えられている</vt:lpstr>
      <vt:lpstr>企業利益はどこへ？</vt:lpstr>
      <vt:lpstr>資金余剰となった民間企業</vt:lpstr>
      <vt:lpstr>民間企業は好況期でも現預金を積み上げ</vt:lpstr>
      <vt:lpstr>政府の経済成長・財政収支目標とシナリオ（１）</vt:lpstr>
      <vt:lpstr>政府の経済成長・財政収支目標とシナリオ（１）</vt:lpstr>
      <vt:lpstr>大量の国債購入から生じる不安（１）</vt:lpstr>
      <vt:lpstr>大量の国債購入から生じる不安（２）</vt:lpstr>
      <vt:lpstr>出口戦略をめぐる論点</vt:lpstr>
      <vt:lpstr>財政規律をめぐる論点</vt:lpstr>
      <vt:lpstr>３　小括</vt:lpstr>
      <vt:lpstr>アベノミクス評価の視点</vt:lpstr>
      <vt:lpstr>安倍内閣自ら掲げた目標を達成していない</vt:lpstr>
      <vt:lpstr>アベノミクスで想定されたメカニズムは一部しか実現していない</vt:lpstr>
      <vt:lpstr>アベノミクスは日本経済をどう動かしたか</vt:lpstr>
      <vt:lpstr>2018年現在の好況の評価</vt:lpstr>
      <vt:lpstr>成長率の引き上げと日本経済の将来展望</vt:lpstr>
      <vt:lpstr>潜在成長率を引き上げ，かつ好況を維持することは可能か？</vt:lpstr>
      <vt:lpstr>供給と需要を同時に伸ばすようなイノベーションが必要</vt:lpstr>
      <vt:lpstr>格差問題の将来</vt:lpstr>
      <vt:lpstr>財政赤字の持続性問題</vt:lpstr>
      <vt:lpstr>アベノミクスと経済学（１）</vt:lpstr>
      <vt:lpstr>アベノミクスと経済学（２）</vt:lpstr>
      <vt:lpstr>次章以後の課題</vt:lpstr>
      <vt:lpstr>２節参考文献</vt:lpstr>
      <vt:lpstr>２節参考文献</vt:lpstr>
      <vt:lpstr>2節参考文献</vt:lpstr>
      <vt:lpstr>2節使用サイト・データベース</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Nozomu Kawabata</dc:creator>
  <cp:lastModifiedBy>Nozomu</cp:lastModifiedBy>
  <cp:revision>159</cp:revision>
  <dcterms:created xsi:type="dcterms:W3CDTF">2018-03-04T07:16:11Z</dcterms:created>
  <dcterms:modified xsi:type="dcterms:W3CDTF">2018-04-02T08:59:16Z</dcterms:modified>
</cp:coreProperties>
</file>