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7" r:id="rId1"/>
  </p:sldMasterIdLst>
  <p:sldIdLst>
    <p:sldId id="256" r:id="rId2"/>
    <p:sldId id="285" r:id="rId3"/>
    <p:sldId id="258" r:id="rId4"/>
    <p:sldId id="282" r:id="rId5"/>
    <p:sldId id="257" r:id="rId6"/>
    <p:sldId id="265" r:id="rId7"/>
    <p:sldId id="267" r:id="rId8"/>
    <p:sldId id="287" r:id="rId9"/>
    <p:sldId id="286" r:id="rId10"/>
    <p:sldId id="266" r:id="rId11"/>
    <p:sldId id="268" r:id="rId12"/>
    <p:sldId id="269" r:id="rId13"/>
    <p:sldId id="270" r:id="rId14"/>
    <p:sldId id="261" r:id="rId15"/>
    <p:sldId id="262" r:id="rId16"/>
    <p:sldId id="263" r:id="rId17"/>
    <p:sldId id="271" r:id="rId18"/>
    <p:sldId id="283" r:id="rId19"/>
    <p:sldId id="264" r:id="rId20"/>
    <p:sldId id="278" r:id="rId21"/>
    <p:sldId id="280" r:id="rId22"/>
    <p:sldId id="272" r:id="rId23"/>
    <p:sldId id="281" r:id="rId24"/>
    <p:sldId id="273" r:id="rId25"/>
    <p:sldId id="274" r:id="rId26"/>
    <p:sldId id="275" r:id="rId27"/>
    <p:sldId id="284" r:id="rId28"/>
    <p:sldId id="276" r:id="rId29"/>
    <p:sldId id="279" r:id="rId30"/>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Verdana"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Verdana"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Verdana"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Verdana"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Verdana" pitchFamily="34" charset="0"/>
        <a:ea typeface="ＭＳ Ｐゴシック" pitchFamily="50"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34" autoAdjust="0"/>
  </p:normalViewPr>
  <p:slideViewPr>
    <p:cSldViewPr>
      <p:cViewPr varScale="1">
        <p:scale>
          <a:sx n="105" d="100"/>
          <a:sy n="105" d="100"/>
        </p:scale>
        <p:origin x="-171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470025"/>
          </a:xfrm>
          <a:prstGeom prst="rect">
            <a:avLst/>
          </a:prstGeo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a:xfrm>
            <a:off x="457200" y="6356351"/>
            <a:ext cx="2133600" cy="365125"/>
          </a:xfrm>
          <a:prstGeom prst="rect">
            <a:avLst/>
          </a:prstGeom>
        </p:spPr>
        <p:txBody>
          <a:bodyPr/>
          <a:lstStyle>
            <a:lvl1pPr>
              <a:defRPr/>
            </a:lvl1pPr>
          </a:lstStyle>
          <a:p>
            <a:pPr>
              <a:defRPr/>
            </a:pPr>
            <a:fld id="{C28F4EE8-6896-43CB-ABDE-078C0F00DB84}" type="datetime1">
              <a:rPr lang="ja-JP" altLang="en-US"/>
              <a:pPr>
                <a:defRPr/>
              </a:pPr>
              <a:t>2018/4/2</a:t>
            </a:fld>
            <a:endParaRPr lang="en-US" altLang="ja-JP" dirty="0"/>
          </a:p>
        </p:txBody>
      </p:sp>
      <p:sp>
        <p:nvSpPr>
          <p:cNvPr id="5" name="フッター プレースホルダー 4"/>
          <p:cNvSpPr>
            <a:spLocks noGrp="1"/>
          </p:cNvSpPr>
          <p:nvPr>
            <p:ph type="ftr" sz="quarter" idx="11"/>
          </p:nvPr>
        </p:nvSpPr>
        <p:spPr>
          <a:xfrm>
            <a:off x="3124200" y="6356351"/>
            <a:ext cx="2895600" cy="365125"/>
          </a:xfrm>
          <a:prstGeom prst="rect">
            <a:avLst/>
          </a:prstGeom>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a:xfrm>
            <a:off x="7956550" y="6356351"/>
            <a:ext cx="730250" cy="365125"/>
          </a:xfrm>
          <a:prstGeom prst="rect">
            <a:avLst/>
          </a:prstGeom>
        </p:spPr>
        <p:txBody>
          <a:bodyPr/>
          <a:lstStyle>
            <a:lvl1pPr>
              <a:defRPr/>
            </a:lvl1pPr>
          </a:lstStyle>
          <a:p>
            <a:pPr>
              <a:defRPr/>
            </a:pPr>
            <a:fld id="{A4C94890-C4E6-4AB5-BD55-4CD805F317D2}" type="slidenum">
              <a:rPr lang="en-US" altLang="ja-JP"/>
              <a:pPr>
                <a:defRPr/>
              </a:pPr>
              <a:t>‹#›</a:t>
            </a:fld>
            <a:endParaRPr lang="en-US" altLang="ja-JP" dirty="0"/>
          </a:p>
        </p:txBody>
      </p:sp>
    </p:spTree>
    <p:extLst>
      <p:ext uri="{BB962C8B-B14F-4D97-AF65-F5344CB8AC3E}">
        <p14:creationId xmlns:p14="http://schemas.microsoft.com/office/powerpoint/2010/main" val="1387902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9"/>
            <a:ext cx="8229600" cy="1143000"/>
          </a:xfrm>
          <a:prstGeom prst="rect">
            <a:avLst/>
          </a:prstGeom>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1600201"/>
            <a:ext cx="8229600" cy="452596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a:xfrm>
            <a:off x="457200" y="6356351"/>
            <a:ext cx="2133600" cy="365125"/>
          </a:xfrm>
          <a:prstGeom prst="rect">
            <a:avLst/>
          </a:prstGeom>
        </p:spPr>
        <p:txBody>
          <a:bodyPr/>
          <a:lstStyle>
            <a:lvl1pPr>
              <a:defRPr/>
            </a:lvl1pPr>
          </a:lstStyle>
          <a:p>
            <a:pPr>
              <a:defRPr/>
            </a:pPr>
            <a:fld id="{8104B4BC-B095-4B2F-8DC1-6BEAD9F0BAA9}" type="datetime1">
              <a:rPr lang="ja-JP" altLang="en-US"/>
              <a:pPr>
                <a:defRPr/>
              </a:pPr>
              <a:t>2018/4/2</a:t>
            </a:fld>
            <a:endParaRPr lang="en-US" altLang="ja-JP" dirty="0"/>
          </a:p>
        </p:txBody>
      </p:sp>
      <p:sp>
        <p:nvSpPr>
          <p:cNvPr id="5" name="フッター プレースホルダー 4"/>
          <p:cNvSpPr>
            <a:spLocks noGrp="1"/>
          </p:cNvSpPr>
          <p:nvPr>
            <p:ph type="ftr" sz="quarter" idx="11"/>
          </p:nvPr>
        </p:nvSpPr>
        <p:spPr>
          <a:xfrm>
            <a:off x="3124200" y="6356351"/>
            <a:ext cx="2895600" cy="365125"/>
          </a:xfrm>
          <a:prstGeom prst="rect">
            <a:avLst/>
          </a:prstGeom>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a:xfrm>
            <a:off x="6553200" y="6356351"/>
            <a:ext cx="2133600" cy="365125"/>
          </a:xfrm>
          <a:prstGeom prst="rect">
            <a:avLst/>
          </a:prstGeom>
        </p:spPr>
        <p:txBody>
          <a:bodyPr/>
          <a:lstStyle>
            <a:lvl1pPr>
              <a:defRPr/>
            </a:lvl1pPr>
          </a:lstStyle>
          <a:p>
            <a:pPr>
              <a:defRPr/>
            </a:pPr>
            <a:fld id="{559C41D4-B59E-44F9-A003-E742D60666E5}" type="slidenum">
              <a:rPr lang="en-US" altLang="ja-JP"/>
              <a:pPr>
                <a:defRPr/>
              </a:pPr>
              <a:t>‹#›</a:t>
            </a:fld>
            <a:endParaRPr lang="en-US" altLang="ja-JP" dirty="0"/>
          </a:p>
        </p:txBody>
      </p:sp>
    </p:spTree>
    <p:extLst>
      <p:ext uri="{BB962C8B-B14F-4D97-AF65-F5344CB8AC3E}">
        <p14:creationId xmlns:p14="http://schemas.microsoft.com/office/powerpoint/2010/main" val="2844849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a:prstGeom prst="rect">
            <a:avLst/>
          </a:prstGeo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9"/>
            <a:ext cx="6019800" cy="5851525"/>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a:xfrm>
            <a:off x="457200" y="6356351"/>
            <a:ext cx="2133600" cy="365125"/>
          </a:xfrm>
          <a:prstGeom prst="rect">
            <a:avLst/>
          </a:prstGeom>
        </p:spPr>
        <p:txBody>
          <a:bodyPr/>
          <a:lstStyle>
            <a:lvl1pPr>
              <a:defRPr/>
            </a:lvl1pPr>
          </a:lstStyle>
          <a:p>
            <a:pPr>
              <a:defRPr/>
            </a:pPr>
            <a:fld id="{326D20F1-5452-4FBF-9D99-35F201649D3E}" type="datetime1">
              <a:rPr lang="ja-JP" altLang="en-US"/>
              <a:pPr>
                <a:defRPr/>
              </a:pPr>
              <a:t>2018/4/2</a:t>
            </a:fld>
            <a:endParaRPr lang="en-US" altLang="ja-JP" dirty="0"/>
          </a:p>
        </p:txBody>
      </p:sp>
      <p:sp>
        <p:nvSpPr>
          <p:cNvPr id="5" name="フッター プレースホルダー 4"/>
          <p:cNvSpPr>
            <a:spLocks noGrp="1"/>
          </p:cNvSpPr>
          <p:nvPr>
            <p:ph type="ftr" sz="quarter" idx="11"/>
          </p:nvPr>
        </p:nvSpPr>
        <p:spPr>
          <a:xfrm>
            <a:off x="3124200" y="6356351"/>
            <a:ext cx="2895600" cy="365125"/>
          </a:xfrm>
          <a:prstGeom prst="rect">
            <a:avLst/>
          </a:prstGeom>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a:xfrm>
            <a:off x="6553200" y="6356351"/>
            <a:ext cx="2133600" cy="365125"/>
          </a:xfrm>
          <a:prstGeom prst="rect">
            <a:avLst/>
          </a:prstGeom>
        </p:spPr>
        <p:txBody>
          <a:bodyPr/>
          <a:lstStyle>
            <a:lvl1pPr>
              <a:defRPr/>
            </a:lvl1pPr>
          </a:lstStyle>
          <a:p>
            <a:pPr>
              <a:defRPr/>
            </a:pPr>
            <a:fld id="{56FF03A0-2CE1-44EE-AA66-9E32251C93BA}" type="slidenum">
              <a:rPr lang="en-US" altLang="ja-JP"/>
              <a:pPr>
                <a:defRPr/>
              </a:pPr>
              <a:t>‹#›</a:t>
            </a:fld>
            <a:endParaRPr lang="en-US" altLang="ja-JP" dirty="0"/>
          </a:p>
        </p:txBody>
      </p:sp>
    </p:spTree>
    <p:extLst>
      <p:ext uri="{BB962C8B-B14F-4D97-AF65-F5344CB8AC3E}">
        <p14:creationId xmlns:p14="http://schemas.microsoft.com/office/powerpoint/2010/main" val="11937686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42915" y="332656"/>
            <a:ext cx="8243887" cy="1008112"/>
          </a:xfrm>
          <a:prstGeom prst="rect">
            <a:avLst/>
          </a:prstGeom>
        </p:spPr>
        <p:txBody>
          <a:bodyPr/>
          <a:lstStyle/>
          <a:p>
            <a:r>
              <a:rPr lang="ja-JP" altLang="en-US"/>
              <a:t>マスター タイトルの書式設定</a:t>
            </a:r>
            <a:endParaRPr lang="ja-JP" altLang="en-US" dirty="0"/>
          </a:p>
        </p:txBody>
      </p:sp>
      <p:sp>
        <p:nvSpPr>
          <p:cNvPr id="3" name="テキスト プレースホルダ 2"/>
          <p:cNvSpPr>
            <a:spLocks noGrp="1"/>
          </p:cNvSpPr>
          <p:nvPr>
            <p:ph type="body" sz="half" idx="1"/>
          </p:nvPr>
        </p:nvSpPr>
        <p:spPr>
          <a:xfrm>
            <a:off x="457200" y="1412875"/>
            <a:ext cx="4038600" cy="4679951"/>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648200" y="1412877"/>
            <a:ext cx="4038600" cy="2263775"/>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648200" y="3829051"/>
            <a:ext cx="4038600" cy="2263775"/>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5"/>
          <p:cNvSpPr>
            <a:spLocks noGrp="1" noChangeArrowheads="1"/>
          </p:cNvSpPr>
          <p:nvPr>
            <p:ph type="dt" sz="half" idx="10"/>
          </p:nvPr>
        </p:nvSpPr>
        <p:spPr>
          <a:xfrm>
            <a:off x="457200" y="6248400"/>
            <a:ext cx="2133600" cy="457200"/>
          </a:xfrm>
          <a:prstGeom prst="rect">
            <a:avLst/>
          </a:prstGeom>
        </p:spPr>
        <p:txBody>
          <a:bodyPr/>
          <a:lstStyle>
            <a:lvl1pPr>
              <a:defRPr/>
            </a:lvl1pPr>
          </a:lstStyle>
          <a:p>
            <a:pPr>
              <a:defRPr/>
            </a:pPr>
            <a:fld id="{E15DC44F-02FE-4618-97FB-26E3DB8B1671}" type="datetime1">
              <a:rPr lang="ja-JP" altLang="en-US"/>
              <a:pPr>
                <a:defRPr/>
              </a:pPr>
              <a:t>2018/4/2</a:t>
            </a:fld>
            <a:endParaRPr lang="en-US" altLang="ja-JP" dirty="0"/>
          </a:p>
        </p:txBody>
      </p:sp>
      <p:sp>
        <p:nvSpPr>
          <p:cNvPr id="7" name="Rectangle 6"/>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US" altLang="ja-JP"/>
          </a:p>
        </p:txBody>
      </p:sp>
      <p:sp>
        <p:nvSpPr>
          <p:cNvPr id="8" name="Rectangle 7"/>
          <p:cNvSpPr>
            <a:spLocks noGrp="1" noChangeArrowheads="1"/>
          </p:cNvSpPr>
          <p:nvPr>
            <p:ph type="sldNum" sz="quarter" idx="12"/>
          </p:nvPr>
        </p:nvSpPr>
        <p:spPr>
          <a:xfrm>
            <a:off x="6553200" y="6248400"/>
            <a:ext cx="2133600" cy="457200"/>
          </a:xfrm>
          <a:prstGeom prst="rect">
            <a:avLst/>
          </a:prstGeom>
        </p:spPr>
        <p:txBody>
          <a:bodyPr/>
          <a:lstStyle>
            <a:lvl1pPr>
              <a:defRPr/>
            </a:lvl1pPr>
          </a:lstStyle>
          <a:p>
            <a:pPr>
              <a:defRPr/>
            </a:pPr>
            <a:fld id="{93E94A38-85A7-4825-8375-9F557DBF633B}" type="slidenum">
              <a:rPr lang="en-US" altLang="ja-JP"/>
              <a:pPr>
                <a:defRPr/>
              </a:pPr>
              <a:t>‹#›</a:t>
            </a:fld>
            <a:endParaRPr lang="en-US" altLang="ja-JP" dirty="0"/>
          </a:p>
        </p:txBody>
      </p:sp>
    </p:spTree>
    <p:extLst>
      <p:ext uri="{BB962C8B-B14F-4D97-AF65-F5344CB8AC3E}">
        <p14:creationId xmlns:p14="http://schemas.microsoft.com/office/powerpoint/2010/main" val="3646468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1152128"/>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idx="1"/>
          </p:nvPr>
        </p:nvSpPr>
        <p:spPr>
          <a:xfrm>
            <a:off x="457200" y="1600201"/>
            <a:ext cx="8229600" cy="4525963"/>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a:xfrm>
            <a:off x="457200" y="6356351"/>
            <a:ext cx="2133600" cy="365125"/>
          </a:xfrm>
          <a:prstGeom prst="rect">
            <a:avLst/>
          </a:prstGeom>
        </p:spPr>
        <p:txBody>
          <a:bodyPr/>
          <a:lstStyle>
            <a:lvl1pPr>
              <a:defRPr/>
            </a:lvl1pPr>
          </a:lstStyle>
          <a:p>
            <a:pPr>
              <a:defRPr/>
            </a:pPr>
            <a:fld id="{C312AC7C-E47E-4772-AFAB-E9D7ECC7CCDD}" type="datetime1">
              <a:rPr lang="ja-JP" altLang="en-US"/>
              <a:pPr>
                <a:defRPr/>
              </a:pPr>
              <a:t>2018/4/2</a:t>
            </a:fld>
            <a:endParaRPr lang="en-US" altLang="ja-JP" dirty="0"/>
          </a:p>
        </p:txBody>
      </p:sp>
      <p:sp>
        <p:nvSpPr>
          <p:cNvPr id="5" name="フッター プレースホルダー 4"/>
          <p:cNvSpPr>
            <a:spLocks noGrp="1"/>
          </p:cNvSpPr>
          <p:nvPr>
            <p:ph type="ftr" sz="quarter" idx="11"/>
          </p:nvPr>
        </p:nvSpPr>
        <p:spPr>
          <a:xfrm>
            <a:off x="3124200" y="6356351"/>
            <a:ext cx="2895600" cy="365125"/>
          </a:xfrm>
          <a:prstGeom prst="rect">
            <a:avLst/>
          </a:prstGeom>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a:xfrm>
            <a:off x="7924800" y="6356351"/>
            <a:ext cx="762000" cy="365125"/>
          </a:xfrm>
          <a:prstGeom prst="rect">
            <a:avLst/>
          </a:prstGeom>
        </p:spPr>
        <p:txBody>
          <a:bodyPr/>
          <a:lstStyle>
            <a:lvl1pPr algn="r">
              <a:defRPr/>
            </a:lvl1pPr>
          </a:lstStyle>
          <a:p>
            <a:pPr>
              <a:defRPr/>
            </a:pPr>
            <a:fld id="{F7182273-542A-4D76-9A12-21A75F9967A5}" type="slidenum">
              <a:rPr lang="en-US" altLang="ja-JP"/>
              <a:pPr>
                <a:defRPr/>
              </a:pPr>
              <a:t>‹#›</a:t>
            </a:fld>
            <a:endParaRPr lang="en-US" altLang="ja-JP" dirty="0"/>
          </a:p>
        </p:txBody>
      </p:sp>
    </p:spTree>
    <p:extLst>
      <p:ext uri="{BB962C8B-B14F-4D97-AF65-F5344CB8AC3E}">
        <p14:creationId xmlns:p14="http://schemas.microsoft.com/office/powerpoint/2010/main" val="1893830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1"/>
            <a:ext cx="7772400" cy="1362075"/>
          </a:xfrm>
          <a:prstGeom prst="rect">
            <a:avLst/>
          </a:prstGeo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a:xfrm>
            <a:off x="457200" y="6356351"/>
            <a:ext cx="2133600" cy="365125"/>
          </a:xfrm>
          <a:prstGeom prst="rect">
            <a:avLst/>
          </a:prstGeom>
        </p:spPr>
        <p:txBody>
          <a:bodyPr/>
          <a:lstStyle>
            <a:lvl1pPr>
              <a:defRPr/>
            </a:lvl1pPr>
          </a:lstStyle>
          <a:p>
            <a:pPr>
              <a:defRPr/>
            </a:pPr>
            <a:fld id="{B6D5198D-0B16-4414-8772-112CB837EFBD}" type="datetime1">
              <a:rPr lang="ja-JP" altLang="en-US"/>
              <a:pPr>
                <a:defRPr/>
              </a:pPr>
              <a:t>2018/4/2</a:t>
            </a:fld>
            <a:endParaRPr lang="en-US" altLang="ja-JP" dirty="0"/>
          </a:p>
        </p:txBody>
      </p:sp>
      <p:sp>
        <p:nvSpPr>
          <p:cNvPr id="5" name="フッター プレースホルダー 4"/>
          <p:cNvSpPr>
            <a:spLocks noGrp="1"/>
          </p:cNvSpPr>
          <p:nvPr>
            <p:ph type="ftr" sz="quarter" idx="11"/>
          </p:nvPr>
        </p:nvSpPr>
        <p:spPr>
          <a:xfrm>
            <a:off x="3124200" y="6356351"/>
            <a:ext cx="2895600" cy="365125"/>
          </a:xfrm>
          <a:prstGeom prst="rect">
            <a:avLst/>
          </a:prstGeom>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a:xfrm>
            <a:off x="6553200" y="6356351"/>
            <a:ext cx="2133600" cy="365125"/>
          </a:xfrm>
          <a:prstGeom prst="rect">
            <a:avLst/>
          </a:prstGeom>
        </p:spPr>
        <p:txBody>
          <a:bodyPr/>
          <a:lstStyle>
            <a:lvl1pPr>
              <a:defRPr/>
            </a:lvl1pPr>
          </a:lstStyle>
          <a:p>
            <a:pPr>
              <a:defRPr/>
            </a:pPr>
            <a:fld id="{94727E45-A1F4-41A5-940F-FE06EC856ACE}" type="slidenum">
              <a:rPr lang="en-US" altLang="ja-JP"/>
              <a:pPr>
                <a:defRPr/>
              </a:pPr>
              <a:t>‹#›</a:t>
            </a:fld>
            <a:endParaRPr lang="en-US" altLang="ja-JP" dirty="0"/>
          </a:p>
        </p:txBody>
      </p:sp>
    </p:spTree>
    <p:extLst>
      <p:ext uri="{BB962C8B-B14F-4D97-AF65-F5344CB8AC3E}">
        <p14:creationId xmlns:p14="http://schemas.microsoft.com/office/powerpoint/2010/main" val="2334216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1152128"/>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1"/>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1"/>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a:xfrm>
            <a:off x="457200" y="6356351"/>
            <a:ext cx="2133600" cy="365125"/>
          </a:xfrm>
          <a:prstGeom prst="rect">
            <a:avLst/>
          </a:prstGeom>
        </p:spPr>
        <p:txBody>
          <a:bodyPr/>
          <a:lstStyle>
            <a:lvl1pPr>
              <a:defRPr/>
            </a:lvl1pPr>
          </a:lstStyle>
          <a:p>
            <a:pPr>
              <a:defRPr/>
            </a:pPr>
            <a:fld id="{AEB93B22-DA16-4F80-81BA-93BC3AF6227D}" type="datetime1">
              <a:rPr lang="ja-JP" altLang="en-US"/>
              <a:pPr>
                <a:defRPr/>
              </a:pPr>
              <a:t>2018/4/2</a:t>
            </a:fld>
            <a:endParaRPr lang="en-US" altLang="ja-JP" dirty="0"/>
          </a:p>
        </p:txBody>
      </p:sp>
      <p:sp>
        <p:nvSpPr>
          <p:cNvPr id="6" name="フッター プレースホルダー 5"/>
          <p:cNvSpPr>
            <a:spLocks noGrp="1"/>
          </p:cNvSpPr>
          <p:nvPr>
            <p:ph type="ftr" sz="quarter" idx="11"/>
          </p:nvPr>
        </p:nvSpPr>
        <p:spPr>
          <a:xfrm>
            <a:off x="3124200" y="6356351"/>
            <a:ext cx="2895600" cy="365125"/>
          </a:xfrm>
          <a:prstGeom prst="rect">
            <a:avLst/>
          </a:prstGeom>
        </p:spPr>
        <p:txBody>
          <a:bodyPr/>
          <a:lstStyle>
            <a:lvl1pPr>
              <a:defRPr/>
            </a:lvl1pPr>
          </a:lstStyle>
          <a:p>
            <a:pPr>
              <a:defRPr/>
            </a:pPr>
            <a:endParaRPr lang="en-US" altLang="ja-JP"/>
          </a:p>
        </p:txBody>
      </p:sp>
      <p:sp>
        <p:nvSpPr>
          <p:cNvPr id="7" name="スライド番号プレースホルダー 6"/>
          <p:cNvSpPr>
            <a:spLocks noGrp="1"/>
          </p:cNvSpPr>
          <p:nvPr>
            <p:ph type="sldNum" sz="quarter" idx="12"/>
          </p:nvPr>
        </p:nvSpPr>
        <p:spPr>
          <a:xfrm>
            <a:off x="7956550" y="6356351"/>
            <a:ext cx="730250" cy="365125"/>
          </a:xfrm>
          <a:prstGeom prst="rect">
            <a:avLst/>
          </a:prstGeom>
        </p:spPr>
        <p:txBody>
          <a:bodyPr/>
          <a:lstStyle>
            <a:lvl1pPr>
              <a:defRPr/>
            </a:lvl1pPr>
          </a:lstStyle>
          <a:p>
            <a:pPr>
              <a:defRPr/>
            </a:pPr>
            <a:fld id="{42038DC2-DD65-41D8-A6C0-B2488156339C}" type="slidenum">
              <a:rPr lang="en-US" altLang="ja-JP"/>
              <a:pPr>
                <a:defRPr/>
              </a:pPr>
              <a:t>‹#›</a:t>
            </a:fld>
            <a:endParaRPr lang="en-US" altLang="ja-JP" dirty="0"/>
          </a:p>
        </p:txBody>
      </p:sp>
    </p:spTree>
    <p:extLst>
      <p:ext uri="{BB962C8B-B14F-4D97-AF65-F5344CB8AC3E}">
        <p14:creationId xmlns:p14="http://schemas.microsoft.com/office/powerpoint/2010/main" val="4017676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2657"/>
            <a:ext cx="8229600" cy="1084983"/>
          </a:xfrm>
          <a:prstGeom prst="rect">
            <a:avLst/>
          </a:prstGeom>
        </p:spPr>
        <p:txBody>
          <a:bodyPr/>
          <a:lstStyle>
            <a:lvl1pPr>
              <a:defRPr/>
            </a:lvl1pPr>
          </a:lstStyle>
          <a:p>
            <a:r>
              <a:rPr lang="ja-JP" altLang="en-US"/>
              <a:t>マスター タイトルの書式設定</a:t>
            </a:r>
            <a:endParaRPr lang="ja-JP" altLang="en-US" dirty="0"/>
          </a:p>
        </p:txBody>
      </p:sp>
      <p:sp>
        <p:nvSpPr>
          <p:cNvPr id="3" name="テキスト プレースホルダー 2"/>
          <p:cNvSpPr>
            <a:spLocks noGrp="1"/>
          </p:cNvSpPr>
          <p:nvPr>
            <p:ph type="body" idx="1"/>
          </p:nvPr>
        </p:nvSpPr>
        <p:spPr>
          <a:xfrm>
            <a:off x="457200" y="1535113"/>
            <a:ext cx="4040188" cy="63976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7" y="1535113"/>
            <a:ext cx="4041775" cy="63976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7"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a:xfrm>
            <a:off x="457200" y="6356351"/>
            <a:ext cx="2133600" cy="365125"/>
          </a:xfrm>
          <a:prstGeom prst="rect">
            <a:avLst/>
          </a:prstGeom>
        </p:spPr>
        <p:txBody>
          <a:bodyPr/>
          <a:lstStyle>
            <a:lvl1pPr>
              <a:defRPr/>
            </a:lvl1pPr>
          </a:lstStyle>
          <a:p>
            <a:pPr>
              <a:defRPr/>
            </a:pPr>
            <a:fld id="{380A30F4-D551-4AA2-B376-E56FDC53701E}" type="datetime1">
              <a:rPr lang="ja-JP" altLang="en-US"/>
              <a:pPr>
                <a:defRPr/>
              </a:pPr>
              <a:t>2018/4/2</a:t>
            </a:fld>
            <a:endParaRPr lang="en-US" altLang="ja-JP" dirty="0"/>
          </a:p>
        </p:txBody>
      </p:sp>
      <p:sp>
        <p:nvSpPr>
          <p:cNvPr id="8" name="フッター プレースホルダー 7"/>
          <p:cNvSpPr>
            <a:spLocks noGrp="1"/>
          </p:cNvSpPr>
          <p:nvPr>
            <p:ph type="ftr" sz="quarter" idx="11"/>
          </p:nvPr>
        </p:nvSpPr>
        <p:spPr>
          <a:xfrm>
            <a:off x="3124200" y="6356351"/>
            <a:ext cx="2895600" cy="365125"/>
          </a:xfrm>
          <a:prstGeom prst="rect">
            <a:avLst/>
          </a:prstGeom>
        </p:spPr>
        <p:txBody>
          <a:bodyPr/>
          <a:lstStyle>
            <a:lvl1pPr>
              <a:defRPr/>
            </a:lvl1pPr>
          </a:lstStyle>
          <a:p>
            <a:pPr>
              <a:defRPr/>
            </a:pPr>
            <a:endParaRPr lang="en-US" altLang="ja-JP"/>
          </a:p>
        </p:txBody>
      </p:sp>
      <p:sp>
        <p:nvSpPr>
          <p:cNvPr id="9" name="スライド番号プレースホルダー 8"/>
          <p:cNvSpPr>
            <a:spLocks noGrp="1"/>
          </p:cNvSpPr>
          <p:nvPr>
            <p:ph type="sldNum" sz="quarter" idx="12"/>
          </p:nvPr>
        </p:nvSpPr>
        <p:spPr>
          <a:xfrm>
            <a:off x="6553200" y="6356351"/>
            <a:ext cx="2133600" cy="365125"/>
          </a:xfrm>
          <a:prstGeom prst="rect">
            <a:avLst/>
          </a:prstGeom>
        </p:spPr>
        <p:txBody>
          <a:bodyPr/>
          <a:lstStyle>
            <a:lvl1pPr>
              <a:defRPr/>
            </a:lvl1pPr>
          </a:lstStyle>
          <a:p>
            <a:pPr>
              <a:defRPr/>
            </a:pPr>
            <a:fld id="{82CCF9AD-6870-405C-A7D7-6EC34246075C}" type="slidenum">
              <a:rPr lang="en-US" altLang="ja-JP"/>
              <a:pPr>
                <a:defRPr/>
              </a:pPr>
              <a:t>‹#›</a:t>
            </a:fld>
            <a:endParaRPr lang="en-US" altLang="ja-JP" dirty="0"/>
          </a:p>
        </p:txBody>
      </p:sp>
    </p:spTree>
    <p:extLst>
      <p:ext uri="{BB962C8B-B14F-4D97-AF65-F5344CB8AC3E}">
        <p14:creationId xmlns:p14="http://schemas.microsoft.com/office/powerpoint/2010/main" val="2819475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780928"/>
            <a:ext cx="8229600" cy="1143000"/>
          </a:xfrm>
          <a:prstGeom prst="rect">
            <a:avLst/>
          </a:prstGeom>
        </p:spPr>
        <p:txBody>
          <a:bodyPr/>
          <a:lstStyle/>
          <a:p>
            <a:r>
              <a:rPr lang="ja-JP" altLang="en-US"/>
              <a:t>マスター タイトルの書式設定</a:t>
            </a:r>
          </a:p>
        </p:txBody>
      </p:sp>
      <p:sp>
        <p:nvSpPr>
          <p:cNvPr id="3" name="日付プレースホルダー 2"/>
          <p:cNvSpPr>
            <a:spLocks noGrp="1"/>
          </p:cNvSpPr>
          <p:nvPr>
            <p:ph type="dt" sz="half" idx="10"/>
          </p:nvPr>
        </p:nvSpPr>
        <p:spPr>
          <a:xfrm>
            <a:off x="457200" y="6356351"/>
            <a:ext cx="2133600" cy="365125"/>
          </a:xfrm>
          <a:prstGeom prst="rect">
            <a:avLst/>
          </a:prstGeom>
        </p:spPr>
        <p:txBody>
          <a:bodyPr/>
          <a:lstStyle>
            <a:lvl1pPr>
              <a:defRPr/>
            </a:lvl1pPr>
          </a:lstStyle>
          <a:p>
            <a:pPr>
              <a:defRPr/>
            </a:pPr>
            <a:fld id="{59A13B30-41A7-4125-96E6-1ED38FC5F986}" type="datetime1">
              <a:rPr lang="ja-JP" altLang="en-US"/>
              <a:pPr>
                <a:defRPr/>
              </a:pPr>
              <a:t>2018/4/2</a:t>
            </a:fld>
            <a:endParaRPr lang="en-US" altLang="ja-JP" dirty="0"/>
          </a:p>
        </p:txBody>
      </p:sp>
      <p:sp>
        <p:nvSpPr>
          <p:cNvPr id="4" name="フッター プレースホルダー 3"/>
          <p:cNvSpPr>
            <a:spLocks noGrp="1"/>
          </p:cNvSpPr>
          <p:nvPr>
            <p:ph type="ftr" sz="quarter" idx="11"/>
          </p:nvPr>
        </p:nvSpPr>
        <p:spPr>
          <a:xfrm>
            <a:off x="3124200" y="6356351"/>
            <a:ext cx="2895600" cy="365125"/>
          </a:xfrm>
          <a:prstGeom prst="rect">
            <a:avLst/>
          </a:prstGeom>
        </p:spPr>
        <p:txBody>
          <a:bodyPr/>
          <a:lstStyle>
            <a:lvl1pPr>
              <a:defRPr/>
            </a:lvl1pPr>
          </a:lstStyle>
          <a:p>
            <a:pPr>
              <a:defRPr/>
            </a:pPr>
            <a:endParaRPr lang="en-US" altLang="ja-JP"/>
          </a:p>
        </p:txBody>
      </p:sp>
      <p:sp>
        <p:nvSpPr>
          <p:cNvPr id="5" name="スライド番号プレースホルダー 4"/>
          <p:cNvSpPr>
            <a:spLocks noGrp="1"/>
          </p:cNvSpPr>
          <p:nvPr>
            <p:ph type="sldNum" sz="quarter" idx="12"/>
          </p:nvPr>
        </p:nvSpPr>
        <p:spPr>
          <a:xfrm>
            <a:off x="6553200" y="6356351"/>
            <a:ext cx="2133600" cy="365125"/>
          </a:xfrm>
          <a:prstGeom prst="rect">
            <a:avLst/>
          </a:prstGeom>
        </p:spPr>
        <p:txBody>
          <a:bodyPr/>
          <a:lstStyle>
            <a:lvl1pPr>
              <a:defRPr/>
            </a:lvl1pPr>
          </a:lstStyle>
          <a:p>
            <a:pPr>
              <a:defRPr/>
            </a:pPr>
            <a:fld id="{E4077BB3-7DFE-49E4-AA61-91FE59E29089}" type="slidenum">
              <a:rPr lang="en-US" altLang="ja-JP"/>
              <a:pPr>
                <a:defRPr/>
              </a:pPr>
              <a:t>‹#›</a:t>
            </a:fld>
            <a:endParaRPr lang="en-US" altLang="ja-JP" dirty="0"/>
          </a:p>
        </p:txBody>
      </p:sp>
    </p:spTree>
    <p:extLst>
      <p:ext uri="{BB962C8B-B14F-4D97-AF65-F5344CB8AC3E}">
        <p14:creationId xmlns:p14="http://schemas.microsoft.com/office/powerpoint/2010/main" val="367424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457200" y="6356351"/>
            <a:ext cx="2133600" cy="365125"/>
          </a:xfrm>
          <a:prstGeom prst="rect">
            <a:avLst/>
          </a:prstGeom>
        </p:spPr>
        <p:txBody>
          <a:bodyPr/>
          <a:lstStyle>
            <a:lvl1pPr>
              <a:defRPr/>
            </a:lvl1pPr>
          </a:lstStyle>
          <a:p>
            <a:pPr>
              <a:defRPr/>
            </a:pPr>
            <a:fld id="{B4568F6A-C93A-4446-B947-C4CE3D4B867C}" type="datetime1">
              <a:rPr lang="ja-JP" altLang="en-US"/>
              <a:pPr>
                <a:defRPr/>
              </a:pPr>
              <a:t>2018/4/2</a:t>
            </a:fld>
            <a:endParaRPr lang="en-US" altLang="ja-JP" dirty="0"/>
          </a:p>
        </p:txBody>
      </p:sp>
      <p:sp>
        <p:nvSpPr>
          <p:cNvPr id="3" name="フッター プレースホルダー 2"/>
          <p:cNvSpPr>
            <a:spLocks noGrp="1"/>
          </p:cNvSpPr>
          <p:nvPr>
            <p:ph type="ftr" sz="quarter" idx="11"/>
          </p:nvPr>
        </p:nvSpPr>
        <p:spPr>
          <a:xfrm>
            <a:off x="3124200" y="6356351"/>
            <a:ext cx="2895600" cy="365125"/>
          </a:xfrm>
          <a:prstGeom prst="rect">
            <a:avLst/>
          </a:prstGeom>
        </p:spPr>
        <p:txBody>
          <a:bodyPr/>
          <a:lstStyle>
            <a:lvl1pPr>
              <a:defRPr/>
            </a:lvl1pPr>
          </a:lstStyle>
          <a:p>
            <a:pPr>
              <a:defRPr/>
            </a:pPr>
            <a:endParaRPr lang="en-US" altLang="ja-JP"/>
          </a:p>
        </p:txBody>
      </p:sp>
      <p:sp>
        <p:nvSpPr>
          <p:cNvPr id="4" name="スライド番号プレースホルダー 3"/>
          <p:cNvSpPr>
            <a:spLocks noGrp="1"/>
          </p:cNvSpPr>
          <p:nvPr>
            <p:ph type="sldNum" sz="quarter" idx="12"/>
          </p:nvPr>
        </p:nvSpPr>
        <p:spPr>
          <a:xfrm>
            <a:off x="6553200" y="6356351"/>
            <a:ext cx="2133600" cy="365125"/>
          </a:xfrm>
          <a:prstGeom prst="rect">
            <a:avLst/>
          </a:prstGeom>
        </p:spPr>
        <p:txBody>
          <a:bodyPr/>
          <a:lstStyle>
            <a:lvl1pPr>
              <a:defRPr/>
            </a:lvl1pPr>
          </a:lstStyle>
          <a:p>
            <a:pPr>
              <a:defRPr/>
            </a:pPr>
            <a:fld id="{A3B6CABC-D24C-4073-8025-0639182B8B7F}" type="slidenum">
              <a:rPr lang="en-US" altLang="ja-JP"/>
              <a:pPr>
                <a:defRPr/>
              </a:pPr>
              <a:t>‹#›</a:t>
            </a:fld>
            <a:endParaRPr lang="en-US" altLang="ja-JP" dirty="0"/>
          </a:p>
        </p:txBody>
      </p:sp>
    </p:spTree>
    <p:extLst>
      <p:ext uri="{BB962C8B-B14F-4D97-AF65-F5344CB8AC3E}">
        <p14:creationId xmlns:p14="http://schemas.microsoft.com/office/powerpoint/2010/main" val="2973537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6" y="332656"/>
            <a:ext cx="3008313" cy="1080120"/>
          </a:xfrm>
          <a:prstGeom prst="rect">
            <a:avLst/>
          </a:prstGeo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332657"/>
            <a:ext cx="5111750" cy="579350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テキスト プレースホルダー 3"/>
          <p:cNvSpPr>
            <a:spLocks noGrp="1"/>
          </p:cNvSpPr>
          <p:nvPr>
            <p:ph type="body" sz="half" idx="2"/>
          </p:nvPr>
        </p:nvSpPr>
        <p:spPr>
          <a:xfrm>
            <a:off x="457202" y="1435102"/>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a:xfrm>
            <a:off x="457200" y="6356351"/>
            <a:ext cx="2133600" cy="365125"/>
          </a:xfrm>
          <a:prstGeom prst="rect">
            <a:avLst/>
          </a:prstGeom>
        </p:spPr>
        <p:txBody>
          <a:bodyPr/>
          <a:lstStyle>
            <a:lvl1pPr>
              <a:defRPr/>
            </a:lvl1pPr>
          </a:lstStyle>
          <a:p>
            <a:pPr>
              <a:defRPr/>
            </a:pPr>
            <a:fld id="{BC36C24F-B6B4-4AA5-98C7-348CDFEB55C1}" type="datetime1">
              <a:rPr lang="ja-JP" altLang="en-US"/>
              <a:pPr>
                <a:defRPr/>
              </a:pPr>
              <a:t>2018/4/2</a:t>
            </a:fld>
            <a:endParaRPr lang="en-US" altLang="ja-JP" dirty="0"/>
          </a:p>
        </p:txBody>
      </p:sp>
      <p:sp>
        <p:nvSpPr>
          <p:cNvPr id="6" name="フッター プレースホルダー 5"/>
          <p:cNvSpPr>
            <a:spLocks noGrp="1"/>
          </p:cNvSpPr>
          <p:nvPr>
            <p:ph type="ftr" sz="quarter" idx="11"/>
          </p:nvPr>
        </p:nvSpPr>
        <p:spPr>
          <a:xfrm>
            <a:off x="3124200" y="6356351"/>
            <a:ext cx="2895600" cy="365125"/>
          </a:xfrm>
          <a:prstGeom prst="rect">
            <a:avLst/>
          </a:prstGeom>
        </p:spPr>
        <p:txBody>
          <a:bodyPr/>
          <a:lstStyle>
            <a:lvl1pPr>
              <a:defRPr/>
            </a:lvl1pPr>
          </a:lstStyle>
          <a:p>
            <a:pPr>
              <a:defRPr/>
            </a:pPr>
            <a:endParaRPr lang="en-US" altLang="ja-JP"/>
          </a:p>
        </p:txBody>
      </p:sp>
      <p:sp>
        <p:nvSpPr>
          <p:cNvPr id="7" name="スライド番号プレースホルダー 6"/>
          <p:cNvSpPr>
            <a:spLocks noGrp="1"/>
          </p:cNvSpPr>
          <p:nvPr>
            <p:ph type="sldNum" sz="quarter" idx="12"/>
          </p:nvPr>
        </p:nvSpPr>
        <p:spPr>
          <a:xfrm>
            <a:off x="6553200" y="6356351"/>
            <a:ext cx="2133600" cy="365125"/>
          </a:xfrm>
          <a:prstGeom prst="rect">
            <a:avLst/>
          </a:prstGeom>
        </p:spPr>
        <p:txBody>
          <a:bodyPr/>
          <a:lstStyle>
            <a:lvl1pPr>
              <a:defRPr/>
            </a:lvl1pPr>
          </a:lstStyle>
          <a:p>
            <a:pPr>
              <a:defRPr/>
            </a:pPr>
            <a:fld id="{7D0D58F1-441C-4C0F-AD33-156B79E94784}" type="slidenum">
              <a:rPr lang="en-US" altLang="ja-JP"/>
              <a:pPr>
                <a:defRPr/>
              </a:pPr>
              <a:t>‹#›</a:t>
            </a:fld>
            <a:endParaRPr lang="en-US" altLang="ja-JP" dirty="0"/>
          </a:p>
        </p:txBody>
      </p:sp>
    </p:spTree>
    <p:extLst>
      <p:ext uri="{BB962C8B-B14F-4D97-AF65-F5344CB8AC3E}">
        <p14:creationId xmlns:p14="http://schemas.microsoft.com/office/powerpoint/2010/main" val="778088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9"/>
          </a:xfrm>
          <a:prstGeom prst="rect">
            <a:avLst/>
          </a:prstGeo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p>
        </p:txBody>
      </p:sp>
      <p:sp>
        <p:nvSpPr>
          <p:cNvPr id="4" name="テキスト プレースホルダー 3"/>
          <p:cNvSpPr>
            <a:spLocks noGrp="1"/>
          </p:cNvSpPr>
          <p:nvPr>
            <p:ph type="body" sz="half" idx="2"/>
          </p:nvPr>
        </p:nvSpPr>
        <p:spPr>
          <a:xfrm>
            <a:off x="1792288" y="5367338"/>
            <a:ext cx="5486400" cy="8048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a:xfrm>
            <a:off x="457200" y="6356351"/>
            <a:ext cx="2133600" cy="365125"/>
          </a:xfrm>
          <a:prstGeom prst="rect">
            <a:avLst/>
          </a:prstGeom>
        </p:spPr>
        <p:txBody>
          <a:bodyPr/>
          <a:lstStyle>
            <a:lvl1pPr>
              <a:defRPr/>
            </a:lvl1pPr>
          </a:lstStyle>
          <a:p>
            <a:pPr>
              <a:defRPr/>
            </a:pPr>
            <a:fld id="{064C3039-F2A0-4E49-8075-2ABFCAF48A6A}" type="datetime1">
              <a:rPr lang="ja-JP" altLang="en-US"/>
              <a:pPr>
                <a:defRPr/>
              </a:pPr>
              <a:t>2018/4/2</a:t>
            </a:fld>
            <a:endParaRPr lang="en-US" altLang="ja-JP" dirty="0"/>
          </a:p>
        </p:txBody>
      </p:sp>
      <p:sp>
        <p:nvSpPr>
          <p:cNvPr id="6" name="フッター プレースホルダー 5"/>
          <p:cNvSpPr>
            <a:spLocks noGrp="1"/>
          </p:cNvSpPr>
          <p:nvPr>
            <p:ph type="ftr" sz="quarter" idx="11"/>
          </p:nvPr>
        </p:nvSpPr>
        <p:spPr>
          <a:xfrm>
            <a:off x="3124200" y="6356351"/>
            <a:ext cx="2895600" cy="365125"/>
          </a:xfrm>
          <a:prstGeom prst="rect">
            <a:avLst/>
          </a:prstGeom>
        </p:spPr>
        <p:txBody>
          <a:bodyPr/>
          <a:lstStyle>
            <a:lvl1pPr>
              <a:defRPr/>
            </a:lvl1pPr>
          </a:lstStyle>
          <a:p>
            <a:pPr>
              <a:defRPr/>
            </a:pPr>
            <a:endParaRPr lang="en-US" altLang="ja-JP"/>
          </a:p>
        </p:txBody>
      </p:sp>
      <p:sp>
        <p:nvSpPr>
          <p:cNvPr id="7" name="スライド番号プレースホルダー 6"/>
          <p:cNvSpPr>
            <a:spLocks noGrp="1"/>
          </p:cNvSpPr>
          <p:nvPr>
            <p:ph type="sldNum" sz="quarter" idx="12"/>
          </p:nvPr>
        </p:nvSpPr>
        <p:spPr>
          <a:xfrm>
            <a:off x="6553200" y="6356351"/>
            <a:ext cx="2133600" cy="365125"/>
          </a:xfrm>
          <a:prstGeom prst="rect">
            <a:avLst/>
          </a:prstGeom>
        </p:spPr>
        <p:txBody>
          <a:bodyPr/>
          <a:lstStyle>
            <a:lvl1pPr>
              <a:defRPr/>
            </a:lvl1pPr>
          </a:lstStyle>
          <a:p>
            <a:pPr>
              <a:defRPr/>
            </a:pPr>
            <a:fld id="{EC77D8D0-317A-426E-B84D-17A18EB14617}" type="slidenum">
              <a:rPr lang="en-US" altLang="ja-JP"/>
              <a:pPr>
                <a:defRPr/>
              </a:pPr>
              <a:t>‹#›</a:t>
            </a:fld>
            <a:endParaRPr lang="en-US" altLang="ja-JP" dirty="0"/>
          </a:p>
        </p:txBody>
      </p:sp>
    </p:spTree>
    <p:extLst>
      <p:ext uri="{BB962C8B-B14F-4D97-AF65-F5344CB8AC3E}">
        <p14:creationId xmlns:p14="http://schemas.microsoft.com/office/powerpoint/2010/main" val="2145239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タイトル 1"/>
          <p:cNvSpPr txBox="1">
            <a:spLocks/>
          </p:cNvSpPr>
          <p:nvPr/>
        </p:nvSpPr>
        <p:spPr>
          <a:xfrm>
            <a:off x="179512" y="46040"/>
            <a:ext cx="8713788" cy="287337"/>
          </a:xfrm>
          <a:prstGeom prst="rect">
            <a:avLst/>
          </a:prstGeom>
          <a:solidFill>
            <a:schemeClr val="accent3">
              <a:lumMod val="50000"/>
            </a:schemeClr>
          </a:solidFill>
        </p:spPr>
        <p:style>
          <a:lnRef idx="1">
            <a:schemeClr val="accent3"/>
          </a:lnRef>
          <a:fillRef idx="3">
            <a:schemeClr val="accent3"/>
          </a:fillRef>
          <a:effectRef idx="2">
            <a:schemeClr val="accent3"/>
          </a:effectRef>
          <a:fontRef idx="minor">
            <a:schemeClr val="lt1"/>
          </a:fontRef>
        </p:style>
        <p:txBody>
          <a:bodyPr>
            <a:normAutofit/>
          </a:bodyPr>
          <a:lstStyle>
            <a:lvl1pPr algn="ctr" defTabSz="914400" rtl="0" eaLnBrk="1" latinLnBrk="0" hangingPunct="1">
              <a:spcBef>
                <a:spcPct val="0"/>
              </a:spcBef>
              <a:buNone/>
              <a:defRPr kumimoji="1" sz="1050" kern="1200">
                <a:solidFill>
                  <a:schemeClr val="tx1"/>
                </a:solidFill>
                <a:latin typeface="+mj-lt"/>
                <a:ea typeface="+mj-ea"/>
                <a:cs typeface="+mj-cs"/>
              </a:defRPr>
            </a:lvl1pPr>
          </a:lstStyle>
          <a:p>
            <a:pPr algn="r">
              <a:defRPr/>
            </a:pPr>
            <a:r>
              <a:rPr lang="ja-JP" altLang="en-US" sz="1200" dirty="0">
                <a:solidFill>
                  <a:schemeClr val="bg1"/>
                </a:solidFill>
              </a:rPr>
              <a:t>日本経済　</a:t>
            </a:r>
            <a:r>
              <a:rPr lang="en-US" altLang="ja-JP" sz="1200" dirty="0">
                <a:solidFill>
                  <a:schemeClr val="bg1"/>
                </a:solidFill>
              </a:rPr>
              <a:t>2018</a:t>
            </a:r>
            <a:r>
              <a:rPr lang="ja-JP" altLang="en-US" dirty="0"/>
              <a:t>　　　　　　　　　　　　　　　　　　　　　　　　　　　　　　　　　　　　　　　　　　　　　　　　　　　　　　　　　　　　　　　　　　　　</a:t>
            </a:r>
          </a:p>
        </p:txBody>
      </p:sp>
    </p:spTree>
  </p:cSld>
  <p:clrMap bg1="lt1" tx1="dk1" bg2="lt2" tx2="dk2" accent1="accent1" accent2="accent2" accent3="accent3" accent4="accent4" accent5="accent5" accent6="accent6" hlink="hlink" folHlink="folHlink"/>
  <p:sldLayoutIdLst>
    <p:sldLayoutId id="2147484130" r:id="rId1"/>
    <p:sldLayoutId id="2147484131" r:id="rId2"/>
    <p:sldLayoutId id="2147484132" r:id="rId3"/>
    <p:sldLayoutId id="2147484133" r:id="rId4"/>
    <p:sldLayoutId id="2147484134" r:id="rId5"/>
    <p:sldLayoutId id="2147484135" r:id="rId6"/>
    <p:sldLayoutId id="2147484136" r:id="rId7"/>
    <p:sldLayoutId id="2147484137" r:id="rId8"/>
    <p:sldLayoutId id="2147484138" r:id="rId9"/>
    <p:sldLayoutId id="2147484139" r:id="rId10"/>
    <p:sldLayoutId id="2147484140" r:id="rId11"/>
    <p:sldLayoutId id="2147484141" r:id="rId12"/>
  </p:sldLayoutIdLst>
  <p:hf hdr="0" ftr="0" dt="0"/>
  <p:txStyles>
    <p:titleStyle>
      <a:lvl1pPr algn="ctr" rtl="0" eaLnBrk="1" fontAlgn="base" hangingPunct="1">
        <a:spcBef>
          <a:spcPct val="0"/>
        </a:spcBef>
        <a:spcAft>
          <a:spcPct val="0"/>
        </a:spcAft>
        <a:defRPr kumimoji="1" sz="4400" kern="1200">
          <a:solidFill>
            <a:schemeClr val="tx1"/>
          </a:solidFill>
          <a:latin typeface="+mj-lt"/>
          <a:ea typeface="+mj-ea"/>
          <a:cs typeface="+mj-cs"/>
        </a:defRPr>
      </a:lvl1pPr>
      <a:lvl2pPr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2pPr>
      <a:lvl3pPr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3pPr>
      <a:lvl4pPr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4pPr>
      <a:lvl5pPr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1" fontAlgn="base" hangingPunct="1">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2018chap3.pptx#-1,29,&#20379;&#32102;&#20596;&#12363;&#12425;&#35211;&#12383;&#25104;&#38263;&#29575;&#12398;&#35201;&#22240;&#20998;&#35299;&#65288;&#65297;&#65289;"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2018chap2.pptx#-1,19,&#20808;&#36914;&#22269;&#12395;&#12362;&#12369;&#12427;&#32076;&#28168;&#25104;&#38263;&#29575;&#12398;&#23624;&#2524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2018chap4-2.pptx#-1,67,&#28508;&#22312;&#25104;&#38263;&#29575;&#12434;&#24341;&#12365;&#19978;&#12370;&#65292;&#12363;&#12388;&#22909;&#27841;&#12434;&#32173;&#25345;&#12377;&#12427;&#12371;&#12392;&#12399;&#21487;&#33021;&#12363;&#65311;"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2018chap3.pptx#-1,38,&#25104;&#38263;&#20572;&#28382;&#12398;&#35201;&#22240;(&#38656;&#35201;&#20596;&#65297;)" TargetMode="External"/><Relationship Id="rId2" Type="http://schemas.openxmlformats.org/officeDocument/2006/relationships/hyperlink" Target="2018chap2.pptx#-1,23,&#28508;&#22312;GDP&#33258;&#20307;&#12364;&#25345;&#32154;&#30340;&#12395;&#20302;&#19979;&#12375;&#12390;&#12356;&#12427;&#65288;&#31119;&#30000;[2017]&#65289;"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a:t>Ⅳ</a:t>
            </a:r>
            <a:r>
              <a:rPr lang="ja-JP" altLang="en-US" dirty="0"/>
              <a:t>　低成長の構造とマクロ経済政策</a:t>
            </a:r>
            <a:endParaRPr kumimoji="1" lang="ja-JP" altLang="en-US" dirty="0"/>
          </a:p>
        </p:txBody>
      </p:sp>
      <p:sp>
        <p:nvSpPr>
          <p:cNvPr id="3" name="サブタイトル 2"/>
          <p:cNvSpPr>
            <a:spLocks noGrp="1"/>
          </p:cNvSpPr>
          <p:nvPr>
            <p:ph type="subTitle" idx="1"/>
          </p:nvPr>
        </p:nvSpPr>
        <p:spPr/>
        <p:txBody>
          <a:bodyPr/>
          <a:lstStyle/>
          <a:p>
            <a:r>
              <a:rPr kumimoji="1" lang="en-US" altLang="ja-JP" dirty="0"/>
              <a:t>2018</a:t>
            </a:r>
            <a:r>
              <a:rPr kumimoji="1" lang="ja-JP" altLang="en-US" dirty="0"/>
              <a:t>年度「日本経済」</a:t>
            </a:r>
            <a:endParaRPr kumimoji="1" lang="en-US" altLang="ja-JP" dirty="0"/>
          </a:p>
          <a:p>
            <a:r>
              <a:rPr lang="ja-JP" altLang="en-US" dirty="0"/>
              <a:t>川端　望</a:t>
            </a:r>
            <a:endParaRPr lang="en-US" altLang="ja-JP" dirty="0"/>
          </a:p>
        </p:txBody>
      </p:sp>
      <p:sp>
        <p:nvSpPr>
          <p:cNvPr id="4" name="スライド番号プレースホルダー 3"/>
          <p:cNvSpPr>
            <a:spLocks noGrp="1"/>
          </p:cNvSpPr>
          <p:nvPr>
            <p:ph type="sldNum" sz="quarter" idx="12"/>
          </p:nvPr>
        </p:nvSpPr>
        <p:spPr/>
        <p:txBody>
          <a:bodyPr/>
          <a:lstStyle/>
          <a:p>
            <a:pPr>
              <a:defRPr/>
            </a:pPr>
            <a:fld id="{A4C94890-C4E6-4AB5-BD55-4CD805F317D2}" type="slidenum">
              <a:rPr lang="en-US" altLang="ja-JP" smtClean="0"/>
              <a:pPr>
                <a:defRPr/>
              </a:pPr>
              <a:t>1</a:t>
            </a:fld>
            <a:endParaRPr lang="en-US" altLang="ja-JP" dirty="0"/>
          </a:p>
        </p:txBody>
      </p:sp>
    </p:spTree>
    <p:extLst>
      <p:ext uri="{BB962C8B-B14F-4D97-AF65-F5344CB8AC3E}">
        <p14:creationId xmlns:p14="http://schemas.microsoft.com/office/powerpoint/2010/main" val="3166558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供給側：潜在</a:t>
            </a:r>
            <a:r>
              <a:rPr kumimoji="1" lang="en-US" altLang="ja-JP" dirty="0"/>
              <a:t>GDP</a:t>
            </a:r>
            <a:r>
              <a:rPr kumimoji="1" lang="ja-JP" altLang="en-US" dirty="0"/>
              <a:t>の成長</a:t>
            </a:r>
          </a:p>
        </p:txBody>
      </p:sp>
      <p:sp>
        <p:nvSpPr>
          <p:cNvPr id="3" name="コンテンツ プレースホルダー 2"/>
          <p:cNvSpPr>
            <a:spLocks noGrp="1"/>
          </p:cNvSpPr>
          <p:nvPr>
            <p:ph idx="1"/>
          </p:nvPr>
        </p:nvSpPr>
        <p:spPr>
          <a:xfrm>
            <a:off x="457200" y="1268761"/>
            <a:ext cx="8229600" cy="5184576"/>
          </a:xfrm>
        </p:spPr>
        <p:txBody>
          <a:bodyPr>
            <a:normAutofit fontScale="77500" lnSpcReduction="20000"/>
          </a:bodyPr>
          <a:lstStyle/>
          <a:p>
            <a:r>
              <a:rPr kumimoji="1" lang="ja-JP" altLang="en-US" dirty="0"/>
              <a:t>成長会計（</a:t>
            </a:r>
            <a:r>
              <a:rPr kumimoji="1" lang="en-US" altLang="ja-JP" dirty="0">
                <a:hlinkClick r:id="rId2" action="ppaction://hlinkpres?slideindex=29&amp;slidetitle=供給側から見た成長率の要因分解（１）"/>
              </a:rPr>
              <a:t>3</a:t>
            </a:r>
            <a:r>
              <a:rPr kumimoji="1" lang="ja-JP" altLang="en-US" dirty="0">
                <a:hlinkClick r:id="rId2" action="ppaction://hlinkpres?slideindex=29&amp;slidetitle=供給側から見た成長率の要因分解（１）"/>
              </a:rPr>
              <a:t>章スライド参照</a:t>
            </a:r>
            <a:r>
              <a:rPr kumimoji="1" lang="ja-JP" altLang="en-US" dirty="0"/>
              <a:t>）の論理で考える</a:t>
            </a:r>
            <a:endParaRPr kumimoji="1" lang="en-US" altLang="ja-JP" dirty="0"/>
          </a:p>
          <a:p>
            <a:pPr lvl="1"/>
            <a:r>
              <a:rPr lang="ja-JP" altLang="en-US" dirty="0"/>
              <a:t>労働投入を増やす（労働の質の向上を含む）</a:t>
            </a:r>
            <a:endParaRPr lang="en-US" altLang="ja-JP" dirty="0"/>
          </a:p>
          <a:p>
            <a:pPr lvl="1"/>
            <a:r>
              <a:rPr kumimoji="1" lang="ja-JP" altLang="en-US" dirty="0"/>
              <a:t>資本投入を増やす</a:t>
            </a:r>
            <a:endParaRPr kumimoji="1" lang="en-US" altLang="ja-JP" dirty="0"/>
          </a:p>
          <a:p>
            <a:pPr lvl="1"/>
            <a:r>
              <a:rPr kumimoji="1" lang="ja-JP" altLang="en-US" dirty="0"/>
              <a:t>生産性（</a:t>
            </a:r>
            <a:r>
              <a:rPr kumimoji="1" lang="en-US" altLang="ja-JP" dirty="0"/>
              <a:t>TFP</a:t>
            </a:r>
            <a:r>
              <a:rPr kumimoji="1" lang="ja-JP" altLang="en-US" dirty="0"/>
              <a:t>）を向上させる</a:t>
            </a:r>
            <a:endParaRPr kumimoji="1" lang="en-US" altLang="ja-JP" dirty="0"/>
          </a:p>
          <a:p>
            <a:r>
              <a:rPr kumimoji="1" lang="ja-JP" altLang="en-US" dirty="0"/>
              <a:t>生産性のイメージに注意：以下どちらでもいい</a:t>
            </a:r>
            <a:endParaRPr kumimoji="1" lang="en-US" altLang="ja-JP" dirty="0"/>
          </a:p>
          <a:p>
            <a:pPr lvl="1"/>
            <a:r>
              <a:rPr lang="ja-JP" altLang="en-US" dirty="0"/>
              <a:t>今までと同じことを短時間で行う（プロセス・イノベーション）</a:t>
            </a:r>
            <a:endParaRPr lang="en-US" altLang="ja-JP" dirty="0"/>
          </a:p>
          <a:p>
            <a:pPr lvl="1"/>
            <a:r>
              <a:rPr lang="ja-JP" altLang="en-US" dirty="0"/>
              <a:t>高い</a:t>
            </a:r>
            <a:r>
              <a:rPr kumimoji="1" lang="ja-JP" altLang="en-US" dirty="0"/>
              <a:t>価格で売れる新製品を生み出す（プロダクト・イノベーション）</a:t>
            </a:r>
            <a:endParaRPr kumimoji="1" lang="en-US" altLang="ja-JP" dirty="0"/>
          </a:p>
          <a:p>
            <a:r>
              <a:rPr kumimoji="1" lang="ja-JP" altLang="en-US" dirty="0"/>
              <a:t>政策方向</a:t>
            </a:r>
            <a:endParaRPr kumimoji="1" lang="en-US" altLang="ja-JP" dirty="0"/>
          </a:p>
          <a:p>
            <a:pPr lvl="1"/>
            <a:r>
              <a:rPr lang="ja-JP" altLang="en-US" dirty="0"/>
              <a:t>人口増加促進</a:t>
            </a:r>
            <a:endParaRPr lang="en-US" altLang="ja-JP" dirty="0"/>
          </a:p>
          <a:p>
            <a:pPr lvl="1"/>
            <a:r>
              <a:rPr kumimoji="1" lang="ja-JP" altLang="en-US" dirty="0"/>
              <a:t>技術開発支援策</a:t>
            </a:r>
            <a:endParaRPr kumimoji="1" lang="en-US" altLang="ja-JP" dirty="0"/>
          </a:p>
          <a:p>
            <a:pPr lvl="1"/>
            <a:r>
              <a:rPr kumimoji="1" lang="ja-JP" altLang="en-US" dirty="0"/>
              <a:t>教育・訓練体制の整備</a:t>
            </a:r>
            <a:endParaRPr kumimoji="1" lang="en-US" altLang="ja-JP" dirty="0"/>
          </a:p>
          <a:p>
            <a:pPr lvl="1"/>
            <a:r>
              <a:rPr lang="ja-JP" altLang="en-US" dirty="0"/>
              <a:t>起業促進</a:t>
            </a:r>
            <a:endParaRPr lang="en-US" altLang="ja-JP" dirty="0"/>
          </a:p>
          <a:p>
            <a:pPr lvl="1"/>
            <a:r>
              <a:rPr kumimoji="1" lang="ja-JP" altLang="en-US" dirty="0"/>
              <a:t>産業化促進（産学官連携など）</a:t>
            </a:r>
            <a:endParaRPr kumimoji="1" lang="en-US" altLang="ja-JP" dirty="0"/>
          </a:p>
          <a:p>
            <a:pPr lvl="1"/>
            <a:r>
              <a:rPr lang="ja-JP" altLang="en-US" dirty="0"/>
              <a:t>生産性向上のための労働政策</a:t>
            </a:r>
            <a:endParaRPr kumimoji="1" lang="en-US" altLang="ja-JP"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10</a:t>
            </a:fld>
            <a:endParaRPr lang="en-US" altLang="ja-JP" dirty="0"/>
          </a:p>
        </p:txBody>
      </p:sp>
    </p:spTree>
    <p:extLst>
      <p:ext uri="{BB962C8B-B14F-4D97-AF65-F5344CB8AC3E}">
        <p14:creationId xmlns:p14="http://schemas.microsoft.com/office/powerpoint/2010/main" val="32560593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792088"/>
          </a:xfrm>
        </p:spPr>
        <p:txBody>
          <a:bodyPr/>
          <a:lstStyle/>
          <a:p>
            <a:r>
              <a:rPr kumimoji="1" lang="ja-JP" altLang="en-US" dirty="0"/>
              <a:t>供給側政策に関わる論点</a:t>
            </a:r>
          </a:p>
        </p:txBody>
      </p:sp>
      <p:sp>
        <p:nvSpPr>
          <p:cNvPr id="3" name="コンテンツ プレースホルダー 2"/>
          <p:cNvSpPr>
            <a:spLocks noGrp="1"/>
          </p:cNvSpPr>
          <p:nvPr>
            <p:ph idx="1"/>
          </p:nvPr>
        </p:nvSpPr>
        <p:spPr>
          <a:xfrm>
            <a:off x="457200" y="1196752"/>
            <a:ext cx="8229600" cy="5544615"/>
          </a:xfrm>
        </p:spPr>
        <p:txBody>
          <a:bodyPr>
            <a:normAutofit fontScale="77500" lnSpcReduction="20000"/>
          </a:bodyPr>
          <a:lstStyle/>
          <a:p>
            <a:r>
              <a:rPr lang="ja-JP" altLang="en-US" dirty="0"/>
              <a:t>成長の天井の長期的問題性</a:t>
            </a:r>
            <a:endParaRPr lang="en-US" altLang="ja-JP" dirty="0"/>
          </a:p>
          <a:p>
            <a:pPr lvl="1"/>
            <a:r>
              <a:rPr lang="ja-JP" altLang="en-US" dirty="0"/>
              <a:t>経済の長期展望の上での問題（</a:t>
            </a:r>
            <a:r>
              <a:rPr lang="en-US" altLang="ja-JP" dirty="0">
                <a:hlinkClick r:id="rId2" action="ppaction://hlinkpres?slideindex=19&amp;slidetitle=先進国における経済成長率の屈折"/>
              </a:rPr>
              <a:t>Ⅱ</a:t>
            </a:r>
            <a:r>
              <a:rPr lang="ja-JP" altLang="en-US" dirty="0">
                <a:hlinkClick r:id="rId2" action="ppaction://hlinkpres?slideindex=19&amp;slidetitle=先進国における経済成長率の屈折"/>
              </a:rPr>
              <a:t>章</a:t>
            </a:r>
            <a:r>
              <a:rPr lang="ja-JP" altLang="en-US" dirty="0"/>
              <a:t>の長期停滞問題）</a:t>
            </a:r>
            <a:endParaRPr lang="en-US" altLang="ja-JP" dirty="0"/>
          </a:p>
          <a:p>
            <a:pPr marL="457200" lvl="1" indent="0">
              <a:buNone/>
            </a:pPr>
            <a:r>
              <a:rPr lang="ja-JP" altLang="en-US" dirty="0"/>
              <a:t>→では，</a:t>
            </a:r>
            <a:r>
              <a:rPr lang="ja-JP" altLang="en-US" u="sng" dirty="0"/>
              <a:t>政策として</a:t>
            </a:r>
            <a:r>
              <a:rPr lang="ja-JP" altLang="en-US" dirty="0"/>
              <a:t>常に供給側政策を重視すべきか</a:t>
            </a:r>
            <a:r>
              <a:rPr lang="en-US" altLang="ja-JP" dirty="0"/>
              <a:t>?</a:t>
            </a:r>
          </a:p>
          <a:p>
            <a:r>
              <a:rPr lang="ja-JP" altLang="en-US" dirty="0"/>
              <a:t>供給側改革のパラドックス</a:t>
            </a:r>
            <a:endParaRPr lang="en-US" altLang="ja-JP" dirty="0"/>
          </a:p>
          <a:p>
            <a:pPr lvl="1"/>
            <a:r>
              <a:rPr lang="en-US" altLang="ja-JP" dirty="0"/>
              <a:t>GDP</a:t>
            </a:r>
            <a:r>
              <a:rPr lang="ja-JP" altLang="en-US" dirty="0"/>
              <a:t>ギャップがなく，成長の天井が低いことが問題の時は有効</a:t>
            </a:r>
            <a:endParaRPr lang="en-US" altLang="ja-JP" dirty="0"/>
          </a:p>
          <a:p>
            <a:pPr lvl="2"/>
            <a:r>
              <a:rPr lang="ja-JP" altLang="en-US" dirty="0"/>
              <a:t>例：途上国が外貨制約で成長できない（需要増→輸入増→外貨不足）ときに，国産の財・サービスに競争力をつけて，輸入品を代替していく</a:t>
            </a:r>
            <a:endParaRPr lang="en-US" altLang="ja-JP" dirty="0"/>
          </a:p>
          <a:p>
            <a:pPr lvl="1"/>
            <a:r>
              <a:rPr kumimoji="1" lang="en-US" altLang="ja-JP" dirty="0"/>
              <a:t>GDP</a:t>
            </a:r>
            <a:r>
              <a:rPr kumimoji="1" lang="ja-JP" altLang="en-US" dirty="0"/>
              <a:t>ギャップがあるときに天井が上がる</a:t>
            </a:r>
            <a:r>
              <a:rPr kumimoji="1" lang="ja-JP" altLang="en-US" dirty="0" smtClean="0"/>
              <a:t>と＿＿＿＿＿＿＿＿＿＿＿＿＿＿</a:t>
            </a:r>
            <a:endParaRPr kumimoji="1" lang="en-US" altLang="ja-JP" dirty="0" smtClean="0"/>
          </a:p>
          <a:p>
            <a:pPr lvl="2"/>
            <a:r>
              <a:rPr lang="ja-JP" altLang="en-US" dirty="0" smtClean="0"/>
              <a:t>個々の企業が労働者を削減して生産性をあげると，社会的には失業者が増える（構造改革によるデフレの悪化）</a:t>
            </a:r>
          </a:p>
          <a:p>
            <a:pPr lvl="2"/>
            <a:r>
              <a:rPr lang="ja-JP" altLang="en-US" dirty="0" smtClean="0"/>
              <a:t>新製品</a:t>
            </a:r>
            <a:r>
              <a:rPr lang="ja-JP" altLang="en-US" dirty="0"/>
              <a:t>ができても売れないと意味がない</a:t>
            </a:r>
            <a:endParaRPr lang="en-US" altLang="ja-JP" dirty="0"/>
          </a:p>
          <a:p>
            <a:r>
              <a:rPr lang="ja-JP" altLang="en-US" dirty="0"/>
              <a:t>供給は需要を伴わないと意味がない</a:t>
            </a:r>
            <a:endParaRPr lang="en-US" altLang="ja-JP" dirty="0"/>
          </a:p>
          <a:p>
            <a:pPr lvl="1"/>
            <a:r>
              <a:rPr lang="ja-JP" altLang="en-US" dirty="0"/>
              <a:t>物々交換なら，必ず供給＝需要（セー法則）</a:t>
            </a:r>
            <a:endParaRPr lang="en-US" altLang="ja-JP" dirty="0"/>
          </a:p>
          <a:p>
            <a:pPr lvl="1"/>
            <a:r>
              <a:rPr lang="ja-JP" altLang="en-US" dirty="0"/>
              <a:t>ところが貨幣経済だと違う（マルクス，ケインズ）</a:t>
            </a:r>
            <a:endParaRPr lang="en-US" altLang="ja-JP" dirty="0"/>
          </a:p>
          <a:p>
            <a:pPr lvl="2"/>
            <a:r>
              <a:rPr lang="ja-JP" altLang="en-US" dirty="0"/>
              <a:t>片方に売れないマンション，片方にホームレス，という状態が持続することがありうる</a:t>
            </a:r>
            <a:endParaRPr lang="en-US" altLang="ja-JP" dirty="0"/>
          </a:p>
          <a:p>
            <a:pPr lvl="2"/>
            <a:endParaRPr lang="en-US" altLang="ja-JP" dirty="0"/>
          </a:p>
          <a:p>
            <a:endParaRPr lang="en-US" altLang="ja-JP"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11</a:t>
            </a:fld>
            <a:endParaRPr lang="en-US" altLang="ja-JP" dirty="0"/>
          </a:p>
        </p:txBody>
      </p:sp>
    </p:spTree>
    <p:extLst>
      <p:ext uri="{BB962C8B-B14F-4D97-AF65-F5344CB8AC3E}">
        <p14:creationId xmlns:p14="http://schemas.microsoft.com/office/powerpoint/2010/main" val="36451131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需要側考察のためのモデル</a:t>
            </a:r>
          </a:p>
        </p:txBody>
      </p:sp>
      <p:sp>
        <p:nvSpPr>
          <p:cNvPr id="3" name="コンテンツ プレースホルダー 2"/>
          <p:cNvSpPr>
            <a:spLocks noGrp="1"/>
          </p:cNvSpPr>
          <p:nvPr>
            <p:ph idx="1"/>
          </p:nvPr>
        </p:nvSpPr>
        <p:spPr>
          <a:xfrm>
            <a:off x="457200" y="1600201"/>
            <a:ext cx="8229600" cy="4997151"/>
          </a:xfrm>
        </p:spPr>
        <p:txBody>
          <a:bodyPr>
            <a:normAutofit fontScale="92500" lnSpcReduction="20000"/>
          </a:bodyPr>
          <a:lstStyle/>
          <a:p>
            <a:r>
              <a:rPr lang="ja-JP" altLang="en-US" dirty="0"/>
              <a:t>貯蓄と投資は事後的には必ず等しい</a:t>
            </a:r>
            <a:endParaRPr lang="en-US" altLang="ja-JP" dirty="0"/>
          </a:p>
          <a:p>
            <a:pPr lvl="1"/>
            <a:r>
              <a:rPr lang="ja-JP" altLang="en-US" dirty="0"/>
              <a:t>総</a:t>
            </a:r>
            <a:r>
              <a:rPr kumimoji="1" lang="ja-JP" altLang="en-US" dirty="0"/>
              <a:t>需要の決定：</a:t>
            </a:r>
            <a:r>
              <a:rPr kumimoji="1" lang="en-US" altLang="ja-JP" dirty="0"/>
              <a:t>Y=C</a:t>
            </a:r>
            <a:r>
              <a:rPr lang="en-US" altLang="ja-JP" dirty="0"/>
              <a:t>+</a:t>
            </a:r>
            <a:r>
              <a:rPr kumimoji="1" lang="en-US" altLang="ja-JP" dirty="0"/>
              <a:t>I</a:t>
            </a:r>
            <a:r>
              <a:rPr kumimoji="1" lang="ja-JP" altLang="en-US" dirty="0"/>
              <a:t> </a:t>
            </a:r>
            <a:r>
              <a:rPr lang="ja-JP" altLang="en-US" dirty="0"/>
              <a:t>（貿易を捨象）</a:t>
            </a:r>
            <a:endParaRPr lang="en-US" altLang="ja-JP" dirty="0"/>
          </a:p>
          <a:p>
            <a:pPr lvl="2"/>
            <a:r>
              <a:rPr kumimoji="1" lang="en-US" altLang="ja-JP" dirty="0"/>
              <a:t>Y:</a:t>
            </a:r>
            <a:r>
              <a:rPr kumimoji="1" lang="ja-JP" altLang="en-US" dirty="0"/>
              <a:t>国民所得，</a:t>
            </a:r>
            <a:r>
              <a:rPr kumimoji="1" lang="en-US" altLang="ja-JP" dirty="0"/>
              <a:t>C</a:t>
            </a:r>
            <a:r>
              <a:rPr kumimoji="1" lang="ja-JP" altLang="en-US" dirty="0"/>
              <a:t>：消費，</a:t>
            </a:r>
            <a:r>
              <a:rPr kumimoji="1" lang="en-US" altLang="ja-JP" dirty="0"/>
              <a:t>I</a:t>
            </a:r>
            <a:r>
              <a:rPr kumimoji="1" lang="ja-JP" altLang="en-US" dirty="0"/>
              <a:t>：投資</a:t>
            </a:r>
            <a:endParaRPr kumimoji="1" lang="en-US" altLang="ja-JP" dirty="0"/>
          </a:p>
          <a:p>
            <a:pPr lvl="1"/>
            <a:r>
              <a:rPr lang="ja-JP" altLang="en-US" dirty="0"/>
              <a:t>得られた所得の分解：</a:t>
            </a:r>
            <a:r>
              <a:rPr lang="en-US" altLang="ja-JP" dirty="0"/>
              <a:t>Y=C+S</a:t>
            </a:r>
          </a:p>
          <a:p>
            <a:pPr lvl="2"/>
            <a:r>
              <a:rPr kumimoji="1" lang="en-US" altLang="ja-JP" dirty="0"/>
              <a:t>S:</a:t>
            </a:r>
            <a:r>
              <a:rPr kumimoji="1" lang="ja-JP" altLang="en-US" dirty="0"/>
              <a:t>貯蓄</a:t>
            </a:r>
            <a:endParaRPr kumimoji="1" lang="en-US" altLang="ja-JP" dirty="0"/>
          </a:p>
          <a:p>
            <a:pPr lvl="1"/>
            <a:r>
              <a:rPr kumimoji="1" lang="en-US" altLang="ja-JP" dirty="0"/>
              <a:t>I=S</a:t>
            </a:r>
            <a:r>
              <a:rPr kumimoji="1" lang="ja-JP" altLang="en-US" dirty="0"/>
              <a:t>　</a:t>
            </a:r>
            <a:r>
              <a:rPr kumimoji="1" lang="en-US" altLang="ja-JP" dirty="0"/>
              <a:t>(</a:t>
            </a:r>
            <a:r>
              <a:rPr kumimoji="1" lang="ja-JP" altLang="en-US" dirty="0"/>
              <a:t>投資が貯蓄を決める。後述</a:t>
            </a:r>
            <a:r>
              <a:rPr kumimoji="1" lang="en-US" altLang="ja-JP" dirty="0"/>
              <a:t>)</a:t>
            </a:r>
          </a:p>
          <a:p>
            <a:r>
              <a:rPr lang="ja-JP" altLang="en-US" dirty="0"/>
              <a:t>需要不足とは，消費と投資を合計しても潜在的</a:t>
            </a:r>
            <a:r>
              <a:rPr lang="en-US" altLang="ja-JP" dirty="0"/>
              <a:t>GDP</a:t>
            </a:r>
            <a:r>
              <a:rPr lang="ja-JP" altLang="en-US" dirty="0"/>
              <a:t>が実現できず，非自発的失業が存在していること</a:t>
            </a:r>
            <a:endParaRPr lang="en-US" altLang="ja-JP" dirty="0"/>
          </a:p>
          <a:p>
            <a:pPr lvl="1"/>
            <a:r>
              <a:rPr lang="ja-JP" altLang="en-US" dirty="0"/>
              <a:t>自発的失業：今の賃金では働きたくない。もっと賃金が高ければ働く</a:t>
            </a:r>
            <a:endParaRPr lang="en-US" altLang="ja-JP" dirty="0"/>
          </a:p>
          <a:p>
            <a:pPr lvl="1"/>
            <a:r>
              <a:rPr lang="ja-JP" altLang="en-US" dirty="0"/>
              <a:t>非自発的失業：今の賃金で働きたいが雇ってもらえない</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12</a:t>
            </a:fld>
            <a:endParaRPr lang="en-US" altLang="ja-JP" dirty="0"/>
          </a:p>
        </p:txBody>
      </p:sp>
    </p:spTree>
    <p:extLst>
      <p:ext uri="{BB962C8B-B14F-4D97-AF65-F5344CB8AC3E}">
        <p14:creationId xmlns:p14="http://schemas.microsoft.com/office/powerpoint/2010/main" val="22122680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1080120"/>
          </a:xfrm>
        </p:spPr>
        <p:txBody>
          <a:bodyPr>
            <a:noAutofit/>
          </a:bodyPr>
          <a:lstStyle/>
          <a:p>
            <a:r>
              <a:rPr kumimoji="1" lang="ja-JP" altLang="en-US" sz="3600" dirty="0"/>
              <a:t>非自発的失業は労働需要を拡大しないと解決しない</a:t>
            </a:r>
          </a:p>
        </p:txBody>
      </p:sp>
      <p:sp>
        <p:nvSpPr>
          <p:cNvPr id="3" name="コンテンツ プレースホルダー 2"/>
          <p:cNvSpPr>
            <a:spLocks noGrp="1"/>
          </p:cNvSpPr>
          <p:nvPr>
            <p:ph idx="1"/>
          </p:nvPr>
        </p:nvSpPr>
        <p:spPr>
          <a:xfrm>
            <a:off x="457200" y="1484784"/>
            <a:ext cx="5266928" cy="5373216"/>
          </a:xfrm>
        </p:spPr>
        <p:txBody>
          <a:bodyPr>
            <a:normAutofit fontScale="85000" lnSpcReduction="20000"/>
          </a:bodyPr>
          <a:lstStyle/>
          <a:p>
            <a:r>
              <a:rPr kumimoji="1" lang="ja-JP" altLang="en-US" dirty="0"/>
              <a:t>実質賃金が</a:t>
            </a:r>
            <a:r>
              <a:rPr kumimoji="1" lang="en-US" altLang="ja-JP" dirty="0"/>
              <a:t>w</a:t>
            </a:r>
            <a:r>
              <a:rPr kumimoji="1" lang="ja-JP" altLang="en-US" dirty="0"/>
              <a:t>の状態</a:t>
            </a:r>
            <a:endParaRPr kumimoji="1" lang="en-US" altLang="ja-JP" dirty="0"/>
          </a:p>
          <a:p>
            <a:pPr lvl="1"/>
            <a:r>
              <a:rPr kumimoji="1" lang="ja-JP" altLang="en-US" dirty="0"/>
              <a:t>労働需要＝雇用量は</a:t>
            </a:r>
            <a:r>
              <a:rPr kumimoji="1" lang="en-US" altLang="ja-JP" dirty="0"/>
              <a:t>N</a:t>
            </a:r>
          </a:p>
          <a:p>
            <a:pPr lvl="1"/>
            <a:r>
              <a:rPr lang="en-US" altLang="ja-JP" dirty="0"/>
              <a:t>A</a:t>
            </a:r>
            <a:r>
              <a:rPr lang="ja-JP" altLang="en-US" dirty="0"/>
              <a:t>と労働供給曲線の間の線分だけ非自発的失業</a:t>
            </a:r>
            <a:endParaRPr kumimoji="1" lang="en-US" altLang="ja-JP" dirty="0"/>
          </a:p>
          <a:p>
            <a:pPr lvl="1"/>
            <a:r>
              <a:rPr kumimoji="1" lang="ja-JP" altLang="en-US" dirty="0"/>
              <a:t>実質賃金が</a:t>
            </a:r>
            <a:r>
              <a:rPr kumimoji="1" lang="en-US" altLang="ja-JP" dirty="0"/>
              <a:t>w’</a:t>
            </a:r>
            <a:r>
              <a:rPr kumimoji="1" lang="ja-JP" altLang="en-US" dirty="0"/>
              <a:t>に下がれば失業は減少</a:t>
            </a:r>
            <a:endParaRPr kumimoji="1" lang="en-US" altLang="ja-JP" dirty="0"/>
          </a:p>
          <a:p>
            <a:r>
              <a:rPr kumimoji="1" lang="ja-JP" altLang="en-US" dirty="0"/>
              <a:t>労使で</a:t>
            </a:r>
            <a:r>
              <a:rPr kumimoji="1" lang="ja-JP" altLang="en-US" dirty="0" smtClean="0"/>
              <a:t>は＿＿＿＿＿しか</a:t>
            </a:r>
            <a:r>
              <a:rPr kumimoji="1" lang="ja-JP" altLang="en-US" dirty="0"/>
              <a:t>決められない</a:t>
            </a:r>
            <a:endParaRPr kumimoji="1" lang="en-US" altLang="ja-JP" dirty="0"/>
          </a:p>
          <a:p>
            <a:pPr lvl="1"/>
            <a:r>
              <a:rPr kumimoji="1" lang="ja-JP" altLang="en-US" dirty="0"/>
              <a:t>貨幣賃金を切り下げれば物が売れなくなり，物価が下がる</a:t>
            </a:r>
            <a:endParaRPr kumimoji="1" lang="en-US" altLang="ja-JP" dirty="0"/>
          </a:p>
          <a:p>
            <a:pPr lvl="1"/>
            <a:r>
              <a:rPr lang="ja-JP" altLang="en-US" dirty="0"/>
              <a:t>すると雇われている人の実質賃金は上がるので雇用量は</a:t>
            </a:r>
            <a:r>
              <a:rPr lang="en-US" altLang="ja-JP" dirty="0"/>
              <a:t>N</a:t>
            </a:r>
            <a:r>
              <a:rPr lang="ja-JP" altLang="en-US" dirty="0"/>
              <a:t>から動かない</a:t>
            </a:r>
            <a:endParaRPr lang="en-US" altLang="ja-JP" dirty="0"/>
          </a:p>
          <a:p>
            <a:r>
              <a:rPr lang="ja-JP" altLang="en-US" dirty="0"/>
              <a:t>労働需要曲線が右にシフトしないと解決しない</a:t>
            </a:r>
            <a:endParaRPr lang="en-US" altLang="ja-JP" dirty="0"/>
          </a:p>
          <a:p>
            <a:pPr lvl="1"/>
            <a:endParaRPr lang="en-US" altLang="ja-JP" dirty="0"/>
          </a:p>
          <a:p>
            <a:pPr lvl="1"/>
            <a:endParaRPr kumimoji="1" lang="en-US" altLang="ja-JP" dirty="0"/>
          </a:p>
          <a:p>
            <a:pPr lvl="1"/>
            <a:endParaRPr kumimoji="1"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13</a:t>
            </a:fld>
            <a:endParaRPr lang="en-US" altLang="ja-JP" dirty="0"/>
          </a:p>
        </p:txBody>
      </p:sp>
      <p:sp>
        <p:nvSpPr>
          <p:cNvPr id="5" name="テキスト ボックス 4"/>
          <p:cNvSpPr txBox="1"/>
          <p:nvPr/>
        </p:nvSpPr>
        <p:spPr>
          <a:xfrm>
            <a:off x="5724128" y="6381328"/>
            <a:ext cx="2664296" cy="369332"/>
          </a:xfrm>
          <a:prstGeom prst="rect">
            <a:avLst/>
          </a:prstGeom>
          <a:noFill/>
        </p:spPr>
        <p:txBody>
          <a:bodyPr wrap="square" rtlCol="0">
            <a:spAutoFit/>
          </a:bodyPr>
          <a:lstStyle/>
          <a:p>
            <a:r>
              <a:rPr kumimoji="1" lang="ja-JP" altLang="en-US" dirty="0"/>
              <a:t>出所：小野</a:t>
            </a:r>
            <a:r>
              <a:rPr kumimoji="1" lang="en-US" altLang="ja-JP" dirty="0"/>
              <a:t>[2007]38</a:t>
            </a:r>
            <a:r>
              <a:rPr kumimoji="1" lang="ja-JP" altLang="en-US" dirty="0"/>
              <a:t>頁。</a:t>
            </a:r>
          </a:p>
        </p:txBody>
      </p:sp>
      <p:sp>
        <p:nvSpPr>
          <p:cNvPr id="9" name="テキスト ボックス 8"/>
          <p:cNvSpPr txBox="1"/>
          <p:nvPr/>
        </p:nvSpPr>
        <p:spPr>
          <a:xfrm>
            <a:off x="6048164" y="2708920"/>
            <a:ext cx="2520280" cy="369332"/>
          </a:xfrm>
          <a:prstGeom prst="rect">
            <a:avLst/>
          </a:prstGeom>
          <a:noFill/>
        </p:spPr>
        <p:txBody>
          <a:bodyPr wrap="square" rtlCol="0">
            <a:spAutoFit/>
          </a:bodyPr>
          <a:lstStyle/>
          <a:p>
            <a:r>
              <a:rPr kumimoji="1" lang="ja-JP" altLang="en-US" dirty="0"/>
              <a:t>非自発的失業</a:t>
            </a:r>
          </a:p>
        </p:txBody>
      </p:sp>
    </p:spTree>
    <p:extLst>
      <p:ext uri="{BB962C8B-B14F-4D97-AF65-F5344CB8AC3E}">
        <p14:creationId xmlns:p14="http://schemas.microsoft.com/office/powerpoint/2010/main" val="26368051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投資と消費を左右する要因：流動性選好</a:t>
            </a:r>
          </a:p>
        </p:txBody>
      </p:sp>
      <p:sp>
        <p:nvSpPr>
          <p:cNvPr id="3" name="コンテンツ プレースホルダー 2"/>
          <p:cNvSpPr>
            <a:spLocks noGrp="1"/>
          </p:cNvSpPr>
          <p:nvPr>
            <p:ph idx="1"/>
          </p:nvPr>
        </p:nvSpPr>
        <p:spPr>
          <a:xfrm>
            <a:off x="457200" y="1600201"/>
            <a:ext cx="8229600" cy="5257799"/>
          </a:xfrm>
        </p:spPr>
        <p:txBody>
          <a:bodyPr>
            <a:normAutofit fontScale="85000" lnSpcReduction="20000"/>
          </a:bodyPr>
          <a:lstStyle/>
          <a:p>
            <a:r>
              <a:rPr lang="ja-JP" altLang="en-US" dirty="0"/>
              <a:t>貨幣の特性</a:t>
            </a:r>
            <a:endParaRPr lang="en-US" altLang="ja-JP" dirty="0"/>
          </a:p>
          <a:p>
            <a:pPr lvl="1"/>
            <a:r>
              <a:rPr lang="ja-JP" altLang="en-US" dirty="0"/>
              <a:t>流動性：貨幣の便益としての交換可能性と安定性</a:t>
            </a:r>
            <a:endParaRPr lang="en-US" altLang="ja-JP" dirty="0"/>
          </a:p>
          <a:p>
            <a:pPr lvl="2"/>
            <a:r>
              <a:rPr lang="ja-JP" altLang="en-US" dirty="0"/>
              <a:t>利子＝流動性を手放すことに対する報酬</a:t>
            </a:r>
            <a:endParaRPr lang="en-US" altLang="ja-JP" dirty="0"/>
          </a:p>
          <a:p>
            <a:pPr lvl="1"/>
            <a:r>
              <a:rPr lang="ja-JP" altLang="en-US" dirty="0"/>
              <a:t>他の財・資産との違い</a:t>
            </a:r>
            <a:endParaRPr lang="en-US" altLang="ja-JP" dirty="0"/>
          </a:p>
          <a:p>
            <a:pPr lvl="2"/>
            <a:r>
              <a:rPr lang="ja-JP" altLang="en-US" dirty="0"/>
              <a:t>簡単に増やせない</a:t>
            </a:r>
            <a:endParaRPr lang="en-US" altLang="ja-JP" dirty="0"/>
          </a:p>
          <a:p>
            <a:pPr lvl="2"/>
            <a:r>
              <a:rPr lang="ja-JP" altLang="en-US" dirty="0"/>
              <a:t>増やすだけでは雇用は生まれない</a:t>
            </a:r>
            <a:endParaRPr lang="en-US" altLang="ja-JP" dirty="0"/>
          </a:p>
          <a:p>
            <a:pPr lvl="2"/>
            <a:r>
              <a:rPr lang="ja-JP" altLang="en-US" dirty="0"/>
              <a:t>他の財・資産で代替できない</a:t>
            </a:r>
            <a:endParaRPr lang="en-US" altLang="ja-JP" dirty="0"/>
          </a:p>
          <a:p>
            <a:pPr lvl="2"/>
            <a:r>
              <a:rPr lang="ja-JP" altLang="en-US" dirty="0"/>
              <a:t>需要が増えてもその魅力が落ちない</a:t>
            </a:r>
            <a:endParaRPr lang="en-US" altLang="ja-JP" dirty="0"/>
          </a:p>
          <a:p>
            <a:pPr lvl="3"/>
            <a:r>
              <a:rPr lang="ja-JP" altLang="en-US" dirty="0"/>
              <a:t>他の資産：需要が増えれば価格は上がり利回りが下げる</a:t>
            </a:r>
            <a:endParaRPr lang="en-US" altLang="ja-JP" dirty="0"/>
          </a:p>
          <a:p>
            <a:r>
              <a:rPr lang="ja-JP" altLang="en-US" dirty="0"/>
              <a:t>流動性選好により貨幣への需要が増えると需要が不足する（小野</a:t>
            </a:r>
            <a:r>
              <a:rPr lang="en-US" altLang="ja-JP" dirty="0"/>
              <a:t>[2007]</a:t>
            </a:r>
            <a:r>
              <a:rPr lang="ja-JP" altLang="en-US" dirty="0"/>
              <a:t>）</a:t>
            </a:r>
            <a:endParaRPr lang="en-US" altLang="ja-JP" dirty="0"/>
          </a:p>
          <a:p>
            <a:pPr lvl="1"/>
            <a:r>
              <a:rPr lang="ja-JP" altLang="en-US" dirty="0"/>
              <a:t>消費性向低下</a:t>
            </a:r>
            <a:endParaRPr lang="en-US" altLang="ja-JP" dirty="0"/>
          </a:p>
          <a:p>
            <a:pPr lvl="1"/>
            <a:r>
              <a:rPr lang="ja-JP" altLang="en-US" dirty="0"/>
              <a:t>利子率高止まり→投資の抑制</a:t>
            </a:r>
            <a:endParaRPr lang="en-US" altLang="ja-JP" dirty="0"/>
          </a:p>
          <a:p>
            <a:pPr lvl="1"/>
            <a:r>
              <a:rPr lang="ja-JP" altLang="en-US" dirty="0"/>
              <a:t>貨幣以外の金融資産に需要が固着すればバブルとなる</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14</a:t>
            </a:fld>
            <a:endParaRPr lang="en-US" altLang="ja-JP" dirty="0"/>
          </a:p>
        </p:txBody>
      </p:sp>
    </p:spTree>
    <p:extLst>
      <p:ext uri="{BB962C8B-B14F-4D97-AF65-F5344CB8AC3E}">
        <p14:creationId xmlns:p14="http://schemas.microsoft.com/office/powerpoint/2010/main" val="34231973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投資を左右する要因：資本の限界効率</a:t>
            </a:r>
          </a:p>
        </p:txBody>
      </p:sp>
      <p:sp>
        <p:nvSpPr>
          <p:cNvPr id="3" name="コンテンツ プレースホルダー 2"/>
          <p:cNvSpPr>
            <a:spLocks noGrp="1"/>
          </p:cNvSpPr>
          <p:nvPr>
            <p:ph idx="1"/>
          </p:nvPr>
        </p:nvSpPr>
        <p:spPr>
          <a:xfrm>
            <a:off x="395536" y="1844824"/>
            <a:ext cx="8229600" cy="4525963"/>
          </a:xfrm>
        </p:spPr>
        <p:txBody>
          <a:bodyPr/>
          <a:lstStyle/>
          <a:p>
            <a:r>
              <a:rPr kumimoji="1" lang="ja-JP" altLang="en-US" dirty="0"/>
              <a:t>資本の限界効率：期待利潤率</a:t>
            </a:r>
            <a:endParaRPr kumimoji="1" lang="en-US" altLang="ja-JP" dirty="0"/>
          </a:p>
          <a:p>
            <a:pPr lvl="1"/>
            <a:r>
              <a:rPr lang="ja-JP" altLang="en-US" dirty="0"/>
              <a:t>企業家は資本の限界効率＞利子率なら投資</a:t>
            </a:r>
            <a:endParaRPr lang="en-US" altLang="ja-JP" dirty="0"/>
          </a:p>
          <a:p>
            <a:r>
              <a:rPr lang="ja-JP" altLang="en-US" u="sng" dirty="0"/>
              <a:t>資本の限界効率の不確実性</a:t>
            </a:r>
            <a:endParaRPr lang="en-US" altLang="ja-JP" u="sng" dirty="0"/>
          </a:p>
          <a:p>
            <a:pPr lvl="1"/>
            <a:r>
              <a:rPr lang="ja-JP" altLang="en-US" dirty="0"/>
              <a:t>株式市場の</a:t>
            </a:r>
            <a:r>
              <a:rPr lang="ja-JP" altLang="en-US" dirty="0" smtClean="0"/>
              <a:t>「美人投票」</a:t>
            </a:r>
            <a:r>
              <a:rPr lang="ja-JP" altLang="en-US" dirty="0"/>
              <a:t>（ケインズ</a:t>
            </a:r>
            <a:r>
              <a:rPr lang="en-US" altLang="ja-JP" dirty="0"/>
              <a:t>[2008]</a:t>
            </a:r>
            <a:r>
              <a:rPr lang="ja-JP" altLang="en-US" dirty="0"/>
              <a:t>）。大衆心理により左右される</a:t>
            </a:r>
            <a:endParaRPr lang="en-US" altLang="ja-JP" dirty="0"/>
          </a:p>
          <a:p>
            <a:pPr lvl="1"/>
            <a:r>
              <a:rPr lang="ja-JP" altLang="en-US" dirty="0"/>
              <a:t>投資決定：企業家精神，ビジョン，価値観等々への依存</a:t>
            </a:r>
            <a:endParaRPr lang="en-US" altLang="ja-JP" dirty="0"/>
          </a:p>
          <a:p>
            <a:pPr marL="457200" lvl="1" indent="0">
              <a:buNone/>
            </a:pPr>
            <a:r>
              <a:rPr lang="ja-JP" altLang="en-US" sz="1200" dirty="0">
                <a:hlinkClick r:id="rId2" action="ppaction://hlinkpres?slideindex=67&amp;slidetitle=潜在成長率を引き上げ，かつ好況を維持することは可能か？"/>
              </a:rPr>
              <a:t>（スライドジャンプ用リンク）</a:t>
            </a:r>
            <a:endParaRPr lang="en-US" altLang="ja-JP" sz="1200" dirty="0"/>
          </a:p>
          <a:p>
            <a:pPr lvl="1"/>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15</a:t>
            </a:fld>
            <a:endParaRPr lang="en-US" altLang="ja-JP" dirty="0"/>
          </a:p>
        </p:txBody>
      </p:sp>
    </p:spTree>
    <p:extLst>
      <p:ext uri="{BB962C8B-B14F-4D97-AF65-F5344CB8AC3E}">
        <p14:creationId xmlns:p14="http://schemas.microsoft.com/office/powerpoint/2010/main" val="26060356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有効需要の決定</a:t>
            </a:r>
          </a:p>
        </p:txBody>
      </p:sp>
      <p:sp>
        <p:nvSpPr>
          <p:cNvPr id="3" name="コンテンツ プレースホルダー 2"/>
          <p:cNvSpPr>
            <a:spLocks noGrp="1"/>
          </p:cNvSpPr>
          <p:nvPr>
            <p:ph idx="1"/>
          </p:nvPr>
        </p:nvSpPr>
        <p:spPr>
          <a:xfrm>
            <a:off x="457200" y="1600201"/>
            <a:ext cx="8229600" cy="2116831"/>
          </a:xfrm>
        </p:spPr>
        <p:txBody>
          <a:bodyPr>
            <a:normAutofit fontScale="70000" lnSpcReduction="20000"/>
          </a:bodyPr>
          <a:lstStyle/>
          <a:p>
            <a:r>
              <a:rPr kumimoji="1" lang="ja-JP" altLang="en-US" dirty="0"/>
              <a:t>ケインズ</a:t>
            </a:r>
            <a:r>
              <a:rPr lang="en-US" altLang="ja-JP" dirty="0"/>
              <a:t>[2008](</a:t>
            </a:r>
            <a:r>
              <a:rPr lang="ja-JP" altLang="en-US" dirty="0"/>
              <a:t>原著</a:t>
            </a:r>
            <a:r>
              <a:rPr lang="en-US" altLang="ja-JP" dirty="0"/>
              <a:t>1936</a:t>
            </a:r>
            <a:r>
              <a:rPr lang="ja-JP" altLang="en-US" dirty="0"/>
              <a:t>年</a:t>
            </a:r>
            <a:r>
              <a:rPr lang="en-US" altLang="ja-JP" dirty="0"/>
              <a:t>)</a:t>
            </a:r>
            <a:r>
              <a:rPr lang="ja-JP" altLang="en-US" dirty="0"/>
              <a:t>の定式化以来発展させられた</a:t>
            </a:r>
            <a:endParaRPr kumimoji="1" lang="en-US" altLang="ja-JP" dirty="0"/>
          </a:p>
          <a:p>
            <a:r>
              <a:rPr kumimoji="1" lang="ja-JP" altLang="en-US" dirty="0"/>
              <a:t>総需要の決定要因</a:t>
            </a:r>
            <a:endParaRPr kumimoji="1" lang="en-US" altLang="ja-JP" dirty="0"/>
          </a:p>
          <a:p>
            <a:pPr lvl="1"/>
            <a:r>
              <a:rPr lang="ja-JP" altLang="en-US" dirty="0"/>
              <a:t>消費（所得，流動性選好，時間選好などその他の要因に規定される）</a:t>
            </a:r>
            <a:endParaRPr lang="en-US" altLang="ja-JP" dirty="0"/>
          </a:p>
          <a:p>
            <a:pPr lvl="1"/>
            <a:r>
              <a:rPr kumimoji="1" lang="ja-JP" altLang="en-US" dirty="0"/>
              <a:t>投資（流動性選好に影響された利子率，不確実性の大きい資本の限界効率に規定される）</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16</a:t>
            </a:fld>
            <a:endParaRPr lang="en-US" altLang="ja-JP"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2908" y="3717032"/>
            <a:ext cx="8532813" cy="243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56680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3600" dirty="0"/>
              <a:t>注意：諸個人が貯蓄を増やすと社会的に所得が低下する</a:t>
            </a:r>
            <a:r>
              <a:rPr kumimoji="1" lang="en-US" altLang="ja-JP" sz="3600" dirty="0"/>
              <a:t>(</a:t>
            </a:r>
            <a:r>
              <a:rPr kumimoji="1" lang="ja-JP" altLang="en-US" sz="3600" dirty="0"/>
              <a:t>伊東</a:t>
            </a:r>
            <a:r>
              <a:rPr kumimoji="1" lang="en-US" altLang="ja-JP" sz="3600" dirty="0"/>
              <a:t>[2006]96</a:t>
            </a:r>
            <a:r>
              <a:rPr lang="en-US" altLang="ja-JP" sz="3600" dirty="0"/>
              <a:t>-</a:t>
            </a:r>
            <a:r>
              <a:rPr kumimoji="1" lang="en-US" altLang="ja-JP" sz="3600" dirty="0"/>
              <a:t>100</a:t>
            </a:r>
            <a:r>
              <a:rPr kumimoji="1" lang="ja-JP" altLang="en-US" sz="3600" dirty="0"/>
              <a:t>頁）</a:t>
            </a:r>
          </a:p>
        </p:txBody>
      </p:sp>
      <p:sp>
        <p:nvSpPr>
          <p:cNvPr id="3" name="コンテンツ プレースホルダー 2"/>
          <p:cNvSpPr>
            <a:spLocks noGrp="1"/>
          </p:cNvSpPr>
          <p:nvPr>
            <p:ph idx="1"/>
          </p:nvPr>
        </p:nvSpPr>
        <p:spPr>
          <a:xfrm>
            <a:off x="457200" y="1700808"/>
            <a:ext cx="8651304" cy="4896544"/>
          </a:xfrm>
        </p:spPr>
        <p:txBody>
          <a:bodyPr>
            <a:normAutofit fontScale="92500" lnSpcReduction="20000"/>
          </a:bodyPr>
          <a:lstStyle/>
          <a:p>
            <a:r>
              <a:rPr kumimoji="1" lang="ja-JP" altLang="en-US" dirty="0"/>
              <a:t>投資（Ｉ）が決まり貯蓄（Ｓ）がそれにしたがう</a:t>
            </a:r>
            <a:endParaRPr kumimoji="1" lang="en-US" altLang="ja-JP" dirty="0"/>
          </a:p>
          <a:p>
            <a:pPr lvl="1"/>
            <a:r>
              <a:rPr lang="ja-JP" altLang="en-US" dirty="0"/>
              <a:t>例：誰もが貯蓄性向を</a:t>
            </a:r>
            <a:r>
              <a:rPr lang="en-US" altLang="ja-JP" dirty="0"/>
              <a:t>0.1</a:t>
            </a:r>
            <a:r>
              <a:rPr lang="ja-JP" altLang="en-US" dirty="0"/>
              <a:t>から</a:t>
            </a:r>
            <a:r>
              <a:rPr lang="en-US" altLang="ja-JP" dirty="0"/>
              <a:t>0.125</a:t>
            </a:r>
            <a:r>
              <a:rPr lang="ja-JP" altLang="en-US" dirty="0"/>
              <a:t>にしたら？（消費性向を</a:t>
            </a:r>
            <a:r>
              <a:rPr lang="en-US" altLang="ja-JP" dirty="0"/>
              <a:t>0.9</a:t>
            </a:r>
            <a:r>
              <a:rPr lang="ja-JP" altLang="en-US" dirty="0"/>
              <a:t>から</a:t>
            </a:r>
            <a:r>
              <a:rPr lang="en-US" altLang="ja-JP" dirty="0"/>
              <a:t>0.875</a:t>
            </a:r>
            <a:r>
              <a:rPr lang="ja-JP" altLang="en-US" dirty="0"/>
              <a:t>にしたら）</a:t>
            </a:r>
            <a:endParaRPr lang="en-US" altLang="ja-JP" dirty="0"/>
          </a:p>
          <a:p>
            <a:pPr lvl="1"/>
            <a:r>
              <a:rPr lang="ja-JP" altLang="en-US" dirty="0"/>
              <a:t>Ｙ（</a:t>
            </a:r>
            <a:r>
              <a:rPr lang="en-US" altLang="ja-JP" dirty="0"/>
              <a:t>100</a:t>
            </a:r>
            <a:r>
              <a:rPr lang="ja-JP" altLang="en-US" dirty="0"/>
              <a:t>）＝</a:t>
            </a:r>
            <a:r>
              <a:rPr lang="en-US" altLang="ja-JP" dirty="0"/>
              <a:t>90</a:t>
            </a:r>
            <a:r>
              <a:rPr lang="ja-JP" altLang="en-US" dirty="0"/>
              <a:t>（Ｃ）＋</a:t>
            </a:r>
            <a:r>
              <a:rPr lang="en-US" altLang="ja-JP" dirty="0"/>
              <a:t>10</a:t>
            </a:r>
            <a:r>
              <a:rPr lang="ja-JP" altLang="en-US" dirty="0"/>
              <a:t>（Ｉ）（</a:t>
            </a:r>
            <a:r>
              <a:rPr lang="en-US" altLang="ja-JP" dirty="0"/>
              <a:t>100</a:t>
            </a:r>
            <a:r>
              <a:rPr lang="ja-JP" altLang="en-US" dirty="0"/>
              <a:t>－</a:t>
            </a:r>
            <a:r>
              <a:rPr lang="en-US" altLang="ja-JP" dirty="0"/>
              <a:t>90</a:t>
            </a:r>
            <a:r>
              <a:rPr lang="ja-JP" altLang="en-US" dirty="0"/>
              <a:t>＝</a:t>
            </a:r>
            <a:r>
              <a:rPr lang="en-US" altLang="ja-JP" dirty="0"/>
              <a:t>10</a:t>
            </a:r>
            <a:r>
              <a:rPr lang="ja-JP" altLang="en-US" dirty="0"/>
              <a:t>（Ｓ））</a:t>
            </a:r>
            <a:endParaRPr lang="en-US" altLang="ja-JP" dirty="0"/>
          </a:p>
          <a:p>
            <a:pPr lvl="1"/>
            <a:r>
              <a:rPr lang="ja-JP" altLang="en-US" dirty="0"/>
              <a:t>Ｙ（</a:t>
            </a:r>
            <a:r>
              <a:rPr lang="en-US" altLang="ja-JP" dirty="0"/>
              <a:t>97.5</a:t>
            </a:r>
            <a:r>
              <a:rPr lang="ja-JP" altLang="en-US" dirty="0"/>
              <a:t>）＝</a:t>
            </a:r>
            <a:r>
              <a:rPr lang="en-US" altLang="ja-JP" dirty="0"/>
              <a:t>87.5</a:t>
            </a:r>
            <a:r>
              <a:rPr lang="ja-JP" altLang="en-US" dirty="0"/>
              <a:t>（Ｃ）＋</a:t>
            </a:r>
            <a:r>
              <a:rPr lang="en-US" altLang="ja-JP" dirty="0"/>
              <a:t>10</a:t>
            </a:r>
            <a:r>
              <a:rPr lang="ja-JP" altLang="en-US" dirty="0"/>
              <a:t>（Ｉ）</a:t>
            </a:r>
            <a:endParaRPr lang="en-US" altLang="ja-JP" dirty="0"/>
          </a:p>
          <a:p>
            <a:pPr lvl="1"/>
            <a:r>
              <a:rPr lang="ja-JP" altLang="en-US" dirty="0"/>
              <a:t>Ｙ（</a:t>
            </a:r>
            <a:r>
              <a:rPr lang="en-US" altLang="ja-JP" dirty="0"/>
              <a:t>95.3</a:t>
            </a:r>
            <a:r>
              <a:rPr lang="ja-JP" altLang="en-US" dirty="0"/>
              <a:t>）＝</a:t>
            </a:r>
            <a:r>
              <a:rPr lang="en-US" altLang="ja-JP" dirty="0"/>
              <a:t>85.3</a:t>
            </a:r>
            <a:r>
              <a:rPr lang="ja-JP" altLang="en-US" dirty="0"/>
              <a:t>（Ｃ）＋</a:t>
            </a:r>
            <a:r>
              <a:rPr lang="en-US" altLang="ja-JP" dirty="0"/>
              <a:t>10</a:t>
            </a:r>
            <a:r>
              <a:rPr lang="ja-JP" altLang="en-US" dirty="0"/>
              <a:t>（Ｉ）</a:t>
            </a:r>
            <a:endParaRPr lang="en-US" altLang="ja-JP" dirty="0"/>
          </a:p>
          <a:p>
            <a:pPr lvl="1"/>
            <a:r>
              <a:rPr lang="ja-JP" altLang="en-US" dirty="0"/>
              <a:t>Ｙ（</a:t>
            </a:r>
            <a:r>
              <a:rPr lang="en-US" altLang="ja-JP" dirty="0"/>
              <a:t>93.4</a:t>
            </a:r>
            <a:r>
              <a:rPr lang="ja-JP" altLang="en-US" dirty="0"/>
              <a:t>）＝</a:t>
            </a:r>
            <a:r>
              <a:rPr lang="en-US" altLang="ja-JP" dirty="0"/>
              <a:t>83.4</a:t>
            </a:r>
            <a:r>
              <a:rPr lang="ja-JP" altLang="en-US" dirty="0"/>
              <a:t>（Ｃ）＋</a:t>
            </a:r>
            <a:r>
              <a:rPr lang="en-US" altLang="ja-JP" dirty="0"/>
              <a:t>10</a:t>
            </a:r>
            <a:r>
              <a:rPr lang="ja-JP" altLang="en-US" dirty="0"/>
              <a:t>（Ｉ）</a:t>
            </a:r>
            <a:endParaRPr lang="en-US" altLang="ja-JP" dirty="0"/>
          </a:p>
          <a:p>
            <a:pPr lvl="1"/>
            <a:r>
              <a:rPr lang="en-US" altLang="ja-JP" dirty="0"/>
              <a:t>……</a:t>
            </a:r>
          </a:p>
          <a:p>
            <a:pPr lvl="1"/>
            <a:r>
              <a:rPr lang="ja-JP" altLang="en-US" dirty="0"/>
              <a:t>Ｙ（</a:t>
            </a:r>
            <a:r>
              <a:rPr lang="en-US" altLang="ja-JP" dirty="0"/>
              <a:t>80</a:t>
            </a:r>
            <a:r>
              <a:rPr lang="ja-JP" altLang="en-US" dirty="0"/>
              <a:t>）＝</a:t>
            </a:r>
            <a:r>
              <a:rPr lang="en-US" altLang="ja-JP" dirty="0"/>
              <a:t>70</a:t>
            </a:r>
            <a:r>
              <a:rPr lang="ja-JP" altLang="en-US" dirty="0"/>
              <a:t>（Ｃ）＋</a:t>
            </a:r>
            <a:r>
              <a:rPr lang="en-US" altLang="ja-JP" dirty="0"/>
              <a:t>10</a:t>
            </a:r>
            <a:r>
              <a:rPr lang="ja-JP" altLang="en-US" dirty="0"/>
              <a:t>（Ｉ）（</a:t>
            </a:r>
            <a:r>
              <a:rPr lang="en-US" altLang="ja-JP" dirty="0"/>
              <a:t>80</a:t>
            </a:r>
            <a:r>
              <a:rPr lang="ja-JP" altLang="en-US" dirty="0"/>
              <a:t>－</a:t>
            </a:r>
            <a:r>
              <a:rPr lang="en-US" altLang="ja-JP" dirty="0"/>
              <a:t>70</a:t>
            </a:r>
            <a:r>
              <a:rPr lang="ja-JP" altLang="en-US" dirty="0"/>
              <a:t>＝</a:t>
            </a:r>
            <a:r>
              <a:rPr lang="en-US" altLang="ja-JP" dirty="0"/>
              <a:t>10</a:t>
            </a:r>
            <a:r>
              <a:rPr lang="ja-JP" altLang="en-US" dirty="0"/>
              <a:t>（Ｓ））</a:t>
            </a:r>
            <a:endParaRPr lang="en-US" altLang="ja-JP" dirty="0"/>
          </a:p>
          <a:p>
            <a:pPr lvl="2"/>
            <a:r>
              <a:rPr lang="en-US" altLang="ja-JP" dirty="0"/>
              <a:t>80×0.875</a:t>
            </a:r>
            <a:r>
              <a:rPr lang="ja-JP" altLang="en-US" dirty="0"/>
              <a:t>＝</a:t>
            </a:r>
            <a:r>
              <a:rPr lang="en-US" altLang="ja-JP" dirty="0"/>
              <a:t>70</a:t>
            </a:r>
            <a:r>
              <a:rPr lang="ja-JP" altLang="en-US" dirty="0" err="1"/>
              <a:t>，</a:t>
            </a:r>
            <a:r>
              <a:rPr lang="en-US" altLang="ja-JP" dirty="0"/>
              <a:t>80×0.125</a:t>
            </a:r>
            <a:r>
              <a:rPr lang="ja-JP" altLang="en-US" dirty="0"/>
              <a:t>＝</a:t>
            </a:r>
            <a:r>
              <a:rPr lang="en-US" altLang="ja-JP" dirty="0"/>
              <a:t>10</a:t>
            </a:r>
          </a:p>
          <a:p>
            <a:r>
              <a:rPr lang="ja-JP" altLang="en-US" dirty="0"/>
              <a:t>諸個人が生活防衛のために節約し，貯蓄を増やすと不況は悪化する</a:t>
            </a:r>
            <a:r>
              <a:rPr lang="en-US" altLang="ja-JP" dirty="0" smtClean="0"/>
              <a:t>(</a:t>
            </a:r>
            <a:r>
              <a:rPr lang="ja-JP" altLang="en-US" dirty="0" smtClean="0"/>
              <a:t>＿＿＿＿＿＿</a:t>
            </a:r>
            <a:r>
              <a:rPr lang="en-US" altLang="ja-JP" dirty="0" smtClean="0"/>
              <a:t>)</a:t>
            </a:r>
            <a:endParaRPr lang="en-US" altLang="ja-JP" dirty="0"/>
          </a:p>
          <a:p>
            <a:pPr lvl="1"/>
            <a:endParaRPr lang="en-US" altLang="ja-JP" dirty="0"/>
          </a:p>
          <a:p>
            <a:pPr lvl="1"/>
            <a:endParaRPr lang="en-US" altLang="ja-JP"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17</a:t>
            </a:fld>
            <a:endParaRPr lang="en-US" altLang="ja-JP" dirty="0"/>
          </a:p>
        </p:txBody>
      </p:sp>
      <p:sp>
        <p:nvSpPr>
          <p:cNvPr id="5" name="テキスト ボックス 4"/>
          <p:cNvSpPr txBox="1"/>
          <p:nvPr/>
        </p:nvSpPr>
        <p:spPr>
          <a:xfrm>
            <a:off x="5082778" y="3451066"/>
            <a:ext cx="2808312" cy="369332"/>
          </a:xfrm>
          <a:prstGeom prst="rect">
            <a:avLst/>
          </a:prstGeom>
          <a:noFill/>
          <a:ln>
            <a:solidFill>
              <a:schemeClr val="tx1"/>
            </a:solidFill>
          </a:ln>
        </p:spPr>
        <p:txBody>
          <a:bodyPr wrap="square" rtlCol="0">
            <a:spAutoFit/>
          </a:bodyPr>
          <a:lstStyle/>
          <a:p>
            <a:r>
              <a:rPr lang="en-US" altLang="ja-JP" dirty="0"/>
              <a:t>97.5×0.875</a:t>
            </a:r>
            <a:r>
              <a:rPr lang="ja-JP" altLang="en-US" dirty="0"/>
              <a:t>≒</a:t>
            </a:r>
            <a:r>
              <a:rPr lang="en-US" altLang="ja-JP" dirty="0"/>
              <a:t>85.3</a:t>
            </a:r>
            <a:endParaRPr kumimoji="1" lang="ja-JP" altLang="en-US" dirty="0"/>
          </a:p>
        </p:txBody>
      </p:sp>
      <p:sp>
        <p:nvSpPr>
          <p:cNvPr id="10" name="テキスト ボックス 9"/>
          <p:cNvSpPr txBox="1"/>
          <p:nvPr/>
        </p:nvSpPr>
        <p:spPr>
          <a:xfrm>
            <a:off x="5082778" y="3938582"/>
            <a:ext cx="2808312" cy="369332"/>
          </a:xfrm>
          <a:prstGeom prst="rect">
            <a:avLst/>
          </a:prstGeom>
          <a:noFill/>
          <a:ln>
            <a:solidFill>
              <a:schemeClr val="tx1"/>
            </a:solidFill>
          </a:ln>
        </p:spPr>
        <p:txBody>
          <a:bodyPr wrap="square" rtlCol="0">
            <a:spAutoFit/>
          </a:bodyPr>
          <a:lstStyle/>
          <a:p>
            <a:r>
              <a:rPr kumimoji="1" lang="en-US" altLang="ja-JP" dirty="0"/>
              <a:t>95.3</a:t>
            </a:r>
            <a:r>
              <a:rPr lang="en-US" altLang="ja-JP" dirty="0"/>
              <a:t>×0.875</a:t>
            </a:r>
            <a:r>
              <a:rPr lang="ja-JP" altLang="en-US" dirty="0"/>
              <a:t>≒</a:t>
            </a:r>
            <a:r>
              <a:rPr lang="en-US" altLang="ja-JP" dirty="0"/>
              <a:t>83.4</a:t>
            </a:r>
            <a:endParaRPr kumimoji="1" lang="ja-JP" altLang="en-US" dirty="0"/>
          </a:p>
        </p:txBody>
      </p:sp>
    </p:spTree>
    <p:extLst>
      <p:ext uri="{BB962C8B-B14F-4D97-AF65-F5344CB8AC3E}">
        <p14:creationId xmlns:p14="http://schemas.microsoft.com/office/powerpoint/2010/main" val="42888608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a:t>１－（２）　金融政策と財政政策の理論</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18</a:t>
            </a:fld>
            <a:endParaRPr lang="en-US" altLang="ja-JP" dirty="0"/>
          </a:p>
        </p:txBody>
      </p:sp>
    </p:spTree>
    <p:extLst>
      <p:ext uri="{BB962C8B-B14F-4D97-AF65-F5344CB8AC3E}">
        <p14:creationId xmlns:p14="http://schemas.microsoft.com/office/powerpoint/2010/main" val="41474636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需要をどう刺激するか（</a:t>
            </a:r>
            <a:r>
              <a:rPr kumimoji="1" lang="en-US" altLang="ja-JP" dirty="0"/>
              <a:t>Ⅰ</a:t>
            </a:r>
            <a:r>
              <a:rPr kumimoji="1" lang="ja-JP" altLang="en-US" dirty="0"/>
              <a:t>）金融政策</a:t>
            </a:r>
          </a:p>
        </p:txBody>
      </p:sp>
      <p:sp>
        <p:nvSpPr>
          <p:cNvPr id="3" name="コンテンツ プレースホルダー 2"/>
          <p:cNvSpPr>
            <a:spLocks noGrp="1"/>
          </p:cNvSpPr>
          <p:nvPr>
            <p:ph idx="1"/>
          </p:nvPr>
        </p:nvSpPr>
        <p:spPr>
          <a:xfrm>
            <a:off x="457200" y="1340768"/>
            <a:ext cx="8507288" cy="5472607"/>
          </a:xfrm>
        </p:spPr>
        <p:txBody>
          <a:bodyPr>
            <a:normAutofit fontScale="92500" lnSpcReduction="20000"/>
          </a:bodyPr>
          <a:lstStyle/>
          <a:p>
            <a:r>
              <a:rPr lang="ja-JP" altLang="en-US" dirty="0"/>
              <a:t>０）金融政策は，必ずやらねばならない</a:t>
            </a:r>
            <a:endParaRPr lang="en-US" altLang="ja-JP" dirty="0"/>
          </a:p>
          <a:p>
            <a:pPr lvl="1"/>
            <a:r>
              <a:rPr lang="ja-JP" altLang="en-US" dirty="0"/>
              <a:t>管理通貨制度の下で通貨管理をせざるを得ないので，金融政策をやらない「小さな政府」はあり得ない</a:t>
            </a:r>
            <a:endParaRPr lang="en-US" altLang="ja-JP" dirty="0"/>
          </a:p>
          <a:p>
            <a:r>
              <a:rPr lang="ja-JP" altLang="en-US" dirty="0"/>
              <a:t>１）利子率を下げ</a:t>
            </a:r>
            <a:r>
              <a:rPr lang="en-US" altLang="ja-JP" dirty="0"/>
              <a:t>and/or</a:t>
            </a:r>
            <a:r>
              <a:rPr lang="ja-JP" altLang="en-US" dirty="0"/>
              <a:t>貨幣供給量を増やして，投資と消費を促す</a:t>
            </a:r>
            <a:endParaRPr lang="en-US" altLang="ja-JP" dirty="0"/>
          </a:p>
          <a:p>
            <a:pPr lvl="1"/>
            <a:r>
              <a:rPr lang="ja-JP" altLang="en-US" dirty="0"/>
              <a:t>中央銀行の金融政策</a:t>
            </a:r>
            <a:endParaRPr lang="en-US" altLang="ja-JP" dirty="0"/>
          </a:p>
          <a:p>
            <a:pPr lvl="2"/>
            <a:r>
              <a:rPr lang="ja-JP" altLang="en-US" dirty="0"/>
              <a:t>公定歩合の操作（規制金利の時代）</a:t>
            </a:r>
            <a:endParaRPr lang="en-US" altLang="ja-JP" dirty="0"/>
          </a:p>
          <a:p>
            <a:pPr lvl="2"/>
            <a:r>
              <a:rPr lang="ja-JP" altLang="en-US" dirty="0"/>
              <a:t>公開市場操作で短期金利を低く誘導（その指標と手段を調整。例えば国債購入，他の金融資産を購入）</a:t>
            </a:r>
            <a:endParaRPr lang="en-US" altLang="ja-JP" dirty="0"/>
          </a:p>
          <a:p>
            <a:pPr lvl="2"/>
            <a:r>
              <a:rPr lang="ja-JP" altLang="en-US" dirty="0"/>
              <a:t>市中銀行が中央銀行に持つ預金金利を引き下げ</a:t>
            </a:r>
            <a:endParaRPr lang="en-US" altLang="ja-JP" dirty="0"/>
          </a:p>
          <a:p>
            <a:r>
              <a:rPr lang="ja-JP" altLang="en-US" dirty="0"/>
              <a:t>２）インフレ期待を引き起こし，投資と消費を促す</a:t>
            </a:r>
            <a:endParaRPr lang="en-US" altLang="ja-JP" dirty="0"/>
          </a:p>
          <a:p>
            <a:pPr lvl="1"/>
            <a:r>
              <a:rPr lang="ja-JP" altLang="en-US" dirty="0"/>
              <a:t>インフレ目標を宣言しながら上記政策を行い，期待を醸成</a:t>
            </a:r>
            <a:endParaRPr lang="en-US" altLang="ja-JP" dirty="0"/>
          </a:p>
          <a:p>
            <a:pPr lvl="1"/>
            <a:r>
              <a:rPr lang="ja-JP" altLang="en-US" dirty="0"/>
              <a:t>変形した表現：リフレーション（通貨膨張）政策</a:t>
            </a:r>
            <a:endParaRPr lang="en-US" altLang="ja-JP" dirty="0"/>
          </a:p>
          <a:p>
            <a:pPr lvl="1"/>
            <a:endParaRPr lang="en-US" altLang="ja-JP" dirty="0"/>
          </a:p>
          <a:p>
            <a:endParaRPr lang="en-US" altLang="ja-JP" dirty="0"/>
          </a:p>
          <a:p>
            <a:pPr marL="514350" lvl="1" indent="0">
              <a:buNone/>
            </a:pPr>
            <a:endParaRPr lang="en-US" altLang="ja-JP" dirty="0"/>
          </a:p>
          <a:p>
            <a:endParaRPr lang="en-US" altLang="ja-JP" dirty="0"/>
          </a:p>
          <a:p>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19</a:t>
            </a:fld>
            <a:endParaRPr lang="en-US" altLang="ja-JP" dirty="0"/>
          </a:p>
        </p:txBody>
      </p:sp>
    </p:spTree>
    <p:extLst>
      <p:ext uri="{BB962C8B-B14F-4D97-AF65-F5344CB8AC3E}">
        <p14:creationId xmlns:p14="http://schemas.microsoft.com/office/powerpoint/2010/main" val="31084998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720080"/>
          </a:xfrm>
        </p:spPr>
        <p:txBody>
          <a:bodyPr/>
          <a:lstStyle/>
          <a:p>
            <a:r>
              <a:rPr kumimoji="1" lang="ja-JP" altLang="en-US" dirty="0"/>
              <a:t>構成</a:t>
            </a:r>
          </a:p>
        </p:txBody>
      </p:sp>
      <p:sp>
        <p:nvSpPr>
          <p:cNvPr id="3" name="コンテンツ プレースホルダー 2"/>
          <p:cNvSpPr>
            <a:spLocks noGrp="1"/>
          </p:cNvSpPr>
          <p:nvPr>
            <p:ph idx="1"/>
          </p:nvPr>
        </p:nvSpPr>
        <p:spPr>
          <a:xfrm>
            <a:off x="457200" y="1268761"/>
            <a:ext cx="8229600" cy="4857404"/>
          </a:xfrm>
        </p:spPr>
        <p:txBody>
          <a:bodyPr/>
          <a:lstStyle/>
          <a:p>
            <a:r>
              <a:rPr lang="ja-JP" altLang="en-US" dirty="0"/>
              <a:t>１　現代資本主義におけるマクロ経済政策</a:t>
            </a:r>
          </a:p>
          <a:p>
            <a:pPr lvl="1"/>
            <a:r>
              <a:rPr lang="ja-JP" altLang="en-US" dirty="0"/>
              <a:t>１－（１）マクロ経済における供給と需要　</a:t>
            </a:r>
          </a:p>
          <a:p>
            <a:pPr lvl="1"/>
            <a:r>
              <a:rPr lang="ja-JP" altLang="en-US" dirty="0"/>
              <a:t>１－（２）　金融政策と財政政策の理論</a:t>
            </a:r>
          </a:p>
          <a:p>
            <a:pPr lvl="1"/>
            <a:r>
              <a:rPr lang="ja-JP" altLang="en-US" dirty="0"/>
              <a:t>１－（３）　小括</a:t>
            </a:r>
            <a:endParaRPr lang="en-US" altLang="ja-JP" dirty="0"/>
          </a:p>
          <a:p>
            <a:r>
              <a:rPr lang="ja-JP" altLang="en-US" dirty="0"/>
              <a:t>２　アベノミクスの検証</a:t>
            </a:r>
            <a:endParaRPr lang="en-US" altLang="ja-JP" dirty="0"/>
          </a:p>
          <a:p>
            <a:r>
              <a:rPr lang="ja-JP" altLang="en-US" dirty="0"/>
              <a:t>３　小括</a:t>
            </a:r>
            <a:endParaRPr lang="en-US" altLang="ja-JP" dirty="0"/>
          </a:p>
          <a:p>
            <a:endParaRPr lang="ja-JP" altLang="en-US"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2</a:t>
            </a:fld>
            <a:endParaRPr lang="en-US" altLang="ja-JP" dirty="0"/>
          </a:p>
        </p:txBody>
      </p:sp>
    </p:spTree>
    <p:extLst>
      <p:ext uri="{BB962C8B-B14F-4D97-AF65-F5344CB8AC3E}">
        <p14:creationId xmlns:p14="http://schemas.microsoft.com/office/powerpoint/2010/main" val="14668254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1080120"/>
          </a:xfrm>
        </p:spPr>
        <p:txBody>
          <a:bodyPr/>
          <a:lstStyle/>
          <a:p>
            <a:r>
              <a:rPr kumimoji="1" lang="ja-JP" altLang="en-US" dirty="0"/>
              <a:t>金融政策</a:t>
            </a:r>
            <a:r>
              <a:rPr lang="ja-JP" altLang="en-US" dirty="0"/>
              <a:t>はどこまで有効か</a:t>
            </a:r>
            <a:r>
              <a:rPr kumimoji="1" lang="ja-JP" altLang="en-US" dirty="0"/>
              <a:t>（１）</a:t>
            </a:r>
          </a:p>
        </p:txBody>
      </p:sp>
      <p:sp>
        <p:nvSpPr>
          <p:cNvPr id="3" name="コンテンツ プレースホルダー 2"/>
          <p:cNvSpPr>
            <a:spLocks noGrp="1"/>
          </p:cNvSpPr>
          <p:nvPr>
            <p:ph idx="1"/>
          </p:nvPr>
        </p:nvSpPr>
        <p:spPr>
          <a:xfrm>
            <a:off x="457200" y="1196752"/>
            <a:ext cx="8229600" cy="5544616"/>
          </a:xfrm>
        </p:spPr>
        <p:txBody>
          <a:bodyPr>
            <a:normAutofit fontScale="92500" lnSpcReduction="20000"/>
          </a:bodyPr>
          <a:lstStyle/>
          <a:p>
            <a:r>
              <a:rPr lang="ja-JP" altLang="en-US" dirty="0"/>
              <a:t>不況期に利子率を下げるべきことについては，意見の相違はない</a:t>
            </a:r>
            <a:endParaRPr lang="en-US" altLang="ja-JP" dirty="0"/>
          </a:p>
          <a:p>
            <a:pPr lvl="1"/>
            <a:r>
              <a:rPr lang="ja-JP" altLang="en-US" dirty="0"/>
              <a:t>国際環境を考慮すると違ってくる（金融政策のトリレンマ）</a:t>
            </a:r>
            <a:endParaRPr lang="en-US" altLang="ja-JP" dirty="0"/>
          </a:p>
          <a:p>
            <a:r>
              <a:rPr lang="ja-JP" altLang="en-US" dirty="0"/>
              <a:t>利子率が下げれば，その分だけ必ず投資と消費は促進されるか？</a:t>
            </a:r>
            <a:endParaRPr lang="en-US" altLang="ja-JP" dirty="0"/>
          </a:p>
          <a:p>
            <a:pPr lvl="1"/>
            <a:r>
              <a:rPr lang="ja-JP" altLang="en-US" dirty="0"/>
              <a:t>肯定論</a:t>
            </a:r>
            <a:r>
              <a:rPr lang="en-US" altLang="ja-JP" dirty="0"/>
              <a:t>(</a:t>
            </a:r>
            <a:r>
              <a:rPr lang="ja-JP" altLang="en-US" dirty="0"/>
              <a:t>岩田</a:t>
            </a:r>
            <a:r>
              <a:rPr lang="en-US" altLang="ja-JP" dirty="0"/>
              <a:t>[2013]</a:t>
            </a:r>
            <a:r>
              <a:rPr lang="ja-JP" altLang="en-US" dirty="0"/>
              <a:t>などリフレ派</a:t>
            </a:r>
            <a:r>
              <a:rPr lang="en-US" altLang="ja-JP" dirty="0"/>
              <a:t>)</a:t>
            </a:r>
            <a:r>
              <a:rPr lang="ja-JP" altLang="en-US" dirty="0"/>
              <a:t>と否定論（伊東</a:t>
            </a:r>
            <a:r>
              <a:rPr lang="en-US" altLang="ja-JP" dirty="0"/>
              <a:t>[2006]</a:t>
            </a:r>
            <a:r>
              <a:rPr lang="ja-JP" altLang="en-US" dirty="0" err="1"/>
              <a:t>，</a:t>
            </a:r>
            <a:r>
              <a:rPr lang="ja-JP" altLang="en-US" dirty="0"/>
              <a:t>小野</a:t>
            </a:r>
            <a:r>
              <a:rPr lang="en-US" altLang="ja-JP" dirty="0"/>
              <a:t>[2007]</a:t>
            </a:r>
            <a:r>
              <a:rPr lang="ja-JP" altLang="en-US" dirty="0"/>
              <a:t>など）がある</a:t>
            </a:r>
            <a:endParaRPr lang="en-US" altLang="ja-JP" dirty="0"/>
          </a:p>
          <a:p>
            <a:pPr lvl="1"/>
            <a:r>
              <a:rPr lang="ja-JP" altLang="en-US" dirty="0"/>
              <a:t>投資決定は利子率と予想利潤率の関係に依存する</a:t>
            </a:r>
          </a:p>
          <a:p>
            <a:pPr lvl="1"/>
            <a:r>
              <a:rPr lang="ja-JP" altLang="en-US" dirty="0"/>
              <a:t>予想利潤率</a:t>
            </a:r>
            <a:r>
              <a:rPr lang="ja-JP" altLang="en-US" dirty="0" smtClean="0"/>
              <a:t>に＿＿＿＿＿が</a:t>
            </a:r>
            <a:r>
              <a:rPr lang="ja-JP" altLang="en-US" dirty="0"/>
              <a:t>大きいため，利子率のみ操作しても効果があるとは限らない</a:t>
            </a:r>
          </a:p>
          <a:p>
            <a:pPr lvl="1"/>
            <a:r>
              <a:rPr lang="ja-JP" altLang="en-US" dirty="0"/>
              <a:t>貯蓄は利子に依存しない。所得の大きさ，流動性選好，その他の諸要因に依存する。利子率引き下げにより貯蓄が消費に回ることはない</a:t>
            </a:r>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20</a:t>
            </a:fld>
            <a:endParaRPr lang="en-US" altLang="ja-JP" dirty="0"/>
          </a:p>
        </p:txBody>
      </p:sp>
    </p:spTree>
    <p:extLst>
      <p:ext uri="{BB962C8B-B14F-4D97-AF65-F5344CB8AC3E}">
        <p14:creationId xmlns:p14="http://schemas.microsoft.com/office/powerpoint/2010/main" val="26468859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B808DC5E-5CA5-41E4-A5E1-3AE9DA2AECA2}"/>
              </a:ext>
            </a:extLst>
          </p:cNvPr>
          <p:cNvSpPr>
            <a:spLocks noGrp="1"/>
          </p:cNvSpPr>
          <p:nvPr>
            <p:ph type="title"/>
          </p:nvPr>
        </p:nvSpPr>
        <p:spPr/>
        <p:txBody>
          <a:bodyPr/>
          <a:lstStyle/>
          <a:p>
            <a:r>
              <a:rPr kumimoji="1" lang="ja-JP" altLang="en-US" dirty="0"/>
              <a:t>金融政策はどこまで有効か（２）</a:t>
            </a:r>
          </a:p>
        </p:txBody>
      </p:sp>
      <p:sp>
        <p:nvSpPr>
          <p:cNvPr id="3" name="コンテンツ プレースホルダー 2">
            <a:extLst>
              <a:ext uri="{FF2B5EF4-FFF2-40B4-BE49-F238E27FC236}">
                <a16:creationId xmlns:a16="http://schemas.microsoft.com/office/drawing/2014/main" xmlns="" id="{3BFE5DEE-B0A4-446B-A196-0463F4298859}"/>
              </a:ext>
            </a:extLst>
          </p:cNvPr>
          <p:cNvSpPr>
            <a:spLocks noGrp="1"/>
          </p:cNvSpPr>
          <p:nvPr>
            <p:ph idx="1"/>
          </p:nvPr>
        </p:nvSpPr>
        <p:spPr>
          <a:xfrm>
            <a:off x="457200" y="1412777"/>
            <a:ext cx="8229600" cy="5040560"/>
          </a:xfrm>
        </p:spPr>
        <p:txBody>
          <a:bodyPr>
            <a:normAutofit fontScale="77500" lnSpcReduction="20000"/>
          </a:bodyPr>
          <a:lstStyle/>
          <a:p>
            <a:r>
              <a:rPr lang="ja-JP" altLang="en-US" dirty="0"/>
              <a:t>利子率を下げるために中央銀行が買いオペレーションをすれば，通貨供給は増えるか</a:t>
            </a:r>
            <a:endParaRPr lang="en-US" altLang="ja-JP" dirty="0"/>
          </a:p>
          <a:p>
            <a:pPr lvl="1"/>
            <a:r>
              <a:rPr lang="ja-JP" altLang="en-US" dirty="0"/>
              <a:t>肯定論</a:t>
            </a:r>
            <a:r>
              <a:rPr lang="en-US" altLang="ja-JP" dirty="0"/>
              <a:t>(</a:t>
            </a:r>
            <a:r>
              <a:rPr lang="ja-JP" altLang="en-US" dirty="0"/>
              <a:t>岩田</a:t>
            </a:r>
            <a:r>
              <a:rPr lang="en-US" altLang="ja-JP" dirty="0"/>
              <a:t>[2013]</a:t>
            </a:r>
            <a:r>
              <a:rPr lang="ja-JP" altLang="en-US" dirty="0"/>
              <a:t>などリフレ派</a:t>
            </a:r>
            <a:r>
              <a:rPr lang="en-US" altLang="ja-JP" dirty="0"/>
              <a:t>)</a:t>
            </a:r>
            <a:r>
              <a:rPr lang="ja-JP" altLang="en-US" dirty="0"/>
              <a:t>と懐疑論がある</a:t>
            </a:r>
            <a:endParaRPr lang="en-US" altLang="ja-JP" dirty="0"/>
          </a:p>
          <a:p>
            <a:pPr lvl="1"/>
            <a:r>
              <a:rPr lang="ja-JP" altLang="en-US" dirty="0"/>
              <a:t>中央銀行が銀行から国債や金融資産を購入しても，直接には銀行が中央銀行に持つ預金が増えるだけ（それはまだ市中への通貨供給ではない）</a:t>
            </a:r>
          </a:p>
          <a:p>
            <a:pPr lvl="1"/>
            <a:r>
              <a:rPr lang="ja-JP" altLang="en-US" dirty="0"/>
              <a:t>銀行に対して借り入れ需要があってこそ，中央銀行に持つ預金残高は減る（通貨供給高が増える）</a:t>
            </a:r>
            <a:endParaRPr lang="en-US" altLang="ja-JP" dirty="0"/>
          </a:p>
          <a:p>
            <a:pPr lvl="1"/>
            <a:r>
              <a:rPr lang="ja-JP" altLang="en-US" dirty="0"/>
              <a:t>貨幣政策の非対称性。ひもを引っ張るのは有効だが押しても意味</a:t>
            </a:r>
            <a:r>
              <a:rPr lang="ja-JP" altLang="en-US"/>
              <a:t>がない</a:t>
            </a:r>
            <a:r>
              <a:rPr lang="ja-JP" altLang="en-US" dirty="0"/>
              <a:t>（</a:t>
            </a:r>
            <a:r>
              <a:rPr lang="ja-JP" altLang="en-US"/>
              <a:t>ガルブレイス</a:t>
            </a:r>
            <a:r>
              <a:rPr lang="en-US" altLang="ja-JP"/>
              <a:t>[1988]290-292</a:t>
            </a:r>
            <a:r>
              <a:rPr lang="ja-JP" altLang="en-US"/>
              <a:t>頁）</a:t>
            </a:r>
            <a:endParaRPr lang="ja-JP" altLang="en-US" dirty="0"/>
          </a:p>
          <a:p>
            <a:r>
              <a:rPr lang="ja-JP" altLang="en-US" dirty="0"/>
              <a:t>「期待」に依存したリフレーション政策の含意</a:t>
            </a:r>
            <a:endParaRPr lang="en-US" altLang="ja-JP" dirty="0"/>
          </a:p>
          <a:p>
            <a:pPr lvl="1"/>
            <a:r>
              <a:rPr lang="ja-JP" altLang="en-US" dirty="0"/>
              <a:t>買いオペで通貨供給量が増え，利子率低下で投資が増えるという議論の正しさに依存している（経済学的には）</a:t>
            </a:r>
            <a:endParaRPr lang="en-US" altLang="ja-JP" dirty="0"/>
          </a:p>
          <a:p>
            <a:pPr lvl="1"/>
            <a:r>
              <a:rPr lang="ja-JP" altLang="en-US" dirty="0"/>
              <a:t>ただし，経済学的に間違っていても，心理学的には，誰もが「正しい」と思いこめば効果はあるかもしれない（自己成就する予言）。政策が心理戦になる可能性</a:t>
            </a:r>
          </a:p>
        </p:txBody>
      </p:sp>
      <p:sp>
        <p:nvSpPr>
          <p:cNvPr id="4" name="スライド番号プレースホルダー 3">
            <a:extLst>
              <a:ext uri="{FF2B5EF4-FFF2-40B4-BE49-F238E27FC236}">
                <a16:creationId xmlns:a16="http://schemas.microsoft.com/office/drawing/2014/main" xmlns="" id="{9B60C40C-F1F2-4D69-9D2A-2A111C46DEBA}"/>
              </a:ext>
            </a:extLst>
          </p:cNvPr>
          <p:cNvSpPr>
            <a:spLocks noGrp="1"/>
          </p:cNvSpPr>
          <p:nvPr>
            <p:ph type="sldNum" sz="quarter" idx="12"/>
          </p:nvPr>
        </p:nvSpPr>
        <p:spPr/>
        <p:txBody>
          <a:bodyPr/>
          <a:lstStyle/>
          <a:p>
            <a:pPr>
              <a:defRPr/>
            </a:pPr>
            <a:fld id="{F7182273-542A-4D76-9A12-21A75F9967A5}" type="slidenum">
              <a:rPr lang="en-US" altLang="ja-JP" smtClean="0"/>
              <a:pPr>
                <a:defRPr/>
              </a:pPr>
              <a:t>21</a:t>
            </a:fld>
            <a:endParaRPr lang="en-US" altLang="ja-JP" dirty="0"/>
          </a:p>
        </p:txBody>
      </p:sp>
    </p:spTree>
    <p:extLst>
      <p:ext uri="{BB962C8B-B14F-4D97-AF65-F5344CB8AC3E}">
        <p14:creationId xmlns:p14="http://schemas.microsoft.com/office/powerpoint/2010/main" val="35029390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a:t>需要をどう刺激するか（</a:t>
            </a:r>
            <a:r>
              <a:rPr lang="en-US" altLang="ja-JP" sz="3600" dirty="0"/>
              <a:t>Ⅱ</a:t>
            </a:r>
            <a:r>
              <a:rPr lang="ja-JP" altLang="en-US" sz="3600" dirty="0"/>
              <a:t>）財政政策（１）</a:t>
            </a:r>
            <a:endParaRPr kumimoji="1" lang="ja-JP" altLang="en-US" sz="3600" dirty="0"/>
          </a:p>
        </p:txBody>
      </p:sp>
      <p:sp>
        <p:nvSpPr>
          <p:cNvPr id="3" name="コンテンツ プレースホルダー 2"/>
          <p:cNvSpPr>
            <a:spLocks noGrp="1"/>
          </p:cNvSpPr>
          <p:nvPr>
            <p:ph idx="1"/>
          </p:nvPr>
        </p:nvSpPr>
        <p:spPr>
          <a:xfrm>
            <a:off x="457200" y="1340768"/>
            <a:ext cx="8229600" cy="5517233"/>
          </a:xfrm>
        </p:spPr>
        <p:txBody>
          <a:bodyPr>
            <a:normAutofit/>
          </a:bodyPr>
          <a:lstStyle/>
          <a:p>
            <a:r>
              <a:rPr lang="en-US" altLang="ja-JP" dirty="0"/>
              <a:t>A</a:t>
            </a:r>
            <a:r>
              <a:rPr lang="ja-JP" altLang="en-US" dirty="0"/>
              <a:t>）赤字財政により直接所得を増やす</a:t>
            </a:r>
            <a:endParaRPr lang="en-US" altLang="ja-JP" dirty="0"/>
          </a:p>
          <a:p>
            <a:pPr lvl="1"/>
            <a:r>
              <a:rPr lang="en-US" altLang="ja-JP" dirty="0"/>
              <a:t>Y=C+I+G-T</a:t>
            </a:r>
            <a:r>
              <a:rPr lang="ja-JP" altLang="en-US" dirty="0"/>
              <a:t> </a:t>
            </a:r>
            <a:r>
              <a:rPr lang="en-US" altLang="ja-JP" dirty="0"/>
              <a:t>(G:</a:t>
            </a:r>
            <a:r>
              <a:rPr lang="ja-JP" altLang="en-US" dirty="0"/>
              <a:t>政府支出，Ｔ：税収）</a:t>
            </a:r>
            <a:endParaRPr lang="en-US" altLang="ja-JP" dirty="0"/>
          </a:p>
          <a:p>
            <a:pPr lvl="1"/>
            <a:r>
              <a:rPr lang="ja-JP" altLang="en-US" dirty="0"/>
              <a:t>国債発行が必要</a:t>
            </a:r>
            <a:endParaRPr lang="en-US" altLang="ja-JP" dirty="0"/>
          </a:p>
          <a:p>
            <a:r>
              <a:rPr lang="en-US" altLang="ja-JP" dirty="0"/>
              <a:t>B</a:t>
            </a:r>
            <a:r>
              <a:rPr lang="ja-JP" altLang="en-US" dirty="0"/>
              <a:t>）消費性向の低い人から徴税し，消費性向の低い人に給付する</a:t>
            </a:r>
            <a:endParaRPr lang="en-US" altLang="ja-JP" dirty="0"/>
          </a:p>
          <a:p>
            <a:pPr lvl="1"/>
            <a:r>
              <a:rPr lang="ja-JP" altLang="en-US" dirty="0" smtClean="0"/>
              <a:t>＿＿＿＿＿の</a:t>
            </a:r>
            <a:r>
              <a:rPr lang="ja-JP" altLang="en-US" dirty="0"/>
              <a:t>差の分だけ需要が増える</a:t>
            </a:r>
            <a:endParaRPr lang="en-US" altLang="ja-JP" dirty="0"/>
          </a:p>
          <a:p>
            <a:r>
              <a:rPr lang="en-US" altLang="ja-JP" dirty="0"/>
              <a:t>C</a:t>
            </a:r>
            <a:r>
              <a:rPr lang="ja-JP" altLang="en-US" dirty="0"/>
              <a:t>）公共事業により人を雇う</a:t>
            </a:r>
            <a:endParaRPr lang="en-US" altLang="ja-JP" dirty="0"/>
          </a:p>
          <a:p>
            <a:pPr lvl="1"/>
            <a:r>
              <a:rPr lang="ja-JP" altLang="en-US" dirty="0"/>
              <a:t>税収増で行うなら需要はプラマイゼロ</a:t>
            </a:r>
            <a:endParaRPr lang="en-US" altLang="ja-JP" dirty="0"/>
          </a:p>
          <a:p>
            <a:pPr lvl="1"/>
            <a:r>
              <a:rPr lang="ja-JP" altLang="en-US" dirty="0"/>
              <a:t>労働需要は増え，失業者は一時的に減る（が翌期はまた失業）</a:t>
            </a:r>
            <a:endParaRPr lang="en-US" altLang="ja-JP" dirty="0"/>
          </a:p>
          <a:p>
            <a:pPr lvl="1"/>
            <a:endParaRPr lang="en-US" altLang="ja-JP" dirty="0"/>
          </a:p>
          <a:p>
            <a:pPr lvl="1"/>
            <a:endParaRPr lang="en-US" altLang="ja-JP"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22</a:t>
            </a:fld>
            <a:endParaRPr lang="en-US" altLang="ja-JP" dirty="0"/>
          </a:p>
        </p:txBody>
      </p:sp>
    </p:spTree>
    <p:extLst>
      <p:ext uri="{BB962C8B-B14F-4D97-AF65-F5344CB8AC3E}">
        <p14:creationId xmlns:p14="http://schemas.microsoft.com/office/powerpoint/2010/main" val="20109058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xmlns="" id="{F3BE2E0C-19BD-4AFC-933E-182D2E31B6E3}"/>
              </a:ext>
            </a:extLst>
          </p:cNvPr>
          <p:cNvSpPr>
            <a:spLocks noGrp="1"/>
          </p:cNvSpPr>
          <p:nvPr>
            <p:ph idx="1"/>
          </p:nvPr>
        </p:nvSpPr>
        <p:spPr>
          <a:xfrm>
            <a:off x="457200" y="1600201"/>
            <a:ext cx="8229600" cy="4525963"/>
          </a:xfrm>
        </p:spPr>
        <p:txBody>
          <a:bodyPr>
            <a:normAutofit fontScale="85000" lnSpcReduction="10000"/>
          </a:bodyPr>
          <a:lstStyle/>
          <a:p>
            <a:r>
              <a:rPr lang="en-US" altLang="ja-JP" dirty="0"/>
              <a:t>D</a:t>
            </a:r>
            <a:r>
              <a:rPr lang="ja-JP" altLang="en-US" dirty="0"/>
              <a:t>）公共事業により人を雇い，有益な財・サービス（のための資産）をつくりだす（小野</a:t>
            </a:r>
            <a:r>
              <a:rPr lang="en-US" altLang="ja-JP" dirty="0"/>
              <a:t>[2007][2012]</a:t>
            </a:r>
            <a:r>
              <a:rPr lang="ja-JP" altLang="en-US" dirty="0"/>
              <a:t>）</a:t>
            </a:r>
            <a:endParaRPr lang="en-US" altLang="ja-JP" dirty="0"/>
          </a:p>
          <a:p>
            <a:pPr lvl="1"/>
            <a:r>
              <a:rPr lang="ja-JP" altLang="en-US" dirty="0"/>
              <a:t>税収増で行うなら総需要はプラマイゼロ</a:t>
            </a:r>
            <a:endParaRPr lang="en-US" altLang="ja-JP" dirty="0"/>
          </a:p>
          <a:p>
            <a:pPr lvl="1"/>
            <a:r>
              <a:rPr lang="ja-JP" altLang="en-US" dirty="0"/>
              <a:t>労働需要は増え失業者は減る</a:t>
            </a:r>
            <a:endParaRPr lang="en-US" altLang="ja-JP" dirty="0"/>
          </a:p>
          <a:p>
            <a:pPr lvl="1"/>
            <a:r>
              <a:rPr lang="ja-JP" altLang="en-US" u="sng" dirty="0"/>
              <a:t>生産された財・サービスの価値の分だけ社会の便益が増す</a:t>
            </a:r>
            <a:endParaRPr lang="en-US" altLang="ja-JP" u="sng" dirty="0"/>
          </a:p>
          <a:p>
            <a:r>
              <a:rPr lang="en-US" altLang="ja-JP" dirty="0"/>
              <a:t>E</a:t>
            </a:r>
            <a:r>
              <a:rPr lang="ja-JP" altLang="en-US" dirty="0"/>
              <a:t>）</a:t>
            </a:r>
            <a:r>
              <a:rPr lang="ja-JP" altLang="en-US" u="sng" dirty="0"/>
              <a:t>上記手段で間接的に投資・消費を促進</a:t>
            </a:r>
            <a:endParaRPr lang="en-US" altLang="ja-JP" u="sng" dirty="0"/>
          </a:p>
          <a:p>
            <a:pPr lvl="1"/>
            <a:r>
              <a:rPr lang="ja-JP" altLang="en-US" dirty="0"/>
              <a:t>公共事業関連分野の期待利潤率向上による投資拡大</a:t>
            </a:r>
            <a:endParaRPr lang="en-US" altLang="ja-JP" dirty="0"/>
          </a:p>
          <a:p>
            <a:pPr lvl="1"/>
            <a:r>
              <a:rPr lang="ja-JP" altLang="en-US" dirty="0"/>
              <a:t>失業者減少によるデフレ（物価下落）の緩和。投資促進</a:t>
            </a:r>
            <a:endParaRPr lang="en-US" altLang="ja-JP" dirty="0"/>
          </a:p>
          <a:p>
            <a:pPr lvl="1"/>
            <a:r>
              <a:rPr lang="ja-JP" altLang="en-US" dirty="0"/>
              <a:t>社会不安の緩和。投資と消費促進</a:t>
            </a:r>
            <a:endParaRPr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xmlns="" id="{9DC52047-F6DB-4208-AB72-9F0ED9B7C489}"/>
              </a:ext>
            </a:extLst>
          </p:cNvPr>
          <p:cNvSpPr>
            <a:spLocks noGrp="1"/>
          </p:cNvSpPr>
          <p:nvPr>
            <p:ph type="sldNum" sz="quarter" idx="12"/>
          </p:nvPr>
        </p:nvSpPr>
        <p:spPr/>
        <p:txBody>
          <a:bodyPr/>
          <a:lstStyle/>
          <a:p>
            <a:pPr>
              <a:defRPr/>
            </a:pPr>
            <a:fld id="{F7182273-542A-4D76-9A12-21A75F9967A5}" type="slidenum">
              <a:rPr lang="en-US" altLang="ja-JP" smtClean="0"/>
              <a:pPr>
                <a:defRPr/>
              </a:pPr>
              <a:t>23</a:t>
            </a:fld>
            <a:endParaRPr lang="en-US" altLang="ja-JP" dirty="0"/>
          </a:p>
        </p:txBody>
      </p:sp>
      <p:sp>
        <p:nvSpPr>
          <p:cNvPr id="5" name="タイトル 1">
            <a:extLst>
              <a:ext uri="{FF2B5EF4-FFF2-40B4-BE49-F238E27FC236}">
                <a16:creationId xmlns:a16="http://schemas.microsoft.com/office/drawing/2014/main" xmlns="" id="{4680B926-9C1F-4A00-BDA5-7D79A2AACE60}"/>
              </a:ext>
            </a:extLst>
          </p:cNvPr>
          <p:cNvSpPr>
            <a:spLocks noGrp="1"/>
          </p:cNvSpPr>
          <p:nvPr>
            <p:ph type="title"/>
          </p:nvPr>
        </p:nvSpPr>
        <p:spPr/>
        <p:txBody>
          <a:bodyPr>
            <a:normAutofit/>
          </a:bodyPr>
          <a:lstStyle/>
          <a:p>
            <a:r>
              <a:rPr lang="ja-JP" altLang="en-US" sz="3600" dirty="0"/>
              <a:t>需要をどう刺激するか（</a:t>
            </a:r>
            <a:r>
              <a:rPr lang="en-US" altLang="ja-JP" sz="3600" dirty="0"/>
              <a:t>Ⅱ</a:t>
            </a:r>
            <a:r>
              <a:rPr lang="ja-JP" altLang="en-US" sz="3600" dirty="0"/>
              <a:t>）財政政策（２）</a:t>
            </a:r>
            <a:endParaRPr kumimoji="1" lang="ja-JP" altLang="en-US" sz="3600" dirty="0"/>
          </a:p>
        </p:txBody>
      </p:sp>
    </p:spTree>
    <p:extLst>
      <p:ext uri="{BB962C8B-B14F-4D97-AF65-F5344CB8AC3E}">
        <p14:creationId xmlns:p14="http://schemas.microsoft.com/office/powerpoint/2010/main" val="37734454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a:t>赤字財政は有効需要を拡大できるか？（１）</a:t>
            </a:r>
          </a:p>
        </p:txBody>
      </p:sp>
      <p:sp>
        <p:nvSpPr>
          <p:cNvPr id="3" name="コンテンツ プレースホルダー 2"/>
          <p:cNvSpPr>
            <a:spLocks noGrp="1"/>
          </p:cNvSpPr>
          <p:nvPr>
            <p:ph idx="1"/>
          </p:nvPr>
        </p:nvSpPr>
        <p:spPr>
          <a:xfrm>
            <a:off x="457200" y="1268761"/>
            <a:ext cx="8229600" cy="5328592"/>
          </a:xfrm>
        </p:spPr>
        <p:txBody>
          <a:bodyPr>
            <a:normAutofit fontScale="85000" lnSpcReduction="20000"/>
          </a:bodyPr>
          <a:lstStyle/>
          <a:p>
            <a:r>
              <a:rPr kumimoji="1" lang="ja-JP" altLang="en-US" dirty="0"/>
              <a:t>財政赤字によって有効需要を刺激できるかどうかについては，経済学者の意見は大きく分かれる</a:t>
            </a:r>
            <a:endParaRPr kumimoji="1" lang="en-US" altLang="ja-JP" dirty="0"/>
          </a:p>
          <a:p>
            <a:r>
              <a:rPr lang="ja-JP" altLang="en-US" dirty="0"/>
              <a:t>否定論：リカード・バローの中立命題</a:t>
            </a:r>
            <a:endParaRPr lang="en-US" altLang="ja-JP" dirty="0"/>
          </a:p>
          <a:p>
            <a:pPr lvl="1"/>
            <a:r>
              <a:rPr lang="en-US" altLang="ja-JP" dirty="0"/>
              <a:t>a</a:t>
            </a:r>
            <a:r>
              <a:rPr kumimoji="1" lang="ja-JP" altLang="en-US" dirty="0"/>
              <a:t>）財政支出のために国債を発行してお金を借り入れたら，将来時点での増税によって返済しなければならない</a:t>
            </a:r>
            <a:endParaRPr kumimoji="1" lang="en-US" altLang="ja-JP" dirty="0"/>
          </a:p>
          <a:p>
            <a:pPr lvl="1"/>
            <a:r>
              <a:rPr lang="en-US" altLang="ja-JP" dirty="0"/>
              <a:t>b</a:t>
            </a:r>
            <a:r>
              <a:rPr lang="ja-JP" altLang="en-US" dirty="0"/>
              <a:t>）それを国民が予想して行動すれば，現在の需要増分だけ将来需要が減退することを理解するので，消費や投資を増やしたりはしない（貯蓄を増やすだろう）</a:t>
            </a:r>
            <a:endParaRPr lang="en-US" altLang="ja-JP" dirty="0"/>
          </a:p>
          <a:p>
            <a:pPr lvl="1"/>
            <a:r>
              <a:rPr lang="ja-JP" altLang="en-US" dirty="0"/>
              <a:t>この見地に立つと前スライドの財政政策</a:t>
            </a:r>
            <a:r>
              <a:rPr lang="en-US" altLang="ja-JP" dirty="0"/>
              <a:t>A</a:t>
            </a:r>
            <a:r>
              <a:rPr lang="ja-JP" altLang="en-US" dirty="0"/>
              <a:t>）は無意味ということになる。そこから</a:t>
            </a:r>
            <a:r>
              <a:rPr lang="ja-JP" altLang="en-US" u="sng" dirty="0"/>
              <a:t>「財政政策など行わず，財政規模は最小にすべき」</a:t>
            </a:r>
            <a:r>
              <a:rPr lang="ja-JP" altLang="en-US" dirty="0"/>
              <a:t>という小さな政府論も現れる</a:t>
            </a:r>
            <a:endParaRPr lang="en-US" altLang="ja-JP" dirty="0"/>
          </a:p>
          <a:p>
            <a:pPr lvl="1"/>
            <a:r>
              <a:rPr lang="ja-JP" altLang="en-US" dirty="0"/>
              <a:t>だが，実は</a:t>
            </a:r>
            <a:r>
              <a:rPr lang="en-US" altLang="ja-JP" dirty="0"/>
              <a:t>B</a:t>
            </a:r>
            <a:r>
              <a:rPr lang="ja-JP" altLang="en-US" dirty="0"/>
              <a:t>）</a:t>
            </a:r>
            <a:r>
              <a:rPr lang="en-US" altLang="ja-JP" dirty="0"/>
              <a:t>C</a:t>
            </a:r>
            <a:r>
              <a:rPr lang="ja-JP" altLang="en-US" dirty="0"/>
              <a:t>）</a:t>
            </a:r>
            <a:r>
              <a:rPr lang="en-US" altLang="ja-JP" dirty="0"/>
              <a:t>D</a:t>
            </a:r>
            <a:r>
              <a:rPr lang="ja-JP" altLang="en-US" dirty="0"/>
              <a:t>）</a:t>
            </a:r>
            <a:r>
              <a:rPr lang="en-US" altLang="ja-JP" dirty="0"/>
              <a:t>E</a:t>
            </a:r>
            <a:r>
              <a:rPr lang="ja-JP" altLang="en-US" dirty="0"/>
              <a:t>）はスライドに記した範囲で有効である（小野</a:t>
            </a:r>
            <a:r>
              <a:rPr lang="en-US" altLang="ja-JP" dirty="0"/>
              <a:t>[2007][2012]</a:t>
            </a:r>
            <a:r>
              <a:rPr lang="ja-JP" altLang="en-US" dirty="0"/>
              <a:t>）。とくに非自発的失業解消には</a:t>
            </a:r>
            <a:r>
              <a:rPr lang="en-US" altLang="ja-JP" dirty="0"/>
              <a:t>C</a:t>
            </a:r>
            <a:r>
              <a:rPr lang="ja-JP" altLang="en-US" dirty="0"/>
              <a:t>）</a:t>
            </a:r>
            <a:r>
              <a:rPr lang="en-US" altLang="ja-JP" dirty="0"/>
              <a:t>D</a:t>
            </a:r>
            <a:r>
              <a:rPr lang="ja-JP" altLang="en-US" dirty="0"/>
              <a:t>）が必要。この見地からは不況期には</a:t>
            </a:r>
            <a:r>
              <a:rPr lang="ja-JP" altLang="en-US" u="sng" dirty="0"/>
              <a:t>「財政は赤字にせず，ただし増税をしてでも財政政策を行うべき」</a:t>
            </a:r>
            <a:r>
              <a:rPr lang="ja-JP" altLang="en-US" dirty="0"/>
              <a:t>となる</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24</a:t>
            </a:fld>
            <a:endParaRPr lang="en-US" altLang="ja-JP" dirty="0"/>
          </a:p>
        </p:txBody>
      </p:sp>
    </p:spTree>
    <p:extLst>
      <p:ext uri="{BB962C8B-B14F-4D97-AF65-F5344CB8AC3E}">
        <p14:creationId xmlns:p14="http://schemas.microsoft.com/office/powerpoint/2010/main" val="38772163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1008112"/>
          </a:xfrm>
        </p:spPr>
        <p:txBody>
          <a:bodyPr>
            <a:noAutofit/>
          </a:bodyPr>
          <a:lstStyle/>
          <a:p>
            <a:r>
              <a:rPr lang="ja-JP" altLang="en-US" sz="3200" dirty="0"/>
              <a:t>赤字財政は有効需要を拡大できるか？（２）</a:t>
            </a:r>
            <a:endParaRPr kumimoji="1" lang="ja-JP" altLang="en-US" sz="3200" dirty="0"/>
          </a:p>
        </p:txBody>
      </p:sp>
      <p:sp>
        <p:nvSpPr>
          <p:cNvPr id="3" name="コンテンツ プレースホルダー 2"/>
          <p:cNvSpPr>
            <a:spLocks noGrp="1"/>
          </p:cNvSpPr>
          <p:nvPr>
            <p:ph idx="1"/>
          </p:nvPr>
        </p:nvSpPr>
        <p:spPr>
          <a:xfrm>
            <a:off x="467544" y="1196752"/>
            <a:ext cx="8229600" cy="5524724"/>
          </a:xfrm>
        </p:spPr>
        <p:txBody>
          <a:bodyPr>
            <a:normAutofit fontScale="85000" lnSpcReduction="20000"/>
          </a:bodyPr>
          <a:lstStyle/>
          <a:p>
            <a:r>
              <a:rPr kumimoji="1" lang="ja-JP" altLang="en-US" dirty="0"/>
              <a:t>肯定論：リカード・バローの命題は，少なくとも完全には成り立たない（現在の実務を支配する考え）</a:t>
            </a:r>
            <a:endParaRPr kumimoji="1" lang="en-US" altLang="ja-JP" dirty="0"/>
          </a:p>
          <a:p>
            <a:pPr lvl="1"/>
            <a:r>
              <a:rPr lang="ja-JP" altLang="en-US" dirty="0"/>
              <a:t>増税を先送りすることが可能なときに，人々は将来の増税を完全に織り込んで行動などしない</a:t>
            </a:r>
            <a:endParaRPr lang="en-US" altLang="ja-JP" dirty="0"/>
          </a:p>
          <a:p>
            <a:pPr lvl="2"/>
            <a:r>
              <a:rPr kumimoji="1" lang="ja-JP" altLang="en-US" dirty="0"/>
              <a:t>例：</a:t>
            </a:r>
            <a:r>
              <a:rPr kumimoji="1" lang="en-US" altLang="ja-JP" dirty="0"/>
              <a:t>1980</a:t>
            </a:r>
            <a:r>
              <a:rPr kumimoji="1" lang="ja-JP" altLang="en-US" dirty="0"/>
              <a:t>年代アメリカの「双子の赤字」。財政赤字拡大期に人々は貯蓄を増やさず消費した</a:t>
            </a:r>
            <a:endParaRPr kumimoji="1" lang="en-US" altLang="ja-JP" dirty="0"/>
          </a:p>
          <a:p>
            <a:pPr lvl="1"/>
            <a:r>
              <a:rPr lang="ja-JP" altLang="en-US" dirty="0"/>
              <a:t>赤字財政政策が経済拡張効果を発揮する程度を規定するもの（野口</a:t>
            </a:r>
            <a:r>
              <a:rPr lang="en-US" altLang="ja-JP" dirty="0"/>
              <a:t>[2015]</a:t>
            </a:r>
            <a:r>
              <a:rPr lang="ja-JP" altLang="en-US" dirty="0"/>
              <a:t>第</a:t>
            </a:r>
            <a:r>
              <a:rPr lang="en-US" altLang="ja-JP" dirty="0"/>
              <a:t>5</a:t>
            </a:r>
            <a:r>
              <a:rPr lang="ja-JP" altLang="en-US" dirty="0"/>
              <a:t>章）</a:t>
            </a:r>
            <a:endParaRPr lang="en-US" altLang="ja-JP" dirty="0"/>
          </a:p>
          <a:p>
            <a:pPr lvl="2"/>
            <a:r>
              <a:rPr lang="ja-JP" altLang="en-US" dirty="0"/>
              <a:t>その政策に対する人々の消費・貯蓄行動←増税をどのように行うかという政府の財政政策スタンス</a:t>
            </a:r>
            <a:endParaRPr lang="en-US" altLang="ja-JP" dirty="0"/>
          </a:p>
          <a:p>
            <a:pPr lvl="1"/>
            <a:r>
              <a:rPr lang="ja-JP" altLang="en-US" dirty="0"/>
              <a:t>この見地に立つと</a:t>
            </a:r>
            <a:r>
              <a:rPr lang="en-US" altLang="ja-JP" dirty="0"/>
              <a:t>A</a:t>
            </a:r>
            <a:r>
              <a:rPr lang="ja-JP" altLang="en-US" dirty="0"/>
              <a:t>）も有効である上に</a:t>
            </a:r>
            <a:r>
              <a:rPr lang="ja-JP" altLang="en-US" dirty="0" smtClean="0"/>
              <a:t>，＿＿＿＿を</a:t>
            </a:r>
            <a:r>
              <a:rPr lang="ja-JP" altLang="en-US" dirty="0"/>
              <a:t>国債発行によって行えばプラマイゼロではなくなり，需要を拡張できることになる（野口</a:t>
            </a:r>
            <a:r>
              <a:rPr lang="en-US" altLang="ja-JP" dirty="0"/>
              <a:t>[2015]</a:t>
            </a:r>
            <a:r>
              <a:rPr lang="ja-JP" altLang="en-US" dirty="0" err="1"/>
              <a:t>，</a:t>
            </a:r>
            <a:r>
              <a:rPr lang="ja-JP" altLang="en-US" dirty="0"/>
              <a:t>松尾</a:t>
            </a:r>
            <a:r>
              <a:rPr lang="en-US" altLang="ja-JP" dirty="0"/>
              <a:t>[2016]</a:t>
            </a:r>
            <a:r>
              <a:rPr lang="ja-JP" altLang="en-US" dirty="0"/>
              <a:t>）。</a:t>
            </a:r>
            <a:r>
              <a:rPr lang="ja-JP" altLang="en-US" u="sng" dirty="0"/>
              <a:t>「不況期には財政赤字をためらわずに財政を拡張すべき」</a:t>
            </a:r>
            <a:r>
              <a:rPr lang="ja-JP" altLang="en-US" dirty="0"/>
              <a:t>となる。</a:t>
            </a:r>
            <a:endParaRPr lang="en-US" altLang="ja-JP" dirty="0"/>
          </a:p>
          <a:p>
            <a:r>
              <a:rPr kumimoji="1" lang="ja-JP" altLang="en-US" dirty="0"/>
              <a:t>念のため：供給側（天井）との関係</a:t>
            </a:r>
            <a:endParaRPr kumimoji="1" lang="en-US" altLang="ja-JP" dirty="0"/>
          </a:p>
          <a:p>
            <a:pPr lvl="1"/>
            <a:r>
              <a:rPr lang="ja-JP" altLang="en-US" dirty="0"/>
              <a:t>非自発的失業がなくなった後も需要を拡大しようとしても，供給拡大は不可能なので物価が上昇するだけ</a:t>
            </a:r>
            <a:endParaRPr kumimoji="1" lang="en-US" altLang="ja-JP"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25</a:t>
            </a:fld>
            <a:endParaRPr lang="en-US" altLang="ja-JP" dirty="0"/>
          </a:p>
        </p:txBody>
      </p:sp>
    </p:spTree>
    <p:extLst>
      <p:ext uri="{BB962C8B-B14F-4D97-AF65-F5344CB8AC3E}">
        <p14:creationId xmlns:p14="http://schemas.microsoft.com/office/powerpoint/2010/main" val="20557285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財政赤字のサステナビリティ</a:t>
            </a:r>
          </a:p>
        </p:txBody>
      </p:sp>
      <p:sp>
        <p:nvSpPr>
          <p:cNvPr id="3" name="コンテンツ プレースホルダー 2"/>
          <p:cNvSpPr>
            <a:spLocks noGrp="1"/>
          </p:cNvSpPr>
          <p:nvPr>
            <p:ph idx="1"/>
          </p:nvPr>
        </p:nvSpPr>
        <p:spPr>
          <a:xfrm>
            <a:off x="457200" y="1600201"/>
            <a:ext cx="8229600" cy="4997151"/>
          </a:xfrm>
        </p:spPr>
        <p:txBody>
          <a:bodyPr>
            <a:normAutofit lnSpcReduction="10000"/>
          </a:bodyPr>
          <a:lstStyle/>
          <a:p>
            <a:r>
              <a:rPr lang="ja-JP" altLang="en-US" dirty="0"/>
              <a:t>政府債務累積の危険はどこにあるのか？</a:t>
            </a:r>
            <a:endParaRPr lang="en-US" altLang="ja-JP" dirty="0"/>
          </a:p>
          <a:p>
            <a:pPr lvl="1"/>
            <a:r>
              <a:rPr kumimoji="1" lang="ja-JP" altLang="en-US" dirty="0"/>
              <a:t>増税による債務返済の困難</a:t>
            </a:r>
            <a:endParaRPr kumimoji="1" lang="en-US" altLang="ja-JP" dirty="0"/>
          </a:p>
          <a:p>
            <a:pPr lvl="2"/>
            <a:r>
              <a:rPr lang="ja-JP" altLang="en-US" dirty="0"/>
              <a:t>大衆民主主義の下での公共的意思決定において，各自が自分の効用最大化を追求すれば必然的に財政赤字を引き起こす</a:t>
            </a:r>
            <a:r>
              <a:rPr lang="ja-JP" altLang="en-US" dirty="0" smtClean="0"/>
              <a:t>（＿＿＿＿＿＿）</a:t>
            </a:r>
            <a:endParaRPr lang="en-US" altLang="ja-JP" dirty="0"/>
          </a:p>
          <a:p>
            <a:pPr lvl="2"/>
            <a:r>
              <a:rPr lang="ja-JP" altLang="en-US" dirty="0"/>
              <a:t>大企業が財政に寄生して財政赤字を引き起こす（国家独占資本主義論）</a:t>
            </a:r>
            <a:endParaRPr lang="en-US" altLang="ja-JP" dirty="0"/>
          </a:p>
          <a:p>
            <a:pPr lvl="1"/>
            <a:r>
              <a:rPr kumimoji="1" lang="ja-JP" altLang="en-US" dirty="0"/>
              <a:t>国債価格の暴落による信用不安，金融機構の麻痺</a:t>
            </a:r>
            <a:endParaRPr kumimoji="1" lang="en-US" altLang="ja-JP" dirty="0"/>
          </a:p>
          <a:p>
            <a:pPr lvl="2"/>
            <a:r>
              <a:rPr kumimoji="1" lang="ja-JP" altLang="en-US" dirty="0"/>
              <a:t>国債価格が暴落すると，国債を買い入れた金融機関，さらに中央銀行の信用を毀損する</a:t>
            </a:r>
            <a:endParaRPr kumimoji="1" lang="en-US" altLang="ja-JP" dirty="0"/>
          </a:p>
          <a:p>
            <a:pPr lvl="2"/>
            <a:r>
              <a:rPr lang="ja-JP" altLang="en-US" dirty="0"/>
              <a:t>通貨が暴落する</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26</a:t>
            </a:fld>
            <a:endParaRPr lang="en-US" altLang="ja-JP" dirty="0"/>
          </a:p>
        </p:txBody>
      </p:sp>
    </p:spTree>
    <p:extLst>
      <p:ext uri="{BB962C8B-B14F-4D97-AF65-F5344CB8AC3E}">
        <p14:creationId xmlns:p14="http://schemas.microsoft.com/office/powerpoint/2010/main" val="27889646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a:t>１－（３）　小括</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27</a:t>
            </a:fld>
            <a:endParaRPr lang="en-US" altLang="ja-JP" dirty="0"/>
          </a:p>
        </p:txBody>
      </p:sp>
    </p:spTree>
    <p:extLst>
      <p:ext uri="{BB962C8B-B14F-4D97-AF65-F5344CB8AC3E}">
        <p14:creationId xmlns:p14="http://schemas.microsoft.com/office/powerpoint/2010/main" val="6303612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小括</a:t>
            </a:r>
          </a:p>
        </p:txBody>
      </p:sp>
      <p:sp>
        <p:nvSpPr>
          <p:cNvPr id="3" name="コンテンツ プレースホルダー 2"/>
          <p:cNvSpPr>
            <a:spLocks noGrp="1"/>
          </p:cNvSpPr>
          <p:nvPr>
            <p:ph idx="1"/>
          </p:nvPr>
        </p:nvSpPr>
        <p:spPr>
          <a:xfrm>
            <a:off x="457200" y="1340769"/>
            <a:ext cx="8229600" cy="5380708"/>
          </a:xfrm>
        </p:spPr>
        <p:txBody>
          <a:bodyPr>
            <a:normAutofit fontScale="70000" lnSpcReduction="20000"/>
          </a:bodyPr>
          <a:lstStyle/>
          <a:p>
            <a:r>
              <a:rPr kumimoji="1" lang="ja-JP" altLang="en-US" dirty="0"/>
              <a:t>マクロ経済政策には供給側を刺激するものと需要側を刺激するものがある</a:t>
            </a:r>
            <a:endParaRPr kumimoji="1" lang="en-US" altLang="ja-JP" dirty="0"/>
          </a:p>
          <a:p>
            <a:r>
              <a:rPr lang="ja-JP" altLang="en-US" dirty="0"/>
              <a:t>不況期の問題は，需要不足による非自発的失業の発生（資源の未活用）であり，これは労働需要を拡大しなければ解決できない</a:t>
            </a:r>
            <a:endParaRPr lang="en-US" altLang="ja-JP" dirty="0"/>
          </a:p>
          <a:p>
            <a:r>
              <a:rPr lang="ja-JP" altLang="en-US" dirty="0"/>
              <a:t>労働需要が不足する主要な原因は流動性選好の強まりと期待利潤率低下による総需要，すなわち消費と投資の停滞である</a:t>
            </a:r>
            <a:endParaRPr lang="en-US" altLang="ja-JP" dirty="0"/>
          </a:p>
          <a:p>
            <a:r>
              <a:rPr lang="ja-JP" altLang="en-US" dirty="0"/>
              <a:t>需要を刺激する政策には金融政策と財政政策がある</a:t>
            </a:r>
            <a:endParaRPr lang="en-US" altLang="ja-JP" dirty="0"/>
          </a:p>
          <a:p>
            <a:r>
              <a:rPr lang="ja-JP" altLang="en-US" dirty="0"/>
              <a:t>不況期に金融を緩和すべきことについては意見の相違はない。通貨供給とインフレ期待の醸成に関する金融政策の有効性については意見の相違がある</a:t>
            </a:r>
            <a:endParaRPr lang="en-US" altLang="ja-JP" dirty="0"/>
          </a:p>
          <a:p>
            <a:r>
              <a:rPr lang="ja-JP" altLang="en-US" dirty="0"/>
              <a:t>財政政策により，労働需要を直接拡大し，間接的に総需要も伸ばしていくことが可能である</a:t>
            </a:r>
            <a:endParaRPr lang="en-US" altLang="ja-JP" dirty="0"/>
          </a:p>
          <a:p>
            <a:r>
              <a:rPr lang="ja-JP" altLang="en-US" dirty="0"/>
              <a:t>さらに赤字財政政策により総需要拡大も可能かどうかは，それに対する人々の消費・貯蓄行動に依存するが，この点は意見の相違がある</a:t>
            </a:r>
            <a:endParaRPr lang="en-US" altLang="ja-JP" dirty="0"/>
          </a:p>
          <a:p>
            <a:r>
              <a:rPr lang="ja-JP" altLang="en-US" dirty="0"/>
              <a:t>財政赤字のサステナビリティは，増税による債務返済の困難と，国債価格の暴落による金融機構麻痺の危険の二つに依存する</a:t>
            </a:r>
            <a:endParaRPr lang="en-US" altLang="ja-JP" dirty="0"/>
          </a:p>
          <a:p>
            <a:endParaRPr lang="en-US" altLang="ja-JP" dirty="0"/>
          </a:p>
          <a:p>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28</a:t>
            </a:fld>
            <a:endParaRPr lang="en-US" altLang="ja-JP" dirty="0"/>
          </a:p>
        </p:txBody>
      </p:sp>
    </p:spTree>
    <p:extLst>
      <p:ext uri="{BB962C8B-B14F-4D97-AF65-F5344CB8AC3E}">
        <p14:creationId xmlns:p14="http://schemas.microsoft.com/office/powerpoint/2010/main" val="5113614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１節　参考文献</a:t>
            </a:r>
          </a:p>
        </p:txBody>
      </p:sp>
      <p:sp>
        <p:nvSpPr>
          <p:cNvPr id="3" name="コンテンツ プレースホルダー 2"/>
          <p:cNvSpPr>
            <a:spLocks noGrp="1"/>
          </p:cNvSpPr>
          <p:nvPr>
            <p:ph idx="1"/>
          </p:nvPr>
        </p:nvSpPr>
        <p:spPr>
          <a:xfrm>
            <a:off x="457200" y="1600201"/>
            <a:ext cx="8229600" cy="4925143"/>
          </a:xfrm>
        </p:spPr>
        <p:txBody>
          <a:bodyPr>
            <a:normAutofit fontScale="85000" lnSpcReduction="10000"/>
          </a:bodyPr>
          <a:lstStyle/>
          <a:p>
            <a:r>
              <a:rPr lang="en-US" altLang="ja-JP"/>
              <a:t>J</a:t>
            </a:r>
            <a:r>
              <a:rPr lang="ja-JP" altLang="en-US"/>
              <a:t>・</a:t>
            </a:r>
            <a:r>
              <a:rPr lang="en-US" altLang="ja-JP" dirty="0"/>
              <a:t>K</a:t>
            </a:r>
            <a:r>
              <a:rPr lang="en-US" altLang="ja-JP"/>
              <a:t>.</a:t>
            </a:r>
            <a:r>
              <a:rPr lang="ja-JP" altLang="en-US"/>
              <a:t>ガルブレイス（鈴木哲太郎訳）</a:t>
            </a:r>
            <a:r>
              <a:rPr lang="en-US" altLang="ja-JP"/>
              <a:t>[1987=1988]『</a:t>
            </a:r>
            <a:r>
              <a:rPr lang="ja-JP" altLang="en-US"/>
              <a:t>経済学の歴史</a:t>
            </a:r>
            <a:r>
              <a:rPr lang="en-US" altLang="ja-JP"/>
              <a:t>』</a:t>
            </a:r>
            <a:r>
              <a:rPr lang="ja-JP" altLang="en-US"/>
              <a:t>ダイヤモンド社。</a:t>
            </a:r>
            <a:endParaRPr lang="en-US" altLang="ja-JP" dirty="0"/>
          </a:p>
          <a:p>
            <a:r>
              <a:rPr lang="en-US" altLang="ja-JP"/>
              <a:t>J</a:t>
            </a:r>
            <a:r>
              <a:rPr lang="ja-JP" altLang="en-US"/>
              <a:t>・</a:t>
            </a:r>
            <a:r>
              <a:rPr lang="en-US" altLang="ja-JP"/>
              <a:t>M</a:t>
            </a:r>
            <a:r>
              <a:rPr lang="en-US" altLang="ja-JP" dirty="0"/>
              <a:t>.</a:t>
            </a:r>
            <a:r>
              <a:rPr lang="ja-JP" altLang="en-US" dirty="0"/>
              <a:t>ケインズ（間宮陽介訳）</a:t>
            </a:r>
            <a:r>
              <a:rPr lang="en-US" altLang="ja-JP" dirty="0"/>
              <a:t>[1936=2008]『</a:t>
            </a:r>
            <a:r>
              <a:rPr lang="ja-JP" altLang="en-US" dirty="0"/>
              <a:t>雇用・利子および貨幣の一般理論（上）（下）</a:t>
            </a:r>
            <a:r>
              <a:rPr lang="en-US" altLang="ja-JP" dirty="0"/>
              <a:t>』</a:t>
            </a:r>
            <a:r>
              <a:rPr lang="ja-JP" altLang="en-US" dirty="0"/>
              <a:t>岩波書店。</a:t>
            </a:r>
            <a:endParaRPr kumimoji="1" lang="en-US" altLang="ja-JP" dirty="0"/>
          </a:p>
          <a:p>
            <a:r>
              <a:rPr kumimoji="1" lang="ja-JP" altLang="en-US" dirty="0"/>
              <a:t>伊東光晴</a:t>
            </a:r>
            <a:r>
              <a:rPr kumimoji="1" lang="en-US" altLang="ja-JP" dirty="0"/>
              <a:t>[2006]『</a:t>
            </a:r>
            <a:r>
              <a:rPr kumimoji="1" lang="ja-JP" altLang="en-US" dirty="0"/>
              <a:t>現代に生きるケインズ</a:t>
            </a:r>
            <a:r>
              <a:rPr kumimoji="1" lang="en-US" altLang="ja-JP" dirty="0"/>
              <a:t>』</a:t>
            </a:r>
            <a:r>
              <a:rPr kumimoji="1" lang="ja-JP" altLang="en-US" dirty="0"/>
              <a:t>岩波書店。</a:t>
            </a:r>
            <a:endParaRPr kumimoji="1" lang="en-US" altLang="ja-JP" dirty="0"/>
          </a:p>
          <a:p>
            <a:r>
              <a:rPr lang="ja-JP" altLang="en-US" dirty="0"/>
              <a:t>●小野善康</a:t>
            </a:r>
            <a:r>
              <a:rPr lang="en-US" altLang="ja-JP" dirty="0"/>
              <a:t>[2007]『</a:t>
            </a:r>
            <a:r>
              <a:rPr lang="ja-JP" altLang="en-US" dirty="0"/>
              <a:t>不況のメカニズム</a:t>
            </a:r>
            <a:r>
              <a:rPr lang="en-US" altLang="ja-JP" dirty="0"/>
              <a:t>』</a:t>
            </a:r>
            <a:r>
              <a:rPr lang="ja-JP" altLang="en-US" dirty="0"/>
              <a:t>中央公論新社。</a:t>
            </a:r>
            <a:endParaRPr lang="en-US" altLang="ja-JP" dirty="0"/>
          </a:p>
          <a:p>
            <a:r>
              <a:rPr kumimoji="1" lang="ja-JP" altLang="en-US" dirty="0"/>
              <a:t>小野善康</a:t>
            </a:r>
            <a:r>
              <a:rPr kumimoji="1" lang="en-US" altLang="ja-JP" dirty="0"/>
              <a:t>[2012]『</a:t>
            </a:r>
            <a:r>
              <a:rPr kumimoji="1" lang="ja-JP" altLang="en-US" dirty="0"/>
              <a:t>成熟社会の経済学</a:t>
            </a:r>
            <a:r>
              <a:rPr kumimoji="1" lang="en-US" altLang="ja-JP" dirty="0"/>
              <a:t>』</a:t>
            </a:r>
            <a:r>
              <a:rPr kumimoji="1" lang="ja-JP" altLang="en-US" dirty="0"/>
              <a:t>岩波書店。</a:t>
            </a:r>
            <a:endParaRPr kumimoji="1" lang="en-US" altLang="ja-JP" dirty="0"/>
          </a:p>
          <a:p>
            <a:r>
              <a:rPr lang="ja-JP" altLang="en-US" dirty="0"/>
              <a:t>野口旭</a:t>
            </a:r>
            <a:r>
              <a:rPr lang="en-US" altLang="ja-JP" dirty="0"/>
              <a:t>[2015]『</a:t>
            </a:r>
            <a:r>
              <a:rPr lang="ja-JP" altLang="en-US" dirty="0"/>
              <a:t>世界は危機を克服する</a:t>
            </a:r>
            <a:r>
              <a:rPr lang="en-US" altLang="ja-JP" dirty="0"/>
              <a:t>』</a:t>
            </a:r>
            <a:r>
              <a:rPr lang="ja-JP" altLang="en-US" dirty="0"/>
              <a:t>東洋経済新報社。</a:t>
            </a:r>
            <a:endParaRPr lang="en-US" altLang="ja-JP" dirty="0"/>
          </a:p>
          <a:p>
            <a:r>
              <a:rPr kumimoji="1" lang="ja-JP" altLang="en-US" dirty="0"/>
              <a:t>●松尾匡</a:t>
            </a:r>
            <a:r>
              <a:rPr kumimoji="1" lang="en-US" altLang="ja-JP" dirty="0"/>
              <a:t>[2016]『</a:t>
            </a:r>
            <a:r>
              <a:rPr kumimoji="1" lang="ja-JP" altLang="en-US" dirty="0"/>
              <a:t>この経済政策が民主主義を救う</a:t>
            </a:r>
            <a:r>
              <a:rPr kumimoji="1" lang="en-US" altLang="ja-JP" dirty="0"/>
              <a:t>』</a:t>
            </a:r>
            <a:r>
              <a:rPr kumimoji="1" lang="ja-JP" altLang="en-US" dirty="0"/>
              <a:t>大月書店。</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29</a:t>
            </a:fld>
            <a:endParaRPr lang="en-US" altLang="ja-JP" dirty="0"/>
          </a:p>
        </p:txBody>
      </p:sp>
    </p:spTree>
    <p:extLst>
      <p:ext uri="{BB962C8B-B14F-4D97-AF65-F5344CB8AC3E}">
        <p14:creationId xmlns:p14="http://schemas.microsoft.com/office/powerpoint/2010/main" val="15998634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a:t>１　現代資本主義におけるマクロ経済政策</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3</a:t>
            </a:fld>
            <a:endParaRPr lang="en-US" altLang="ja-JP" dirty="0"/>
          </a:p>
        </p:txBody>
      </p:sp>
    </p:spTree>
    <p:extLst>
      <p:ext uri="{BB962C8B-B14F-4D97-AF65-F5344CB8AC3E}">
        <p14:creationId xmlns:p14="http://schemas.microsoft.com/office/powerpoint/2010/main" val="4189831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a:t>１－（１）マクロ経済における供給と需要　</a:t>
            </a:r>
          </a:p>
        </p:txBody>
      </p:sp>
      <p:sp>
        <p:nvSpPr>
          <p:cNvPr id="3" name="スライド番号プレースホルダー 2"/>
          <p:cNvSpPr>
            <a:spLocks noGrp="1"/>
          </p:cNvSpPr>
          <p:nvPr>
            <p:ph type="sldNum" sz="quarter" idx="12"/>
          </p:nvPr>
        </p:nvSpPr>
        <p:spPr/>
        <p:txBody>
          <a:bodyPr/>
          <a:lstStyle/>
          <a:p>
            <a:pPr>
              <a:defRPr/>
            </a:pPr>
            <a:fld id="{E4077BB3-7DFE-49E4-AA61-91FE59E29089}" type="slidenum">
              <a:rPr lang="en-US" altLang="ja-JP" smtClean="0"/>
              <a:pPr>
                <a:defRPr/>
              </a:pPr>
              <a:t>4</a:t>
            </a:fld>
            <a:endParaRPr lang="en-US" altLang="ja-JP" dirty="0"/>
          </a:p>
        </p:txBody>
      </p:sp>
    </p:spTree>
    <p:extLst>
      <p:ext uri="{BB962C8B-B14F-4D97-AF65-F5344CB8AC3E}">
        <p14:creationId xmlns:p14="http://schemas.microsoft.com/office/powerpoint/2010/main" val="2544990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91264" cy="1152128"/>
          </a:xfrm>
        </p:spPr>
        <p:txBody>
          <a:bodyPr/>
          <a:lstStyle/>
          <a:p>
            <a:r>
              <a:rPr kumimoji="1" lang="ja-JP" altLang="en-US" dirty="0"/>
              <a:t>財政・金融政策による経済的介入の必要性</a:t>
            </a:r>
          </a:p>
        </p:txBody>
      </p:sp>
      <p:sp>
        <p:nvSpPr>
          <p:cNvPr id="3" name="コンテンツ プレースホルダー 2"/>
          <p:cNvSpPr>
            <a:spLocks noGrp="1"/>
          </p:cNvSpPr>
          <p:nvPr>
            <p:ph idx="1"/>
          </p:nvPr>
        </p:nvSpPr>
        <p:spPr>
          <a:xfrm>
            <a:off x="467544" y="1988840"/>
            <a:ext cx="8229600" cy="4752528"/>
          </a:xfrm>
        </p:spPr>
        <p:txBody>
          <a:bodyPr>
            <a:normAutofit lnSpcReduction="10000"/>
          </a:bodyPr>
          <a:lstStyle/>
          <a:p>
            <a:r>
              <a:rPr kumimoji="1" lang="ja-JP" altLang="en-US" u="sng" dirty="0"/>
              <a:t>管理通貨制度の下での通貨供給の調整</a:t>
            </a:r>
            <a:endParaRPr kumimoji="1" lang="en-US" altLang="ja-JP" u="sng" dirty="0"/>
          </a:p>
          <a:p>
            <a:r>
              <a:rPr kumimoji="1" lang="ja-JP" altLang="en-US" u="sng" dirty="0"/>
              <a:t>非自発的失業を解消するための有効需要の創出・調整</a:t>
            </a:r>
            <a:endParaRPr kumimoji="1" lang="en-US" altLang="ja-JP" u="sng" dirty="0"/>
          </a:p>
          <a:p>
            <a:r>
              <a:rPr lang="ja-JP" altLang="en-US" dirty="0"/>
              <a:t>所得再分配</a:t>
            </a:r>
            <a:endParaRPr lang="en-US" altLang="ja-JP" dirty="0"/>
          </a:p>
          <a:p>
            <a:r>
              <a:rPr kumimoji="1" lang="ja-JP" altLang="en-US" dirty="0"/>
              <a:t>市場で供給され難い公共財の供給</a:t>
            </a:r>
            <a:endParaRPr kumimoji="1" lang="en-US" altLang="ja-JP" dirty="0"/>
          </a:p>
          <a:p>
            <a:r>
              <a:rPr kumimoji="1" lang="ja-JP" altLang="en-US" dirty="0"/>
              <a:t>規模や不確実性に対するリスクの軽減</a:t>
            </a:r>
            <a:endParaRPr kumimoji="1" lang="en-US" altLang="ja-JP" dirty="0"/>
          </a:p>
          <a:p>
            <a:pPr marL="0" indent="0">
              <a:buNone/>
            </a:pPr>
            <a:r>
              <a:rPr kumimoji="1" lang="ja-JP" altLang="en-US" dirty="0"/>
              <a:t>→下線部を達成するための財政・金融政策の経済学的把握のために，以下，最小限のマクロ経済理論の解説を行う</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5</a:t>
            </a:fld>
            <a:endParaRPr lang="en-US" altLang="ja-JP" dirty="0"/>
          </a:p>
        </p:txBody>
      </p:sp>
    </p:spTree>
    <p:extLst>
      <p:ext uri="{BB962C8B-B14F-4D97-AF65-F5344CB8AC3E}">
        <p14:creationId xmlns:p14="http://schemas.microsoft.com/office/powerpoint/2010/main" val="2601590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GDP</a:t>
            </a:r>
            <a:r>
              <a:rPr kumimoji="1" lang="ja-JP" altLang="en-US" dirty="0"/>
              <a:t>の三面等価</a:t>
            </a:r>
          </a:p>
        </p:txBody>
      </p:sp>
      <p:sp>
        <p:nvSpPr>
          <p:cNvPr id="3" name="コンテンツ プレースホルダー 2"/>
          <p:cNvSpPr>
            <a:spLocks noGrp="1"/>
          </p:cNvSpPr>
          <p:nvPr>
            <p:ph idx="1"/>
          </p:nvPr>
        </p:nvSpPr>
        <p:spPr>
          <a:xfrm>
            <a:off x="457200" y="1600201"/>
            <a:ext cx="8229600" cy="4853135"/>
          </a:xfrm>
        </p:spPr>
        <p:txBody>
          <a:bodyPr>
            <a:normAutofit fontScale="92500" lnSpcReduction="20000"/>
          </a:bodyPr>
          <a:lstStyle/>
          <a:p>
            <a:r>
              <a:rPr kumimoji="1" lang="ja-JP" altLang="en-US" dirty="0"/>
              <a:t>生産：国内総生産（中間投入を除き付加価値を合計）→供給</a:t>
            </a:r>
            <a:endParaRPr kumimoji="1" lang="en-US" altLang="ja-JP" dirty="0"/>
          </a:p>
          <a:p>
            <a:pPr lvl="1"/>
            <a:r>
              <a:rPr lang="en-US" altLang="ja-JP" dirty="0"/>
              <a:t>1</a:t>
            </a:r>
            <a:r>
              <a:rPr lang="ja-JP" altLang="en-US" dirty="0"/>
              <a:t>次産業＋</a:t>
            </a:r>
            <a:r>
              <a:rPr lang="en-US" altLang="ja-JP" dirty="0"/>
              <a:t>2</a:t>
            </a:r>
            <a:r>
              <a:rPr lang="ja-JP" altLang="en-US" dirty="0"/>
              <a:t>次産業＋</a:t>
            </a:r>
            <a:r>
              <a:rPr lang="en-US" altLang="ja-JP" dirty="0"/>
              <a:t>3</a:t>
            </a:r>
            <a:r>
              <a:rPr lang="ja-JP" altLang="en-US" dirty="0"/>
              <a:t>次産業</a:t>
            </a:r>
            <a:r>
              <a:rPr lang="en-US" altLang="ja-JP" dirty="0"/>
              <a:t>(</a:t>
            </a:r>
            <a:r>
              <a:rPr lang="ja-JP" altLang="en-US" dirty="0"/>
              <a:t>政府サービス，非営利サービス含む</a:t>
            </a:r>
            <a:r>
              <a:rPr lang="en-US" altLang="ja-JP" dirty="0"/>
              <a:t>)</a:t>
            </a:r>
          </a:p>
          <a:p>
            <a:r>
              <a:rPr kumimoji="1" lang="ja-JP" altLang="en-US" dirty="0"/>
              <a:t>所得：国内総生産（国民所得＋生産・輸出品課税</a:t>
            </a:r>
            <a:r>
              <a:rPr lang="ja-JP" altLang="en-US" dirty="0"/>
              <a:t>－補助金</a:t>
            </a:r>
            <a:r>
              <a:rPr lang="en-US" altLang="ja-JP" dirty="0"/>
              <a:t>)</a:t>
            </a:r>
            <a:endParaRPr kumimoji="1" lang="en-US" altLang="ja-JP" dirty="0"/>
          </a:p>
          <a:p>
            <a:pPr lvl="1"/>
            <a:r>
              <a:rPr lang="ja-JP" altLang="en-US" dirty="0" smtClean="0"/>
              <a:t>＿＿＿＿＿＿＿＋</a:t>
            </a:r>
            <a:r>
              <a:rPr lang="ja-JP" altLang="en-US" dirty="0"/>
              <a:t>財産所得＋企業所得＋生産・輸出品に課される税－補助金</a:t>
            </a:r>
            <a:endParaRPr lang="en-US" altLang="ja-JP" dirty="0"/>
          </a:p>
          <a:p>
            <a:r>
              <a:rPr kumimoji="1" lang="ja-JP" altLang="en-US" dirty="0"/>
              <a:t>支出：国内総支出→需要</a:t>
            </a:r>
            <a:endParaRPr kumimoji="1" lang="en-US" altLang="ja-JP" dirty="0"/>
          </a:p>
          <a:p>
            <a:pPr lvl="1"/>
            <a:r>
              <a:rPr lang="ja-JP" altLang="en-US" dirty="0" smtClean="0"/>
              <a:t>＿＿＿＿＿＿＿＿＿＋</a:t>
            </a:r>
            <a:r>
              <a:rPr lang="ja-JP" altLang="en-US" dirty="0"/>
              <a:t>民間住宅投資＋民間企業設備投資＋民間在庫品増加＋政府最終消費支出＋公的固定資本形成＋公的在庫品増加＋輸出－輸入</a:t>
            </a:r>
            <a:endParaRPr kumimoji="1" lang="en-US" altLang="ja-JP" dirty="0"/>
          </a:p>
          <a:p>
            <a:pPr lvl="1"/>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6</a:t>
            </a:fld>
            <a:endParaRPr lang="en-US" altLang="ja-JP" dirty="0"/>
          </a:p>
        </p:txBody>
      </p:sp>
    </p:spTree>
    <p:extLst>
      <p:ext uri="{BB962C8B-B14F-4D97-AF65-F5344CB8AC3E}">
        <p14:creationId xmlns:p14="http://schemas.microsoft.com/office/powerpoint/2010/main" val="24507232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需要側と供給側（１）</a:t>
            </a:r>
          </a:p>
        </p:txBody>
      </p:sp>
      <p:sp>
        <p:nvSpPr>
          <p:cNvPr id="3" name="コンテンツ プレースホルダー 2"/>
          <p:cNvSpPr>
            <a:spLocks noGrp="1"/>
          </p:cNvSpPr>
          <p:nvPr>
            <p:ph idx="1"/>
          </p:nvPr>
        </p:nvSpPr>
        <p:spPr>
          <a:xfrm>
            <a:off x="457200" y="1052736"/>
            <a:ext cx="8579296" cy="5805263"/>
          </a:xfrm>
        </p:spPr>
        <p:txBody>
          <a:bodyPr>
            <a:normAutofit fontScale="85000" lnSpcReduction="20000"/>
          </a:bodyPr>
          <a:lstStyle/>
          <a:p>
            <a:r>
              <a:rPr lang="en-US" altLang="ja-JP" dirty="0"/>
              <a:t>GDP</a:t>
            </a:r>
            <a:r>
              <a:rPr lang="ja-JP" altLang="en-US" dirty="0"/>
              <a:t>ギャップ（</a:t>
            </a:r>
            <a:r>
              <a:rPr lang="en-US" altLang="ja-JP" dirty="0">
                <a:hlinkClick r:id="rId2" action="ppaction://hlinkpres?slideindex=23&amp;slidetitle=潜在GDP自体が持続的に低下している（福田[2017]）"/>
              </a:rPr>
              <a:t>Ⅱ</a:t>
            </a:r>
            <a:r>
              <a:rPr lang="ja-JP" altLang="en-US" dirty="0">
                <a:hlinkClick r:id="rId2" action="ppaction://hlinkpres?slideindex=23&amp;slidetitle=潜在GDP自体が持続的に低下している（福田[2017]）"/>
              </a:rPr>
              <a:t>章</a:t>
            </a:r>
            <a:r>
              <a:rPr lang="ja-JP" altLang="en-US" dirty="0"/>
              <a:t>，</a:t>
            </a:r>
            <a:r>
              <a:rPr lang="en-US" altLang="ja-JP" dirty="0">
                <a:hlinkClick r:id="rId3" action="ppaction://hlinkpres?slideindex=38&amp;slidetitle=成長停滞の要因(需要側１)"/>
              </a:rPr>
              <a:t>Ⅲ</a:t>
            </a:r>
            <a:r>
              <a:rPr lang="ja-JP" altLang="en-US" dirty="0">
                <a:hlinkClick r:id="rId3" action="ppaction://hlinkpres?slideindex=38&amp;slidetitle=成長停滞の要因(需要側１)"/>
              </a:rPr>
              <a:t>章</a:t>
            </a:r>
            <a:r>
              <a:rPr lang="ja-JP" altLang="en-US" dirty="0"/>
              <a:t>スライド参照）</a:t>
            </a:r>
            <a:r>
              <a:rPr lang="en-US" altLang="ja-JP" dirty="0"/>
              <a:t/>
            </a:r>
            <a:br>
              <a:rPr lang="en-US" altLang="ja-JP" dirty="0"/>
            </a:br>
            <a:r>
              <a:rPr lang="ja-JP" altLang="en-US" dirty="0"/>
              <a:t>＝需給ギャップ＝（潜在</a:t>
            </a:r>
            <a:r>
              <a:rPr lang="en-US" altLang="ja-JP" dirty="0"/>
              <a:t>GDP</a:t>
            </a:r>
            <a:r>
              <a:rPr lang="ja-JP" altLang="en-US" dirty="0"/>
              <a:t>－実際の</a:t>
            </a:r>
            <a:r>
              <a:rPr lang="en-US" altLang="ja-JP" dirty="0"/>
              <a:t>GDP</a:t>
            </a:r>
            <a:r>
              <a:rPr lang="ja-JP" altLang="en-US" dirty="0"/>
              <a:t>）／潜在</a:t>
            </a:r>
            <a:r>
              <a:rPr lang="en-US" altLang="ja-JP" dirty="0"/>
              <a:t>GDP</a:t>
            </a:r>
            <a:endParaRPr lang="ja-JP" altLang="en-US" dirty="0"/>
          </a:p>
          <a:p>
            <a:pPr lvl="1"/>
            <a:r>
              <a:rPr kumimoji="1" lang="ja-JP" altLang="en-US" dirty="0"/>
              <a:t>潜在</a:t>
            </a:r>
            <a:r>
              <a:rPr kumimoji="1" lang="en-US" altLang="ja-JP" dirty="0"/>
              <a:t>GDP</a:t>
            </a:r>
            <a:r>
              <a:rPr lang="ja-JP" altLang="en-US" dirty="0"/>
              <a:t>：現存する経済構造の下で，利用可能なすべての資源を利用した場合に達成可能な</a:t>
            </a:r>
            <a:r>
              <a:rPr lang="en-US" altLang="ja-JP" dirty="0"/>
              <a:t>GDP</a:t>
            </a:r>
            <a:r>
              <a:rPr lang="ja-JP" altLang="en-US" dirty="0"/>
              <a:t>＝供給可能水準</a:t>
            </a:r>
            <a:endParaRPr lang="en-US" altLang="ja-JP" dirty="0"/>
          </a:p>
          <a:p>
            <a:pPr lvl="2"/>
            <a:r>
              <a:rPr lang="ja-JP" altLang="en-US" dirty="0"/>
              <a:t>潜在成長率：潜在</a:t>
            </a:r>
            <a:r>
              <a:rPr lang="en-US" altLang="ja-JP" dirty="0"/>
              <a:t>GDP</a:t>
            </a:r>
            <a:r>
              <a:rPr lang="ja-JP" altLang="en-US" dirty="0"/>
              <a:t>の成長率</a:t>
            </a:r>
            <a:endParaRPr lang="en-US" altLang="ja-JP" dirty="0"/>
          </a:p>
          <a:p>
            <a:pPr lvl="1"/>
            <a:r>
              <a:rPr lang="ja-JP" altLang="en-US" dirty="0"/>
              <a:t>実際の</a:t>
            </a:r>
            <a:r>
              <a:rPr lang="en-US" altLang="ja-JP" dirty="0"/>
              <a:t>GDP</a:t>
            </a:r>
            <a:r>
              <a:rPr lang="ja-JP" altLang="en-US" dirty="0"/>
              <a:t>：実際の総需要</a:t>
            </a:r>
            <a:endParaRPr lang="en-US" altLang="ja-JP" dirty="0"/>
          </a:p>
          <a:p>
            <a:pPr lvl="1"/>
            <a:r>
              <a:rPr lang="ja-JP" altLang="en-US" dirty="0"/>
              <a:t>利用されていない労働力（失業）や遊休設備や在庫があることを意味</a:t>
            </a:r>
            <a:endParaRPr lang="en-US" altLang="ja-JP" dirty="0"/>
          </a:p>
          <a:p>
            <a:r>
              <a:rPr lang="ja-JP" altLang="en-US" dirty="0"/>
              <a:t>デフレ＝持続的な物価水準の低落。不況と併存しやすい</a:t>
            </a:r>
            <a:endParaRPr lang="en-US" altLang="ja-JP" dirty="0"/>
          </a:p>
          <a:p>
            <a:pPr lvl="1"/>
            <a:r>
              <a:rPr lang="ja-JP" altLang="en-US" dirty="0"/>
              <a:t>需給ギャップの存在</a:t>
            </a:r>
            <a:r>
              <a:rPr lang="en-US" altLang="ja-JP" dirty="0"/>
              <a:t>=</a:t>
            </a:r>
            <a:r>
              <a:rPr lang="ja-JP" altLang="en-US" dirty="0"/>
              <a:t>需要不足→物価の低下（不況を反映したデフレ）</a:t>
            </a:r>
            <a:endParaRPr lang="en-US" altLang="ja-JP" dirty="0"/>
          </a:p>
          <a:p>
            <a:pPr lvl="1"/>
            <a:r>
              <a:rPr lang="ja-JP" altLang="en-US" dirty="0"/>
              <a:t>企業</a:t>
            </a:r>
            <a:r>
              <a:rPr lang="en-US" altLang="ja-JP" dirty="0"/>
              <a:t>:</a:t>
            </a:r>
            <a:r>
              <a:rPr lang="ja-JP" altLang="en-US" dirty="0"/>
              <a:t>価格低下・（貨幣賃金低下を実質賃金上昇が相殺）→投資減退・雇用縮小→需要減・失業増（デフレゆえの不況）</a:t>
            </a:r>
            <a:endParaRPr lang="en-US" altLang="ja-JP" dirty="0"/>
          </a:p>
          <a:p>
            <a:pPr lvl="1"/>
            <a:r>
              <a:rPr lang="ja-JP" altLang="en-US" dirty="0"/>
              <a:t>家計</a:t>
            </a:r>
            <a:r>
              <a:rPr lang="en-US" altLang="ja-JP" dirty="0"/>
              <a:t>:</a:t>
            </a:r>
            <a:r>
              <a:rPr lang="ja-JP" altLang="en-US" dirty="0"/>
              <a:t>貨幣賃金率低下（を実質賃金上昇が相殺するが）→消費意欲低下（デフレゆえの不況）</a:t>
            </a:r>
            <a:endParaRPr lang="en-US" altLang="ja-JP" dirty="0"/>
          </a:p>
          <a:p>
            <a:pPr lvl="1"/>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7</a:t>
            </a:fld>
            <a:endParaRPr lang="en-US" altLang="ja-JP" dirty="0"/>
          </a:p>
        </p:txBody>
      </p:sp>
    </p:spTree>
    <p:extLst>
      <p:ext uri="{BB962C8B-B14F-4D97-AF65-F5344CB8AC3E}">
        <p14:creationId xmlns:p14="http://schemas.microsoft.com/office/powerpoint/2010/main" val="40524242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需要側と供給側（２）</a:t>
            </a:r>
          </a:p>
        </p:txBody>
      </p:sp>
      <p:sp>
        <p:nvSpPr>
          <p:cNvPr id="3" name="コンテンツ プレースホルダー 2"/>
          <p:cNvSpPr>
            <a:spLocks noGrp="1"/>
          </p:cNvSpPr>
          <p:nvPr>
            <p:ph idx="1"/>
          </p:nvPr>
        </p:nvSpPr>
        <p:spPr/>
        <p:txBody>
          <a:bodyPr>
            <a:normAutofit fontScale="85000" lnSpcReduction="10000"/>
          </a:bodyPr>
          <a:lstStyle/>
          <a:p>
            <a:r>
              <a:rPr lang="ja-JP" altLang="en-US" dirty="0"/>
              <a:t>インフレ＝持続的な物価水準の上昇</a:t>
            </a:r>
            <a:r>
              <a:rPr lang="ja-JP" altLang="en-US" dirty="0" smtClean="0"/>
              <a:t>。好況・</a:t>
            </a:r>
            <a:r>
              <a:rPr lang="ja-JP" altLang="en-US" dirty="0"/>
              <a:t>景気過熱と併存しやすい</a:t>
            </a:r>
            <a:endParaRPr lang="en-US" altLang="ja-JP" dirty="0"/>
          </a:p>
          <a:p>
            <a:pPr lvl="1"/>
            <a:r>
              <a:rPr lang="ja-JP" altLang="en-US" dirty="0"/>
              <a:t>需給ギャップ解消に向かう</a:t>
            </a:r>
            <a:r>
              <a:rPr lang="en-US" altLang="ja-JP" dirty="0"/>
              <a:t>=</a:t>
            </a:r>
            <a:r>
              <a:rPr lang="ja-JP" altLang="en-US" dirty="0"/>
              <a:t>需要拡大→物価の上昇（好況を反映したインフレ）</a:t>
            </a:r>
            <a:endParaRPr lang="en-US" altLang="ja-JP" dirty="0"/>
          </a:p>
          <a:p>
            <a:pPr lvl="1"/>
            <a:r>
              <a:rPr lang="ja-JP" altLang="en-US" dirty="0"/>
              <a:t>企業</a:t>
            </a:r>
            <a:r>
              <a:rPr lang="en-US" altLang="ja-JP" dirty="0"/>
              <a:t>:</a:t>
            </a:r>
            <a:r>
              <a:rPr lang="ja-JP" altLang="en-US" dirty="0"/>
              <a:t>価格上昇・（貨幣賃金上昇を実質賃金下落が相殺）→投資増加・雇用増加→需要増・失業減（インフレゆえの好況）</a:t>
            </a:r>
            <a:endParaRPr lang="en-US" altLang="ja-JP" dirty="0"/>
          </a:p>
          <a:p>
            <a:pPr lvl="1"/>
            <a:r>
              <a:rPr lang="ja-JP" altLang="en-US" dirty="0"/>
              <a:t>家計</a:t>
            </a:r>
            <a:r>
              <a:rPr lang="en-US" altLang="ja-JP" dirty="0"/>
              <a:t>:</a:t>
            </a:r>
            <a:r>
              <a:rPr lang="ja-JP" altLang="en-US" dirty="0"/>
              <a:t>貨幣賃金率上昇（を実質賃金上昇が相殺するが）→消費意欲向上（インフレゆえの好況）</a:t>
            </a:r>
            <a:endParaRPr lang="en-US" altLang="ja-JP" dirty="0"/>
          </a:p>
          <a:p>
            <a:pPr lvl="1"/>
            <a:r>
              <a:rPr lang="ja-JP" altLang="en-US" dirty="0"/>
              <a:t>ただし，需給ギャップが解消すると</a:t>
            </a:r>
            <a:r>
              <a:rPr lang="ja-JP" altLang="en-US" dirty="0" smtClean="0"/>
              <a:t>，それ以上に買い手が購入しようとしても供給を伴わないので実際の需要・所得は増加せず，</a:t>
            </a:r>
            <a:r>
              <a:rPr lang="ja-JP" altLang="en-US" dirty="0"/>
              <a:t>ただ物価だけが上昇</a:t>
            </a:r>
            <a:r>
              <a:rPr lang="en-US" altLang="ja-JP" dirty="0"/>
              <a:t>(</a:t>
            </a:r>
            <a:r>
              <a:rPr lang="ja-JP" altLang="en-US" dirty="0"/>
              <a:t>インフレ</a:t>
            </a:r>
            <a:r>
              <a:rPr lang="en-US" altLang="ja-JP" dirty="0"/>
              <a:t>)</a:t>
            </a:r>
          </a:p>
          <a:p>
            <a:pPr lvl="1"/>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8</a:t>
            </a:fld>
            <a:endParaRPr lang="en-US" altLang="ja-JP" dirty="0"/>
          </a:p>
        </p:txBody>
      </p:sp>
    </p:spTree>
    <p:extLst>
      <p:ext uri="{BB962C8B-B14F-4D97-AF65-F5344CB8AC3E}">
        <p14:creationId xmlns:p14="http://schemas.microsoft.com/office/powerpoint/2010/main" val="14516004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需要側と供給側（３）</a:t>
            </a:r>
          </a:p>
        </p:txBody>
      </p:sp>
      <p:sp>
        <p:nvSpPr>
          <p:cNvPr id="3" name="コンテンツ プレースホルダー 2"/>
          <p:cNvSpPr>
            <a:spLocks noGrp="1"/>
          </p:cNvSpPr>
          <p:nvPr>
            <p:ph idx="1"/>
          </p:nvPr>
        </p:nvSpPr>
        <p:spPr>
          <a:xfrm>
            <a:off x="457200" y="1412777"/>
            <a:ext cx="8229600" cy="5328592"/>
          </a:xfrm>
        </p:spPr>
        <p:txBody>
          <a:bodyPr>
            <a:normAutofit fontScale="92500" lnSpcReduction="20000"/>
          </a:bodyPr>
          <a:lstStyle/>
          <a:p>
            <a:r>
              <a:rPr lang="ja-JP" altLang="en-US" dirty="0"/>
              <a:t>経済成長のためには</a:t>
            </a:r>
            <a:endParaRPr lang="en-US" altLang="ja-JP" dirty="0"/>
          </a:p>
          <a:p>
            <a:pPr lvl="1"/>
            <a:r>
              <a:rPr lang="ja-JP" altLang="en-US" dirty="0"/>
              <a:t>潜在</a:t>
            </a:r>
            <a:r>
              <a:rPr lang="en-US" altLang="ja-JP" dirty="0"/>
              <a:t>GDP</a:t>
            </a:r>
            <a:r>
              <a:rPr lang="ja-JP" altLang="en-US" dirty="0"/>
              <a:t>を引き上げる</a:t>
            </a:r>
            <a:endParaRPr lang="en-US" altLang="ja-JP" dirty="0"/>
          </a:p>
          <a:p>
            <a:pPr lvl="1"/>
            <a:r>
              <a:rPr lang="ja-JP" altLang="en-US" dirty="0"/>
              <a:t>有効需要（貨幣支出を伴う需要）を引き上げる</a:t>
            </a:r>
            <a:endParaRPr lang="en-US" altLang="ja-JP" dirty="0"/>
          </a:p>
          <a:p>
            <a:pPr lvl="1"/>
            <a:r>
              <a:rPr lang="ja-JP" altLang="en-US" dirty="0"/>
              <a:t>「物価下落を止める」ことは結果なのか，原因になり得るかは議論がある</a:t>
            </a:r>
            <a:endParaRPr lang="en-US" altLang="ja-JP" dirty="0"/>
          </a:p>
          <a:p>
            <a:r>
              <a:rPr lang="ja-JP" altLang="en-US" u="sng" dirty="0"/>
              <a:t>マクロ経済政策の目的は経済成長と失業の解消</a:t>
            </a:r>
            <a:r>
              <a:rPr lang="ja-JP" altLang="en-US" dirty="0"/>
              <a:t>＋</a:t>
            </a:r>
            <a:r>
              <a:rPr lang="en-US" altLang="ja-JP" dirty="0"/>
              <a:t>α</a:t>
            </a:r>
          </a:p>
          <a:p>
            <a:pPr lvl="1"/>
            <a:r>
              <a:rPr lang="ja-JP" altLang="en-US" dirty="0"/>
              <a:t>所得が大きくなる</a:t>
            </a:r>
            <a:endParaRPr lang="en-US" altLang="ja-JP" dirty="0"/>
          </a:p>
          <a:p>
            <a:pPr lvl="1"/>
            <a:r>
              <a:rPr lang="ja-JP" altLang="en-US" dirty="0"/>
              <a:t>無駄がなくなり資源が有効利用される。とくに失業（人を遊休させておく無駄）がなくなる</a:t>
            </a:r>
            <a:endParaRPr lang="en-US" altLang="ja-JP" dirty="0"/>
          </a:p>
          <a:p>
            <a:pPr lvl="2"/>
            <a:r>
              <a:rPr lang="ja-JP" altLang="en-US" dirty="0" smtClean="0"/>
              <a:t>＿＿＿＿＿＿</a:t>
            </a:r>
            <a:r>
              <a:rPr lang="en-US" altLang="ja-JP" dirty="0" smtClean="0"/>
              <a:t>(</a:t>
            </a:r>
            <a:r>
              <a:rPr lang="ja-JP" altLang="en-US" dirty="0"/>
              <a:t>インフレを加速させない失業率</a:t>
            </a:r>
            <a:r>
              <a:rPr lang="en-US" altLang="ja-JP" dirty="0"/>
              <a:t>)</a:t>
            </a:r>
            <a:r>
              <a:rPr lang="ja-JP" altLang="en-US" dirty="0"/>
              <a:t>程度まで失業率を下げる</a:t>
            </a:r>
            <a:endParaRPr lang="en-US" altLang="ja-JP" dirty="0"/>
          </a:p>
          <a:p>
            <a:pPr lvl="1"/>
            <a:r>
              <a:rPr lang="ja-JP" altLang="en-US" dirty="0"/>
              <a:t>それらを，将来社会にとって有効な設備や制度が生まれるように行う（小野</a:t>
            </a:r>
            <a:r>
              <a:rPr lang="en-US" altLang="ja-JP" dirty="0"/>
              <a:t>[2007]</a:t>
            </a:r>
            <a:r>
              <a:rPr lang="ja-JP" altLang="en-US" dirty="0"/>
              <a:t>）</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9</a:t>
            </a:fld>
            <a:endParaRPr lang="en-US" altLang="ja-JP" dirty="0"/>
          </a:p>
        </p:txBody>
      </p:sp>
    </p:spTree>
    <p:extLst>
      <p:ext uri="{BB962C8B-B14F-4D97-AF65-F5344CB8AC3E}">
        <p14:creationId xmlns:p14="http://schemas.microsoft.com/office/powerpoint/2010/main" val="3770392518"/>
      </p:ext>
    </p:extLst>
  </p:cSld>
  <p:clrMapOvr>
    <a:masterClrMapping/>
  </p:clrMapOvr>
  <p:timing>
    <p:tnLst>
      <p:par>
        <p:cTn id="1" dur="indefinite" restart="never" nodeType="tmRoot"/>
      </p:par>
    </p:tnLst>
  </p:timing>
</p:sld>
</file>

<file path=ppt/theme/theme1.xml><?xml version="1.0" encoding="utf-8"?>
<a:theme xmlns:a="http://schemas.openxmlformats.org/drawingml/2006/main" name="日本経済２">
  <a:themeElements>
    <a:clrScheme name="青緑">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日本経済テーマ1" id="{51632FA8-D42D-4C65-998C-B0D28B09122C}" vid="{DCB1BB0D-71EF-4E0B-BA2F-7D4A958EABDA}"/>
    </a:ext>
  </a:extLst>
</a:theme>
</file>

<file path=docProps/app.xml><?xml version="1.0" encoding="utf-8"?>
<Properties xmlns="http://schemas.openxmlformats.org/officeDocument/2006/extended-properties" xmlns:vt="http://schemas.openxmlformats.org/officeDocument/2006/docPropsVTypes">
  <Template>日本経済２</Template>
  <TotalTime>799</TotalTime>
  <Words>3050</Words>
  <Application>Microsoft Office PowerPoint</Application>
  <PresentationFormat>画面に合わせる (4:3)</PresentationFormat>
  <Paragraphs>266</Paragraphs>
  <Slides>29</Slides>
  <Notes>0</Notes>
  <HiddenSlides>0</HiddenSlides>
  <MMClips>0</MMClips>
  <ScaleCrop>false</ScaleCrop>
  <HeadingPairs>
    <vt:vector size="4" baseType="variant">
      <vt:variant>
        <vt:lpstr>テーマ</vt:lpstr>
      </vt:variant>
      <vt:variant>
        <vt:i4>1</vt:i4>
      </vt:variant>
      <vt:variant>
        <vt:lpstr>スライド タイトル</vt:lpstr>
      </vt:variant>
      <vt:variant>
        <vt:i4>29</vt:i4>
      </vt:variant>
    </vt:vector>
  </HeadingPairs>
  <TitlesOfParts>
    <vt:vector size="30" baseType="lpstr">
      <vt:lpstr>日本経済２</vt:lpstr>
      <vt:lpstr>Ⅳ　低成長の構造とマクロ経済政策</vt:lpstr>
      <vt:lpstr>構成</vt:lpstr>
      <vt:lpstr>１　現代資本主義におけるマクロ経済政策</vt:lpstr>
      <vt:lpstr>１－（１）マクロ経済における供給と需要　</vt:lpstr>
      <vt:lpstr>財政・金融政策による経済的介入の必要性</vt:lpstr>
      <vt:lpstr>GDPの三面等価</vt:lpstr>
      <vt:lpstr>需要側と供給側（１）</vt:lpstr>
      <vt:lpstr>需要側と供給側（２）</vt:lpstr>
      <vt:lpstr>需要側と供給側（３）</vt:lpstr>
      <vt:lpstr>供給側：潜在GDPの成長</vt:lpstr>
      <vt:lpstr>供給側政策に関わる論点</vt:lpstr>
      <vt:lpstr>需要側考察のためのモデル</vt:lpstr>
      <vt:lpstr>非自発的失業は労働需要を拡大しないと解決しない</vt:lpstr>
      <vt:lpstr>投資と消費を左右する要因：流動性選好</vt:lpstr>
      <vt:lpstr>投資を左右する要因：資本の限界効率</vt:lpstr>
      <vt:lpstr>有効需要の決定</vt:lpstr>
      <vt:lpstr>注意：諸個人が貯蓄を増やすと社会的に所得が低下する(伊東[2006]96-100頁）</vt:lpstr>
      <vt:lpstr>１－（２）　金融政策と財政政策の理論</vt:lpstr>
      <vt:lpstr>需要をどう刺激するか（Ⅰ）金融政策</vt:lpstr>
      <vt:lpstr>金融政策はどこまで有効か（１）</vt:lpstr>
      <vt:lpstr>金融政策はどこまで有効か（２）</vt:lpstr>
      <vt:lpstr>需要をどう刺激するか（Ⅱ）財政政策（１）</vt:lpstr>
      <vt:lpstr>需要をどう刺激するか（Ⅱ）財政政策（２）</vt:lpstr>
      <vt:lpstr>赤字財政は有効需要を拡大できるか？（１）</vt:lpstr>
      <vt:lpstr>赤字財政は有効需要を拡大できるか？（２）</vt:lpstr>
      <vt:lpstr>財政赤字のサステナビリティ</vt:lpstr>
      <vt:lpstr>１－（３）　小括</vt:lpstr>
      <vt:lpstr>小括</vt:lpstr>
      <vt:lpstr>１節　参考文献</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Nozomu Kawabata</dc:creator>
  <cp:lastModifiedBy>Nozomu</cp:lastModifiedBy>
  <cp:revision>78</cp:revision>
  <dcterms:created xsi:type="dcterms:W3CDTF">2018-03-01T02:07:00Z</dcterms:created>
  <dcterms:modified xsi:type="dcterms:W3CDTF">2018-04-02T08:15:03Z</dcterms:modified>
</cp:coreProperties>
</file>