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7" r:id="rId1"/>
  </p:sldMasterIdLst>
  <p:notesMasterIdLst>
    <p:notesMasterId r:id="rId60"/>
  </p:notesMasterIdLst>
  <p:sldIdLst>
    <p:sldId id="256" r:id="rId2"/>
    <p:sldId id="315" r:id="rId3"/>
    <p:sldId id="323" r:id="rId4"/>
    <p:sldId id="319" r:id="rId5"/>
    <p:sldId id="320" r:id="rId6"/>
    <p:sldId id="321" r:id="rId7"/>
    <p:sldId id="322" r:id="rId8"/>
    <p:sldId id="257" r:id="rId9"/>
    <p:sldId id="259" r:id="rId10"/>
    <p:sldId id="260" r:id="rId11"/>
    <p:sldId id="261" r:id="rId12"/>
    <p:sldId id="262" r:id="rId13"/>
    <p:sldId id="274" r:id="rId14"/>
    <p:sldId id="263" r:id="rId15"/>
    <p:sldId id="264" r:id="rId16"/>
    <p:sldId id="281" r:id="rId17"/>
    <p:sldId id="266" r:id="rId18"/>
    <p:sldId id="272" r:id="rId19"/>
    <p:sldId id="271" r:id="rId20"/>
    <p:sldId id="275" r:id="rId21"/>
    <p:sldId id="324" r:id="rId22"/>
    <p:sldId id="273" r:id="rId23"/>
    <p:sldId id="306" r:id="rId24"/>
    <p:sldId id="300" r:id="rId25"/>
    <p:sldId id="301" r:id="rId26"/>
    <p:sldId id="270" r:id="rId27"/>
    <p:sldId id="277" r:id="rId28"/>
    <p:sldId id="278" r:id="rId29"/>
    <p:sldId id="280" r:id="rId30"/>
    <p:sldId id="279" r:id="rId31"/>
    <p:sldId id="286" r:id="rId32"/>
    <p:sldId id="287" r:id="rId33"/>
    <p:sldId id="304" r:id="rId34"/>
    <p:sldId id="290" r:id="rId35"/>
    <p:sldId id="289" r:id="rId36"/>
    <p:sldId id="298" r:id="rId37"/>
    <p:sldId id="305" r:id="rId38"/>
    <p:sldId id="288" r:id="rId39"/>
    <p:sldId id="308" r:id="rId40"/>
    <p:sldId id="296" r:id="rId41"/>
    <p:sldId id="307" r:id="rId42"/>
    <p:sldId id="291" r:id="rId43"/>
    <p:sldId id="292" r:id="rId44"/>
    <p:sldId id="302" r:id="rId45"/>
    <p:sldId id="293" r:id="rId46"/>
    <p:sldId id="309" r:id="rId47"/>
    <p:sldId id="310" r:id="rId48"/>
    <p:sldId id="311" r:id="rId49"/>
    <p:sldId id="303" r:id="rId50"/>
    <p:sldId id="312" r:id="rId51"/>
    <p:sldId id="313" r:id="rId52"/>
    <p:sldId id="294" r:id="rId53"/>
    <p:sldId id="314" r:id="rId54"/>
    <p:sldId id="318" r:id="rId55"/>
    <p:sldId id="316" r:id="rId56"/>
    <p:sldId id="258" r:id="rId57"/>
    <p:sldId id="299" r:id="rId58"/>
    <p:sldId id="317" r:id="rId59"/>
  </p:sldIdLst>
  <p:sldSz cx="9144000" cy="6858000" type="screen4x3"/>
  <p:notesSz cx="6858000" cy="9945688"/>
  <p:defaultTextStyle>
    <a:defPPr>
      <a:defRPr lang="ja-JP"/>
    </a:defPPr>
    <a:lvl1pPr algn="l" rtl="0" fontAlgn="base">
      <a:spcBef>
        <a:spcPct val="0"/>
      </a:spcBef>
      <a:spcAft>
        <a:spcPct val="0"/>
      </a:spcAft>
      <a:defRPr kumimoji="1" kern="1200">
        <a:solidFill>
          <a:schemeClr val="tx1"/>
        </a:solidFill>
        <a:latin typeface="Verdana"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Verdana"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Verdana"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Verdana"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Verdana" pitchFamily="34" charset="0"/>
        <a:ea typeface="ＭＳ Ｐゴシック" pitchFamily="50"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94634" autoAdjust="0"/>
  </p:normalViewPr>
  <p:slideViewPr>
    <p:cSldViewPr>
      <p:cViewPr varScale="1">
        <p:scale>
          <a:sx n="105" d="100"/>
          <a:sy n="105" d="100"/>
        </p:scale>
        <p:origin x="-1722" y="-4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Lst>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_rels/viewProps.xml.rels><?xml version="1.0" encoding="UTF-8" standalone="yes"?>
<Relationships xmlns="http://schemas.openxmlformats.org/package/2006/relationships"><Relationship Id="rId13" Type="http://schemas.openxmlformats.org/officeDocument/2006/relationships/slide" Target="slides/slide13.xml"/><Relationship Id="rId18" Type="http://schemas.openxmlformats.org/officeDocument/2006/relationships/slide" Target="slides/slide18.xml"/><Relationship Id="rId26" Type="http://schemas.openxmlformats.org/officeDocument/2006/relationships/slide" Target="slides/slide27.xml"/><Relationship Id="rId39" Type="http://schemas.openxmlformats.org/officeDocument/2006/relationships/slide" Target="slides/slide40.xml"/><Relationship Id="rId21" Type="http://schemas.openxmlformats.org/officeDocument/2006/relationships/slide" Target="slides/slide22.xml"/><Relationship Id="rId34" Type="http://schemas.openxmlformats.org/officeDocument/2006/relationships/slide" Target="slides/slide35.xml"/><Relationship Id="rId42" Type="http://schemas.openxmlformats.org/officeDocument/2006/relationships/slide" Target="slides/slide43.xml"/><Relationship Id="rId47" Type="http://schemas.openxmlformats.org/officeDocument/2006/relationships/slide" Target="slides/slide48.xml"/><Relationship Id="rId50" Type="http://schemas.openxmlformats.org/officeDocument/2006/relationships/slide" Target="slides/slide51.xml"/><Relationship Id="rId55" Type="http://schemas.openxmlformats.org/officeDocument/2006/relationships/slide" Target="slides/slide56.xml"/><Relationship Id="rId7" Type="http://schemas.openxmlformats.org/officeDocument/2006/relationships/slide" Target="slides/slide7.xml"/><Relationship Id="rId12" Type="http://schemas.openxmlformats.org/officeDocument/2006/relationships/slide" Target="slides/slide12.xml"/><Relationship Id="rId17" Type="http://schemas.openxmlformats.org/officeDocument/2006/relationships/slide" Target="slides/slide17.xml"/><Relationship Id="rId25" Type="http://schemas.openxmlformats.org/officeDocument/2006/relationships/slide" Target="slides/slide26.xml"/><Relationship Id="rId33" Type="http://schemas.openxmlformats.org/officeDocument/2006/relationships/slide" Target="slides/slide34.xml"/><Relationship Id="rId38" Type="http://schemas.openxmlformats.org/officeDocument/2006/relationships/slide" Target="slides/slide39.xml"/><Relationship Id="rId46" Type="http://schemas.openxmlformats.org/officeDocument/2006/relationships/slide" Target="slides/slide47.xml"/><Relationship Id="rId2" Type="http://schemas.openxmlformats.org/officeDocument/2006/relationships/slide" Target="slides/slide2.xml"/><Relationship Id="rId16" Type="http://schemas.openxmlformats.org/officeDocument/2006/relationships/slide" Target="slides/slide16.xml"/><Relationship Id="rId20" Type="http://schemas.openxmlformats.org/officeDocument/2006/relationships/slide" Target="slides/slide20.xml"/><Relationship Id="rId29" Type="http://schemas.openxmlformats.org/officeDocument/2006/relationships/slide" Target="slides/slide30.xml"/><Relationship Id="rId41" Type="http://schemas.openxmlformats.org/officeDocument/2006/relationships/slide" Target="slides/slide42.xml"/><Relationship Id="rId54" Type="http://schemas.openxmlformats.org/officeDocument/2006/relationships/slide" Target="slides/slide55.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1.xml"/><Relationship Id="rId24" Type="http://schemas.openxmlformats.org/officeDocument/2006/relationships/slide" Target="slides/slide25.xml"/><Relationship Id="rId32" Type="http://schemas.openxmlformats.org/officeDocument/2006/relationships/slide" Target="slides/slide33.xml"/><Relationship Id="rId37" Type="http://schemas.openxmlformats.org/officeDocument/2006/relationships/slide" Target="slides/slide38.xml"/><Relationship Id="rId40" Type="http://schemas.openxmlformats.org/officeDocument/2006/relationships/slide" Target="slides/slide41.xml"/><Relationship Id="rId45" Type="http://schemas.openxmlformats.org/officeDocument/2006/relationships/slide" Target="slides/slide46.xml"/><Relationship Id="rId53" Type="http://schemas.openxmlformats.org/officeDocument/2006/relationships/slide" Target="slides/slide54.xml"/><Relationship Id="rId5" Type="http://schemas.openxmlformats.org/officeDocument/2006/relationships/slide" Target="slides/slide5.xml"/><Relationship Id="rId15" Type="http://schemas.openxmlformats.org/officeDocument/2006/relationships/slide" Target="slides/slide15.xml"/><Relationship Id="rId23" Type="http://schemas.openxmlformats.org/officeDocument/2006/relationships/slide" Target="slides/slide24.xml"/><Relationship Id="rId28" Type="http://schemas.openxmlformats.org/officeDocument/2006/relationships/slide" Target="slides/slide29.xml"/><Relationship Id="rId36" Type="http://schemas.openxmlformats.org/officeDocument/2006/relationships/slide" Target="slides/slide37.xml"/><Relationship Id="rId49" Type="http://schemas.openxmlformats.org/officeDocument/2006/relationships/slide" Target="slides/slide50.xml"/><Relationship Id="rId57" Type="http://schemas.openxmlformats.org/officeDocument/2006/relationships/slide" Target="slides/slide58.xml"/><Relationship Id="rId10" Type="http://schemas.openxmlformats.org/officeDocument/2006/relationships/slide" Target="slides/slide10.xml"/><Relationship Id="rId19" Type="http://schemas.openxmlformats.org/officeDocument/2006/relationships/slide" Target="slides/slide19.xml"/><Relationship Id="rId31" Type="http://schemas.openxmlformats.org/officeDocument/2006/relationships/slide" Target="slides/slide32.xml"/><Relationship Id="rId44" Type="http://schemas.openxmlformats.org/officeDocument/2006/relationships/slide" Target="slides/slide45.xml"/><Relationship Id="rId52" Type="http://schemas.openxmlformats.org/officeDocument/2006/relationships/slide" Target="slides/slide53.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14.xml"/><Relationship Id="rId22" Type="http://schemas.openxmlformats.org/officeDocument/2006/relationships/slide" Target="slides/slide23.xml"/><Relationship Id="rId27" Type="http://schemas.openxmlformats.org/officeDocument/2006/relationships/slide" Target="slides/slide28.xml"/><Relationship Id="rId30" Type="http://schemas.openxmlformats.org/officeDocument/2006/relationships/slide" Target="slides/slide31.xml"/><Relationship Id="rId35" Type="http://schemas.openxmlformats.org/officeDocument/2006/relationships/slide" Target="slides/slide36.xml"/><Relationship Id="rId43" Type="http://schemas.openxmlformats.org/officeDocument/2006/relationships/slide" Target="slides/slide44.xml"/><Relationship Id="rId48" Type="http://schemas.openxmlformats.org/officeDocument/2006/relationships/slide" Target="slides/slide49.xml"/><Relationship Id="rId56" Type="http://schemas.openxmlformats.org/officeDocument/2006/relationships/slide" Target="slides/slide57.xml"/><Relationship Id="rId8" Type="http://schemas.openxmlformats.org/officeDocument/2006/relationships/slide" Target="slides/slide8.xml"/><Relationship Id="rId51" Type="http://schemas.openxmlformats.org/officeDocument/2006/relationships/slide" Target="slides/slide52.xml"/><Relationship Id="rId3"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2393" cy="497685"/>
          </a:xfrm>
          <a:prstGeom prst="rect">
            <a:avLst/>
          </a:prstGeom>
        </p:spPr>
        <p:txBody>
          <a:bodyPr vert="horz" lIns="92546" tIns="46273" rIns="92546" bIns="46273"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83991" y="0"/>
            <a:ext cx="2972392" cy="497685"/>
          </a:xfrm>
          <a:prstGeom prst="rect">
            <a:avLst/>
          </a:prstGeom>
        </p:spPr>
        <p:txBody>
          <a:bodyPr vert="horz" lIns="92546" tIns="46273" rIns="92546" bIns="46273" rtlCol="0"/>
          <a:lstStyle>
            <a:lvl1pPr algn="r">
              <a:defRPr sz="1200"/>
            </a:lvl1pPr>
          </a:lstStyle>
          <a:p>
            <a:fld id="{589189C1-4A8F-487A-9CC2-7DE35C3DAA8A}" type="datetimeFigureOut">
              <a:rPr kumimoji="1" lang="ja-JP" altLang="en-US" smtClean="0"/>
              <a:t>2018/4/2</a:t>
            </a:fld>
            <a:endParaRPr kumimoji="1" lang="ja-JP" altLang="en-US" dirty="0"/>
          </a:p>
        </p:txBody>
      </p:sp>
      <p:sp>
        <p:nvSpPr>
          <p:cNvPr id="4" name="スライド イメージ プレースホルダー 3"/>
          <p:cNvSpPr>
            <a:spLocks noGrp="1" noRot="1" noChangeAspect="1"/>
          </p:cNvSpPr>
          <p:nvPr>
            <p:ph type="sldImg" idx="2"/>
          </p:nvPr>
        </p:nvSpPr>
        <p:spPr>
          <a:xfrm>
            <a:off x="941388" y="746125"/>
            <a:ext cx="4975225" cy="3730625"/>
          </a:xfrm>
          <a:prstGeom prst="rect">
            <a:avLst/>
          </a:prstGeom>
          <a:noFill/>
          <a:ln w="12700">
            <a:solidFill>
              <a:prstClr val="black"/>
            </a:solidFill>
          </a:ln>
        </p:spPr>
        <p:txBody>
          <a:bodyPr vert="horz" lIns="92546" tIns="46273" rIns="92546" bIns="46273" rtlCol="0" anchor="ctr"/>
          <a:lstStyle/>
          <a:p>
            <a:endParaRPr lang="ja-JP" altLang="en-US" dirty="0"/>
          </a:p>
        </p:txBody>
      </p:sp>
      <p:sp>
        <p:nvSpPr>
          <p:cNvPr id="5" name="ノート プレースホルダー 4"/>
          <p:cNvSpPr>
            <a:spLocks noGrp="1"/>
          </p:cNvSpPr>
          <p:nvPr>
            <p:ph type="body" sz="quarter" idx="3"/>
          </p:nvPr>
        </p:nvSpPr>
        <p:spPr>
          <a:xfrm>
            <a:off x="685316" y="4724001"/>
            <a:ext cx="5487370" cy="4475960"/>
          </a:xfrm>
          <a:prstGeom prst="rect">
            <a:avLst/>
          </a:prstGeom>
        </p:spPr>
        <p:txBody>
          <a:bodyPr vert="horz" lIns="92546" tIns="46273" rIns="92546" bIns="4627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6403"/>
            <a:ext cx="2972393" cy="497684"/>
          </a:xfrm>
          <a:prstGeom prst="rect">
            <a:avLst/>
          </a:prstGeom>
        </p:spPr>
        <p:txBody>
          <a:bodyPr vert="horz" lIns="92546" tIns="46273" rIns="92546" bIns="46273"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83991" y="9446403"/>
            <a:ext cx="2972392" cy="497684"/>
          </a:xfrm>
          <a:prstGeom prst="rect">
            <a:avLst/>
          </a:prstGeom>
        </p:spPr>
        <p:txBody>
          <a:bodyPr vert="horz" lIns="92546" tIns="46273" rIns="92546" bIns="46273" rtlCol="0" anchor="b"/>
          <a:lstStyle>
            <a:lvl1pPr algn="r">
              <a:defRPr sz="1200"/>
            </a:lvl1pPr>
          </a:lstStyle>
          <a:p>
            <a:fld id="{C55C1111-BC38-402F-B2B1-4BA135FB5D8E}" type="slidenum">
              <a:rPr kumimoji="1" lang="ja-JP" altLang="en-US" smtClean="0"/>
              <a:t>‹#›</a:t>
            </a:fld>
            <a:endParaRPr kumimoji="1" lang="ja-JP" altLang="en-US" dirty="0"/>
          </a:p>
        </p:txBody>
      </p:sp>
    </p:spTree>
    <p:extLst>
      <p:ext uri="{BB962C8B-B14F-4D97-AF65-F5344CB8AC3E}">
        <p14:creationId xmlns:p14="http://schemas.microsoft.com/office/powerpoint/2010/main" val="163005663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a:prstGeom prst="rect">
            <a:avLst/>
          </a:prstGeo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lvl1pPr>
              <a:defRPr/>
            </a:lvl1pPr>
          </a:lstStyle>
          <a:p>
            <a:pPr>
              <a:defRPr/>
            </a:pPr>
            <a:fld id="{C28F4EE8-6896-43CB-ABDE-078C0F00DB84}" type="datetime1">
              <a:rPr lang="ja-JP" altLang="en-US"/>
              <a:pPr>
                <a:defRPr/>
              </a:pPr>
              <a:t>2018/4/2</a:t>
            </a:fld>
            <a:endParaRPr lang="en-US" altLang="ja-JP"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ltLang="ja-JP" dirty="0"/>
          </a:p>
        </p:txBody>
      </p:sp>
      <p:sp>
        <p:nvSpPr>
          <p:cNvPr id="6" name="スライド番号プレースホルダー 5"/>
          <p:cNvSpPr>
            <a:spLocks noGrp="1"/>
          </p:cNvSpPr>
          <p:nvPr>
            <p:ph type="sldNum" sz="quarter" idx="12"/>
          </p:nvPr>
        </p:nvSpPr>
        <p:spPr>
          <a:xfrm>
            <a:off x="7956550" y="6356350"/>
            <a:ext cx="730250" cy="365125"/>
          </a:xfrm>
          <a:prstGeom prst="rect">
            <a:avLst/>
          </a:prstGeom>
        </p:spPr>
        <p:txBody>
          <a:bodyPr/>
          <a:lstStyle>
            <a:lvl1pPr>
              <a:defRPr/>
            </a:lvl1pPr>
          </a:lstStyle>
          <a:p>
            <a:pPr>
              <a:defRPr/>
            </a:pPr>
            <a:fld id="{A4C94890-C4E6-4AB5-BD55-4CD805F317D2}" type="slidenum">
              <a:rPr lang="en-US" altLang="ja-JP"/>
              <a:pPr>
                <a:defRPr/>
              </a:pPr>
              <a:t>‹#›</a:t>
            </a:fld>
            <a:endParaRPr lang="en-US" altLang="ja-JP" dirty="0"/>
          </a:p>
        </p:txBody>
      </p:sp>
    </p:spTree>
    <p:extLst>
      <p:ext uri="{BB962C8B-B14F-4D97-AF65-F5344CB8AC3E}">
        <p14:creationId xmlns:p14="http://schemas.microsoft.com/office/powerpoint/2010/main" val="1387902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1600200"/>
            <a:ext cx="82296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lvl1pPr>
              <a:defRPr/>
            </a:lvl1pPr>
          </a:lstStyle>
          <a:p>
            <a:pPr>
              <a:defRPr/>
            </a:pPr>
            <a:fld id="{8104B4BC-B095-4B2F-8DC1-6BEAD9F0BAA9}" type="datetime1">
              <a:rPr lang="ja-JP" altLang="en-US"/>
              <a:pPr>
                <a:defRPr/>
              </a:pPr>
              <a:t>2018/4/2</a:t>
            </a:fld>
            <a:endParaRPr lang="en-US" altLang="ja-JP"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ltLang="ja-JP" dirty="0"/>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59C41D4-B59E-44F9-A003-E742D60666E5}" type="slidenum">
              <a:rPr lang="en-US" altLang="ja-JP"/>
              <a:pPr>
                <a:defRPr/>
              </a:pPr>
              <a:t>‹#›</a:t>
            </a:fld>
            <a:endParaRPr lang="en-US" altLang="ja-JP" dirty="0"/>
          </a:p>
        </p:txBody>
      </p:sp>
    </p:spTree>
    <p:extLst>
      <p:ext uri="{BB962C8B-B14F-4D97-AF65-F5344CB8AC3E}">
        <p14:creationId xmlns:p14="http://schemas.microsoft.com/office/powerpoint/2010/main" val="2844849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a:prstGeom prst="rect">
            <a:avLst/>
          </a:prstGeo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lvl1pPr>
              <a:defRPr/>
            </a:lvl1pPr>
          </a:lstStyle>
          <a:p>
            <a:pPr>
              <a:defRPr/>
            </a:pPr>
            <a:fld id="{326D20F1-5452-4FBF-9D99-35F201649D3E}" type="datetime1">
              <a:rPr lang="ja-JP" altLang="en-US"/>
              <a:pPr>
                <a:defRPr/>
              </a:pPr>
              <a:t>2018/4/2</a:t>
            </a:fld>
            <a:endParaRPr lang="en-US" altLang="ja-JP"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ltLang="ja-JP" dirty="0"/>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6FF03A0-2CE1-44EE-AA66-9E32251C93BA}" type="slidenum">
              <a:rPr lang="en-US" altLang="ja-JP"/>
              <a:pPr>
                <a:defRPr/>
              </a:pPr>
              <a:t>‹#›</a:t>
            </a:fld>
            <a:endParaRPr lang="en-US" altLang="ja-JP" dirty="0"/>
          </a:p>
        </p:txBody>
      </p:sp>
    </p:spTree>
    <p:extLst>
      <p:ext uri="{BB962C8B-B14F-4D97-AF65-F5344CB8AC3E}">
        <p14:creationId xmlns:p14="http://schemas.microsoft.com/office/powerpoint/2010/main" val="1193768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42913" y="332656"/>
            <a:ext cx="8243887" cy="1008112"/>
          </a:xfrm>
          <a:prstGeom prst="rect">
            <a:avLst/>
          </a:prstGeom>
        </p:spPr>
        <p:txBody>
          <a:bodyPr/>
          <a:lstStyle/>
          <a:p>
            <a:r>
              <a:rPr lang="ja-JP" altLang="en-US"/>
              <a:t>マスター タイトルの書式設定</a:t>
            </a:r>
            <a:endParaRPr lang="ja-JP" altLang="en-US" dirty="0"/>
          </a:p>
        </p:txBody>
      </p:sp>
      <p:sp>
        <p:nvSpPr>
          <p:cNvPr id="3" name="テキスト プレースホルダ 2"/>
          <p:cNvSpPr>
            <a:spLocks noGrp="1"/>
          </p:cNvSpPr>
          <p:nvPr>
            <p:ph type="body" sz="half" idx="1"/>
          </p:nvPr>
        </p:nvSpPr>
        <p:spPr>
          <a:xfrm>
            <a:off x="457200" y="1412875"/>
            <a:ext cx="4038600" cy="4679950"/>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4648200" y="1412875"/>
            <a:ext cx="4038600" cy="2263775"/>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4648200" y="3829050"/>
            <a:ext cx="4038600" cy="2263775"/>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5"/>
          <p:cNvSpPr>
            <a:spLocks noGrp="1" noChangeArrowheads="1"/>
          </p:cNvSpPr>
          <p:nvPr>
            <p:ph type="dt" sz="half" idx="10"/>
          </p:nvPr>
        </p:nvSpPr>
        <p:spPr>
          <a:xfrm>
            <a:off x="457200" y="6248400"/>
            <a:ext cx="2133600" cy="457200"/>
          </a:xfrm>
          <a:prstGeom prst="rect">
            <a:avLst/>
          </a:prstGeom>
        </p:spPr>
        <p:txBody>
          <a:bodyPr/>
          <a:lstStyle>
            <a:lvl1pPr>
              <a:defRPr/>
            </a:lvl1pPr>
          </a:lstStyle>
          <a:p>
            <a:pPr>
              <a:defRPr/>
            </a:pPr>
            <a:fld id="{E15DC44F-02FE-4618-97FB-26E3DB8B1671}" type="datetime1">
              <a:rPr lang="ja-JP" altLang="en-US"/>
              <a:pPr>
                <a:defRPr/>
              </a:pPr>
              <a:t>2018/4/2</a:t>
            </a:fld>
            <a:endParaRPr lang="en-US" altLang="ja-JP" dirty="0"/>
          </a:p>
        </p:txBody>
      </p:sp>
      <p:sp>
        <p:nvSpPr>
          <p:cNvPr id="7" name="Rectangle 6"/>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ltLang="ja-JP" dirty="0"/>
          </a:p>
        </p:txBody>
      </p:sp>
      <p:sp>
        <p:nvSpPr>
          <p:cNvPr id="8" name="Rectangle 7"/>
          <p:cNvSpPr>
            <a:spLocks noGrp="1" noChangeArrowheads="1"/>
          </p:cNvSpPr>
          <p:nvPr>
            <p:ph type="sldNum" sz="quarter" idx="12"/>
          </p:nvPr>
        </p:nvSpPr>
        <p:spPr>
          <a:xfrm>
            <a:off x="6553200" y="6248400"/>
            <a:ext cx="2133600" cy="457200"/>
          </a:xfrm>
          <a:prstGeom prst="rect">
            <a:avLst/>
          </a:prstGeom>
        </p:spPr>
        <p:txBody>
          <a:bodyPr/>
          <a:lstStyle>
            <a:lvl1pPr>
              <a:defRPr/>
            </a:lvl1pPr>
          </a:lstStyle>
          <a:p>
            <a:pPr>
              <a:defRPr/>
            </a:pPr>
            <a:fld id="{93E94A38-85A7-4825-8375-9F557DBF633B}" type="slidenum">
              <a:rPr lang="en-US" altLang="ja-JP"/>
              <a:pPr>
                <a:defRPr/>
              </a:pPr>
              <a:t>‹#›</a:t>
            </a:fld>
            <a:endParaRPr lang="en-US" altLang="ja-JP" dirty="0"/>
          </a:p>
        </p:txBody>
      </p:sp>
    </p:spTree>
    <p:extLst>
      <p:ext uri="{BB962C8B-B14F-4D97-AF65-F5344CB8AC3E}">
        <p14:creationId xmlns:p14="http://schemas.microsoft.com/office/powerpoint/2010/main" val="3646468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04664"/>
            <a:ext cx="8229600" cy="792088"/>
          </a:xfrm>
          <a:prstGeom prst="rect">
            <a:avLst/>
          </a:prstGeom>
        </p:spPr>
        <p:txBody>
          <a:bodyPr/>
          <a:lstStyle/>
          <a:p>
            <a:r>
              <a:rPr lang="ja-JP" altLang="en-US" dirty="0"/>
              <a:t>マスター タイトルの書式設定</a:t>
            </a:r>
          </a:p>
        </p:txBody>
      </p:sp>
      <p:sp>
        <p:nvSpPr>
          <p:cNvPr id="3" name="コンテンツ プレースホルダー 2"/>
          <p:cNvSpPr>
            <a:spLocks noGrp="1"/>
          </p:cNvSpPr>
          <p:nvPr>
            <p:ph idx="1"/>
          </p:nvPr>
        </p:nvSpPr>
        <p:spPr>
          <a:xfrm>
            <a:off x="457200" y="1340768"/>
            <a:ext cx="8229600" cy="5112568"/>
          </a:xfrm>
          <a:prstGeom prst="rect">
            <a:avLst/>
          </a:prstGeo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日付プレースホルダー 3"/>
          <p:cNvSpPr>
            <a:spLocks noGrp="1"/>
          </p:cNvSpPr>
          <p:nvPr>
            <p:ph type="dt" sz="half" idx="10"/>
          </p:nvPr>
        </p:nvSpPr>
        <p:spPr>
          <a:xfrm>
            <a:off x="467544" y="6525344"/>
            <a:ext cx="2133600" cy="332656"/>
          </a:xfrm>
          <a:prstGeom prst="rect">
            <a:avLst/>
          </a:prstGeom>
        </p:spPr>
        <p:txBody>
          <a:bodyPr/>
          <a:lstStyle>
            <a:lvl1pPr>
              <a:defRPr/>
            </a:lvl1pPr>
          </a:lstStyle>
          <a:p>
            <a:pPr>
              <a:defRPr/>
            </a:pPr>
            <a:fld id="{C312AC7C-E47E-4772-AFAB-E9D7ECC7CCDD}" type="datetime1">
              <a:rPr lang="ja-JP" altLang="en-US"/>
              <a:pPr>
                <a:defRPr/>
              </a:pPr>
              <a:t>2018/4/2</a:t>
            </a:fld>
            <a:endParaRPr lang="en-US" altLang="ja-JP" dirty="0"/>
          </a:p>
        </p:txBody>
      </p:sp>
      <p:sp>
        <p:nvSpPr>
          <p:cNvPr id="5" name="フッター プレースホルダー 4"/>
          <p:cNvSpPr>
            <a:spLocks noGrp="1"/>
          </p:cNvSpPr>
          <p:nvPr>
            <p:ph type="ftr" sz="quarter" idx="11"/>
          </p:nvPr>
        </p:nvSpPr>
        <p:spPr>
          <a:xfrm>
            <a:off x="3131840" y="6525344"/>
            <a:ext cx="2895600" cy="293117"/>
          </a:xfrm>
          <a:prstGeom prst="rect">
            <a:avLst/>
          </a:prstGeom>
        </p:spPr>
        <p:txBody>
          <a:bodyPr/>
          <a:lstStyle>
            <a:lvl1pPr>
              <a:defRPr/>
            </a:lvl1pPr>
          </a:lstStyle>
          <a:p>
            <a:pPr>
              <a:defRPr/>
            </a:pPr>
            <a:endParaRPr lang="en-US" altLang="ja-JP" dirty="0"/>
          </a:p>
        </p:txBody>
      </p:sp>
      <p:sp>
        <p:nvSpPr>
          <p:cNvPr id="6" name="スライド番号プレースホルダー 5"/>
          <p:cNvSpPr>
            <a:spLocks noGrp="1"/>
          </p:cNvSpPr>
          <p:nvPr>
            <p:ph type="sldNum" sz="quarter" idx="12"/>
          </p:nvPr>
        </p:nvSpPr>
        <p:spPr>
          <a:xfrm>
            <a:off x="7924800" y="6525344"/>
            <a:ext cx="762000" cy="296797"/>
          </a:xfrm>
          <a:prstGeom prst="rect">
            <a:avLst/>
          </a:prstGeom>
        </p:spPr>
        <p:txBody>
          <a:bodyPr/>
          <a:lstStyle>
            <a:lvl1pPr algn="r">
              <a:defRPr/>
            </a:lvl1pPr>
          </a:lstStyle>
          <a:p>
            <a:pPr>
              <a:defRPr/>
            </a:pPr>
            <a:fld id="{F7182273-542A-4D76-9A12-21A75F9967A5}" type="slidenum">
              <a:rPr lang="en-US" altLang="ja-JP"/>
              <a:pPr>
                <a:defRPr/>
              </a:pPr>
              <a:t>‹#›</a:t>
            </a:fld>
            <a:endParaRPr lang="en-US" altLang="ja-JP" dirty="0"/>
          </a:p>
        </p:txBody>
      </p:sp>
    </p:spTree>
    <p:extLst>
      <p:ext uri="{BB962C8B-B14F-4D97-AF65-F5344CB8AC3E}">
        <p14:creationId xmlns:p14="http://schemas.microsoft.com/office/powerpoint/2010/main" val="1893830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lvl1pPr>
              <a:defRPr/>
            </a:lvl1pPr>
          </a:lstStyle>
          <a:p>
            <a:pPr>
              <a:defRPr/>
            </a:pPr>
            <a:fld id="{B6D5198D-0B16-4414-8772-112CB837EFBD}" type="datetime1">
              <a:rPr lang="ja-JP" altLang="en-US"/>
              <a:pPr>
                <a:defRPr/>
              </a:pPr>
              <a:t>2018/4/2</a:t>
            </a:fld>
            <a:endParaRPr lang="en-US" altLang="ja-JP"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ltLang="ja-JP" dirty="0"/>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94727E45-A1F4-41A5-940F-FE06EC856ACE}" type="slidenum">
              <a:rPr lang="en-US" altLang="ja-JP"/>
              <a:pPr>
                <a:defRPr/>
              </a:pPr>
              <a:t>‹#›</a:t>
            </a:fld>
            <a:endParaRPr lang="en-US" altLang="ja-JP" dirty="0"/>
          </a:p>
        </p:txBody>
      </p:sp>
    </p:spTree>
    <p:extLst>
      <p:ext uri="{BB962C8B-B14F-4D97-AF65-F5344CB8AC3E}">
        <p14:creationId xmlns:p14="http://schemas.microsoft.com/office/powerpoint/2010/main" val="2334216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04664"/>
            <a:ext cx="8229600" cy="1152128"/>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lvl1pPr>
              <a:defRPr/>
            </a:lvl1pPr>
          </a:lstStyle>
          <a:p>
            <a:pPr>
              <a:defRPr/>
            </a:pPr>
            <a:fld id="{AEB93B22-DA16-4F80-81BA-93BC3AF6227D}" type="datetime1">
              <a:rPr lang="ja-JP" altLang="en-US"/>
              <a:pPr>
                <a:defRPr/>
              </a:pPr>
              <a:t>2018/4/2</a:t>
            </a:fld>
            <a:endParaRPr lang="en-US" altLang="ja-JP" dirty="0"/>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ltLang="ja-JP" dirty="0"/>
          </a:p>
        </p:txBody>
      </p:sp>
      <p:sp>
        <p:nvSpPr>
          <p:cNvPr id="7" name="スライド番号プレースホルダー 6"/>
          <p:cNvSpPr>
            <a:spLocks noGrp="1"/>
          </p:cNvSpPr>
          <p:nvPr>
            <p:ph type="sldNum" sz="quarter" idx="12"/>
          </p:nvPr>
        </p:nvSpPr>
        <p:spPr>
          <a:xfrm>
            <a:off x="7956550" y="6356350"/>
            <a:ext cx="730250" cy="365125"/>
          </a:xfrm>
          <a:prstGeom prst="rect">
            <a:avLst/>
          </a:prstGeom>
        </p:spPr>
        <p:txBody>
          <a:bodyPr/>
          <a:lstStyle>
            <a:lvl1pPr>
              <a:defRPr/>
            </a:lvl1pPr>
          </a:lstStyle>
          <a:p>
            <a:pPr>
              <a:defRPr/>
            </a:pPr>
            <a:fld id="{42038DC2-DD65-41D8-A6C0-B2488156339C}" type="slidenum">
              <a:rPr lang="en-US" altLang="ja-JP"/>
              <a:pPr>
                <a:defRPr/>
              </a:pPr>
              <a:t>‹#›</a:t>
            </a:fld>
            <a:endParaRPr lang="en-US" altLang="ja-JP" dirty="0"/>
          </a:p>
        </p:txBody>
      </p:sp>
    </p:spTree>
    <p:extLst>
      <p:ext uri="{BB962C8B-B14F-4D97-AF65-F5344CB8AC3E}">
        <p14:creationId xmlns:p14="http://schemas.microsoft.com/office/powerpoint/2010/main" val="4017676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32656"/>
            <a:ext cx="8229600" cy="1084982"/>
          </a:xfrm>
          <a:prstGeom prst="rect">
            <a:avLst/>
          </a:prstGeom>
        </p:spPr>
        <p:txBody>
          <a:bodyPr/>
          <a:lstStyle>
            <a:lvl1pPr>
              <a:defRPr/>
            </a:lvl1pPr>
          </a:lstStyle>
          <a:p>
            <a:r>
              <a:rPr lang="ja-JP" altLang="en-US"/>
              <a:t>マスター タイトルの書式設定</a:t>
            </a:r>
            <a:endParaRPr lang="ja-JP" altLang="en-US" dirty="0"/>
          </a:p>
        </p:txBody>
      </p:sp>
      <p:sp>
        <p:nvSpPr>
          <p:cNvPr id="3" name="テキスト プレースホルダー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a:xfrm>
            <a:off x="457200" y="6356350"/>
            <a:ext cx="2133600" cy="365125"/>
          </a:xfrm>
          <a:prstGeom prst="rect">
            <a:avLst/>
          </a:prstGeom>
        </p:spPr>
        <p:txBody>
          <a:bodyPr/>
          <a:lstStyle>
            <a:lvl1pPr>
              <a:defRPr/>
            </a:lvl1pPr>
          </a:lstStyle>
          <a:p>
            <a:pPr>
              <a:defRPr/>
            </a:pPr>
            <a:fld id="{380A30F4-D551-4AA2-B376-E56FDC53701E}" type="datetime1">
              <a:rPr lang="ja-JP" altLang="en-US"/>
              <a:pPr>
                <a:defRPr/>
              </a:pPr>
              <a:t>2018/4/2</a:t>
            </a:fld>
            <a:endParaRPr lang="en-US" altLang="ja-JP" dirty="0"/>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ltLang="ja-JP" dirty="0"/>
          </a:p>
        </p:txBody>
      </p:sp>
      <p:sp>
        <p:nvSpPr>
          <p:cNvPr id="9" name="スライド番号プレースホルダー 8"/>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2CCF9AD-6870-405C-A7D7-6EC34246075C}" type="slidenum">
              <a:rPr lang="en-US" altLang="ja-JP"/>
              <a:pPr>
                <a:defRPr/>
              </a:pPr>
              <a:t>‹#›</a:t>
            </a:fld>
            <a:endParaRPr lang="en-US" altLang="ja-JP" dirty="0"/>
          </a:p>
        </p:txBody>
      </p:sp>
    </p:spTree>
    <p:extLst>
      <p:ext uri="{BB962C8B-B14F-4D97-AF65-F5344CB8AC3E}">
        <p14:creationId xmlns:p14="http://schemas.microsoft.com/office/powerpoint/2010/main" val="2819475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780928"/>
            <a:ext cx="8229600" cy="1143000"/>
          </a:xfrm>
          <a:prstGeom prst="rect">
            <a:avLst/>
          </a:prstGeom>
        </p:spPr>
        <p:txBody>
          <a:bodyPr/>
          <a:lstStyle/>
          <a:p>
            <a:r>
              <a:rPr lang="ja-JP" altLang="en-US"/>
              <a:t>マスター タイトルの書式設定</a:t>
            </a:r>
          </a:p>
        </p:txBody>
      </p:sp>
      <p:sp>
        <p:nvSpPr>
          <p:cNvPr id="3" name="日付プレースホルダー 2"/>
          <p:cNvSpPr>
            <a:spLocks noGrp="1"/>
          </p:cNvSpPr>
          <p:nvPr>
            <p:ph type="dt" sz="half" idx="10"/>
          </p:nvPr>
        </p:nvSpPr>
        <p:spPr>
          <a:xfrm>
            <a:off x="457200" y="6356350"/>
            <a:ext cx="2133600" cy="365125"/>
          </a:xfrm>
          <a:prstGeom prst="rect">
            <a:avLst/>
          </a:prstGeom>
        </p:spPr>
        <p:txBody>
          <a:bodyPr/>
          <a:lstStyle>
            <a:lvl1pPr>
              <a:defRPr/>
            </a:lvl1pPr>
          </a:lstStyle>
          <a:p>
            <a:pPr>
              <a:defRPr/>
            </a:pPr>
            <a:fld id="{59A13B30-41A7-4125-96E6-1ED38FC5F986}" type="datetime1">
              <a:rPr lang="ja-JP" altLang="en-US"/>
              <a:pPr>
                <a:defRPr/>
              </a:pPr>
              <a:t>2018/4/2</a:t>
            </a:fld>
            <a:endParaRPr lang="en-US" altLang="ja-JP" dirty="0"/>
          </a:p>
        </p:txBody>
      </p:sp>
      <p:sp>
        <p:nvSpPr>
          <p:cNvPr id="4" name="フッター プレースホルダー 3"/>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ltLang="ja-JP" dirty="0"/>
          </a:p>
        </p:txBody>
      </p:sp>
      <p:sp>
        <p:nvSpPr>
          <p:cNvPr id="5" name="スライド番号プレースホルダー 4"/>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4077BB3-7DFE-49E4-AA61-91FE59E29089}" type="slidenum">
              <a:rPr lang="en-US" altLang="ja-JP"/>
              <a:pPr>
                <a:defRPr/>
              </a:pPr>
              <a:t>‹#›</a:t>
            </a:fld>
            <a:endParaRPr lang="en-US" altLang="ja-JP" dirty="0"/>
          </a:p>
        </p:txBody>
      </p:sp>
    </p:spTree>
    <p:extLst>
      <p:ext uri="{BB962C8B-B14F-4D97-AF65-F5344CB8AC3E}">
        <p14:creationId xmlns:p14="http://schemas.microsoft.com/office/powerpoint/2010/main" val="367424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457200" y="6356350"/>
            <a:ext cx="2133600" cy="365125"/>
          </a:xfrm>
          <a:prstGeom prst="rect">
            <a:avLst/>
          </a:prstGeom>
        </p:spPr>
        <p:txBody>
          <a:bodyPr/>
          <a:lstStyle>
            <a:lvl1pPr>
              <a:defRPr/>
            </a:lvl1pPr>
          </a:lstStyle>
          <a:p>
            <a:pPr>
              <a:defRPr/>
            </a:pPr>
            <a:fld id="{B4568F6A-C93A-4446-B947-C4CE3D4B867C}" type="datetime1">
              <a:rPr lang="ja-JP" altLang="en-US"/>
              <a:pPr>
                <a:defRPr/>
              </a:pPr>
              <a:t>2018/4/2</a:t>
            </a:fld>
            <a:endParaRPr lang="en-US" altLang="ja-JP" dirty="0"/>
          </a:p>
        </p:txBody>
      </p:sp>
      <p:sp>
        <p:nvSpPr>
          <p:cNvPr id="3" name="フッター プレースホルダー 2"/>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ltLang="ja-JP" dirty="0"/>
          </a:p>
        </p:txBody>
      </p:sp>
      <p:sp>
        <p:nvSpPr>
          <p:cNvPr id="4" name="スライド番号プレースホルダー 3"/>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3B6CABC-D24C-4073-8025-0639182B8B7F}" type="slidenum">
              <a:rPr lang="en-US" altLang="ja-JP"/>
              <a:pPr>
                <a:defRPr/>
              </a:pPr>
              <a:t>‹#›</a:t>
            </a:fld>
            <a:endParaRPr lang="en-US" altLang="ja-JP" dirty="0"/>
          </a:p>
        </p:txBody>
      </p:sp>
    </p:spTree>
    <p:extLst>
      <p:ext uri="{BB962C8B-B14F-4D97-AF65-F5344CB8AC3E}">
        <p14:creationId xmlns:p14="http://schemas.microsoft.com/office/powerpoint/2010/main" val="2973537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2656"/>
            <a:ext cx="3008313" cy="1080120"/>
          </a:xfrm>
          <a:prstGeom prst="rect">
            <a:avLst/>
          </a:prstGeo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332656"/>
            <a:ext cx="5111750" cy="579350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4" name="テキスト プレースホルダー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lvl1pPr>
              <a:defRPr/>
            </a:lvl1pPr>
          </a:lstStyle>
          <a:p>
            <a:pPr>
              <a:defRPr/>
            </a:pPr>
            <a:fld id="{BC36C24F-B6B4-4AA5-98C7-348CDFEB55C1}" type="datetime1">
              <a:rPr lang="ja-JP" altLang="en-US"/>
              <a:pPr>
                <a:defRPr/>
              </a:pPr>
              <a:t>2018/4/2</a:t>
            </a:fld>
            <a:endParaRPr lang="en-US" altLang="ja-JP" dirty="0"/>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ltLang="ja-JP" dirty="0"/>
          </a:p>
        </p:txBody>
      </p:sp>
      <p:sp>
        <p:nvSpPr>
          <p:cNvPr id="7" name="スライド番号プレースホルダー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D0D58F1-441C-4C0F-AD33-156B79E94784}" type="slidenum">
              <a:rPr lang="en-US" altLang="ja-JP"/>
              <a:pPr>
                <a:defRPr/>
              </a:pPr>
              <a:t>‹#›</a:t>
            </a:fld>
            <a:endParaRPr lang="en-US" altLang="ja-JP" dirty="0"/>
          </a:p>
        </p:txBody>
      </p:sp>
    </p:spTree>
    <p:extLst>
      <p:ext uri="{BB962C8B-B14F-4D97-AF65-F5344CB8AC3E}">
        <p14:creationId xmlns:p14="http://schemas.microsoft.com/office/powerpoint/2010/main" val="778088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dirty="0"/>
              <a:t>アイコンをクリックして図を追加</a:t>
            </a:r>
          </a:p>
        </p:txBody>
      </p:sp>
      <p:sp>
        <p:nvSpPr>
          <p:cNvPr id="4" name="テキスト プレースホルダー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lvl1pPr>
              <a:defRPr/>
            </a:lvl1pPr>
          </a:lstStyle>
          <a:p>
            <a:pPr>
              <a:defRPr/>
            </a:pPr>
            <a:fld id="{064C3039-F2A0-4E49-8075-2ABFCAF48A6A}" type="datetime1">
              <a:rPr lang="ja-JP" altLang="en-US"/>
              <a:pPr>
                <a:defRPr/>
              </a:pPr>
              <a:t>2018/4/2</a:t>
            </a:fld>
            <a:endParaRPr lang="en-US" altLang="ja-JP" dirty="0"/>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ltLang="ja-JP" dirty="0"/>
          </a:p>
        </p:txBody>
      </p:sp>
      <p:sp>
        <p:nvSpPr>
          <p:cNvPr id="7" name="スライド番号プレースホルダー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C77D8D0-317A-426E-B84D-17A18EB14617}" type="slidenum">
              <a:rPr lang="en-US" altLang="ja-JP"/>
              <a:pPr>
                <a:defRPr/>
              </a:pPr>
              <a:t>‹#›</a:t>
            </a:fld>
            <a:endParaRPr lang="en-US" altLang="ja-JP" dirty="0"/>
          </a:p>
        </p:txBody>
      </p:sp>
    </p:spTree>
    <p:extLst>
      <p:ext uri="{BB962C8B-B14F-4D97-AF65-F5344CB8AC3E}">
        <p14:creationId xmlns:p14="http://schemas.microsoft.com/office/powerpoint/2010/main" val="2145239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タイトル 1"/>
          <p:cNvSpPr txBox="1">
            <a:spLocks/>
          </p:cNvSpPr>
          <p:nvPr/>
        </p:nvSpPr>
        <p:spPr>
          <a:xfrm>
            <a:off x="179512" y="46038"/>
            <a:ext cx="8713788" cy="287337"/>
          </a:xfrm>
          <a:prstGeom prst="rect">
            <a:avLst/>
          </a:prstGeom>
          <a:solidFill>
            <a:schemeClr val="accent3">
              <a:lumMod val="50000"/>
            </a:schemeClr>
          </a:solidFill>
        </p:spPr>
        <p:style>
          <a:lnRef idx="1">
            <a:schemeClr val="accent3"/>
          </a:lnRef>
          <a:fillRef idx="3">
            <a:schemeClr val="accent3"/>
          </a:fillRef>
          <a:effectRef idx="2">
            <a:schemeClr val="accent3"/>
          </a:effectRef>
          <a:fontRef idx="minor">
            <a:schemeClr val="lt1"/>
          </a:fontRef>
        </p:style>
        <p:txBody>
          <a:bodyPr>
            <a:normAutofit/>
          </a:bodyPr>
          <a:lstStyle>
            <a:lvl1pPr algn="ctr" defTabSz="914400" rtl="0" eaLnBrk="1" latinLnBrk="0" hangingPunct="1">
              <a:spcBef>
                <a:spcPct val="0"/>
              </a:spcBef>
              <a:buNone/>
              <a:defRPr kumimoji="1" sz="1050" kern="1200">
                <a:solidFill>
                  <a:schemeClr val="tx1"/>
                </a:solidFill>
                <a:latin typeface="+mj-lt"/>
                <a:ea typeface="+mj-ea"/>
                <a:cs typeface="+mj-cs"/>
              </a:defRPr>
            </a:lvl1pPr>
          </a:lstStyle>
          <a:p>
            <a:pPr algn="r">
              <a:defRPr/>
            </a:pPr>
            <a:r>
              <a:rPr lang="ja-JP" altLang="en-US" sz="1200" dirty="0">
                <a:solidFill>
                  <a:schemeClr val="bg1"/>
                </a:solidFill>
              </a:rPr>
              <a:t>日本経済　</a:t>
            </a:r>
            <a:r>
              <a:rPr lang="en-US" altLang="ja-JP" sz="1200" dirty="0">
                <a:solidFill>
                  <a:schemeClr val="bg1"/>
                </a:solidFill>
              </a:rPr>
              <a:t>2018</a:t>
            </a:r>
            <a:r>
              <a:rPr lang="ja-JP" altLang="en-US" dirty="0"/>
              <a:t>　　　　　　　　　　　　　　　　　　　　　　　　　　　　　　　　　　　　　　　　　　　　　　　　　　　　　　　　　　　　　　　　　　　　</a:t>
            </a:r>
          </a:p>
        </p:txBody>
      </p:sp>
    </p:spTree>
  </p:cSld>
  <p:clrMap bg1="lt1" tx1="dk1" bg2="lt2" tx2="dk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 id="2147484136" r:id="rId7"/>
    <p:sldLayoutId id="2147484137" r:id="rId8"/>
    <p:sldLayoutId id="2147484138" r:id="rId9"/>
    <p:sldLayoutId id="2147484139" r:id="rId10"/>
    <p:sldLayoutId id="2147484140" r:id="rId11"/>
    <p:sldLayoutId id="2147484141" r:id="rId12"/>
  </p:sldLayoutIdLst>
  <p:hf hdr="0" ftr="0" dt="0"/>
  <p:txStyles>
    <p:titleStyle>
      <a:lvl1pPr algn="ctr" rtl="0" eaLnBrk="1" fontAlgn="base" hangingPunct="1">
        <a:spcBef>
          <a:spcPct val="0"/>
        </a:spcBef>
        <a:spcAft>
          <a:spcPct val="0"/>
        </a:spcAft>
        <a:defRPr kumimoji="1" sz="4400" kern="1200">
          <a:solidFill>
            <a:schemeClr val="tx1"/>
          </a:solidFill>
          <a:latin typeface="+mj-lt"/>
          <a:ea typeface="+mj-ea"/>
          <a:cs typeface="+mj-cs"/>
        </a:defRPr>
      </a:lvl1pPr>
      <a:lvl2pPr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2pPr>
      <a:lvl3pPr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3pPr>
      <a:lvl4pPr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4pPr>
      <a:lvl5pPr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1" fontAlgn="base" hangingPunct="1">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2018chap2.pptx#-1,14,&#20808;&#36914;&#22269;&#21508;&#22269;&#20869;&#12391;&#12398;&#25152;&#24471;&#26684;&#24046;&#12399;&#25313;&#22823;&#20670;&#21521;&#12395;&#12354;&#12427;"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2018chap4-2.pptx#-1,68,&#20379;&#32102;&#12392;&#38656;&#35201;&#12434;&#21516;&#26178;&#12395;&#20280;&#12400;&#12377;&#12424;&#12358;&#12394;&#12452;&#12494;&#12505;&#12540;&#12471;&#12519;&#12531;&#12364;&#24517;&#35201;"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2018chap4-2.pptx#-1,49,&#22899;&#24615;&#12392;&#39640;&#40802;&#32773;&#12364;&#21172;&#20685;&#24066;&#22580;&#12395;&#21442;&#20837;"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 Target="slide5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2018chap4-2.pptx#-1,52,&#36039;&#37329;&#20313;&#21104;&#12392;&#12394;&#12387;&#12383;&#27665;&#38291;&#20225;&#26989;"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2018chap4-1.pptx#-1,10,&#20379;&#32102;&#20596;&#65306;&#28508;&#22312;GDP&#12398;&#25104;&#38263;"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2018chap4-1.pptx#-1,7,&#38656;&#35201;&#20596;&#12392;&#20379;&#32102;&#20596;&#65288;&#65297;&#65289;"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hyperlink" Target="2018chap4-2.pptx#-1,69,&#26684;&#24046;&#21839;&#38988;&#12398;&#23558;&#26469;"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2018chap4-2.pptx#-1,66,&#25104;&#38263;&#29575;&#12398;&#24341;&#12365;&#19978;&#12370;&#12392;&#26085;&#26412;&#32076;&#28168;&#12398;&#23558;&#26469;&#23637;&#26395;"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ipss.go.jp/pp-zenkoku/j/zenkoku2017/pp29_ReportALL.pdf" TargetMode="External"/><Relationship Id="rId2" Type="http://schemas.openxmlformats.org/officeDocument/2006/relationships/hyperlink" Target="https://www.boj.or.jp/research/brp/ron_2017/data/ron170428a.pdf"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www.jpc-net.jp/intl_comparison/intl_comparison_2017.pdf" TargetMode="External"/><Relationship Id="rId2" Type="http://schemas.openxmlformats.org/officeDocument/2006/relationships/hyperlink" Target="https://serve.repo.nii.ac.jp/?action=pages_view_main&amp;active_action=repository_view_main_item_detail&amp;item_id=1699&amp;item_no=1&amp;page_id=49&amp;block_id=42" TargetMode="External"/><Relationship Id="rId1" Type="http://schemas.openxmlformats.org/officeDocument/2006/relationships/slideLayout" Target="../slideLayouts/slideLayout2.xml"/><Relationship Id="rId4" Type="http://schemas.openxmlformats.org/officeDocument/2006/relationships/hyperlink" Target="https://www.jstage.jst.go.jp/article/tochiseido/18/3/18_KJ00005118745/_pdf/-char/ja" TargetMode="External"/></Relationships>
</file>

<file path=ppt/slides/_rels/slide58.xml.rels><?xml version="1.0" encoding="UTF-8" standalone="yes"?>
<Relationships xmlns="http://schemas.openxmlformats.org/package/2006/relationships"><Relationship Id="rId8" Type="http://schemas.openxmlformats.org/officeDocument/2006/relationships/hyperlink" Target="https://data.worldbank.org/" TargetMode="External"/><Relationship Id="rId3" Type="http://schemas.openxmlformats.org/officeDocument/2006/relationships/hyperlink" Target="http://www.ipss.go.jp/syoushika/bunken/data/pdf/00340110.pdf" TargetMode="External"/><Relationship Id="rId7" Type="http://schemas.openxmlformats.org/officeDocument/2006/relationships/hyperlink" Target="http://www.meti.go.jp/report/tsuhaku2013/index.html" TargetMode="External"/><Relationship Id="rId2" Type="http://schemas.openxmlformats.org/officeDocument/2006/relationships/hyperlink" Target="http://www.ier.hit-u.ac.jp/Common/publication/DP/DPS-A666.pdf" TargetMode="External"/><Relationship Id="rId1" Type="http://schemas.openxmlformats.org/officeDocument/2006/relationships/slideLayout" Target="../slideLayouts/slideLayout2.xml"/><Relationship Id="rId6" Type="http://schemas.openxmlformats.org/officeDocument/2006/relationships/hyperlink" Target="http://www.meti.go.jp/statistics/tyo/kougyo/index.html" TargetMode="External"/><Relationship Id="rId5" Type="http://schemas.openxmlformats.org/officeDocument/2006/relationships/hyperlink" Target="http://www5.cao.go.jp/j-j/wp/wp-je99/wp-je99-000i1.html" TargetMode="External"/><Relationship Id="rId4" Type="http://schemas.openxmlformats.org/officeDocument/2006/relationships/hyperlink" Target="http://www5.cao.go.jp/keizai3/keizaiwp/wp-je95/wp-je95-000i1.html"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en-US" altLang="ja-JP" dirty="0"/>
              <a:t>Ⅲ</a:t>
            </a:r>
            <a:r>
              <a:rPr lang="ja-JP" altLang="en-US" dirty="0"/>
              <a:t>　戦後日本経済の歩み</a:t>
            </a:r>
            <a:endParaRPr kumimoji="1" lang="ja-JP" altLang="en-US" dirty="0"/>
          </a:p>
        </p:txBody>
      </p:sp>
      <p:sp>
        <p:nvSpPr>
          <p:cNvPr id="3" name="サブタイトル 2"/>
          <p:cNvSpPr>
            <a:spLocks noGrp="1"/>
          </p:cNvSpPr>
          <p:nvPr>
            <p:ph type="subTitle" idx="1"/>
          </p:nvPr>
        </p:nvSpPr>
        <p:spPr/>
        <p:txBody>
          <a:bodyPr/>
          <a:lstStyle/>
          <a:p>
            <a:r>
              <a:rPr kumimoji="1" lang="en-US" altLang="ja-JP" dirty="0"/>
              <a:t>2018</a:t>
            </a:r>
            <a:r>
              <a:rPr kumimoji="1" lang="ja-JP" altLang="en-US" dirty="0"/>
              <a:t>年度「日本経済」</a:t>
            </a:r>
            <a:endParaRPr kumimoji="1" lang="en-US" altLang="ja-JP" dirty="0"/>
          </a:p>
          <a:p>
            <a:r>
              <a:rPr lang="ja-JP" altLang="en-US" dirty="0"/>
              <a:t>川端　望</a:t>
            </a:r>
            <a:endParaRPr lang="en-US" altLang="ja-JP" dirty="0"/>
          </a:p>
        </p:txBody>
      </p:sp>
      <p:sp>
        <p:nvSpPr>
          <p:cNvPr id="4" name="スライド番号プレースホルダー 3"/>
          <p:cNvSpPr>
            <a:spLocks noGrp="1"/>
          </p:cNvSpPr>
          <p:nvPr>
            <p:ph type="sldNum" sz="quarter" idx="12"/>
          </p:nvPr>
        </p:nvSpPr>
        <p:spPr/>
        <p:txBody>
          <a:bodyPr/>
          <a:lstStyle/>
          <a:p>
            <a:pPr>
              <a:defRPr/>
            </a:pPr>
            <a:fld id="{A4C94890-C4E6-4AB5-BD55-4CD805F317D2}" type="slidenum">
              <a:rPr lang="en-US" altLang="ja-JP" smtClean="0"/>
              <a:pPr>
                <a:defRPr/>
              </a:pPr>
              <a:t>1</a:t>
            </a:fld>
            <a:endParaRPr lang="en-US" altLang="ja-JP" dirty="0"/>
          </a:p>
        </p:txBody>
      </p:sp>
    </p:spTree>
    <p:extLst>
      <p:ext uri="{BB962C8B-B14F-4D97-AF65-F5344CB8AC3E}">
        <p14:creationId xmlns:p14="http://schemas.microsoft.com/office/powerpoint/2010/main" val="42752887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戦時統制経済とその破綻（原</a:t>
            </a:r>
            <a:r>
              <a:rPr kumimoji="1" lang="en-US" altLang="ja-JP" dirty="0"/>
              <a:t>[1995]</a:t>
            </a:r>
            <a:r>
              <a:rPr kumimoji="1" lang="ja-JP" altLang="en-US" dirty="0"/>
              <a:t>）</a:t>
            </a:r>
          </a:p>
        </p:txBody>
      </p:sp>
      <p:sp>
        <p:nvSpPr>
          <p:cNvPr id="3" name="コンテンツ プレースホルダー 2"/>
          <p:cNvSpPr>
            <a:spLocks noGrp="1"/>
          </p:cNvSpPr>
          <p:nvPr>
            <p:ph idx="1"/>
          </p:nvPr>
        </p:nvSpPr>
        <p:spPr>
          <a:xfrm>
            <a:off x="467544" y="1772816"/>
            <a:ext cx="8229600" cy="4525963"/>
          </a:xfrm>
        </p:spPr>
        <p:txBody>
          <a:bodyPr>
            <a:normAutofit fontScale="92500" lnSpcReduction="20000"/>
          </a:bodyPr>
          <a:lstStyle/>
          <a:p>
            <a:r>
              <a:rPr kumimoji="1" lang="ja-JP" altLang="en-US" dirty="0"/>
              <a:t>国債発行による軍事費の調達</a:t>
            </a:r>
            <a:r>
              <a:rPr kumimoji="1" lang="en-US" altLang="ja-JP" dirty="0"/>
              <a:t>(</a:t>
            </a:r>
            <a:r>
              <a:rPr kumimoji="1" lang="ja-JP" altLang="en-US" dirty="0"/>
              <a:t>高橋・馬場財政</a:t>
            </a:r>
            <a:r>
              <a:rPr kumimoji="1" lang="en-US" altLang="ja-JP" dirty="0"/>
              <a:t>)</a:t>
            </a:r>
          </a:p>
          <a:p>
            <a:pPr lvl="1"/>
            <a:r>
              <a:rPr lang="en-US" altLang="ja-JP" dirty="0"/>
              <a:t>2</a:t>
            </a:r>
            <a:r>
              <a:rPr lang="ja-JP" altLang="en-US" dirty="0"/>
              <a:t>・</a:t>
            </a:r>
            <a:r>
              <a:rPr lang="en-US" altLang="ja-JP" dirty="0"/>
              <a:t>26</a:t>
            </a:r>
            <a:r>
              <a:rPr lang="ja-JP" altLang="en-US" dirty="0"/>
              <a:t>事件（</a:t>
            </a:r>
            <a:r>
              <a:rPr lang="en-US" altLang="ja-JP" dirty="0"/>
              <a:t>1936</a:t>
            </a:r>
            <a:r>
              <a:rPr lang="ja-JP" altLang="en-US" dirty="0"/>
              <a:t>年）以後，軍事費による財政膨張に歯止めがなくなる。国債</a:t>
            </a:r>
            <a:r>
              <a:rPr lang="ja-JP" altLang="en-US" dirty="0" smtClean="0"/>
              <a:t>は＿＿＿＿＿＿＿＿</a:t>
            </a:r>
            <a:endParaRPr kumimoji="1" lang="en-US" altLang="ja-JP" dirty="0" smtClean="0"/>
          </a:p>
          <a:p>
            <a:r>
              <a:rPr kumimoji="1" lang="ja-JP" altLang="en-US" dirty="0" smtClean="0"/>
              <a:t>物資・</a:t>
            </a:r>
            <a:r>
              <a:rPr lang="ja-JP" altLang="en-US" dirty="0" smtClean="0"/>
              <a:t>資金・貿易の統制（戦時計画経済）</a:t>
            </a:r>
            <a:endParaRPr kumimoji="1" lang="en-US" altLang="ja-JP" dirty="0" smtClean="0"/>
          </a:p>
          <a:p>
            <a:r>
              <a:rPr lang="ja-JP" altLang="en-US" dirty="0" smtClean="0"/>
              <a:t>勢力圏</a:t>
            </a:r>
            <a:r>
              <a:rPr lang="ja-JP" altLang="en-US" dirty="0"/>
              <a:t>からの物資動員</a:t>
            </a:r>
            <a:endParaRPr lang="en-US" altLang="ja-JP" dirty="0"/>
          </a:p>
          <a:p>
            <a:pPr lvl="1"/>
            <a:r>
              <a:rPr lang="ja-JP" altLang="en-US" dirty="0"/>
              <a:t>一方的収奪。東南アジアではそもそも工業開発をしていない</a:t>
            </a:r>
            <a:endParaRPr lang="en-US" altLang="ja-JP" dirty="0"/>
          </a:p>
          <a:p>
            <a:pPr lvl="1"/>
            <a:r>
              <a:rPr lang="ja-JP" altLang="en-US" dirty="0"/>
              <a:t>船舶不足が制約要因に（以前は外貨不足）</a:t>
            </a:r>
            <a:endParaRPr lang="en-US" altLang="ja-JP" dirty="0"/>
          </a:p>
          <a:p>
            <a:r>
              <a:rPr kumimoji="1" lang="ja-JP" altLang="en-US" dirty="0"/>
              <a:t>機械工業化の進行</a:t>
            </a:r>
            <a:r>
              <a:rPr kumimoji="1" lang="en-US" altLang="ja-JP" dirty="0"/>
              <a:t>(</a:t>
            </a:r>
            <a:r>
              <a:rPr kumimoji="1" lang="ja-JP" altLang="en-US" dirty="0"/>
              <a:t>航空機産業の肥大化</a:t>
            </a:r>
            <a:r>
              <a:rPr kumimoji="1" lang="en-US" altLang="ja-JP" dirty="0"/>
              <a:t>)</a:t>
            </a:r>
          </a:p>
          <a:p>
            <a:pPr marL="0" indent="0">
              <a:buNone/>
            </a:pPr>
            <a:r>
              <a:rPr lang="ja-JP" altLang="en-US" dirty="0"/>
              <a:t>→これらはすべて戦局悪化と敗戦で破綻する（原</a:t>
            </a:r>
            <a:r>
              <a:rPr lang="en-US" altLang="ja-JP" dirty="0"/>
              <a:t>[1975][1999]</a:t>
            </a:r>
            <a:r>
              <a:rPr lang="ja-JP" altLang="en-US" dirty="0"/>
              <a:t>）</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10</a:t>
            </a:fld>
            <a:endParaRPr lang="en-US" altLang="ja-JP" dirty="0"/>
          </a:p>
        </p:txBody>
      </p:sp>
    </p:spTree>
    <p:extLst>
      <p:ext uri="{BB962C8B-B14F-4D97-AF65-F5344CB8AC3E}">
        <p14:creationId xmlns:p14="http://schemas.microsoft.com/office/powerpoint/2010/main" val="34674886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戦時統制から戦後への連続面</a:t>
            </a:r>
          </a:p>
        </p:txBody>
      </p:sp>
      <p:sp>
        <p:nvSpPr>
          <p:cNvPr id="3" name="コンテンツ プレースホルダー 2"/>
          <p:cNvSpPr>
            <a:spLocks noGrp="1"/>
          </p:cNvSpPr>
          <p:nvPr>
            <p:ph idx="1"/>
          </p:nvPr>
        </p:nvSpPr>
        <p:spPr>
          <a:xfrm>
            <a:off x="457200" y="1600200"/>
            <a:ext cx="8229600" cy="5141168"/>
          </a:xfrm>
        </p:spPr>
        <p:txBody>
          <a:bodyPr>
            <a:normAutofit fontScale="92500" lnSpcReduction="10000"/>
          </a:bodyPr>
          <a:lstStyle/>
          <a:p>
            <a:r>
              <a:rPr kumimoji="1" lang="ja-JP" altLang="en-US" dirty="0"/>
              <a:t>地主制に対する統制</a:t>
            </a:r>
            <a:r>
              <a:rPr kumimoji="1" lang="en-US" altLang="ja-JP" dirty="0"/>
              <a:t>(</a:t>
            </a:r>
            <a:r>
              <a:rPr kumimoji="1" lang="ja-JP" altLang="en-US" dirty="0"/>
              <a:t>食糧増産のため</a:t>
            </a:r>
            <a:r>
              <a:rPr kumimoji="1" lang="en-US" altLang="ja-JP" dirty="0"/>
              <a:t>)</a:t>
            </a:r>
          </a:p>
          <a:p>
            <a:pPr lvl="1"/>
            <a:r>
              <a:rPr lang="ja-JP" altLang="en-US" dirty="0"/>
              <a:t>小作料統制，自作農創設，生産者米価優遇</a:t>
            </a:r>
            <a:endParaRPr lang="en-US" altLang="ja-JP" dirty="0"/>
          </a:p>
          <a:p>
            <a:r>
              <a:rPr kumimoji="1" lang="ja-JP" altLang="en-US" dirty="0"/>
              <a:t>労働力保全措置（工業生産力維持のため）</a:t>
            </a:r>
            <a:endParaRPr kumimoji="1" lang="en-US" altLang="ja-JP" dirty="0"/>
          </a:p>
          <a:p>
            <a:pPr lvl="1"/>
            <a:r>
              <a:rPr lang="ja-JP" altLang="en-US" dirty="0"/>
              <a:t>年功的処遇，生活給思想</a:t>
            </a:r>
            <a:endParaRPr lang="en-US" altLang="ja-JP" dirty="0"/>
          </a:p>
          <a:p>
            <a:pPr lvl="1"/>
            <a:r>
              <a:rPr lang="ja-JP" altLang="en-US" dirty="0"/>
              <a:t>国民健康保険の対象拡充</a:t>
            </a:r>
            <a:endParaRPr lang="en-US" altLang="ja-JP" dirty="0"/>
          </a:p>
          <a:p>
            <a:pPr lvl="1"/>
            <a:r>
              <a:rPr lang="ja-JP" altLang="en-US" dirty="0"/>
              <a:t>大日本育英会の設立（柴田</a:t>
            </a:r>
            <a:r>
              <a:rPr lang="en-US" altLang="ja-JP" dirty="0"/>
              <a:t>[2016]</a:t>
            </a:r>
            <a:r>
              <a:rPr lang="ja-JP" altLang="en-US" dirty="0"/>
              <a:t>）</a:t>
            </a:r>
            <a:endParaRPr lang="en-US" altLang="ja-JP" dirty="0"/>
          </a:p>
          <a:p>
            <a:r>
              <a:rPr kumimoji="1" lang="ja-JP" altLang="en-US" dirty="0"/>
              <a:t>財閥本社制度の改革</a:t>
            </a:r>
            <a:endParaRPr kumimoji="1" lang="en-US" altLang="ja-JP" dirty="0"/>
          </a:p>
          <a:p>
            <a:r>
              <a:rPr lang="ja-JP" altLang="en-US" dirty="0"/>
              <a:t>所得の下位平準化は戦時に生じた（資産は戦後にも）（</a:t>
            </a:r>
            <a:r>
              <a:rPr lang="en-US" altLang="ja-JP" dirty="0"/>
              <a:t>Moriguchi</a:t>
            </a:r>
            <a:r>
              <a:rPr lang="ja-JP" altLang="en-US" dirty="0"/>
              <a:t> </a:t>
            </a:r>
            <a:r>
              <a:rPr lang="en-US" altLang="ja-JP" dirty="0"/>
              <a:t>and</a:t>
            </a:r>
            <a:r>
              <a:rPr lang="ja-JP" altLang="en-US" dirty="0"/>
              <a:t> </a:t>
            </a:r>
            <a:r>
              <a:rPr lang="en-US" altLang="ja-JP" dirty="0"/>
              <a:t>Saez[2008]</a:t>
            </a:r>
            <a:r>
              <a:rPr lang="ja-JP" altLang="en-US" dirty="0"/>
              <a:t>，</a:t>
            </a:r>
            <a:r>
              <a:rPr lang="ja-JP" altLang="en-US" dirty="0">
                <a:hlinkClick r:id="rId2" action="ppaction://hlinkpres?slideindex=14&amp;slidetitle=先進国各国内での所得格差は拡大傾向にある"/>
              </a:rPr>
              <a:t>前章スライド</a:t>
            </a:r>
            <a:r>
              <a:rPr lang="ja-JP" altLang="en-US" dirty="0"/>
              <a:t>も参照）</a:t>
            </a:r>
            <a:endParaRPr lang="en-US" altLang="ja-JP" dirty="0"/>
          </a:p>
          <a:p>
            <a:pPr lvl="1"/>
            <a:r>
              <a:rPr lang="ja-JP" altLang="en-US" dirty="0"/>
              <a:t>統制による資産所得の減少，戦災，インフレ</a:t>
            </a:r>
            <a:endParaRPr lang="en-US" altLang="ja-JP" dirty="0"/>
          </a:p>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11</a:t>
            </a:fld>
            <a:endParaRPr lang="en-US" altLang="ja-JP" dirty="0"/>
          </a:p>
        </p:txBody>
      </p:sp>
    </p:spTree>
    <p:extLst>
      <p:ext uri="{BB962C8B-B14F-4D97-AF65-F5344CB8AC3E}">
        <p14:creationId xmlns:p14="http://schemas.microsoft.com/office/powerpoint/2010/main" val="18785582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戦後経済改革</a:t>
            </a:r>
          </a:p>
        </p:txBody>
      </p:sp>
      <p:sp>
        <p:nvSpPr>
          <p:cNvPr id="3" name="コンテンツ プレースホルダー 2"/>
          <p:cNvSpPr>
            <a:spLocks noGrp="1"/>
          </p:cNvSpPr>
          <p:nvPr>
            <p:ph idx="1"/>
          </p:nvPr>
        </p:nvSpPr>
        <p:spPr>
          <a:xfrm>
            <a:off x="457200" y="1196752"/>
            <a:ext cx="8229600" cy="5616624"/>
          </a:xfrm>
        </p:spPr>
        <p:txBody>
          <a:bodyPr>
            <a:normAutofit fontScale="85000" lnSpcReduction="10000"/>
          </a:bodyPr>
          <a:lstStyle/>
          <a:p>
            <a:r>
              <a:rPr lang="ja-JP" altLang="en-US" dirty="0"/>
              <a:t>占領下の改革</a:t>
            </a:r>
            <a:endParaRPr kumimoji="1" lang="en-US" altLang="ja-JP" dirty="0"/>
          </a:p>
          <a:p>
            <a:pPr lvl="1"/>
            <a:r>
              <a:rPr kumimoji="1" lang="ja-JP" altLang="en-US" dirty="0"/>
              <a:t>「改革」と統制「解除」の二側面</a:t>
            </a:r>
            <a:endParaRPr kumimoji="1" lang="en-US" altLang="ja-JP" dirty="0"/>
          </a:p>
          <a:p>
            <a:pPr lvl="1"/>
            <a:r>
              <a:rPr kumimoji="1" lang="ja-JP" altLang="en-US" dirty="0"/>
              <a:t>資本主義の「修正」と，私有財産と市場への「復帰」</a:t>
            </a:r>
            <a:endParaRPr kumimoji="1" lang="en-US" altLang="ja-JP" dirty="0"/>
          </a:p>
          <a:p>
            <a:r>
              <a:rPr lang="ja-JP" altLang="en-US" dirty="0"/>
              <a:t>戦後改革と「逆コース」のダイナミクス</a:t>
            </a:r>
            <a:endParaRPr lang="en-US" altLang="ja-JP" dirty="0"/>
          </a:p>
          <a:p>
            <a:pPr lvl="1"/>
            <a:r>
              <a:rPr kumimoji="1" lang="ja-JP" altLang="en-US" dirty="0"/>
              <a:t>政治的には逆方向を向いた二つの動き</a:t>
            </a:r>
            <a:endParaRPr kumimoji="1" lang="en-US" altLang="ja-JP" dirty="0"/>
          </a:p>
          <a:p>
            <a:pPr lvl="2"/>
            <a:r>
              <a:rPr lang="ja-JP" altLang="en-US" dirty="0"/>
              <a:t>戦後改革：民主化，非軍事化，財閥・大企業規制</a:t>
            </a:r>
            <a:endParaRPr lang="en-US" altLang="ja-JP" dirty="0"/>
          </a:p>
          <a:p>
            <a:pPr lvl="3"/>
            <a:r>
              <a:rPr lang="ja-JP" altLang="en-US" dirty="0"/>
              <a:t>日本国憲法（国民主権，基本的人権，平和主義）や三大経済改革</a:t>
            </a:r>
            <a:endParaRPr lang="en-US" altLang="ja-JP" dirty="0"/>
          </a:p>
          <a:p>
            <a:pPr lvl="2"/>
            <a:r>
              <a:rPr kumimoji="1" lang="ja-JP" altLang="en-US" dirty="0"/>
              <a:t>逆コース：日米同盟と反共，再軍備，大企業体制育成</a:t>
            </a:r>
            <a:endParaRPr kumimoji="1" lang="en-US" altLang="ja-JP" dirty="0"/>
          </a:p>
          <a:p>
            <a:pPr lvl="3"/>
            <a:r>
              <a:rPr lang="ja-JP" altLang="en-US" dirty="0"/>
              <a:t>日米安保条約，警察予備隊（→自衛隊）創設，レッド・パージ</a:t>
            </a:r>
            <a:endParaRPr kumimoji="1" lang="en-US" altLang="ja-JP" dirty="0"/>
          </a:p>
          <a:p>
            <a:pPr lvl="1"/>
            <a:r>
              <a:rPr lang="ja-JP" altLang="en-US" dirty="0"/>
              <a:t>経済的には両者がまじりあって高度成長を準備する</a:t>
            </a:r>
            <a:endParaRPr lang="en-US" altLang="ja-JP" dirty="0"/>
          </a:p>
          <a:p>
            <a:r>
              <a:rPr lang="ja-JP" altLang="en-US" dirty="0"/>
              <a:t>戦前・戦時・戦後は基本的に断絶している</a:t>
            </a:r>
            <a:endParaRPr lang="en-US" altLang="ja-JP" dirty="0"/>
          </a:p>
          <a:p>
            <a:pPr lvl="1"/>
            <a:r>
              <a:rPr lang="ja-JP" altLang="en-US" dirty="0"/>
              <a:t>戦後は</a:t>
            </a:r>
            <a:r>
              <a:rPr lang="ja-JP" altLang="en-US" u="sng" dirty="0"/>
              <a:t>戦前には戻らず</a:t>
            </a:r>
            <a:r>
              <a:rPr lang="ja-JP" altLang="en-US" dirty="0"/>
              <a:t>に断絶した</a:t>
            </a:r>
            <a:endParaRPr lang="en-US" altLang="ja-JP" dirty="0"/>
          </a:p>
          <a:p>
            <a:pPr lvl="1"/>
            <a:r>
              <a:rPr lang="ja-JP" altLang="en-US" u="sng" dirty="0"/>
              <a:t>戦後改革がなければ高度成長はなかった</a:t>
            </a:r>
            <a:endParaRPr lang="en-US" altLang="ja-JP" u="sng" dirty="0"/>
          </a:p>
          <a:p>
            <a:r>
              <a:rPr lang="ja-JP" altLang="en-US" dirty="0"/>
              <a:t>三大経済改革（農地改革，財閥解体，労働改革）</a:t>
            </a:r>
            <a:endParaRPr lang="en-US" altLang="ja-JP" dirty="0"/>
          </a:p>
          <a:p>
            <a:pPr lvl="2"/>
            <a:endParaRPr kumimoji="1" lang="en-US" altLang="ja-JP"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12</a:t>
            </a:fld>
            <a:endParaRPr lang="en-US" altLang="ja-JP" dirty="0"/>
          </a:p>
        </p:txBody>
      </p:sp>
    </p:spTree>
    <p:extLst>
      <p:ext uri="{BB962C8B-B14F-4D97-AF65-F5344CB8AC3E}">
        <p14:creationId xmlns:p14="http://schemas.microsoft.com/office/powerpoint/2010/main" val="5268281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農地改革</a:t>
            </a:r>
          </a:p>
        </p:txBody>
      </p:sp>
      <p:sp>
        <p:nvSpPr>
          <p:cNvPr id="3" name="コンテンツ プレースホルダー 2"/>
          <p:cNvSpPr>
            <a:spLocks noGrp="1"/>
          </p:cNvSpPr>
          <p:nvPr>
            <p:ph idx="1"/>
          </p:nvPr>
        </p:nvSpPr>
        <p:spPr>
          <a:xfrm>
            <a:off x="457200" y="1600200"/>
            <a:ext cx="8229600" cy="4781128"/>
          </a:xfrm>
        </p:spPr>
        <p:txBody>
          <a:bodyPr/>
          <a:lstStyle/>
          <a:p>
            <a:r>
              <a:rPr lang="ja-JP" altLang="en-US" dirty="0"/>
              <a:t>戦前経済の特徴で</a:t>
            </a:r>
            <a:r>
              <a:rPr lang="ja-JP" altLang="en-US" dirty="0" smtClean="0"/>
              <a:t>あった＿＿＿＿の</a:t>
            </a:r>
            <a:r>
              <a:rPr lang="ja-JP" altLang="en-US" dirty="0"/>
              <a:t>消滅</a:t>
            </a:r>
            <a:endParaRPr lang="en-US" altLang="ja-JP" dirty="0"/>
          </a:p>
          <a:p>
            <a:pPr lvl="1"/>
            <a:r>
              <a:rPr lang="ja-JP" altLang="en-US" dirty="0"/>
              <a:t>北海道以外で地主による</a:t>
            </a:r>
            <a:r>
              <a:rPr lang="en-US" altLang="ja-JP" dirty="0"/>
              <a:t>1</a:t>
            </a:r>
            <a:r>
              <a:rPr lang="ja-JP" altLang="en-US" dirty="0"/>
              <a:t>町歩以上の土地所有を否認</a:t>
            </a:r>
            <a:endParaRPr lang="en-US" altLang="ja-JP" dirty="0"/>
          </a:p>
          <a:p>
            <a:pPr lvl="1"/>
            <a:r>
              <a:rPr lang="ja-JP" altLang="en-US" dirty="0"/>
              <a:t>有償解放だがインフレで無償に近くなった</a:t>
            </a:r>
            <a:endParaRPr lang="en-US" altLang="ja-JP" dirty="0"/>
          </a:p>
          <a:p>
            <a:r>
              <a:rPr lang="ja-JP" altLang="en-US" dirty="0"/>
              <a:t>自作農体制の確立</a:t>
            </a:r>
            <a:endParaRPr lang="en-US" altLang="ja-JP" dirty="0"/>
          </a:p>
          <a:p>
            <a:pPr lvl="1"/>
            <a:r>
              <a:rPr lang="ja-JP" altLang="en-US" dirty="0"/>
              <a:t>生産性と所得の向上</a:t>
            </a:r>
            <a:endParaRPr lang="en-US" altLang="ja-JP" dirty="0"/>
          </a:p>
          <a:p>
            <a:pPr lvl="1"/>
            <a:r>
              <a:rPr lang="ja-JP" altLang="en-US" dirty="0"/>
              <a:t>国内市場の拡大</a:t>
            </a:r>
            <a:endParaRPr lang="en-US" altLang="ja-JP" dirty="0"/>
          </a:p>
          <a:p>
            <a:pPr lvl="1"/>
            <a:r>
              <a:rPr lang="ja-JP" altLang="en-US" dirty="0"/>
              <a:t>都市産業の労働力供給減に→農業自体は急速に地位低下</a:t>
            </a:r>
          </a:p>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13</a:t>
            </a:fld>
            <a:endParaRPr lang="en-US" altLang="ja-JP" dirty="0"/>
          </a:p>
        </p:txBody>
      </p:sp>
    </p:spTree>
    <p:extLst>
      <p:ext uri="{BB962C8B-B14F-4D97-AF65-F5344CB8AC3E}">
        <p14:creationId xmlns:p14="http://schemas.microsoft.com/office/powerpoint/2010/main" val="16092484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財閥解体</a:t>
            </a:r>
          </a:p>
        </p:txBody>
      </p:sp>
      <p:sp>
        <p:nvSpPr>
          <p:cNvPr id="3" name="コンテンツ プレースホルダー 2"/>
          <p:cNvSpPr>
            <a:spLocks noGrp="1"/>
          </p:cNvSpPr>
          <p:nvPr>
            <p:ph idx="1"/>
          </p:nvPr>
        </p:nvSpPr>
        <p:spPr>
          <a:xfrm>
            <a:off x="457200" y="1600200"/>
            <a:ext cx="8229600" cy="5141168"/>
          </a:xfrm>
        </p:spPr>
        <p:txBody>
          <a:bodyPr>
            <a:normAutofit lnSpcReduction="10000"/>
          </a:bodyPr>
          <a:lstStyle/>
          <a:p>
            <a:r>
              <a:rPr kumimoji="1" lang="ja-JP" altLang="en-US" dirty="0"/>
              <a:t>財閥解体</a:t>
            </a:r>
            <a:endParaRPr kumimoji="1" lang="en-US" altLang="ja-JP" dirty="0"/>
          </a:p>
          <a:p>
            <a:pPr lvl="1"/>
            <a:r>
              <a:rPr kumimoji="1" lang="ja-JP" altLang="en-US" dirty="0"/>
              <a:t>独占禁止法，過度経済力集中力排除法の制定による旧財閥解体</a:t>
            </a:r>
            <a:endParaRPr kumimoji="1" lang="en-US" altLang="ja-JP" dirty="0"/>
          </a:p>
          <a:p>
            <a:pPr lvl="1"/>
            <a:r>
              <a:rPr lang="ja-JP" altLang="en-US" dirty="0"/>
              <a:t>公職追放による経営者の若返り</a:t>
            </a:r>
            <a:endParaRPr lang="en-US" altLang="ja-JP" dirty="0"/>
          </a:p>
          <a:p>
            <a:r>
              <a:rPr lang="ja-JP" altLang="en-US" dirty="0"/>
              <a:t>高度成長期に競争的な大企業体制へ</a:t>
            </a:r>
            <a:endParaRPr lang="en-US" altLang="ja-JP" dirty="0"/>
          </a:p>
          <a:p>
            <a:pPr lvl="1"/>
            <a:r>
              <a:rPr kumimoji="1" lang="ja-JP" altLang="en-US" dirty="0"/>
              <a:t>独禁法の緩和</a:t>
            </a:r>
            <a:endParaRPr kumimoji="1" lang="en-US" altLang="ja-JP" dirty="0"/>
          </a:p>
          <a:p>
            <a:pPr lvl="2"/>
            <a:r>
              <a:rPr kumimoji="1" lang="ja-JP" altLang="en-US" dirty="0"/>
              <a:t>株式持ち合い，企業間協調，産業政策が可能に</a:t>
            </a:r>
            <a:endParaRPr kumimoji="1" lang="en-US" altLang="ja-JP" dirty="0"/>
          </a:p>
          <a:p>
            <a:pPr lvl="1"/>
            <a:r>
              <a:rPr kumimoji="1" lang="ja-JP" altLang="en-US" dirty="0"/>
              <a:t>三井，三菱，住友，富士，三和，第一勧業の各都市銀行を中心に株式持ち合い・取締役兼任による企業集団を形成</a:t>
            </a:r>
            <a:endParaRPr kumimoji="1" lang="en-US" altLang="ja-JP" dirty="0"/>
          </a:p>
          <a:p>
            <a:pPr lvl="1"/>
            <a:r>
              <a:rPr kumimoji="1" lang="ja-JP" altLang="en-US" dirty="0"/>
              <a:t>トヨタ，新日鉄，日立など産業企業傘下の系列</a:t>
            </a:r>
            <a:endParaRPr kumimoji="1" lang="en-US" altLang="ja-JP" dirty="0"/>
          </a:p>
          <a:p>
            <a:pPr lvl="1"/>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14</a:t>
            </a:fld>
            <a:endParaRPr lang="en-US" altLang="ja-JP" dirty="0"/>
          </a:p>
        </p:txBody>
      </p:sp>
    </p:spTree>
    <p:extLst>
      <p:ext uri="{BB962C8B-B14F-4D97-AF65-F5344CB8AC3E}">
        <p14:creationId xmlns:p14="http://schemas.microsoft.com/office/powerpoint/2010/main" val="28106967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労働改革</a:t>
            </a:r>
          </a:p>
        </p:txBody>
      </p:sp>
      <p:sp>
        <p:nvSpPr>
          <p:cNvPr id="3" name="コンテンツ プレースホルダー 2"/>
          <p:cNvSpPr>
            <a:spLocks noGrp="1"/>
          </p:cNvSpPr>
          <p:nvPr>
            <p:ph idx="1"/>
          </p:nvPr>
        </p:nvSpPr>
        <p:spPr>
          <a:xfrm>
            <a:off x="457200" y="1600200"/>
            <a:ext cx="8229600" cy="5069160"/>
          </a:xfrm>
        </p:spPr>
        <p:txBody>
          <a:bodyPr>
            <a:normAutofit fontScale="92500" lnSpcReduction="10000"/>
          </a:bodyPr>
          <a:lstStyle/>
          <a:p>
            <a:r>
              <a:rPr kumimoji="1" lang="ja-JP" altLang="en-US" dirty="0"/>
              <a:t>労働改革</a:t>
            </a:r>
            <a:endParaRPr kumimoji="1" lang="en-US" altLang="ja-JP" dirty="0"/>
          </a:p>
          <a:p>
            <a:pPr lvl="1"/>
            <a:r>
              <a:rPr lang="ja-JP" altLang="en-US" dirty="0"/>
              <a:t>戦後の労働組合結成，労働攻勢</a:t>
            </a:r>
            <a:endParaRPr lang="en-US" altLang="ja-JP" dirty="0"/>
          </a:p>
          <a:p>
            <a:pPr lvl="1"/>
            <a:r>
              <a:rPr kumimoji="1" lang="ja-JP" altLang="en-US" dirty="0"/>
              <a:t>労働三法の成立：労働者の権利の確立と労働組合の公認</a:t>
            </a:r>
            <a:endParaRPr kumimoji="1" lang="en-US" altLang="ja-JP" dirty="0"/>
          </a:p>
          <a:p>
            <a:pPr lvl="2"/>
            <a:r>
              <a:rPr lang="ja-JP" altLang="en-US" dirty="0" smtClean="0"/>
              <a:t>＿＿＿＿＿＿＿，</a:t>
            </a:r>
            <a:r>
              <a:rPr kumimoji="1" lang="ja-JP" altLang="en-US" dirty="0"/>
              <a:t>労働組合法，</a:t>
            </a:r>
            <a:r>
              <a:rPr lang="ja-JP" altLang="en-US" dirty="0"/>
              <a:t>労働関係調整法</a:t>
            </a:r>
            <a:endParaRPr lang="en-US" altLang="ja-JP" dirty="0"/>
          </a:p>
          <a:p>
            <a:r>
              <a:rPr lang="ja-JP" altLang="en-US" dirty="0"/>
              <a:t>その効果と企業優位への修正</a:t>
            </a:r>
            <a:endParaRPr lang="en-US" altLang="ja-JP" dirty="0"/>
          </a:p>
          <a:p>
            <a:pPr lvl="1"/>
            <a:r>
              <a:rPr kumimoji="1" lang="ja-JP" altLang="en-US" dirty="0"/>
              <a:t>工職身分差別の撤廃と賃金の継続的上昇</a:t>
            </a:r>
            <a:endParaRPr kumimoji="1" lang="en-US" altLang="ja-JP" dirty="0"/>
          </a:p>
          <a:p>
            <a:pPr lvl="1"/>
            <a:r>
              <a:rPr kumimoji="1" lang="ja-JP" altLang="en-US" dirty="0"/>
              <a:t>公務員の争議権否認（</a:t>
            </a:r>
            <a:r>
              <a:rPr kumimoji="1" lang="en-US" altLang="ja-JP" dirty="0"/>
              <a:t>1948</a:t>
            </a:r>
            <a:r>
              <a:rPr kumimoji="1" lang="ja-JP" altLang="en-US" dirty="0"/>
              <a:t>年）</a:t>
            </a:r>
            <a:endParaRPr kumimoji="1" lang="en-US" altLang="ja-JP" dirty="0"/>
          </a:p>
          <a:p>
            <a:pPr lvl="1"/>
            <a:r>
              <a:rPr lang="ja-JP" altLang="en-US" dirty="0"/>
              <a:t>レッド・パージ</a:t>
            </a:r>
            <a:r>
              <a:rPr lang="en-US" altLang="ja-JP" dirty="0"/>
              <a:t>(1950</a:t>
            </a:r>
            <a:r>
              <a:rPr lang="ja-JP" altLang="en-US" dirty="0"/>
              <a:t>年</a:t>
            </a:r>
            <a:r>
              <a:rPr lang="en-US" altLang="ja-JP" dirty="0"/>
              <a:t>)</a:t>
            </a:r>
          </a:p>
          <a:p>
            <a:pPr lvl="1"/>
            <a:r>
              <a:rPr lang="ja-JP" altLang="en-US" dirty="0"/>
              <a:t>民間大企業で日本的雇用システム（男子正社員の年功序列，終身雇用，企業内組合による労使協調）を確立するのは</a:t>
            </a:r>
            <a:r>
              <a:rPr lang="en-US" altLang="ja-JP" dirty="0"/>
              <a:t>1960</a:t>
            </a:r>
            <a:r>
              <a:rPr lang="ja-JP" altLang="en-US" dirty="0"/>
              <a:t>年代</a:t>
            </a:r>
            <a:endParaRPr kumimoji="1" lang="en-US" altLang="ja-JP"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15</a:t>
            </a:fld>
            <a:endParaRPr lang="en-US" altLang="ja-JP" dirty="0"/>
          </a:p>
        </p:txBody>
      </p:sp>
    </p:spTree>
    <p:extLst>
      <p:ext uri="{BB962C8B-B14F-4D97-AF65-F5344CB8AC3E}">
        <p14:creationId xmlns:p14="http://schemas.microsoft.com/office/powerpoint/2010/main" val="36679483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３</a:t>
            </a:r>
            <a:r>
              <a:rPr kumimoji="1" lang="ja-JP" altLang="en-US" dirty="0"/>
              <a:t>　日本経済の高成長期</a:t>
            </a:r>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16</a:t>
            </a:fld>
            <a:endParaRPr lang="en-US" altLang="ja-JP" dirty="0"/>
          </a:p>
        </p:txBody>
      </p:sp>
    </p:spTree>
    <p:extLst>
      <p:ext uri="{BB962C8B-B14F-4D97-AF65-F5344CB8AC3E}">
        <p14:creationId xmlns:p14="http://schemas.microsoft.com/office/powerpoint/2010/main" val="17828320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高成長</a:t>
            </a:r>
            <a:r>
              <a:rPr lang="ja-JP" altLang="en-US" dirty="0"/>
              <a:t>の制度的構造</a:t>
            </a:r>
            <a:endParaRPr kumimoji="1" lang="ja-JP" altLang="en-US" dirty="0"/>
          </a:p>
        </p:txBody>
      </p:sp>
      <p:sp>
        <p:nvSpPr>
          <p:cNvPr id="3" name="コンテンツ プレースホルダー 2"/>
          <p:cNvSpPr>
            <a:spLocks noGrp="1"/>
          </p:cNvSpPr>
          <p:nvPr>
            <p:ph idx="1"/>
          </p:nvPr>
        </p:nvSpPr>
        <p:spPr>
          <a:xfrm>
            <a:off x="457200" y="1268760"/>
            <a:ext cx="8229600" cy="5472608"/>
          </a:xfrm>
        </p:spPr>
        <p:txBody>
          <a:bodyPr>
            <a:normAutofit fontScale="77500" lnSpcReduction="20000"/>
          </a:bodyPr>
          <a:lstStyle/>
          <a:p>
            <a:r>
              <a:rPr lang="ja-JP" altLang="en-US" dirty="0"/>
              <a:t>競争的となった産業システム（</a:t>
            </a:r>
            <a:r>
              <a:rPr lang="en-US" altLang="ja-JP" dirty="0"/>
              <a:t>Ⅴ</a:t>
            </a:r>
            <a:r>
              <a:rPr lang="ja-JP" altLang="en-US" dirty="0"/>
              <a:t>章で詳しく述べる）</a:t>
            </a:r>
            <a:endParaRPr lang="en-US" altLang="ja-JP" dirty="0"/>
          </a:p>
          <a:p>
            <a:pPr lvl="1"/>
            <a:r>
              <a:rPr lang="ja-JP" altLang="en-US" dirty="0"/>
              <a:t>技術導入→イノベーション</a:t>
            </a:r>
            <a:endParaRPr lang="en-US" altLang="ja-JP" dirty="0"/>
          </a:p>
          <a:p>
            <a:pPr lvl="1"/>
            <a:r>
              <a:rPr lang="ja-JP" altLang="en-US" dirty="0"/>
              <a:t>労使関係を安定させながら生産性を向上</a:t>
            </a:r>
            <a:endParaRPr lang="en-US" altLang="ja-JP" dirty="0"/>
          </a:p>
          <a:p>
            <a:pPr lvl="1"/>
            <a:r>
              <a:rPr lang="ja-JP" altLang="en-US" dirty="0"/>
              <a:t>日本企業間で競争しながら国際競争</a:t>
            </a:r>
            <a:endParaRPr lang="en-US" altLang="ja-JP" dirty="0"/>
          </a:p>
          <a:p>
            <a:r>
              <a:rPr lang="ja-JP" altLang="en-US" dirty="0"/>
              <a:t>賃金所得を向上させる雇用システム（</a:t>
            </a:r>
            <a:r>
              <a:rPr lang="en-US" altLang="ja-JP" dirty="0"/>
              <a:t>Ⅵ</a:t>
            </a:r>
            <a:r>
              <a:rPr lang="ja-JP" altLang="en-US" dirty="0"/>
              <a:t>章で詳しく述べる）</a:t>
            </a:r>
            <a:endParaRPr lang="en-US" altLang="ja-JP" dirty="0"/>
          </a:p>
          <a:p>
            <a:pPr lvl="1"/>
            <a:r>
              <a:rPr lang="ja-JP" altLang="en-US" dirty="0"/>
              <a:t>農村から都市への労働移動による供給</a:t>
            </a:r>
            <a:endParaRPr lang="en-US" altLang="ja-JP" dirty="0"/>
          </a:p>
          <a:p>
            <a:pPr lvl="1"/>
            <a:r>
              <a:rPr lang="en-US" altLang="ja-JP" dirty="0"/>
              <a:t>1960</a:t>
            </a:r>
            <a:r>
              <a:rPr lang="ja-JP" altLang="en-US" dirty="0"/>
              <a:t>年代以後，雇用安定化と労使交渉で賃金向上。個人消費の拡大</a:t>
            </a:r>
            <a:endParaRPr lang="en-US" altLang="ja-JP" dirty="0"/>
          </a:p>
          <a:p>
            <a:pPr lvl="2"/>
            <a:r>
              <a:rPr lang="ja-JP" altLang="en-US" dirty="0"/>
              <a:t>ただし大企業男子正社員に限る</a:t>
            </a:r>
            <a:endParaRPr lang="en-US" altLang="ja-JP" dirty="0"/>
          </a:p>
          <a:p>
            <a:r>
              <a:rPr lang="ja-JP" altLang="en-US" dirty="0"/>
              <a:t>農業部門の現代化と縮小</a:t>
            </a:r>
            <a:endParaRPr lang="en-US" altLang="ja-JP" dirty="0"/>
          </a:p>
          <a:p>
            <a:pPr lvl="1"/>
            <a:r>
              <a:rPr lang="ja-JP" altLang="en-US" dirty="0"/>
              <a:t>生産性向上による食糧価格安定</a:t>
            </a:r>
            <a:endParaRPr lang="en-US" altLang="ja-JP" dirty="0"/>
          </a:p>
          <a:p>
            <a:pPr lvl="2"/>
            <a:r>
              <a:rPr lang="ja-JP" altLang="en-US" dirty="0"/>
              <a:t>ただし食糧供給超過とともに保護政策に転換</a:t>
            </a:r>
            <a:endParaRPr lang="en-US" altLang="ja-JP" dirty="0"/>
          </a:p>
          <a:p>
            <a:pPr lvl="1"/>
            <a:r>
              <a:rPr lang="ja-JP" altLang="en-US" dirty="0"/>
              <a:t>所得向上による国内市場拡大</a:t>
            </a:r>
            <a:endParaRPr lang="en-US" altLang="ja-JP" dirty="0"/>
          </a:p>
          <a:p>
            <a:r>
              <a:rPr lang="ja-JP" altLang="en-US" dirty="0"/>
              <a:t>非農業中小企業</a:t>
            </a:r>
            <a:r>
              <a:rPr lang="ja-JP" altLang="en-US" dirty="0" smtClean="0"/>
              <a:t>・＿＿＿＿部門</a:t>
            </a:r>
            <a:r>
              <a:rPr lang="ja-JP" altLang="en-US" dirty="0"/>
              <a:t>の維持</a:t>
            </a:r>
            <a:endParaRPr lang="en-US" altLang="ja-JP" dirty="0"/>
          </a:p>
          <a:p>
            <a:pPr lvl="1"/>
            <a:r>
              <a:rPr lang="ja-JP" altLang="en-US" dirty="0"/>
              <a:t>低所得だが独立の可能性</a:t>
            </a:r>
            <a:endParaRPr lang="en-US" altLang="ja-JP" dirty="0"/>
          </a:p>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17</a:t>
            </a:fld>
            <a:endParaRPr lang="en-US" altLang="ja-JP" dirty="0"/>
          </a:p>
        </p:txBody>
      </p:sp>
    </p:spTree>
    <p:extLst>
      <p:ext uri="{BB962C8B-B14F-4D97-AF65-F5344CB8AC3E}">
        <p14:creationId xmlns:p14="http://schemas.microsoft.com/office/powerpoint/2010/main" val="5236893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産業構造の長期変動</a:t>
            </a:r>
          </a:p>
        </p:txBody>
      </p:sp>
      <p:sp>
        <p:nvSpPr>
          <p:cNvPr id="3" name="コンテンツ プレースホルダー 2"/>
          <p:cNvSpPr>
            <a:spLocks noGrp="1"/>
          </p:cNvSpPr>
          <p:nvPr>
            <p:ph idx="1"/>
          </p:nvPr>
        </p:nvSpPr>
        <p:spPr>
          <a:xfrm>
            <a:off x="457200" y="1340768"/>
            <a:ext cx="3610744" cy="5040560"/>
          </a:xfrm>
        </p:spPr>
        <p:txBody>
          <a:bodyPr>
            <a:normAutofit fontScale="92500"/>
          </a:bodyPr>
          <a:lstStyle/>
          <a:p>
            <a:r>
              <a:rPr kumimoji="1" lang="ja-JP" altLang="en-US" dirty="0"/>
              <a:t>ペティ・クラークの法則に沿った変動</a:t>
            </a:r>
            <a:endParaRPr kumimoji="1" lang="en-US" altLang="ja-JP" dirty="0"/>
          </a:p>
          <a:p>
            <a:r>
              <a:rPr kumimoji="1" lang="ja-JP" altLang="en-US" dirty="0"/>
              <a:t>第</a:t>
            </a:r>
            <a:r>
              <a:rPr kumimoji="1" lang="en-US" altLang="ja-JP" dirty="0"/>
              <a:t>1</a:t>
            </a:r>
            <a:r>
              <a:rPr kumimoji="1" lang="ja-JP" altLang="en-US" dirty="0"/>
              <a:t>次産業の構成比が一貫して低下</a:t>
            </a:r>
            <a:endParaRPr kumimoji="1" lang="en-US" altLang="ja-JP" dirty="0"/>
          </a:p>
          <a:p>
            <a:r>
              <a:rPr lang="ja-JP" altLang="en-US" dirty="0"/>
              <a:t>第</a:t>
            </a:r>
            <a:r>
              <a:rPr lang="en-US" altLang="ja-JP" dirty="0"/>
              <a:t>2</a:t>
            </a:r>
            <a:r>
              <a:rPr lang="ja-JP" altLang="en-US" dirty="0"/>
              <a:t>次産業は高度成長末期にピーク。以後低下</a:t>
            </a:r>
            <a:endParaRPr lang="en-US" altLang="ja-JP" dirty="0"/>
          </a:p>
          <a:p>
            <a:r>
              <a:rPr kumimoji="1" lang="ja-JP" altLang="en-US" dirty="0"/>
              <a:t>第</a:t>
            </a:r>
            <a:r>
              <a:rPr kumimoji="1" lang="en-US" altLang="ja-JP" dirty="0"/>
              <a:t>3</a:t>
            </a:r>
            <a:r>
              <a:rPr kumimoji="1" lang="ja-JP" altLang="en-US" dirty="0"/>
              <a:t>次産業が一貫して上昇</a:t>
            </a:r>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18</a:t>
            </a:fld>
            <a:endParaRPr lang="en-US" altLang="ja-JP" dirty="0"/>
          </a:p>
        </p:txBody>
      </p:sp>
      <p:sp>
        <p:nvSpPr>
          <p:cNvPr id="5" name="正方形/長方形 4"/>
          <p:cNvSpPr/>
          <p:nvPr/>
        </p:nvSpPr>
        <p:spPr>
          <a:xfrm>
            <a:off x="6127939" y="1868981"/>
            <a:ext cx="360040" cy="239717"/>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正方形/長方形 6"/>
          <p:cNvSpPr/>
          <p:nvPr/>
        </p:nvSpPr>
        <p:spPr>
          <a:xfrm>
            <a:off x="6582511" y="2111467"/>
            <a:ext cx="360040" cy="239717"/>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正方形/長方形 7"/>
          <p:cNvSpPr/>
          <p:nvPr/>
        </p:nvSpPr>
        <p:spPr>
          <a:xfrm>
            <a:off x="8604448" y="3645024"/>
            <a:ext cx="360040" cy="239717"/>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正方形/長方形 8"/>
          <p:cNvSpPr/>
          <p:nvPr/>
        </p:nvSpPr>
        <p:spPr>
          <a:xfrm>
            <a:off x="8604448" y="3876527"/>
            <a:ext cx="360040" cy="239717"/>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p:cNvSpPr/>
          <p:nvPr/>
        </p:nvSpPr>
        <p:spPr>
          <a:xfrm>
            <a:off x="8589291" y="2745646"/>
            <a:ext cx="360040" cy="239717"/>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p:cNvSpPr/>
          <p:nvPr/>
        </p:nvSpPr>
        <p:spPr>
          <a:xfrm>
            <a:off x="8100392" y="3284984"/>
            <a:ext cx="360040" cy="239717"/>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正方形/長方形 11"/>
          <p:cNvSpPr/>
          <p:nvPr/>
        </p:nvSpPr>
        <p:spPr>
          <a:xfrm>
            <a:off x="8580217" y="3524701"/>
            <a:ext cx="360040" cy="12217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ボックス 12"/>
          <p:cNvSpPr txBox="1"/>
          <p:nvPr/>
        </p:nvSpPr>
        <p:spPr>
          <a:xfrm>
            <a:off x="971600" y="6371481"/>
            <a:ext cx="2952328" cy="369332"/>
          </a:xfrm>
          <a:prstGeom prst="rect">
            <a:avLst/>
          </a:prstGeom>
          <a:noFill/>
        </p:spPr>
        <p:txBody>
          <a:bodyPr wrap="square" rtlCol="0">
            <a:spAutoFit/>
          </a:bodyPr>
          <a:lstStyle/>
          <a:p>
            <a:r>
              <a:rPr kumimoji="1" lang="ja-JP" altLang="en-US" dirty="0"/>
              <a:t>出所：小峰</a:t>
            </a:r>
            <a:r>
              <a:rPr kumimoji="1" lang="en-US" altLang="ja-JP" dirty="0"/>
              <a:t>[2016]99</a:t>
            </a:r>
            <a:r>
              <a:rPr kumimoji="1" lang="ja-JP" altLang="en-US" dirty="0"/>
              <a:t>頁。</a:t>
            </a:r>
          </a:p>
        </p:txBody>
      </p:sp>
    </p:spTree>
    <p:extLst>
      <p:ext uri="{BB962C8B-B14F-4D97-AF65-F5344CB8AC3E}">
        <p14:creationId xmlns:p14="http://schemas.microsoft.com/office/powerpoint/2010/main" val="13926176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工業の構成変化</a:t>
            </a:r>
          </a:p>
        </p:txBody>
      </p:sp>
      <p:sp>
        <p:nvSpPr>
          <p:cNvPr id="3" name="コンテンツ プレースホルダー 2"/>
          <p:cNvSpPr>
            <a:spLocks noGrp="1"/>
          </p:cNvSpPr>
          <p:nvPr>
            <p:ph idx="1"/>
          </p:nvPr>
        </p:nvSpPr>
        <p:spPr>
          <a:xfrm>
            <a:off x="467544" y="1124744"/>
            <a:ext cx="8229600" cy="1368151"/>
          </a:xfrm>
        </p:spPr>
        <p:txBody>
          <a:bodyPr>
            <a:normAutofit fontScale="92500" lnSpcReduction="20000"/>
          </a:bodyPr>
          <a:lstStyle/>
          <a:p>
            <a:r>
              <a:rPr kumimoji="1" lang="ja-JP" altLang="en-US" dirty="0"/>
              <a:t>高度成長期：食品，自動車を筆頭にトータルな伸び</a:t>
            </a:r>
            <a:endParaRPr kumimoji="1" lang="en-US" altLang="ja-JP" dirty="0"/>
          </a:p>
          <a:p>
            <a:r>
              <a:rPr lang="ja-JP" altLang="en-US" dirty="0"/>
              <a:t>安定成長期：電機，自動車の圧倒的優位</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19</a:t>
            </a:fld>
            <a:endParaRPr lang="en-US" altLang="ja-JP" dirty="0"/>
          </a:p>
        </p:txBody>
      </p:sp>
      <p:pic>
        <p:nvPicPr>
          <p:cNvPr id="717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32" y="2636911"/>
            <a:ext cx="9054571" cy="4068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テキスト ボックス 5"/>
          <p:cNvSpPr txBox="1"/>
          <p:nvPr/>
        </p:nvSpPr>
        <p:spPr>
          <a:xfrm>
            <a:off x="251520" y="2348880"/>
            <a:ext cx="8280920" cy="369332"/>
          </a:xfrm>
          <a:prstGeom prst="rect">
            <a:avLst/>
          </a:prstGeom>
          <a:noFill/>
        </p:spPr>
        <p:txBody>
          <a:bodyPr wrap="square" rtlCol="0">
            <a:spAutoFit/>
          </a:bodyPr>
          <a:lstStyle/>
          <a:p>
            <a:r>
              <a:rPr kumimoji="1" lang="ja-JP" altLang="en-US" dirty="0"/>
              <a:t>高度成長期（左）と安定成長期の業種別製造業出荷額等（</a:t>
            </a:r>
            <a:r>
              <a:rPr kumimoji="1" lang="en-US" altLang="ja-JP" dirty="0"/>
              <a:t>100</a:t>
            </a:r>
            <a:r>
              <a:rPr kumimoji="1" lang="ja-JP" altLang="en-US" dirty="0"/>
              <a:t>万円）</a:t>
            </a:r>
          </a:p>
        </p:txBody>
      </p:sp>
      <p:sp>
        <p:nvSpPr>
          <p:cNvPr id="7" name="テキスト ボックス 6"/>
          <p:cNvSpPr txBox="1"/>
          <p:nvPr/>
        </p:nvSpPr>
        <p:spPr>
          <a:xfrm>
            <a:off x="251520" y="6597352"/>
            <a:ext cx="4464496" cy="307777"/>
          </a:xfrm>
          <a:prstGeom prst="rect">
            <a:avLst/>
          </a:prstGeom>
          <a:noFill/>
        </p:spPr>
        <p:txBody>
          <a:bodyPr wrap="square" rtlCol="0">
            <a:spAutoFit/>
          </a:bodyPr>
          <a:lstStyle/>
          <a:p>
            <a:r>
              <a:rPr kumimoji="1" lang="ja-JP" altLang="en-US" sz="1400" dirty="0"/>
              <a:t>出所：経済産業省</a:t>
            </a:r>
            <a:r>
              <a:rPr kumimoji="1" lang="en-US" altLang="ja-JP" sz="1400" dirty="0"/>
              <a:t>『</a:t>
            </a:r>
            <a:r>
              <a:rPr kumimoji="1" lang="ja-JP" altLang="en-US" sz="1400" dirty="0"/>
              <a:t>工業統計調査</a:t>
            </a:r>
            <a:r>
              <a:rPr kumimoji="1" lang="en-US" altLang="ja-JP" sz="1400" dirty="0"/>
              <a:t>』</a:t>
            </a:r>
            <a:r>
              <a:rPr kumimoji="1" lang="ja-JP" altLang="en-US" sz="1400" dirty="0"/>
              <a:t>。</a:t>
            </a:r>
          </a:p>
        </p:txBody>
      </p:sp>
    </p:spTree>
    <p:extLst>
      <p:ext uri="{BB962C8B-B14F-4D97-AF65-F5344CB8AC3E}">
        <p14:creationId xmlns:p14="http://schemas.microsoft.com/office/powerpoint/2010/main" val="31986427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本章の課題と視角</a:t>
            </a:r>
          </a:p>
        </p:txBody>
      </p:sp>
      <p:sp>
        <p:nvSpPr>
          <p:cNvPr id="3" name="コンテンツ プレースホルダー 2"/>
          <p:cNvSpPr>
            <a:spLocks noGrp="1"/>
          </p:cNvSpPr>
          <p:nvPr>
            <p:ph idx="1"/>
          </p:nvPr>
        </p:nvSpPr>
        <p:spPr>
          <a:xfrm>
            <a:off x="457200" y="1340768"/>
            <a:ext cx="8229600" cy="5328592"/>
          </a:xfrm>
        </p:spPr>
        <p:txBody>
          <a:bodyPr>
            <a:normAutofit fontScale="85000" lnSpcReduction="20000"/>
          </a:bodyPr>
          <a:lstStyle/>
          <a:p>
            <a:r>
              <a:rPr kumimoji="1" lang="ja-JP" altLang="en-US" dirty="0"/>
              <a:t>戦後日本経済史を，「経済成長の枠組みと結果」という観点から時期区分して分析する</a:t>
            </a:r>
            <a:endParaRPr kumimoji="1" lang="en-US" altLang="ja-JP" dirty="0"/>
          </a:p>
          <a:p>
            <a:pPr lvl="1"/>
            <a:r>
              <a:rPr lang="ja-JP" altLang="en-US" dirty="0"/>
              <a:t>社会問題は，成長の枠組みと最も直接連動する格差，人口，家族に触れる</a:t>
            </a:r>
            <a:endParaRPr lang="en-US" altLang="ja-JP" dirty="0"/>
          </a:p>
          <a:p>
            <a:pPr lvl="1"/>
            <a:r>
              <a:rPr lang="ja-JP" altLang="en-US" dirty="0"/>
              <a:t>本来は環境問題が重要だがとりあげる余裕がない</a:t>
            </a:r>
            <a:endParaRPr lang="en-US" altLang="ja-JP" dirty="0"/>
          </a:p>
          <a:p>
            <a:pPr lvl="1"/>
            <a:r>
              <a:rPr lang="ja-JP" altLang="en-US" dirty="0"/>
              <a:t>マクロ経済政策と財政の歴史的部分もとりあげる余裕がない。現在の政策は</a:t>
            </a:r>
            <a:r>
              <a:rPr lang="en-US" altLang="ja-JP" dirty="0"/>
              <a:t>Ⅳ</a:t>
            </a:r>
            <a:r>
              <a:rPr lang="ja-JP" altLang="en-US" dirty="0"/>
              <a:t>章でくわしく扱う</a:t>
            </a:r>
            <a:endParaRPr lang="en-US" altLang="ja-JP" dirty="0"/>
          </a:p>
          <a:p>
            <a:r>
              <a:rPr lang="ja-JP" altLang="en-US" dirty="0"/>
              <a:t>制度の枠組み，成長の制度的構造，家族の在り方を重視して分析する</a:t>
            </a:r>
            <a:endParaRPr lang="en-US" altLang="ja-JP" dirty="0"/>
          </a:p>
          <a:p>
            <a:pPr lvl="1"/>
            <a:r>
              <a:rPr lang="ja-JP" altLang="en-US" dirty="0"/>
              <a:t>市場や競争を中心に見るのは前提</a:t>
            </a:r>
            <a:endParaRPr lang="en-US" altLang="ja-JP" dirty="0"/>
          </a:p>
          <a:p>
            <a:pPr lvl="1"/>
            <a:r>
              <a:rPr lang="ja-JP" altLang="en-US" dirty="0"/>
              <a:t>「市場か政府か」ではなく，家族，企業，政府を含めた制度的構造を見る</a:t>
            </a:r>
            <a:endParaRPr lang="en-US" altLang="ja-JP" dirty="0"/>
          </a:p>
          <a:p>
            <a:pPr lvl="2"/>
            <a:r>
              <a:rPr lang="ja-JP" altLang="en-US" dirty="0"/>
              <a:t>ここでの「制度」は公的制度だけでなく，企業や社会の中でのルール，規範，慣行を含む</a:t>
            </a:r>
            <a:endParaRPr lang="en-US" altLang="ja-JP" dirty="0"/>
          </a:p>
          <a:p>
            <a:pPr lvl="2"/>
            <a:r>
              <a:rPr lang="ja-JP" altLang="en-US" dirty="0"/>
              <a:t>「市場」だけでなく「制度」が経済を調整するという考え</a:t>
            </a:r>
            <a:endParaRPr lang="en-US" altLang="ja-JP" dirty="0"/>
          </a:p>
          <a:p>
            <a:endParaRPr lang="en-US" altLang="ja-JP" dirty="0"/>
          </a:p>
          <a:p>
            <a:pPr lvl="1"/>
            <a:endParaRPr kumimoji="1" lang="en-US" altLang="ja-JP"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2</a:t>
            </a:fld>
            <a:endParaRPr lang="en-US" altLang="ja-JP" dirty="0"/>
          </a:p>
        </p:txBody>
      </p:sp>
    </p:spTree>
    <p:extLst>
      <p:ext uri="{BB962C8B-B14F-4D97-AF65-F5344CB8AC3E}">
        <p14:creationId xmlns:p14="http://schemas.microsoft.com/office/powerpoint/2010/main" val="578915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高成長期のイノベーション</a:t>
            </a:r>
          </a:p>
        </p:txBody>
      </p:sp>
      <p:sp>
        <p:nvSpPr>
          <p:cNvPr id="3" name="コンテンツ プレースホルダー 2"/>
          <p:cNvSpPr>
            <a:spLocks noGrp="1"/>
          </p:cNvSpPr>
          <p:nvPr>
            <p:ph idx="1"/>
          </p:nvPr>
        </p:nvSpPr>
        <p:spPr>
          <a:xfrm>
            <a:off x="251520" y="1268760"/>
            <a:ext cx="2304256" cy="4525963"/>
          </a:xfrm>
        </p:spPr>
        <p:txBody>
          <a:bodyPr>
            <a:normAutofit fontScale="85000" lnSpcReduction="20000"/>
          </a:bodyPr>
          <a:lstStyle/>
          <a:p>
            <a:r>
              <a:rPr kumimoji="1" lang="ja-JP" altLang="en-US" dirty="0"/>
              <a:t>「技術革新」と訳され，製造業のイノベーションが特に注目された</a:t>
            </a:r>
            <a:endParaRPr kumimoji="1" lang="en-US" altLang="ja-JP" dirty="0"/>
          </a:p>
          <a:p>
            <a:r>
              <a:rPr lang="ja-JP" altLang="en-US" u="sng" dirty="0"/>
              <a:t>イノベーションは供給を増やす。需要を増やすかどうかは場合による</a:t>
            </a:r>
            <a:endParaRPr lang="en-US" altLang="ja-JP" u="sng" dirty="0"/>
          </a:p>
          <a:p>
            <a:endParaRPr kumimoji="1" lang="en-US" altLang="ja-JP"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20</a:t>
            </a:fld>
            <a:endParaRPr lang="en-US" altLang="ja-JP" dirty="0"/>
          </a:p>
        </p:txBody>
      </p:sp>
      <p:sp>
        <p:nvSpPr>
          <p:cNvPr id="5" name="テキスト ボックス 4"/>
          <p:cNvSpPr txBox="1"/>
          <p:nvPr/>
        </p:nvSpPr>
        <p:spPr>
          <a:xfrm>
            <a:off x="323528" y="5805264"/>
            <a:ext cx="2088232" cy="646331"/>
          </a:xfrm>
          <a:prstGeom prst="rect">
            <a:avLst/>
          </a:prstGeom>
          <a:noFill/>
        </p:spPr>
        <p:txBody>
          <a:bodyPr wrap="square" rtlCol="0">
            <a:spAutoFit/>
          </a:bodyPr>
          <a:lstStyle/>
          <a:p>
            <a:r>
              <a:rPr kumimoji="1" lang="ja-JP" altLang="en-US" dirty="0"/>
              <a:t>出所：三和・原編</a:t>
            </a:r>
            <a:r>
              <a:rPr kumimoji="1" lang="en-US" altLang="ja-JP" dirty="0"/>
              <a:t>[2010]163</a:t>
            </a:r>
            <a:r>
              <a:rPr kumimoji="1" lang="ja-JP" altLang="en-US" dirty="0"/>
              <a:t>頁。</a:t>
            </a:r>
          </a:p>
        </p:txBody>
      </p:sp>
    </p:spTree>
    <p:extLst>
      <p:ext uri="{BB962C8B-B14F-4D97-AF65-F5344CB8AC3E}">
        <p14:creationId xmlns:p14="http://schemas.microsoft.com/office/powerpoint/2010/main" val="1365399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4000" dirty="0"/>
              <a:t>イノベーションの供給・需要への作用</a:t>
            </a:r>
            <a:endParaRPr kumimoji="1" lang="ja-JP" altLang="en-US" sz="4000" dirty="0"/>
          </a:p>
        </p:txBody>
      </p:sp>
      <p:sp>
        <p:nvSpPr>
          <p:cNvPr id="3" name="コンテンツ プレースホルダー 2"/>
          <p:cNvSpPr>
            <a:spLocks noGrp="1"/>
          </p:cNvSpPr>
          <p:nvPr>
            <p:ph idx="1"/>
          </p:nvPr>
        </p:nvSpPr>
        <p:spPr>
          <a:xfrm>
            <a:off x="457200" y="1196752"/>
            <a:ext cx="8579296" cy="5661248"/>
          </a:xfrm>
        </p:spPr>
        <p:txBody>
          <a:bodyPr>
            <a:normAutofit fontScale="77500" lnSpcReduction="20000"/>
          </a:bodyPr>
          <a:lstStyle/>
          <a:p>
            <a:r>
              <a:rPr lang="ja-JP" altLang="en-US" dirty="0"/>
              <a:t>イノベーションの</a:t>
            </a:r>
            <a:r>
              <a:rPr lang="en-US" altLang="ja-JP" dirty="0"/>
              <a:t>3</a:t>
            </a:r>
            <a:r>
              <a:rPr lang="ja-JP" altLang="en-US" dirty="0"/>
              <a:t>分類</a:t>
            </a:r>
            <a:endParaRPr lang="en-US" altLang="ja-JP" dirty="0"/>
          </a:p>
          <a:p>
            <a:pPr lvl="1"/>
            <a:r>
              <a:rPr lang="ja-JP" altLang="en-US" dirty="0"/>
              <a:t>業績向上型イノベーション</a:t>
            </a:r>
            <a:r>
              <a:rPr lang="en-US" altLang="ja-JP" dirty="0"/>
              <a:t>(</a:t>
            </a:r>
            <a:r>
              <a:rPr lang="ja-JP" altLang="en-US" dirty="0"/>
              <a:t>持続的イノベーション</a:t>
            </a:r>
            <a:r>
              <a:rPr lang="en-US" altLang="ja-JP" dirty="0"/>
              <a:t>)</a:t>
            </a:r>
            <a:r>
              <a:rPr lang="ja-JP" altLang="en-US" dirty="0"/>
              <a:t> （クリステンセン</a:t>
            </a:r>
            <a:r>
              <a:rPr lang="en-US" altLang="ja-JP" dirty="0"/>
              <a:t>[2014]</a:t>
            </a:r>
            <a:r>
              <a:rPr lang="ja-JP" altLang="en-US" dirty="0"/>
              <a:t>）</a:t>
            </a:r>
            <a:endParaRPr lang="en-US" altLang="ja-JP" dirty="0"/>
          </a:p>
          <a:p>
            <a:pPr lvl="2"/>
            <a:r>
              <a:rPr lang="ja-JP" altLang="en-US" dirty="0"/>
              <a:t>古い製品を新しい製品に置き換えるだけ（例：ガソリン車をプリウスに）</a:t>
            </a:r>
            <a:endParaRPr lang="en-US" altLang="ja-JP" dirty="0"/>
          </a:p>
          <a:p>
            <a:pPr lvl="1"/>
            <a:r>
              <a:rPr lang="ja-JP" altLang="en-US" dirty="0"/>
              <a:t>効率向上型イノベーション（クリステンセン</a:t>
            </a:r>
            <a:r>
              <a:rPr lang="en-US" altLang="ja-JP" dirty="0"/>
              <a:t>[2014]</a:t>
            </a:r>
            <a:r>
              <a:rPr lang="ja-JP" altLang="en-US" dirty="0"/>
              <a:t>）</a:t>
            </a:r>
            <a:endParaRPr lang="en-US" altLang="ja-JP" dirty="0"/>
          </a:p>
          <a:p>
            <a:pPr lvl="2"/>
            <a:r>
              <a:rPr lang="ja-JP" altLang="en-US" dirty="0"/>
              <a:t>既に製造している製品を効率よく作り，資本を生み出す（例：ジャストインタイム生産方式</a:t>
            </a:r>
            <a:r>
              <a:rPr lang="en-US" altLang="ja-JP" dirty="0"/>
              <a:t>)</a:t>
            </a:r>
          </a:p>
          <a:p>
            <a:pPr lvl="1"/>
            <a:r>
              <a:rPr lang="ja-JP" altLang="en-US" dirty="0"/>
              <a:t>市場創造型イノベーション</a:t>
            </a:r>
            <a:endParaRPr lang="en-US" altLang="ja-JP" dirty="0"/>
          </a:p>
          <a:p>
            <a:pPr lvl="2"/>
            <a:r>
              <a:rPr lang="ja-JP" altLang="en-US" u="sng" dirty="0"/>
              <a:t>労働・生活の機械化・自動化</a:t>
            </a:r>
            <a:r>
              <a:rPr lang="ja-JP" altLang="en-US" dirty="0"/>
              <a:t>により，新しい顧客層や市場を開拓（洗濯機，冷蔵庫）</a:t>
            </a:r>
            <a:r>
              <a:rPr lang="en-US" altLang="ja-JP" dirty="0"/>
              <a:t>(</a:t>
            </a:r>
            <a:r>
              <a:rPr lang="ja-JP" altLang="en-US" dirty="0"/>
              <a:t>川端の理解</a:t>
            </a:r>
            <a:r>
              <a:rPr lang="en-US" altLang="ja-JP" dirty="0"/>
              <a:t>)</a:t>
            </a:r>
          </a:p>
          <a:p>
            <a:pPr lvl="2"/>
            <a:r>
              <a:rPr lang="ja-JP" altLang="en-US" u="sng" dirty="0"/>
              <a:t>既に機械化されている領域</a:t>
            </a:r>
            <a:r>
              <a:rPr lang="ja-JP" altLang="en-US" dirty="0"/>
              <a:t>では，複雑な製品や高度な製品を革新し，新しい顧客層や市場を開拓する</a:t>
            </a:r>
            <a:r>
              <a:rPr lang="en-US" altLang="ja-JP" dirty="0"/>
              <a:t>(</a:t>
            </a:r>
            <a:r>
              <a:rPr lang="ja-JP" altLang="en-US" dirty="0"/>
              <a:t>例：携帯ラジオ，</a:t>
            </a:r>
            <a:r>
              <a:rPr lang="en-US" altLang="ja-JP" dirty="0"/>
              <a:t>PC</a:t>
            </a:r>
            <a:r>
              <a:rPr lang="ja-JP" altLang="en-US" dirty="0" err="1"/>
              <a:t>，</a:t>
            </a:r>
            <a:r>
              <a:rPr lang="ja-JP" altLang="en-US" dirty="0"/>
              <a:t>スマートフォン</a:t>
            </a:r>
            <a:r>
              <a:rPr lang="en-US" altLang="ja-JP" dirty="0"/>
              <a:t>)</a:t>
            </a:r>
            <a:r>
              <a:rPr lang="ja-JP" altLang="en-US" dirty="0"/>
              <a:t> （クリステンセン</a:t>
            </a:r>
            <a:r>
              <a:rPr lang="en-US" altLang="ja-JP" dirty="0"/>
              <a:t>[2014]</a:t>
            </a:r>
            <a:r>
              <a:rPr lang="ja-JP" altLang="en-US" dirty="0"/>
              <a:t>）</a:t>
            </a:r>
            <a:endParaRPr lang="en-US" altLang="ja-JP" dirty="0"/>
          </a:p>
          <a:p>
            <a:r>
              <a:rPr lang="ja-JP" altLang="en-US" u="sng" dirty="0"/>
              <a:t>市場創造型イノベーションは供給と需要を両方増やす</a:t>
            </a:r>
            <a:endParaRPr lang="en-US" altLang="ja-JP" u="sng" dirty="0"/>
          </a:p>
          <a:p>
            <a:pPr lvl="1"/>
            <a:r>
              <a:rPr kumimoji="1" lang="ja-JP" altLang="en-US" dirty="0"/>
              <a:t>高成長期は市場創造が盛んに行われた</a:t>
            </a:r>
            <a:endParaRPr kumimoji="1" lang="en-US" altLang="ja-JP" dirty="0"/>
          </a:p>
          <a:p>
            <a:r>
              <a:rPr kumimoji="1" lang="ja-JP" altLang="en-US" dirty="0"/>
              <a:t>「投資が投資を呼ぶ」→「イノベーションがイノベーションを呼ぶ」</a:t>
            </a:r>
            <a:endParaRPr kumimoji="1" lang="en-US" altLang="ja-JP" dirty="0"/>
          </a:p>
          <a:p>
            <a:pPr lvl="1"/>
            <a:r>
              <a:rPr lang="ja-JP" altLang="en-US" dirty="0"/>
              <a:t>自動車用鋼板の開発⇄自動車の開発　</a:t>
            </a:r>
            <a:r>
              <a:rPr lang="ja-JP" altLang="en-US" sz="1700" dirty="0">
                <a:hlinkClick r:id="rId2" action="ppaction://hlinkpres?slideindex=68&amp;slidetitle=供給と需要を同時に伸ばすようなイノベーションが必要"/>
              </a:rPr>
              <a:t>（スライドジャンプ用リンク）</a:t>
            </a:r>
            <a:endParaRPr kumimoji="1" lang="ja-JP" altLang="en-US" sz="1700"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21</a:t>
            </a:fld>
            <a:endParaRPr lang="en-US" altLang="ja-JP" dirty="0"/>
          </a:p>
        </p:txBody>
      </p:sp>
    </p:spTree>
    <p:extLst>
      <p:ext uri="{BB962C8B-B14F-4D97-AF65-F5344CB8AC3E}">
        <p14:creationId xmlns:p14="http://schemas.microsoft.com/office/powerpoint/2010/main" val="1875546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耐久消費財の家庭への普及</a:t>
            </a:r>
          </a:p>
        </p:txBody>
      </p:sp>
      <p:sp>
        <p:nvSpPr>
          <p:cNvPr id="3" name="コンテンツ プレースホルダー 2"/>
          <p:cNvSpPr>
            <a:spLocks noGrp="1"/>
          </p:cNvSpPr>
          <p:nvPr>
            <p:ph idx="1"/>
          </p:nvPr>
        </p:nvSpPr>
        <p:spPr>
          <a:xfrm>
            <a:off x="5942432" y="1556792"/>
            <a:ext cx="3201567" cy="4525963"/>
          </a:xfrm>
        </p:spPr>
        <p:txBody>
          <a:bodyPr>
            <a:normAutofit fontScale="92500"/>
          </a:bodyPr>
          <a:lstStyle/>
          <a:p>
            <a:r>
              <a:rPr lang="ja-JP" altLang="en-US" dirty="0"/>
              <a:t>高成長期：白物家電＋</a:t>
            </a:r>
            <a:r>
              <a:rPr lang="en-US" altLang="ja-JP" dirty="0"/>
              <a:t>AV</a:t>
            </a:r>
            <a:r>
              <a:rPr lang="ja-JP" altLang="en-US" dirty="0"/>
              <a:t>電子機器</a:t>
            </a:r>
            <a:endParaRPr lang="en-US" altLang="ja-JP" dirty="0"/>
          </a:p>
          <a:p>
            <a:r>
              <a:rPr kumimoji="1" lang="ja-JP" altLang="en-US" dirty="0"/>
              <a:t>以後：</a:t>
            </a:r>
            <a:r>
              <a:rPr kumimoji="1" lang="en-US" altLang="ja-JP" dirty="0"/>
              <a:t>ICT</a:t>
            </a:r>
            <a:r>
              <a:rPr kumimoji="1" lang="ja-JP" altLang="en-US" dirty="0"/>
              <a:t>化された電子機器</a:t>
            </a:r>
            <a:endParaRPr kumimoji="1" lang="en-US" altLang="ja-JP" dirty="0"/>
          </a:p>
          <a:p>
            <a:r>
              <a:rPr lang="ja-JP" altLang="en-US" dirty="0"/>
              <a:t>機器類は，いずれも一度は国産化し，国際競争でも優位に</a:t>
            </a:r>
            <a:endParaRPr kumimoji="1" lang="en-US" altLang="ja-JP"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22</a:t>
            </a:fld>
            <a:endParaRPr lang="en-US" altLang="ja-JP" dirty="0"/>
          </a:p>
        </p:txBody>
      </p:sp>
      <p:sp>
        <p:nvSpPr>
          <p:cNvPr id="5" name="テキスト ボックス 4"/>
          <p:cNvSpPr txBox="1"/>
          <p:nvPr/>
        </p:nvSpPr>
        <p:spPr>
          <a:xfrm>
            <a:off x="179512" y="6453334"/>
            <a:ext cx="8136904" cy="307777"/>
          </a:xfrm>
          <a:prstGeom prst="rect">
            <a:avLst/>
          </a:prstGeom>
          <a:noFill/>
        </p:spPr>
        <p:txBody>
          <a:bodyPr wrap="square" rtlCol="0">
            <a:spAutoFit/>
          </a:bodyPr>
          <a:lstStyle/>
          <a:p>
            <a:r>
              <a:rPr kumimoji="1" lang="ja-JP" altLang="en-US" sz="1400" dirty="0"/>
              <a:t>出所：社会実情データ図録ウェブサイト（</a:t>
            </a:r>
            <a:r>
              <a:rPr lang="en-US" altLang="ja-JP" sz="1400" dirty="0"/>
              <a:t>http://www2.ttcn.ne.jp/honkawa/2280.html</a:t>
            </a:r>
            <a:r>
              <a:rPr kumimoji="1" lang="ja-JP" altLang="en-US" sz="1400" dirty="0"/>
              <a:t>）。</a:t>
            </a:r>
          </a:p>
        </p:txBody>
      </p:sp>
    </p:spTree>
    <p:extLst>
      <p:ext uri="{BB962C8B-B14F-4D97-AF65-F5344CB8AC3E}">
        <p14:creationId xmlns:p14="http://schemas.microsoft.com/office/powerpoint/2010/main" val="10974056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全部雇用（野村</a:t>
            </a:r>
            <a:r>
              <a:rPr kumimoji="1" lang="en-US" altLang="ja-JP" dirty="0"/>
              <a:t>[2008]</a:t>
            </a:r>
            <a:r>
              <a:rPr kumimoji="1" lang="ja-JP" altLang="en-US" dirty="0"/>
              <a:t>）</a:t>
            </a:r>
          </a:p>
        </p:txBody>
      </p:sp>
      <p:sp>
        <p:nvSpPr>
          <p:cNvPr id="3" name="コンテンツ プレースホルダー 2"/>
          <p:cNvSpPr>
            <a:spLocks noGrp="1"/>
          </p:cNvSpPr>
          <p:nvPr>
            <p:ph idx="1"/>
          </p:nvPr>
        </p:nvSpPr>
        <p:spPr>
          <a:xfrm>
            <a:off x="395536" y="1196752"/>
            <a:ext cx="8496944" cy="5661248"/>
          </a:xfrm>
        </p:spPr>
        <p:txBody>
          <a:bodyPr>
            <a:normAutofit fontScale="70000" lnSpcReduction="20000"/>
          </a:bodyPr>
          <a:lstStyle/>
          <a:p>
            <a:r>
              <a:rPr kumimoji="1" lang="ja-JP" altLang="en-US" dirty="0"/>
              <a:t>極度に低い完全失業率</a:t>
            </a:r>
            <a:endParaRPr kumimoji="1" lang="en-US" altLang="ja-JP" dirty="0"/>
          </a:p>
          <a:p>
            <a:endParaRPr kumimoji="1" lang="en-US" altLang="ja-JP" dirty="0"/>
          </a:p>
          <a:p>
            <a:endParaRPr kumimoji="1" lang="en-US" altLang="ja-JP" dirty="0"/>
          </a:p>
          <a:p>
            <a:pPr lvl="1"/>
            <a:endParaRPr lang="en-US" altLang="ja-JP" dirty="0"/>
          </a:p>
          <a:p>
            <a:pPr lvl="1"/>
            <a:endParaRPr kumimoji="1" lang="en-US" altLang="ja-JP" dirty="0"/>
          </a:p>
          <a:p>
            <a:pPr lvl="1"/>
            <a:r>
              <a:rPr lang="ja-JP" altLang="en-US" dirty="0"/>
              <a:t>完全失業率＝失業者／労働力人口</a:t>
            </a:r>
            <a:endParaRPr lang="en-US" altLang="ja-JP" dirty="0"/>
          </a:p>
          <a:p>
            <a:pPr lvl="1"/>
            <a:r>
              <a:rPr lang="ja-JP" altLang="en-US" dirty="0"/>
              <a:t>完全失業者の定義についての</a:t>
            </a:r>
            <a:r>
              <a:rPr lang="en-US" altLang="ja-JP" dirty="0"/>
              <a:t>3</a:t>
            </a:r>
            <a:r>
              <a:rPr lang="ja-JP" altLang="en-US" dirty="0"/>
              <a:t>条件：</a:t>
            </a:r>
            <a:r>
              <a:rPr lang="en-US" altLang="ja-JP" dirty="0"/>
              <a:t>(1)</a:t>
            </a:r>
            <a:r>
              <a:rPr lang="ja-JP" altLang="en-US" dirty="0"/>
              <a:t>「仕事についていない」，</a:t>
            </a:r>
            <a:r>
              <a:rPr lang="en-US" altLang="ja-JP" dirty="0"/>
              <a:t>(2)</a:t>
            </a:r>
            <a:r>
              <a:rPr lang="ja-JP" altLang="en-US" dirty="0"/>
              <a:t>「仕事があればすぐつくことができる」，</a:t>
            </a:r>
            <a:r>
              <a:rPr lang="en-US" altLang="ja-JP" dirty="0"/>
              <a:t>(3)</a:t>
            </a:r>
            <a:r>
              <a:rPr lang="ja-JP" altLang="en-US" dirty="0"/>
              <a:t>「仕事を探す活動をしていた」</a:t>
            </a:r>
            <a:endParaRPr lang="en-US" altLang="ja-JP" dirty="0"/>
          </a:p>
          <a:p>
            <a:pPr lvl="1"/>
            <a:r>
              <a:rPr kumimoji="1" lang="ja-JP" altLang="en-US" dirty="0"/>
              <a:t>労働力人口＝</a:t>
            </a:r>
            <a:r>
              <a:rPr kumimoji="1" lang="en-US" altLang="ja-JP" dirty="0"/>
              <a:t>15</a:t>
            </a:r>
            <a:r>
              <a:rPr kumimoji="1" lang="ja-JP" altLang="en-US" dirty="0"/>
              <a:t>歳以上人口の就業者＋失業者</a:t>
            </a:r>
            <a:endParaRPr kumimoji="1" lang="en-US" altLang="ja-JP" dirty="0"/>
          </a:p>
          <a:p>
            <a:r>
              <a:rPr lang="ja-JP" altLang="en-US" dirty="0"/>
              <a:t>全部雇用：各人が最大限の生産性をあげているわけでもなく，その仕事に満足しているわけでもないが，働こうとするすべての人が働いている状態（</a:t>
            </a:r>
            <a:r>
              <a:rPr lang="ja-JP" altLang="en-US" dirty="0" smtClean="0"/>
              <a:t>≠＿＿＿＿＿）</a:t>
            </a:r>
            <a:endParaRPr lang="en-US" altLang="ja-JP" dirty="0"/>
          </a:p>
          <a:p>
            <a:pPr lvl="1"/>
            <a:r>
              <a:rPr kumimoji="1" lang="ja-JP" altLang="en-US" dirty="0"/>
              <a:t>大企業の雇用保蔵（指名解雇を控える）</a:t>
            </a:r>
            <a:endParaRPr kumimoji="1" lang="en-US" altLang="ja-JP" dirty="0"/>
          </a:p>
          <a:p>
            <a:pPr lvl="1"/>
            <a:r>
              <a:rPr kumimoji="1" lang="ja-JP" altLang="en-US" dirty="0"/>
              <a:t>専業主婦の存在</a:t>
            </a:r>
            <a:r>
              <a:rPr kumimoji="1" lang="en-US" altLang="ja-JP" dirty="0"/>
              <a:t>(</a:t>
            </a:r>
            <a:r>
              <a:rPr kumimoji="1" lang="ja-JP" altLang="en-US" dirty="0"/>
              <a:t>仕事を探す活動をしない</a:t>
            </a:r>
            <a:r>
              <a:rPr kumimoji="1" lang="en-US" altLang="ja-JP" dirty="0"/>
              <a:t>)</a:t>
            </a:r>
          </a:p>
          <a:p>
            <a:pPr lvl="1"/>
            <a:r>
              <a:rPr kumimoji="1" lang="ja-JP" altLang="en-US" dirty="0"/>
              <a:t>自営業の広範な存在</a:t>
            </a:r>
            <a:r>
              <a:rPr kumimoji="1" lang="en-US" altLang="ja-JP" dirty="0"/>
              <a:t>I(</a:t>
            </a:r>
            <a:r>
              <a:rPr lang="ja-JP" altLang="en-US" dirty="0"/>
              <a:t>不況期も就業し続ける</a:t>
            </a:r>
            <a:r>
              <a:rPr kumimoji="1" lang="en-US" altLang="ja-JP" dirty="0"/>
              <a:t>)</a:t>
            </a:r>
          </a:p>
          <a:p>
            <a:pPr lvl="2"/>
            <a:r>
              <a:rPr lang="ja-JP" altLang="en-US" dirty="0"/>
              <a:t>農林水産業→都市自営業</a:t>
            </a:r>
            <a:endParaRPr lang="en-US" altLang="ja-JP" dirty="0"/>
          </a:p>
          <a:p>
            <a:pPr lvl="1"/>
            <a:r>
              <a:rPr kumimoji="1" lang="ja-JP" altLang="en-US" dirty="0"/>
              <a:t>雇用調整は，女性が労働力と非労働力の間を行き来することでなされてきた</a:t>
            </a:r>
            <a:r>
              <a:rPr lang="ja-JP" altLang="en-US" dirty="0"/>
              <a:t>　　</a:t>
            </a:r>
            <a:r>
              <a:rPr lang="ja-JP" altLang="en-US" sz="1600" dirty="0">
                <a:hlinkClick r:id="rId2" action="ppaction://hlinkpres?slideindex=49&amp;slidetitle=女性と高齢者が労働市場に参入"/>
              </a:rPr>
              <a:t>（スライドジャンプ用リンク）</a:t>
            </a:r>
            <a:endParaRPr kumimoji="1" lang="en-US" altLang="ja-JP" sz="1600"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23</a:t>
            </a:fld>
            <a:endParaRPr lang="en-US" altLang="ja-JP" dirty="0"/>
          </a:p>
        </p:txBody>
      </p:sp>
      <p:graphicFrame>
        <p:nvGraphicFramePr>
          <p:cNvPr id="6" name="表 5"/>
          <p:cNvGraphicFramePr>
            <a:graphicFrameLocks noGrp="1"/>
          </p:cNvGraphicFramePr>
          <p:nvPr>
            <p:extLst>
              <p:ext uri="{D42A27DB-BD31-4B8C-83A1-F6EECF244321}">
                <p14:modId xmlns:p14="http://schemas.microsoft.com/office/powerpoint/2010/main" val="3165948433"/>
              </p:ext>
            </p:extLst>
          </p:nvPr>
        </p:nvGraphicFramePr>
        <p:xfrm>
          <a:off x="398395" y="1771075"/>
          <a:ext cx="8136906" cy="917121"/>
        </p:xfrm>
        <a:graphic>
          <a:graphicData uri="http://schemas.openxmlformats.org/drawingml/2006/table">
            <a:tbl>
              <a:tblPr firstRow="1" bandRow="1">
                <a:tableStyleId>{5C22544A-7EE6-4342-B048-85BDC9FD1C3A}</a:tableStyleId>
              </a:tblPr>
              <a:tblGrid>
                <a:gridCol w="1080122">
                  <a:extLst>
                    <a:ext uri="{9D8B030D-6E8A-4147-A177-3AD203B41FA5}">
                      <a16:colId xmlns="" xmlns:a16="http://schemas.microsoft.com/office/drawing/2014/main" val="20000"/>
                    </a:ext>
                  </a:extLst>
                </a:gridCol>
                <a:gridCol w="792088">
                  <a:extLst>
                    <a:ext uri="{9D8B030D-6E8A-4147-A177-3AD203B41FA5}">
                      <a16:colId xmlns="" xmlns:a16="http://schemas.microsoft.com/office/drawing/2014/main" val="20001"/>
                    </a:ext>
                  </a:extLst>
                </a:gridCol>
                <a:gridCol w="792088">
                  <a:extLst>
                    <a:ext uri="{9D8B030D-6E8A-4147-A177-3AD203B41FA5}">
                      <a16:colId xmlns="" xmlns:a16="http://schemas.microsoft.com/office/drawing/2014/main" val="20002"/>
                    </a:ext>
                  </a:extLst>
                </a:gridCol>
                <a:gridCol w="792088">
                  <a:extLst>
                    <a:ext uri="{9D8B030D-6E8A-4147-A177-3AD203B41FA5}">
                      <a16:colId xmlns="" xmlns:a16="http://schemas.microsoft.com/office/drawing/2014/main" val="20003"/>
                    </a:ext>
                  </a:extLst>
                </a:gridCol>
                <a:gridCol w="756084">
                  <a:extLst>
                    <a:ext uri="{9D8B030D-6E8A-4147-A177-3AD203B41FA5}">
                      <a16:colId xmlns="" xmlns:a16="http://schemas.microsoft.com/office/drawing/2014/main" val="20004"/>
                    </a:ext>
                  </a:extLst>
                </a:gridCol>
                <a:gridCol w="842494">
                  <a:extLst>
                    <a:ext uri="{9D8B030D-6E8A-4147-A177-3AD203B41FA5}">
                      <a16:colId xmlns="" xmlns:a16="http://schemas.microsoft.com/office/drawing/2014/main" val="20005"/>
                    </a:ext>
                  </a:extLst>
                </a:gridCol>
                <a:gridCol w="705678">
                  <a:extLst>
                    <a:ext uri="{9D8B030D-6E8A-4147-A177-3AD203B41FA5}">
                      <a16:colId xmlns="" xmlns:a16="http://schemas.microsoft.com/office/drawing/2014/main" val="20006"/>
                    </a:ext>
                  </a:extLst>
                </a:gridCol>
                <a:gridCol w="792088">
                  <a:extLst>
                    <a:ext uri="{9D8B030D-6E8A-4147-A177-3AD203B41FA5}">
                      <a16:colId xmlns="" xmlns:a16="http://schemas.microsoft.com/office/drawing/2014/main" val="20007"/>
                    </a:ext>
                  </a:extLst>
                </a:gridCol>
                <a:gridCol w="792088">
                  <a:extLst>
                    <a:ext uri="{9D8B030D-6E8A-4147-A177-3AD203B41FA5}">
                      <a16:colId xmlns="" xmlns:a16="http://schemas.microsoft.com/office/drawing/2014/main" val="20008"/>
                    </a:ext>
                  </a:extLst>
                </a:gridCol>
                <a:gridCol w="792088">
                  <a:extLst>
                    <a:ext uri="{9D8B030D-6E8A-4147-A177-3AD203B41FA5}">
                      <a16:colId xmlns="" xmlns:a16="http://schemas.microsoft.com/office/drawing/2014/main" val="20009"/>
                    </a:ext>
                  </a:extLst>
                </a:gridCol>
              </a:tblGrid>
              <a:tr h="338001">
                <a:tc>
                  <a:txBody>
                    <a:bodyPr/>
                    <a:lstStyle/>
                    <a:p>
                      <a:r>
                        <a:rPr kumimoji="1" lang="ja-JP" altLang="en-US" sz="1600" dirty="0"/>
                        <a:t>年</a:t>
                      </a:r>
                    </a:p>
                  </a:txBody>
                  <a:tcPr/>
                </a:tc>
                <a:tc>
                  <a:txBody>
                    <a:bodyPr/>
                    <a:lstStyle/>
                    <a:p>
                      <a:r>
                        <a:rPr kumimoji="1" lang="en-US" altLang="ja-JP" sz="1600" dirty="0"/>
                        <a:t>1950</a:t>
                      </a:r>
                      <a:endParaRPr kumimoji="1" lang="ja-JP" altLang="en-US" sz="1600" dirty="0"/>
                    </a:p>
                  </a:txBody>
                  <a:tcPr/>
                </a:tc>
                <a:tc>
                  <a:txBody>
                    <a:bodyPr/>
                    <a:lstStyle/>
                    <a:p>
                      <a:r>
                        <a:rPr kumimoji="1" lang="en-US" altLang="ja-JP" sz="1600" dirty="0"/>
                        <a:t>1955</a:t>
                      </a:r>
                      <a:endParaRPr kumimoji="1" lang="ja-JP" altLang="en-US" sz="1600" dirty="0"/>
                    </a:p>
                  </a:txBody>
                  <a:tcPr/>
                </a:tc>
                <a:tc>
                  <a:txBody>
                    <a:bodyPr/>
                    <a:lstStyle/>
                    <a:p>
                      <a:r>
                        <a:rPr kumimoji="1" lang="en-US" altLang="ja-JP" sz="1600" dirty="0"/>
                        <a:t>1960</a:t>
                      </a:r>
                      <a:endParaRPr kumimoji="1" lang="ja-JP" altLang="en-US" sz="1600" dirty="0"/>
                    </a:p>
                  </a:txBody>
                  <a:tcPr/>
                </a:tc>
                <a:tc>
                  <a:txBody>
                    <a:bodyPr/>
                    <a:lstStyle/>
                    <a:p>
                      <a:r>
                        <a:rPr kumimoji="1" lang="en-US" altLang="ja-JP" sz="1600" dirty="0"/>
                        <a:t>1965</a:t>
                      </a:r>
                      <a:endParaRPr kumimoji="1" lang="ja-JP" altLang="en-US" sz="1600" dirty="0"/>
                    </a:p>
                  </a:txBody>
                  <a:tcPr/>
                </a:tc>
                <a:tc>
                  <a:txBody>
                    <a:bodyPr/>
                    <a:lstStyle/>
                    <a:p>
                      <a:r>
                        <a:rPr kumimoji="1" lang="en-US" altLang="ja-JP" sz="1600" dirty="0"/>
                        <a:t>1970</a:t>
                      </a:r>
                      <a:endParaRPr kumimoji="1" lang="ja-JP" altLang="en-US" sz="1600" dirty="0"/>
                    </a:p>
                  </a:txBody>
                  <a:tcPr/>
                </a:tc>
                <a:tc>
                  <a:txBody>
                    <a:bodyPr/>
                    <a:lstStyle/>
                    <a:p>
                      <a:r>
                        <a:rPr kumimoji="1" lang="en-US" altLang="ja-JP" sz="1600" dirty="0"/>
                        <a:t>1975</a:t>
                      </a:r>
                      <a:endParaRPr kumimoji="1" lang="ja-JP" altLang="en-US" sz="1600" dirty="0"/>
                    </a:p>
                  </a:txBody>
                  <a:tcPr/>
                </a:tc>
                <a:tc>
                  <a:txBody>
                    <a:bodyPr/>
                    <a:lstStyle/>
                    <a:p>
                      <a:r>
                        <a:rPr kumimoji="1" lang="en-US" altLang="ja-JP" sz="1600" dirty="0"/>
                        <a:t>1980</a:t>
                      </a:r>
                      <a:endParaRPr kumimoji="1" lang="ja-JP" altLang="en-US" sz="1600" dirty="0"/>
                    </a:p>
                  </a:txBody>
                  <a:tcPr/>
                </a:tc>
                <a:tc>
                  <a:txBody>
                    <a:bodyPr/>
                    <a:lstStyle/>
                    <a:p>
                      <a:r>
                        <a:rPr kumimoji="1" lang="en-US" altLang="ja-JP" sz="1600" dirty="0"/>
                        <a:t>1985</a:t>
                      </a:r>
                      <a:endParaRPr kumimoji="1" lang="ja-JP" altLang="en-US" sz="1600" dirty="0"/>
                    </a:p>
                  </a:txBody>
                  <a:tcPr/>
                </a:tc>
                <a:tc>
                  <a:txBody>
                    <a:bodyPr/>
                    <a:lstStyle/>
                    <a:p>
                      <a:r>
                        <a:rPr kumimoji="1" lang="en-US" altLang="ja-JP" sz="1600" dirty="0"/>
                        <a:t>1990</a:t>
                      </a:r>
                      <a:endParaRPr kumimoji="1" lang="ja-JP" altLang="en-US" sz="1600" dirty="0"/>
                    </a:p>
                  </a:txBody>
                  <a:tcPr/>
                </a:tc>
                <a:extLst>
                  <a:ext uri="{0D108BD9-81ED-4DB2-BD59-A6C34878D82A}">
                    <a16:rowId xmlns="" xmlns:a16="http://schemas.microsoft.com/office/drawing/2014/main" val="10000"/>
                  </a:ext>
                </a:extLst>
              </a:tr>
              <a:tr h="527836">
                <a:tc>
                  <a:txBody>
                    <a:bodyPr/>
                    <a:lstStyle/>
                    <a:p>
                      <a:r>
                        <a:rPr kumimoji="1" lang="ja-JP" altLang="en-US" sz="1600" dirty="0"/>
                        <a:t>完全失業率</a:t>
                      </a:r>
                      <a:r>
                        <a:rPr kumimoji="1" lang="en-US" altLang="ja-JP" sz="1600" dirty="0"/>
                        <a:t>(%)</a:t>
                      </a:r>
                      <a:endParaRPr kumimoji="1" lang="ja-JP" altLang="en-US" sz="1600" dirty="0"/>
                    </a:p>
                  </a:txBody>
                  <a:tcPr/>
                </a:tc>
                <a:tc>
                  <a:txBody>
                    <a:bodyPr/>
                    <a:lstStyle/>
                    <a:p>
                      <a:r>
                        <a:rPr kumimoji="1" lang="en-US" altLang="ja-JP" sz="1600" dirty="0"/>
                        <a:t>1.2</a:t>
                      </a:r>
                      <a:endParaRPr kumimoji="1" lang="ja-JP" altLang="en-US" sz="1600" dirty="0"/>
                    </a:p>
                  </a:txBody>
                  <a:tcPr/>
                </a:tc>
                <a:tc>
                  <a:txBody>
                    <a:bodyPr/>
                    <a:lstStyle/>
                    <a:p>
                      <a:r>
                        <a:rPr kumimoji="1" lang="en-US" altLang="ja-JP" sz="1600" dirty="0"/>
                        <a:t>2.5</a:t>
                      </a:r>
                      <a:endParaRPr kumimoji="1" lang="ja-JP" altLang="en-US" sz="1600" dirty="0"/>
                    </a:p>
                  </a:txBody>
                  <a:tcPr/>
                </a:tc>
                <a:tc>
                  <a:txBody>
                    <a:bodyPr/>
                    <a:lstStyle/>
                    <a:p>
                      <a:r>
                        <a:rPr kumimoji="1" lang="en-US" altLang="ja-JP" sz="1600" dirty="0"/>
                        <a:t>1.7</a:t>
                      </a:r>
                      <a:endParaRPr kumimoji="1" lang="ja-JP" altLang="en-US" sz="1600" dirty="0"/>
                    </a:p>
                  </a:txBody>
                  <a:tcPr/>
                </a:tc>
                <a:tc>
                  <a:txBody>
                    <a:bodyPr/>
                    <a:lstStyle/>
                    <a:p>
                      <a:r>
                        <a:rPr kumimoji="1" lang="en-US" altLang="ja-JP" sz="1600" dirty="0"/>
                        <a:t>1.2</a:t>
                      </a:r>
                      <a:endParaRPr kumimoji="1" lang="ja-JP" altLang="en-US" sz="1600" dirty="0"/>
                    </a:p>
                  </a:txBody>
                  <a:tcPr/>
                </a:tc>
                <a:tc>
                  <a:txBody>
                    <a:bodyPr/>
                    <a:lstStyle/>
                    <a:p>
                      <a:r>
                        <a:rPr kumimoji="1" lang="en-US" altLang="ja-JP" sz="1600" dirty="0"/>
                        <a:t>1.1</a:t>
                      </a:r>
                      <a:endParaRPr kumimoji="1" lang="ja-JP" altLang="en-US" sz="1600" dirty="0"/>
                    </a:p>
                  </a:txBody>
                  <a:tcPr/>
                </a:tc>
                <a:tc>
                  <a:txBody>
                    <a:bodyPr/>
                    <a:lstStyle/>
                    <a:p>
                      <a:r>
                        <a:rPr kumimoji="1" lang="en-US" altLang="ja-JP" sz="1600" dirty="0"/>
                        <a:t>1.9</a:t>
                      </a:r>
                      <a:endParaRPr kumimoji="1" lang="ja-JP" altLang="en-US" sz="1600" dirty="0"/>
                    </a:p>
                  </a:txBody>
                  <a:tcPr/>
                </a:tc>
                <a:tc>
                  <a:txBody>
                    <a:bodyPr/>
                    <a:lstStyle/>
                    <a:p>
                      <a:r>
                        <a:rPr kumimoji="1" lang="en-US" altLang="ja-JP" sz="1600" dirty="0"/>
                        <a:t>2.0</a:t>
                      </a:r>
                      <a:endParaRPr kumimoji="1" lang="ja-JP" altLang="en-US" sz="1600" dirty="0"/>
                    </a:p>
                  </a:txBody>
                  <a:tcPr/>
                </a:tc>
                <a:tc>
                  <a:txBody>
                    <a:bodyPr/>
                    <a:lstStyle/>
                    <a:p>
                      <a:r>
                        <a:rPr kumimoji="1" lang="en-US" altLang="ja-JP" sz="1600" dirty="0"/>
                        <a:t>2.6</a:t>
                      </a:r>
                      <a:endParaRPr kumimoji="1" lang="ja-JP" altLang="en-US" sz="1600" dirty="0"/>
                    </a:p>
                  </a:txBody>
                  <a:tcPr/>
                </a:tc>
                <a:tc>
                  <a:txBody>
                    <a:bodyPr/>
                    <a:lstStyle/>
                    <a:p>
                      <a:r>
                        <a:rPr kumimoji="1" lang="en-US" altLang="ja-JP" sz="1600" dirty="0"/>
                        <a:t>2.1</a:t>
                      </a:r>
                      <a:endParaRPr kumimoji="1" lang="ja-JP" altLang="en-US" sz="1600" dirty="0"/>
                    </a:p>
                  </a:txBody>
                  <a:tcPr/>
                </a:tc>
                <a:extLst>
                  <a:ext uri="{0D108BD9-81ED-4DB2-BD59-A6C34878D82A}">
                    <a16:rowId xmlns="" xmlns:a16="http://schemas.microsoft.com/office/drawing/2014/main" val="10001"/>
                  </a:ext>
                </a:extLst>
              </a:tr>
            </a:tbl>
          </a:graphicData>
        </a:graphic>
      </p:graphicFrame>
      <p:sp>
        <p:nvSpPr>
          <p:cNvPr id="7" name="テキスト ボックス 6"/>
          <p:cNvSpPr txBox="1"/>
          <p:nvPr/>
        </p:nvSpPr>
        <p:spPr>
          <a:xfrm>
            <a:off x="4466848" y="1124744"/>
            <a:ext cx="4464496" cy="646331"/>
          </a:xfrm>
          <a:prstGeom prst="rect">
            <a:avLst/>
          </a:prstGeom>
          <a:noFill/>
        </p:spPr>
        <p:txBody>
          <a:bodyPr wrap="square" rtlCol="0">
            <a:spAutoFit/>
          </a:bodyPr>
          <a:lstStyle/>
          <a:p>
            <a:r>
              <a:rPr kumimoji="1" lang="ja-JP" altLang="en-US" dirty="0"/>
              <a:t>原資料：労働省・厚労省。出所：三和・原編</a:t>
            </a:r>
            <a:r>
              <a:rPr kumimoji="1" lang="en-US" altLang="ja-JP" dirty="0"/>
              <a:t>[2010]40</a:t>
            </a:r>
            <a:r>
              <a:rPr kumimoji="1" lang="ja-JP" altLang="en-US" dirty="0"/>
              <a:t>頁。</a:t>
            </a:r>
          </a:p>
        </p:txBody>
      </p:sp>
    </p:spTree>
    <p:extLst>
      <p:ext uri="{BB962C8B-B14F-4D97-AF65-F5344CB8AC3E}">
        <p14:creationId xmlns:p14="http://schemas.microsoft.com/office/powerpoint/2010/main" val="3406414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貧しさ</a:t>
            </a:r>
            <a:r>
              <a:rPr lang="ja-JP" altLang="en-US" dirty="0"/>
              <a:t>と</a:t>
            </a:r>
            <a:r>
              <a:rPr kumimoji="1" lang="ja-JP" altLang="en-US" dirty="0"/>
              <a:t>格差の縮小</a:t>
            </a:r>
          </a:p>
        </p:txBody>
      </p:sp>
      <p:sp>
        <p:nvSpPr>
          <p:cNvPr id="3" name="コンテンツ プレースホルダー 2"/>
          <p:cNvSpPr>
            <a:spLocks noGrp="1"/>
          </p:cNvSpPr>
          <p:nvPr>
            <p:ph idx="1"/>
          </p:nvPr>
        </p:nvSpPr>
        <p:spPr>
          <a:xfrm>
            <a:off x="457200" y="1600200"/>
            <a:ext cx="4690864" cy="5069160"/>
          </a:xfrm>
        </p:spPr>
        <p:txBody>
          <a:bodyPr>
            <a:normAutofit fontScale="85000" lnSpcReduction="10000"/>
          </a:bodyPr>
          <a:lstStyle/>
          <a:p>
            <a:r>
              <a:rPr kumimoji="1" lang="en-US" altLang="ja-JP" dirty="0"/>
              <a:t>1980</a:t>
            </a:r>
            <a:r>
              <a:rPr kumimoji="1" lang="ja-JP" altLang="en-US" dirty="0"/>
              <a:t>年代まで所得の</a:t>
            </a:r>
            <a:r>
              <a:rPr kumimoji="1" lang="en-US" altLang="ja-JP" dirty="0"/>
              <a:t>1%</a:t>
            </a:r>
            <a:r>
              <a:rPr kumimoji="1" lang="ja-JP" altLang="en-US" dirty="0"/>
              <a:t>，</a:t>
            </a:r>
            <a:r>
              <a:rPr kumimoji="1" lang="en-US" altLang="ja-JP" dirty="0"/>
              <a:t>10%</a:t>
            </a:r>
            <a:r>
              <a:rPr kumimoji="1" lang="ja-JP" altLang="en-US" dirty="0"/>
              <a:t>上位集中は見られず（前章）</a:t>
            </a:r>
            <a:endParaRPr kumimoji="1" lang="en-US" altLang="ja-JP" dirty="0"/>
          </a:p>
          <a:p>
            <a:r>
              <a:rPr lang="ja-JP" altLang="en-US" dirty="0"/>
              <a:t>貧困率の低下（和田・木村</a:t>
            </a:r>
            <a:r>
              <a:rPr lang="en-US" altLang="ja-JP" dirty="0"/>
              <a:t>[1998]</a:t>
            </a:r>
            <a:r>
              <a:rPr lang="ja-JP" altLang="en-US" dirty="0"/>
              <a:t>）</a:t>
            </a:r>
            <a:endParaRPr lang="en-US" altLang="ja-JP" dirty="0"/>
          </a:p>
          <a:p>
            <a:pPr lvl="1"/>
            <a:r>
              <a:rPr lang="ja-JP" altLang="en-US" dirty="0"/>
              <a:t>基準：生活保護世帯の平均消費額</a:t>
            </a:r>
            <a:endParaRPr lang="en-US" altLang="ja-JP" dirty="0"/>
          </a:p>
          <a:p>
            <a:pPr lvl="1"/>
            <a:r>
              <a:rPr lang="ja-JP" altLang="en-US" dirty="0"/>
              <a:t>絶対的貧困：物価指数で調整＝消費水準を固定したものを基準に</a:t>
            </a:r>
            <a:endParaRPr lang="en-US" altLang="ja-JP" dirty="0"/>
          </a:p>
          <a:p>
            <a:pPr lvl="1"/>
            <a:r>
              <a:rPr kumimoji="1" lang="ja-JP" altLang="en-US" dirty="0"/>
              <a:t>相対的貧困：一般消費指数で調整＝一般消費水準に合わせて基準を上昇させる</a:t>
            </a:r>
            <a:endParaRPr kumimoji="1" lang="en-US" altLang="ja-JP" dirty="0"/>
          </a:p>
          <a:p>
            <a:pPr marL="0" indent="0">
              <a:buNone/>
            </a:pPr>
            <a:endParaRPr lang="en-US" altLang="ja-JP" dirty="0"/>
          </a:p>
          <a:p>
            <a:pPr lvl="1"/>
            <a:endParaRPr kumimoji="1" lang="en-US" altLang="ja-JP" dirty="0"/>
          </a:p>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24</a:t>
            </a:fld>
            <a:endParaRPr lang="en-US" altLang="ja-JP" dirty="0"/>
          </a:p>
        </p:txBody>
      </p:sp>
      <p:graphicFrame>
        <p:nvGraphicFramePr>
          <p:cNvPr id="5" name="表 4"/>
          <p:cNvGraphicFramePr>
            <a:graphicFrameLocks noGrp="1"/>
          </p:cNvGraphicFramePr>
          <p:nvPr>
            <p:extLst>
              <p:ext uri="{D42A27DB-BD31-4B8C-83A1-F6EECF244321}">
                <p14:modId xmlns:p14="http://schemas.microsoft.com/office/powerpoint/2010/main" val="2651719047"/>
              </p:ext>
            </p:extLst>
          </p:nvPr>
        </p:nvGraphicFramePr>
        <p:xfrm>
          <a:off x="5508104" y="1844824"/>
          <a:ext cx="3264024" cy="4079325"/>
        </p:xfrm>
        <a:graphic>
          <a:graphicData uri="http://schemas.openxmlformats.org/drawingml/2006/table">
            <a:tbl>
              <a:tblPr firstRow="1" bandRow="1">
                <a:tableStyleId>{5C22544A-7EE6-4342-B048-85BDC9FD1C3A}</a:tableStyleId>
              </a:tblPr>
              <a:tblGrid>
                <a:gridCol w="1088008">
                  <a:extLst>
                    <a:ext uri="{9D8B030D-6E8A-4147-A177-3AD203B41FA5}">
                      <a16:colId xmlns="" xmlns:a16="http://schemas.microsoft.com/office/drawing/2014/main" val="20000"/>
                    </a:ext>
                  </a:extLst>
                </a:gridCol>
                <a:gridCol w="1088008">
                  <a:extLst>
                    <a:ext uri="{9D8B030D-6E8A-4147-A177-3AD203B41FA5}">
                      <a16:colId xmlns="" xmlns:a16="http://schemas.microsoft.com/office/drawing/2014/main" val="20001"/>
                    </a:ext>
                  </a:extLst>
                </a:gridCol>
                <a:gridCol w="1088008">
                  <a:extLst>
                    <a:ext uri="{9D8B030D-6E8A-4147-A177-3AD203B41FA5}">
                      <a16:colId xmlns="" xmlns:a16="http://schemas.microsoft.com/office/drawing/2014/main" val="20002"/>
                    </a:ext>
                  </a:extLst>
                </a:gridCol>
              </a:tblGrid>
              <a:tr h="357768">
                <a:tc>
                  <a:txBody>
                    <a:bodyPr/>
                    <a:lstStyle/>
                    <a:p>
                      <a:r>
                        <a:rPr kumimoji="1" lang="ja-JP" altLang="en-US" sz="2000" dirty="0"/>
                        <a:t>年</a:t>
                      </a:r>
                    </a:p>
                  </a:txBody>
                  <a:tcPr/>
                </a:tc>
                <a:tc>
                  <a:txBody>
                    <a:bodyPr/>
                    <a:lstStyle/>
                    <a:p>
                      <a:r>
                        <a:rPr kumimoji="1" lang="ja-JP" altLang="en-US" sz="2000" dirty="0"/>
                        <a:t>絶対的貧困率</a:t>
                      </a:r>
                      <a:r>
                        <a:rPr kumimoji="1" lang="en-US" altLang="ja-JP" sz="2000" dirty="0"/>
                        <a:t>(%)</a:t>
                      </a:r>
                      <a:endParaRPr kumimoji="1" lang="ja-JP" altLang="en-US" sz="2000" dirty="0"/>
                    </a:p>
                  </a:txBody>
                  <a:tcPr/>
                </a:tc>
                <a:tc>
                  <a:txBody>
                    <a:bodyPr/>
                    <a:lstStyle/>
                    <a:p>
                      <a:r>
                        <a:rPr kumimoji="1" lang="ja-JP" altLang="en-US" sz="2000" dirty="0"/>
                        <a:t>相対的貧困率</a:t>
                      </a:r>
                      <a:r>
                        <a:rPr kumimoji="1" lang="en-US" altLang="ja-JP" sz="2000" dirty="0"/>
                        <a:t>(%)</a:t>
                      </a:r>
                      <a:endParaRPr kumimoji="1" lang="ja-JP" altLang="en-US" sz="2000" dirty="0"/>
                    </a:p>
                  </a:txBody>
                  <a:tcPr/>
                </a:tc>
                <a:extLst>
                  <a:ext uri="{0D108BD9-81ED-4DB2-BD59-A6C34878D82A}">
                    <a16:rowId xmlns="" xmlns:a16="http://schemas.microsoft.com/office/drawing/2014/main" val="10000"/>
                  </a:ext>
                </a:extLst>
              </a:tr>
              <a:tr h="614697">
                <a:tc>
                  <a:txBody>
                    <a:bodyPr/>
                    <a:lstStyle/>
                    <a:p>
                      <a:r>
                        <a:rPr kumimoji="1" lang="en-US" altLang="ja-JP" sz="2000" dirty="0"/>
                        <a:t>1954</a:t>
                      </a:r>
                      <a:endParaRPr kumimoji="1" lang="ja-JP" altLang="en-US" sz="2000" dirty="0"/>
                    </a:p>
                  </a:txBody>
                  <a:tcPr/>
                </a:tc>
                <a:tc>
                  <a:txBody>
                    <a:bodyPr/>
                    <a:lstStyle/>
                    <a:p>
                      <a:pPr algn="r"/>
                      <a:r>
                        <a:rPr kumimoji="1" lang="en-US" altLang="ja-JP" sz="2000" dirty="0"/>
                        <a:t>30.67</a:t>
                      </a:r>
                      <a:endParaRPr kumimoji="1" lang="ja-JP" altLang="en-US" sz="2000" dirty="0"/>
                    </a:p>
                  </a:txBody>
                  <a:tcPr/>
                </a:tc>
                <a:tc>
                  <a:txBody>
                    <a:bodyPr/>
                    <a:lstStyle/>
                    <a:p>
                      <a:pPr algn="r"/>
                      <a:r>
                        <a:rPr kumimoji="1" lang="en-US" altLang="ja-JP" sz="2000" dirty="0"/>
                        <a:t>20.27</a:t>
                      </a:r>
                      <a:endParaRPr kumimoji="1" lang="ja-JP" altLang="en-US" sz="2000" dirty="0"/>
                    </a:p>
                  </a:txBody>
                  <a:tcPr/>
                </a:tc>
                <a:extLst>
                  <a:ext uri="{0D108BD9-81ED-4DB2-BD59-A6C34878D82A}">
                    <a16:rowId xmlns="" xmlns:a16="http://schemas.microsoft.com/office/drawing/2014/main" val="10001"/>
                  </a:ext>
                </a:extLst>
              </a:tr>
              <a:tr h="614697">
                <a:tc>
                  <a:txBody>
                    <a:bodyPr/>
                    <a:lstStyle/>
                    <a:p>
                      <a:r>
                        <a:rPr kumimoji="1" lang="en-US" altLang="ja-JP" sz="2000" dirty="0"/>
                        <a:t>1964</a:t>
                      </a:r>
                      <a:endParaRPr kumimoji="1" lang="ja-JP" altLang="en-US" sz="2000" dirty="0"/>
                    </a:p>
                  </a:txBody>
                  <a:tcPr/>
                </a:tc>
                <a:tc>
                  <a:txBody>
                    <a:bodyPr/>
                    <a:lstStyle/>
                    <a:p>
                      <a:pPr algn="r"/>
                      <a:r>
                        <a:rPr kumimoji="1" lang="en-US" altLang="ja-JP" sz="2000" dirty="0"/>
                        <a:t>6.14</a:t>
                      </a:r>
                      <a:endParaRPr kumimoji="1" lang="ja-JP" altLang="en-US" sz="2000" dirty="0"/>
                    </a:p>
                  </a:txBody>
                  <a:tcPr/>
                </a:tc>
                <a:tc>
                  <a:txBody>
                    <a:bodyPr/>
                    <a:lstStyle/>
                    <a:p>
                      <a:pPr algn="r"/>
                      <a:r>
                        <a:rPr kumimoji="1" lang="en-US" altLang="ja-JP" sz="2000" dirty="0"/>
                        <a:t>12.78</a:t>
                      </a:r>
                      <a:endParaRPr kumimoji="1" lang="ja-JP" altLang="en-US" sz="2000" dirty="0"/>
                    </a:p>
                  </a:txBody>
                  <a:tcPr/>
                </a:tc>
                <a:extLst>
                  <a:ext uri="{0D108BD9-81ED-4DB2-BD59-A6C34878D82A}">
                    <a16:rowId xmlns="" xmlns:a16="http://schemas.microsoft.com/office/drawing/2014/main" val="10002"/>
                  </a:ext>
                </a:extLst>
              </a:tr>
              <a:tr h="614697">
                <a:tc>
                  <a:txBody>
                    <a:bodyPr/>
                    <a:lstStyle/>
                    <a:p>
                      <a:r>
                        <a:rPr kumimoji="1" lang="en-US" altLang="ja-JP" sz="2000" dirty="0"/>
                        <a:t>1974</a:t>
                      </a:r>
                      <a:endParaRPr kumimoji="1" lang="ja-JP" altLang="en-US" sz="2000" dirty="0"/>
                    </a:p>
                  </a:txBody>
                  <a:tcPr/>
                </a:tc>
                <a:tc>
                  <a:txBody>
                    <a:bodyPr/>
                    <a:lstStyle/>
                    <a:p>
                      <a:pPr algn="r"/>
                      <a:r>
                        <a:rPr kumimoji="1" lang="en-US" altLang="ja-JP" sz="2000" dirty="0"/>
                        <a:t>2.10</a:t>
                      </a:r>
                      <a:endParaRPr kumimoji="1" lang="ja-JP" altLang="en-US" sz="2000" dirty="0"/>
                    </a:p>
                  </a:txBody>
                  <a:tcPr/>
                </a:tc>
                <a:tc>
                  <a:txBody>
                    <a:bodyPr/>
                    <a:lstStyle/>
                    <a:p>
                      <a:pPr algn="r"/>
                      <a:r>
                        <a:rPr kumimoji="1" lang="en-US" altLang="ja-JP" sz="2000" dirty="0"/>
                        <a:t>7.07</a:t>
                      </a:r>
                      <a:endParaRPr kumimoji="1" lang="ja-JP" altLang="en-US" sz="2000" dirty="0"/>
                    </a:p>
                  </a:txBody>
                  <a:tcPr/>
                </a:tc>
                <a:extLst>
                  <a:ext uri="{0D108BD9-81ED-4DB2-BD59-A6C34878D82A}">
                    <a16:rowId xmlns="" xmlns:a16="http://schemas.microsoft.com/office/drawing/2014/main" val="10003"/>
                  </a:ext>
                </a:extLst>
              </a:tr>
              <a:tr h="614697">
                <a:tc>
                  <a:txBody>
                    <a:bodyPr/>
                    <a:lstStyle/>
                    <a:p>
                      <a:r>
                        <a:rPr kumimoji="1" lang="en-US" altLang="ja-JP" sz="2000" dirty="0"/>
                        <a:t>1984</a:t>
                      </a:r>
                      <a:endParaRPr kumimoji="1" lang="ja-JP" altLang="en-US" sz="2000" dirty="0"/>
                    </a:p>
                  </a:txBody>
                  <a:tcPr/>
                </a:tc>
                <a:tc>
                  <a:txBody>
                    <a:bodyPr/>
                    <a:lstStyle/>
                    <a:p>
                      <a:pPr algn="r"/>
                      <a:r>
                        <a:rPr kumimoji="1" lang="en-US" altLang="ja-JP" sz="2000" dirty="0"/>
                        <a:t>0.28</a:t>
                      </a:r>
                      <a:endParaRPr kumimoji="1" lang="ja-JP" altLang="en-US" sz="2000" dirty="0"/>
                    </a:p>
                  </a:txBody>
                  <a:tcPr/>
                </a:tc>
                <a:tc>
                  <a:txBody>
                    <a:bodyPr/>
                    <a:lstStyle/>
                    <a:p>
                      <a:pPr algn="r"/>
                      <a:r>
                        <a:rPr kumimoji="1" lang="en-US" altLang="ja-JP" sz="2000" dirty="0"/>
                        <a:t>5.11</a:t>
                      </a:r>
                      <a:endParaRPr kumimoji="1" lang="ja-JP" altLang="en-US" sz="2000" dirty="0"/>
                    </a:p>
                  </a:txBody>
                  <a:tcPr/>
                </a:tc>
                <a:extLst>
                  <a:ext uri="{0D108BD9-81ED-4DB2-BD59-A6C34878D82A}">
                    <a16:rowId xmlns="" xmlns:a16="http://schemas.microsoft.com/office/drawing/2014/main" val="10004"/>
                  </a:ext>
                </a:extLst>
              </a:tr>
              <a:tr h="614697">
                <a:tc>
                  <a:txBody>
                    <a:bodyPr/>
                    <a:lstStyle/>
                    <a:p>
                      <a:r>
                        <a:rPr kumimoji="1" lang="en-US" altLang="ja-JP" sz="2000" dirty="0"/>
                        <a:t>1993</a:t>
                      </a:r>
                      <a:endParaRPr kumimoji="1" lang="ja-JP" altLang="en-US" sz="2000" dirty="0"/>
                    </a:p>
                  </a:txBody>
                  <a:tcPr/>
                </a:tc>
                <a:tc>
                  <a:txBody>
                    <a:bodyPr/>
                    <a:lstStyle/>
                    <a:p>
                      <a:pPr algn="r"/>
                      <a:r>
                        <a:rPr kumimoji="1" lang="en-US" altLang="ja-JP" sz="2000" dirty="0"/>
                        <a:t>0.42</a:t>
                      </a:r>
                      <a:endParaRPr kumimoji="1" lang="ja-JP" altLang="en-US" sz="2000" dirty="0"/>
                    </a:p>
                  </a:txBody>
                  <a:tcPr/>
                </a:tc>
                <a:tc>
                  <a:txBody>
                    <a:bodyPr/>
                    <a:lstStyle/>
                    <a:p>
                      <a:pPr algn="r"/>
                      <a:r>
                        <a:rPr kumimoji="1" lang="en-US" altLang="ja-JP" sz="2000" dirty="0"/>
                        <a:t>6.16</a:t>
                      </a:r>
                      <a:endParaRPr kumimoji="1" lang="ja-JP" altLang="en-US" sz="2000" dirty="0"/>
                    </a:p>
                  </a:txBody>
                  <a:tcPr/>
                </a:tc>
                <a:extLst>
                  <a:ext uri="{0D108BD9-81ED-4DB2-BD59-A6C34878D82A}">
                    <a16:rowId xmlns="" xmlns:a16="http://schemas.microsoft.com/office/drawing/2014/main" val="10005"/>
                  </a:ext>
                </a:extLst>
              </a:tr>
            </a:tbl>
          </a:graphicData>
        </a:graphic>
      </p:graphicFrame>
      <p:sp>
        <p:nvSpPr>
          <p:cNvPr id="6" name="テキスト ボックス 5"/>
          <p:cNvSpPr txBox="1"/>
          <p:nvPr/>
        </p:nvSpPr>
        <p:spPr>
          <a:xfrm>
            <a:off x="5004048" y="6021288"/>
            <a:ext cx="3096344" cy="369332"/>
          </a:xfrm>
          <a:prstGeom prst="rect">
            <a:avLst/>
          </a:prstGeom>
          <a:noFill/>
        </p:spPr>
        <p:txBody>
          <a:bodyPr wrap="square" rtlCol="0">
            <a:spAutoFit/>
          </a:bodyPr>
          <a:lstStyle/>
          <a:p>
            <a:r>
              <a:rPr kumimoji="1" lang="ja-JP" altLang="en-US" dirty="0"/>
              <a:t>出所：和田・木村</a:t>
            </a:r>
            <a:r>
              <a:rPr kumimoji="1" lang="en-US" altLang="ja-JP" dirty="0"/>
              <a:t>[1998]95</a:t>
            </a:r>
            <a:r>
              <a:rPr kumimoji="1" lang="ja-JP" altLang="en-US" dirty="0"/>
              <a:t>頁。</a:t>
            </a:r>
          </a:p>
        </p:txBody>
      </p:sp>
    </p:spTree>
    <p:extLst>
      <p:ext uri="{BB962C8B-B14F-4D97-AF65-F5344CB8AC3E}">
        <p14:creationId xmlns:p14="http://schemas.microsoft.com/office/powerpoint/2010/main" val="38811705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日本型平等社会</a:t>
            </a:r>
            <a:r>
              <a:rPr kumimoji="1" lang="en-US" altLang="ja-JP" dirty="0"/>
              <a:t>(</a:t>
            </a:r>
            <a:r>
              <a:rPr kumimoji="1" lang="ja-JP" altLang="en-US" dirty="0"/>
              <a:t>森口</a:t>
            </a:r>
            <a:r>
              <a:rPr kumimoji="1" lang="en-US" altLang="ja-JP" dirty="0"/>
              <a:t>[2017]</a:t>
            </a:r>
            <a:r>
              <a:rPr kumimoji="1" lang="ja-JP" altLang="en-US" dirty="0"/>
              <a:t>）</a:t>
            </a:r>
          </a:p>
        </p:txBody>
      </p:sp>
      <p:sp>
        <p:nvSpPr>
          <p:cNvPr id="3" name="コンテンツ プレースホルダー 2"/>
          <p:cNvSpPr>
            <a:spLocks noGrp="1"/>
          </p:cNvSpPr>
          <p:nvPr>
            <p:ph idx="1"/>
          </p:nvPr>
        </p:nvSpPr>
        <p:spPr>
          <a:xfrm>
            <a:off x="457200" y="1196752"/>
            <a:ext cx="8229600" cy="5661248"/>
          </a:xfrm>
        </p:spPr>
        <p:txBody>
          <a:bodyPr>
            <a:normAutofit fontScale="70000" lnSpcReduction="20000"/>
          </a:bodyPr>
          <a:lstStyle/>
          <a:p>
            <a:r>
              <a:rPr kumimoji="1" lang="ja-JP" altLang="en-US" dirty="0"/>
              <a:t>二つの独特な平等</a:t>
            </a:r>
            <a:r>
              <a:rPr lang="en-US" altLang="ja-JP" dirty="0"/>
              <a:t>(</a:t>
            </a:r>
            <a:r>
              <a:rPr lang="ja-JP" altLang="en-US" dirty="0"/>
              <a:t>森口</a:t>
            </a:r>
            <a:r>
              <a:rPr lang="en-US" altLang="ja-JP" dirty="0"/>
              <a:t>[2017]</a:t>
            </a:r>
            <a:r>
              <a:rPr lang="ja-JP" altLang="en-US" dirty="0"/>
              <a:t>）</a:t>
            </a:r>
            <a:endParaRPr kumimoji="1" lang="en-US" altLang="ja-JP" dirty="0"/>
          </a:p>
          <a:p>
            <a:pPr lvl="1"/>
            <a:r>
              <a:rPr kumimoji="1" lang="ja-JP" altLang="en-US" dirty="0"/>
              <a:t>政府による再分配前の所得における平等</a:t>
            </a:r>
            <a:endParaRPr kumimoji="1" lang="en-US" altLang="ja-JP" dirty="0"/>
          </a:p>
          <a:p>
            <a:pPr lvl="1"/>
            <a:r>
              <a:rPr kumimoji="1" lang="ja-JP" altLang="en-US" dirty="0"/>
              <a:t>個人でなく世帯を単位とする平等</a:t>
            </a:r>
            <a:endParaRPr kumimoji="1" lang="en-US" altLang="ja-JP" dirty="0"/>
          </a:p>
          <a:p>
            <a:r>
              <a:rPr lang="ja-JP" altLang="en-US" dirty="0"/>
              <a:t>その前提 </a:t>
            </a:r>
            <a:r>
              <a:rPr lang="en-US" altLang="ja-JP" dirty="0"/>
              <a:t>(</a:t>
            </a:r>
            <a:r>
              <a:rPr lang="ja-JP" altLang="en-US" dirty="0"/>
              <a:t>森口</a:t>
            </a:r>
            <a:r>
              <a:rPr lang="en-US" altLang="ja-JP" dirty="0"/>
              <a:t>[2017]</a:t>
            </a:r>
            <a:r>
              <a:rPr lang="ja-JP" altLang="en-US" dirty="0"/>
              <a:t>）</a:t>
            </a:r>
            <a:endParaRPr lang="en-US" altLang="ja-JP" dirty="0"/>
          </a:p>
          <a:p>
            <a:pPr lvl="1"/>
            <a:r>
              <a:rPr kumimoji="1" lang="ja-JP" altLang="en-US" dirty="0"/>
              <a:t>男子正社員を世帯主とする世帯</a:t>
            </a:r>
            <a:endParaRPr kumimoji="1" lang="en-US" altLang="ja-JP" dirty="0"/>
          </a:p>
          <a:p>
            <a:pPr lvl="1"/>
            <a:r>
              <a:rPr lang="ja-JP" altLang="en-US" dirty="0"/>
              <a:t>世帯内性別分業</a:t>
            </a:r>
            <a:endParaRPr lang="en-US" altLang="ja-JP" dirty="0"/>
          </a:p>
          <a:p>
            <a:pPr lvl="2"/>
            <a:r>
              <a:rPr lang="ja-JP" altLang="en-US" dirty="0"/>
              <a:t>女性が家事をする</a:t>
            </a:r>
            <a:r>
              <a:rPr lang="en-US" altLang="ja-JP" dirty="0"/>
              <a:t>(</a:t>
            </a:r>
            <a:r>
              <a:rPr lang="ja-JP" altLang="en-US" dirty="0"/>
              <a:t>自営業では仕事もする</a:t>
            </a:r>
            <a:r>
              <a:rPr lang="en-US" altLang="ja-JP" dirty="0"/>
              <a:t>)</a:t>
            </a:r>
          </a:p>
          <a:p>
            <a:pPr lvl="1"/>
            <a:r>
              <a:rPr lang="ja-JP" altLang="en-US" dirty="0"/>
              <a:t>非稼得者への親族による私的扶助</a:t>
            </a:r>
            <a:endParaRPr lang="en-US" altLang="ja-JP" dirty="0"/>
          </a:p>
          <a:p>
            <a:r>
              <a:rPr kumimoji="1" lang="ja-JP" altLang="en-US" dirty="0"/>
              <a:t>日本型平等社会は，</a:t>
            </a:r>
            <a:r>
              <a:rPr lang="ja-JP" altLang="en-US" dirty="0"/>
              <a:t>戦後経済の枠組みと家族の在り方の相互作用から生まれた？</a:t>
            </a:r>
            <a:r>
              <a:rPr lang="en-US" altLang="ja-JP" dirty="0"/>
              <a:t>(</a:t>
            </a:r>
            <a:r>
              <a:rPr lang="ja-JP" altLang="en-US" dirty="0"/>
              <a:t>川端の解釈</a:t>
            </a:r>
            <a:r>
              <a:rPr lang="en-US" altLang="ja-JP" dirty="0"/>
              <a:t>)</a:t>
            </a:r>
          </a:p>
          <a:p>
            <a:pPr lvl="1"/>
            <a:r>
              <a:rPr lang="ja-JP" altLang="en-US" dirty="0"/>
              <a:t>戦後改革でも家族の在り方を十分に変革できなかった面（性差なき同一労働同一賃金が実行できなかった）</a:t>
            </a:r>
            <a:endParaRPr kumimoji="1" lang="en-US" altLang="ja-JP" dirty="0"/>
          </a:p>
          <a:p>
            <a:pPr lvl="1"/>
            <a:r>
              <a:rPr kumimoji="1" lang="ja-JP" altLang="en-US" dirty="0"/>
              <a:t>経済発展に都合がよいように家族の在り方が変形された面</a:t>
            </a:r>
            <a:r>
              <a:rPr kumimoji="1" lang="en-US" altLang="ja-JP" dirty="0"/>
              <a:t>(</a:t>
            </a:r>
            <a:r>
              <a:rPr kumimoji="1" lang="ja-JP" altLang="en-US" dirty="0"/>
              <a:t>核家族の形成など</a:t>
            </a:r>
            <a:r>
              <a:rPr kumimoji="1" lang="en-US" altLang="ja-JP" dirty="0"/>
              <a:t>)</a:t>
            </a:r>
          </a:p>
          <a:p>
            <a:r>
              <a:rPr lang="ja-JP" altLang="en-US" dirty="0"/>
              <a:t>類似の概念でより早い提唱として「企業中心社会」（大澤</a:t>
            </a:r>
            <a:r>
              <a:rPr lang="en-US" altLang="ja-JP" dirty="0"/>
              <a:t>[1993]</a:t>
            </a:r>
            <a:r>
              <a:rPr lang="ja-JP" altLang="en-US" dirty="0"/>
              <a:t>）がある。</a:t>
            </a:r>
            <a:endParaRPr kumimoji="1" lang="en-US" altLang="ja-JP" dirty="0"/>
          </a:p>
          <a:p>
            <a:pPr marL="0" indent="0">
              <a:buNone/>
            </a:pPr>
            <a:endParaRPr kumimoji="1" lang="en-US" altLang="ja-JP" dirty="0"/>
          </a:p>
          <a:p>
            <a:pPr marL="0" indent="0">
              <a:buNone/>
            </a:pPr>
            <a:r>
              <a:rPr kumimoji="1" lang="en-US" altLang="ja-JP" sz="1700" dirty="0">
                <a:hlinkClick r:id="rId2" action="ppaction://hlinksldjump"/>
              </a:rPr>
              <a:t>(</a:t>
            </a:r>
            <a:r>
              <a:rPr kumimoji="1" lang="ja-JP" altLang="en-US" sz="1700" dirty="0">
                <a:hlinkClick r:id="rId2" action="ppaction://hlinksldjump"/>
              </a:rPr>
              <a:t>スライドジャンプ用</a:t>
            </a:r>
            <a:r>
              <a:rPr lang="ja-JP" altLang="en-US" sz="1700" dirty="0">
                <a:hlinkClick r:id="rId2" action="ppaction://hlinksldjump"/>
              </a:rPr>
              <a:t>リンク</a:t>
            </a:r>
            <a:r>
              <a:rPr lang="en-US" altLang="ja-JP" sz="1700" dirty="0">
                <a:hlinkClick r:id="rId2" action="ppaction://hlinksldjump"/>
              </a:rPr>
              <a:t>)</a:t>
            </a:r>
            <a:endParaRPr kumimoji="1" lang="ja-JP" altLang="en-US" sz="1700"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25</a:t>
            </a:fld>
            <a:endParaRPr lang="en-US" altLang="ja-JP" dirty="0"/>
          </a:p>
        </p:txBody>
      </p:sp>
    </p:spTree>
    <p:extLst>
      <p:ext uri="{BB962C8B-B14F-4D97-AF65-F5344CB8AC3E}">
        <p14:creationId xmlns:p14="http://schemas.microsoft.com/office/powerpoint/2010/main" val="11045569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需要項目で見た成長寄与度</a:t>
            </a:r>
          </a:p>
        </p:txBody>
      </p:sp>
      <p:sp>
        <p:nvSpPr>
          <p:cNvPr id="3" name="コンテンツ プレースホルダー 2"/>
          <p:cNvSpPr>
            <a:spLocks noGrp="1"/>
          </p:cNvSpPr>
          <p:nvPr>
            <p:ph idx="1"/>
          </p:nvPr>
        </p:nvSpPr>
        <p:spPr>
          <a:xfrm>
            <a:off x="457200" y="1268760"/>
            <a:ext cx="3682752" cy="5472608"/>
          </a:xfrm>
        </p:spPr>
        <p:txBody>
          <a:bodyPr>
            <a:normAutofit fontScale="85000" lnSpcReduction="20000"/>
          </a:bodyPr>
          <a:lstStyle/>
          <a:p>
            <a:r>
              <a:rPr kumimoji="1" lang="ja-JP" altLang="en-US" dirty="0"/>
              <a:t>高度成長期も安定成長期も，設備投資が最終消費よりも高率で成長した</a:t>
            </a:r>
            <a:endParaRPr kumimoji="1" lang="en-US" altLang="ja-JP" dirty="0"/>
          </a:p>
          <a:p>
            <a:r>
              <a:rPr lang="ja-JP" altLang="en-US" dirty="0"/>
              <a:t>ただし最終消費の方が絶対額が大きいので成長への寄与度は最終消費の方が大きかった</a:t>
            </a:r>
            <a:endParaRPr lang="en-US" altLang="ja-JP" dirty="0"/>
          </a:p>
          <a:p>
            <a:r>
              <a:rPr kumimoji="1" lang="ja-JP" altLang="en-US" dirty="0"/>
              <a:t>安定成長期には政府支出の成長率が上昇した</a:t>
            </a:r>
            <a:endParaRPr kumimoji="1" lang="en-US" altLang="ja-JP" dirty="0"/>
          </a:p>
          <a:p>
            <a:r>
              <a:rPr lang="ja-JP" altLang="en-US" dirty="0"/>
              <a:t>純輸出の成長率は安定成長期の方が高かった</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26</a:t>
            </a:fld>
            <a:endParaRPr lang="en-US" altLang="ja-JP" dirty="0"/>
          </a:p>
        </p:txBody>
      </p:sp>
      <p:sp>
        <p:nvSpPr>
          <p:cNvPr id="6" name="テキスト ボックス 5"/>
          <p:cNvSpPr txBox="1"/>
          <p:nvPr/>
        </p:nvSpPr>
        <p:spPr>
          <a:xfrm>
            <a:off x="4067944" y="6381328"/>
            <a:ext cx="4104456" cy="369332"/>
          </a:xfrm>
          <a:prstGeom prst="rect">
            <a:avLst/>
          </a:prstGeom>
          <a:noFill/>
        </p:spPr>
        <p:txBody>
          <a:bodyPr wrap="square" rtlCol="0">
            <a:spAutoFit/>
          </a:bodyPr>
          <a:lstStyle/>
          <a:p>
            <a:r>
              <a:rPr kumimoji="1" lang="ja-JP" altLang="en-US" dirty="0"/>
              <a:t>出所：小峰</a:t>
            </a:r>
            <a:r>
              <a:rPr kumimoji="1" lang="en-US" altLang="ja-JP" dirty="0"/>
              <a:t>[2016]39</a:t>
            </a:r>
            <a:r>
              <a:rPr kumimoji="1" lang="ja-JP" altLang="en-US" dirty="0"/>
              <a:t>頁。</a:t>
            </a:r>
          </a:p>
        </p:txBody>
      </p:sp>
    </p:spTree>
    <p:extLst>
      <p:ext uri="{BB962C8B-B14F-4D97-AF65-F5344CB8AC3E}">
        <p14:creationId xmlns:p14="http://schemas.microsoft.com/office/powerpoint/2010/main" val="36874306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供給側</a:t>
            </a:r>
            <a:r>
              <a:rPr kumimoji="1" lang="en-US" altLang="ja-JP" dirty="0"/>
              <a:t>:</a:t>
            </a:r>
            <a:r>
              <a:rPr kumimoji="1" lang="ja-JP" altLang="en-US" dirty="0"/>
              <a:t>労働力の投入</a:t>
            </a:r>
          </a:p>
        </p:txBody>
      </p:sp>
      <p:sp>
        <p:nvSpPr>
          <p:cNvPr id="3" name="コンテンツ プレースホルダー 2"/>
          <p:cNvSpPr>
            <a:spLocks noGrp="1"/>
          </p:cNvSpPr>
          <p:nvPr>
            <p:ph idx="1"/>
          </p:nvPr>
        </p:nvSpPr>
        <p:spPr>
          <a:xfrm>
            <a:off x="179512" y="1556792"/>
            <a:ext cx="3584834" cy="5112568"/>
          </a:xfrm>
        </p:spPr>
        <p:txBody>
          <a:bodyPr>
            <a:normAutofit fontScale="85000" lnSpcReduction="10000"/>
          </a:bodyPr>
          <a:lstStyle/>
          <a:p>
            <a:r>
              <a:rPr kumimoji="1" lang="ja-JP" altLang="en-US" dirty="0"/>
              <a:t>農村・農業から都市・工業への労働移動</a:t>
            </a:r>
            <a:endParaRPr kumimoji="1" lang="en-US" altLang="ja-JP" dirty="0"/>
          </a:p>
          <a:p>
            <a:r>
              <a:rPr lang="ja-JP" altLang="en-US" dirty="0"/>
              <a:t>農</a:t>
            </a:r>
            <a:r>
              <a:rPr lang="ja-JP" altLang="en-US" u="sng" dirty="0"/>
              <a:t>家</a:t>
            </a:r>
            <a:r>
              <a:rPr lang="ja-JP" altLang="en-US" dirty="0"/>
              <a:t>の低所得状態の解消（</a:t>
            </a:r>
            <a:r>
              <a:rPr lang="en-US" altLang="ja-JP" dirty="0"/>
              <a:t>1972</a:t>
            </a:r>
            <a:r>
              <a:rPr lang="ja-JP" altLang="en-US" dirty="0"/>
              <a:t>年）</a:t>
            </a:r>
            <a:endParaRPr lang="en-US" altLang="ja-JP" dirty="0"/>
          </a:p>
          <a:p>
            <a:pPr lvl="1"/>
            <a:r>
              <a:rPr kumimoji="1" lang="ja-JP" altLang="en-US" dirty="0"/>
              <a:t>当初，農家の低所得が労働移動を規定</a:t>
            </a:r>
            <a:endParaRPr kumimoji="1" lang="en-US" altLang="ja-JP" dirty="0"/>
          </a:p>
          <a:p>
            <a:pPr lvl="1"/>
            <a:r>
              <a:rPr lang="ja-JP" altLang="en-US" dirty="0"/>
              <a:t>就業者あたり所得は低いままだったが</a:t>
            </a:r>
            <a:r>
              <a:rPr lang="ja-JP" altLang="en-US" dirty="0" smtClean="0"/>
              <a:t>，＿＿＿＿＿＿＿＿＿＿＿＿＿農</a:t>
            </a:r>
            <a:r>
              <a:rPr lang="ja-JP" altLang="en-US" u="sng" dirty="0" smtClean="0"/>
              <a:t>家</a:t>
            </a:r>
            <a:r>
              <a:rPr lang="ja-JP" altLang="en-US" dirty="0"/>
              <a:t>の世帯員あたり所得を引き上げた（荒幡・坂根</a:t>
            </a:r>
            <a:r>
              <a:rPr lang="en-US" altLang="ja-JP" dirty="0"/>
              <a:t>[2018]185-187</a:t>
            </a:r>
            <a:r>
              <a:rPr lang="ja-JP" altLang="en-US" dirty="0"/>
              <a:t>頁</a:t>
            </a:r>
            <a:r>
              <a:rPr lang="en-US" altLang="ja-JP" dirty="0"/>
              <a:t>)</a:t>
            </a:r>
            <a:endParaRPr kumimoji="1" lang="en-US" altLang="ja-JP" dirty="0"/>
          </a:p>
          <a:p>
            <a:pPr lvl="1"/>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27</a:t>
            </a:fld>
            <a:endParaRPr lang="en-US" altLang="ja-JP" dirty="0"/>
          </a:p>
        </p:txBody>
      </p:sp>
      <p:sp>
        <p:nvSpPr>
          <p:cNvPr id="5" name="テキスト ボックス 4"/>
          <p:cNvSpPr txBox="1"/>
          <p:nvPr/>
        </p:nvSpPr>
        <p:spPr>
          <a:xfrm>
            <a:off x="4932403" y="6033287"/>
            <a:ext cx="4193523" cy="369332"/>
          </a:xfrm>
          <a:prstGeom prst="rect">
            <a:avLst/>
          </a:prstGeom>
          <a:noFill/>
        </p:spPr>
        <p:txBody>
          <a:bodyPr wrap="square" rtlCol="0">
            <a:spAutoFit/>
          </a:bodyPr>
          <a:lstStyle/>
          <a:p>
            <a:r>
              <a:rPr kumimoji="1" lang="ja-JP" altLang="en-US" dirty="0"/>
              <a:t>出所：小峰</a:t>
            </a:r>
            <a:r>
              <a:rPr kumimoji="1" lang="en-US" altLang="ja-JP" dirty="0"/>
              <a:t>[2016]41</a:t>
            </a:r>
            <a:r>
              <a:rPr kumimoji="1" lang="ja-JP" altLang="en-US" dirty="0"/>
              <a:t>頁。</a:t>
            </a:r>
          </a:p>
        </p:txBody>
      </p:sp>
    </p:spTree>
    <p:extLst>
      <p:ext uri="{BB962C8B-B14F-4D97-AF65-F5344CB8AC3E}">
        <p14:creationId xmlns:p14="http://schemas.microsoft.com/office/powerpoint/2010/main" val="37715216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供給側</a:t>
            </a:r>
            <a:r>
              <a:rPr kumimoji="1" lang="en-US" altLang="ja-JP" dirty="0"/>
              <a:t>:</a:t>
            </a:r>
            <a:r>
              <a:rPr kumimoji="1" lang="ja-JP" altLang="en-US" dirty="0"/>
              <a:t>資本の投入</a:t>
            </a:r>
          </a:p>
        </p:txBody>
      </p:sp>
      <p:sp>
        <p:nvSpPr>
          <p:cNvPr id="3" name="コンテンツ プレースホルダー 2"/>
          <p:cNvSpPr>
            <a:spLocks noGrp="1"/>
          </p:cNvSpPr>
          <p:nvPr>
            <p:ph idx="1"/>
          </p:nvPr>
        </p:nvSpPr>
        <p:spPr>
          <a:xfrm>
            <a:off x="251520" y="980728"/>
            <a:ext cx="2808312" cy="5877272"/>
          </a:xfrm>
        </p:spPr>
        <p:txBody>
          <a:bodyPr>
            <a:normAutofit fontScale="62500" lnSpcReduction="20000"/>
          </a:bodyPr>
          <a:lstStyle/>
          <a:p>
            <a:r>
              <a:rPr kumimoji="1" lang="ja-JP" altLang="en-US" dirty="0"/>
              <a:t>高成長期には，法人企業が盛んに投資を行った</a:t>
            </a:r>
            <a:endParaRPr kumimoji="1" lang="en-US" altLang="ja-JP" dirty="0"/>
          </a:p>
          <a:p>
            <a:r>
              <a:rPr kumimoji="1" lang="ja-JP" altLang="en-US" dirty="0"/>
              <a:t>豊富な個人の貯蓄が銀行に預金されることで支えられた</a:t>
            </a:r>
            <a:endParaRPr kumimoji="1" lang="en-US" altLang="ja-JP" dirty="0"/>
          </a:p>
          <a:p>
            <a:r>
              <a:rPr kumimoji="1" lang="ja-JP" altLang="en-US" dirty="0"/>
              <a:t>海外からの資金調達に大きく依存しなかった</a:t>
            </a:r>
            <a:endParaRPr kumimoji="1" lang="en-US" altLang="ja-JP" dirty="0"/>
          </a:p>
          <a:p>
            <a:r>
              <a:rPr kumimoji="1" lang="ja-JP" altLang="en-US" dirty="0"/>
              <a:t>公共部門は</a:t>
            </a:r>
            <a:r>
              <a:rPr lang="ja-JP" altLang="en-US" dirty="0"/>
              <a:t>不況期に財政赤字に</a:t>
            </a:r>
            <a:endParaRPr kumimoji="1" lang="en-US" altLang="ja-JP" dirty="0"/>
          </a:p>
          <a:p>
            <a:r>
              <a:rPr lang="ja-JP" altLang="en-US" dirty="0"/>
              <a:t>高い家計貯蓄率とその原因</a:t>
            </a:r>
            <a:r>
              <a:rPr lang="en-US" altLang="ja-JP" dirty="0"/>
              <a:t>(</a:t>
            </a:r>
            <a:r>
              <a:rPr lang="ja-JP" altLang="en-US" dirty="0"/>
              <a:t>経済企画庁編</a:t>
            </a:r>
            <a:r>
              <a:rPr lang="en-US" altLang="ja-JP" dirty="0"/>
              <a:t>[1997]35-36</a:t>
            </a:r>
            <a:r>
              <a:rPr lang="ja-JP" altLang="en-US" dirty="0"/>
              <a:t>頁</a:t>
            </a:r>
            <a:r>
              <a:rPr lang="en-US" altLang="ja-JP" dirty="0"/>
              <a:t>)</a:t>
            </a:r>
          </a:p>
          <a:p>
            <a:pPr lvl="1"/>
            <a:r>
              <a:rPr kumimoji="1" lang="en-US" altLang="ja-JP" dirty="0"/>
              <a:t>1960</a:t>
            </a:r>
            <a:r>
              <a:rPr kumimoji="1" lang="ja-JP" altLang="en-US" dirty="0"/>
              <a:t>年代に</a:t>
            </a:r>
            <a:r>
              <a:rPr kumimoji="1" lang="en-US" altLang="ja-JP" dirty="0"/>
              <a:t>15%</a:t>
            </a:r>
            <a:r>
              <a:rPr kumimoji="1" lang="ja-JP" altLang="en-US" dirty="0"/>
              <a:t>前後，</a:t>
            </a:r>
            <a:r>
              <a:rPr kumimoji="1" lang="en-US" altLang="ja-JP" dirty="0"/>
              <a:t>70</a:t>
            </a:r>
            <a:r>
              <a:rPr kumimoji="1" lang="ja-JP" altLang="en-US" dirty="0"/>
              <a:t>年代半ばに</a:t>
            </a:r>
            <a:r>
              <a:rPr kumimoji="1" lang="en-US" altLang="ja-JP" dirty="0"/>
              <a:t>20%</a:t>
            </a:r>
            <a:r>
              <a:rPr kumimoji="1" lang="ja-JP" altLang="en-US" dirty="0"/>
              <a:t>超</a:t>
            </a:r>
            <a:endParaRPr kumimoji="1" lang="en-US" altLang="ja-JP" dirty="0"/>
          </a:p>
          <a:p>
            <a:pPr lvl="1"/>
            <a:r>
              <a:rPr lang="ja-JP" altLang="en-US" dirty="0"/>
              <a:t>戦後初期の資産蓄積水準の低さ</a:t>
            </a:r>
            <a:endParaRPr lang="en-US" altLang="ja-JP" dirty="0"/>
          </a:p>
          <a:p>
            <a:pPr lvl="1"/>
            <a:r>
              <a:rPr lang="ja-JP" altLang="en-US" dirty="0"/>
              <a:t>社会保障未整備への不安</a:t>
            </a:r>
            <a:endParaRPr lang="en-US" altLang="ja-JP" dirty="0"/>
          </a:p>
          <a:p>
            <a:pPr lvl="1"/>
            <a:r>
              <a:rPr kumimoji="1" lang="ja-JP" altLang="en-US" dirty="0"/>
              <a:t>所得の急速な伸び</a:t>
            </a:r>
            <a:endParaRPr kumimoji="1" lang="en-US" altLang="ja-JP" dirty="0"/>
          </a:p>
          <a:p>
            <a:pPr lvl="1"/>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28</a:t>
            </a:fld>
            <a:endParaRPr lang="en-US" altLang="ja-JP" dirty="0"/>
          </a:p>
        </p:txBody>
      </p:sp>
      <p:sp>
        <p:nvSpPr>
          <p:cNvPr id="5" name="テキスト ボックス 4"/>
          <p:cNvSpPr txBox="1"/>
          <p:nvPr/>
        </p:nvSpPr>
        <p:spPr>
          <a:xfrm>
            <a:off x="3419872" y="6381328"/>
            <a:ext cx="4176464" cy="369332"/>
          </a:xfrm>
          <a:prstGeom prst="rect">
            <a:avLst/>
          </a:prstGeom>
          <a:noFill/>
        </p:spPr>
        <p:txBody>
          <a:bodyPr wrap="square" rtlCol="0">
            <a:spAutoFit/>
          </a:bodyPr>
          <a:lstStyle/>
          <a:p>
            <a:r>
              <a:rPr lang="ja-JP" altLang="en-US" dirty="0"/>
              <a:t>出所：</a:t>
            </a:r>
            <a:r>
              <a:rPr lang="en-US" altLang="ja-JP" dirty="0"/>
              <a:t>『</a:t>
            </a:r>
            <a:r>
              <a:rPr lang="ja-JP" altLang="en-US" dirty="0"/>
              <a:t>経済白書</a:t>
            </a:r>
            <a:r>
              <a:rPr lang="en-US" altLang="ja-JP" dirty="0"/>
              <a:t>』1999</a:t>
            </a:r>
            <a:r>
              <a:rPr lang="ja-JP" altLang="en-US" dirty="0"/>
              <a:t>年版，図</a:t>
            </a:r>
            <a:r>
              <a:rPr lang="en-US" altLang="ja-JP" dirty="0"/>
              <a:t>1-9-2</a:t>
            </a:r>
            <a:r>
              <a:rPr lang="ja-JP" altLang="en-US" dirty="0"/>
              <a:t>。</a:t>
            </a:r>
            <a:endParaRPr kumimoji="1" lang="ja-JP" altLang="en-US" dirty="0"/>
          </a:p>
        </p:txBody>
      </p:sp>
      <p:sp>
        <p:nvSpPr>
          <p:cNvPr id="6" name="テキスト ボックス 5">
            <a:extLst>
              <a:ext uri="{FF2B5EF4-FFF2-40B4-BE49-F238E27FC236}">
                <a16:creationId xmlns="" xmlns:a16="http://schemas.microsoft.com/office/drawing/2014/main" id="{58457680-DE7D-4591-B789-D036B1507396}"/>
              </a:ext>
            </a:extLst>
          </p:cNvPr>
          <p:cNvSpPr txBox="1"/>
          <p:nvPr/>
        </p:nvSpPr>
        <p:spPr>
          <a:xfrm>
            <a:off x="4490465" y="1063357"/>
            <a:ext cx="4320480" cy="261610"/>
          </a:xfrm>
          <a:prstGeom prst="rect">
            <a:avLst/>
          </a:prstGeom>
          <a:noFill/>
        </p:spPr>
        <p:txBody>
          <a:bodyPr wrap="square" rtlCol="0">
            <a:spAutoFit/>
          </a:bodyPr>
          <a:lstStyle/>
          <a:p>
            <a:r>
              <a:rPr kumimoji="1" lang="ja-JP" altLang="en-US" sz="1100" dirty="0">
                <a:hlinkClick r:id="rId2" action="ppaction://hlinkpres?slideindex=52&amp;slidetitle=資金余剰となった民間企業"/>
              </a:rPr>
              <a:t>（スライドジャンプ用リンク）</a:t>
            </a:r>
            <a:endParaRPr kumimoji="1" lang="ja-JP" altLang="en-US" sz="1100" dirty="0"/>
          </a:p>
        </p:txBody>
      </p:sp>
    </p:spTree>
    <p:extLst>
      <p:ext uri="{BB962C8B-B14F-4D97-AF65-F5344CB8AC3E}">
        <p14:creationId xmlns:p14="http://schemas.microsoft.com/office/powerpoint/2010/main" val="36318863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404664"/>
            <a:ext cx="8856984" cy="1152128"/>
          </a:xfrm>
        </p:spPr>
        <p:txBody>
          <a:bodyPr>
            <a:normAutofit fontScale="90000"/>
          </a:bodyPr>
          <a:lstStyle/>
          <a:p>
            <a:r>
              <a:rPr kumimoji="1" lang="ja-JP" altLang="en-US" dirty="0"/>
              <a:t>供給側から見た成長率の要因分解（１）</a:t>
            </a:r>
          </a:p>
        </p:txBody>
      </p:sp>
      <p:sp>
        <p:nvSpPr>
          <p:cNvPr id="3" name="コンテンツ プレースホルダー 2"/>
          <p:cNvSpPr>
            <a:spLocks noGrp="1"/>
          </p:cNvSpPr>
          <p:nvPr>
            <p:ph idx="1"/>
          </p:nvPr>
        </p:nvSpPr>
        <p:spPr/>
        <p:txBody>
          <a:bodyPr/>
          <a:lstStyle/>
          <a:p>
            <a:r>
              <a:rPr kumimoji="1" lang="ja-JP" altLang="en-US" dirty="0"/>
              <a:t>成長会計による分析</a:t>
            </a:r>
            <a:endParaRPr kumimoji="1" lang="en-US" altLang="ja-JP" dirty="0"/>
          </a:p>
          <a:p>
            <a:pPr lvl="1"/>
            <a:r>
              <a:rPr lang="ja-JP" altLang="en-US" dirty="0"/>
              <a:t>資本投入の寄与</a:t>
            </a:r>
            <a:endParaRPr lang="en-US" altLang="ja-JP" dirty="0"/>
          </a:p>
          <a:p>
            <a:pPr lvl="1"/>
            <a:r>
              <a:rPr kumimoji="1" lang="ja-JP" altLang="en-US" dirty="0"/>
              <a:t>労働投入の寄与</a:t>
            </a:r>
            <a:endParaRPr kumimoji="1" lang="en-US" altLang="ja-JP" dirty="0"/>
          </a:p>
          <a:p>
            <a:pPr lvl="1"/>
            <a:r>
              <a:rPr lang="en-US" altLang="ja-JP" dirty="0"/>
              <a:t>TFP</a:t>
            </a:r>
            <a:r>
              <a:rPr lang="en-US" altLang="ja-JP" dirty="0" smtClean="0"/>
              <a:t>(</a:t>
            </a:r>
            <a:r>
              <a:rPr lang="ja-JP" altLang="en-US" dirty="0" smtClean="0"/>
              <a:t>＿＿＿＿＿＿＿</a:t>
            </a:r>
            <a:r>
              <a:rPr lang="en-US" altLang="ja-JP" dirty="0" smtClean="0"/>
              <a:t>)</a:t>
            </a:r>
            <a:r>
              <a:rPr lang="ja-JP" altLang="en-US" dirty="0"/>
              <a:t>向上による寄与</a:t>
            </a:r>
            <a:endParaRPr lang="en-US" altLang="ja-JP" dirty="0"/>
          </a:p>
          <a:p>
            <a:pPr lvl="2"/>
            <a:r>
              <a:rPr lang="ja-JP" altLang="en-US" dirty="0"/>
              <a:t>資本と労働の貢献分以外の残差</a:t>
            </a:r>
            <a:endParaRPr lang="en-US" altLang="ja-JP" dirty="0"/>
          </a:p>
          <a:p>
            <a:pPr lvl="2"/>
            <a:r>
              <a:rPr lang="ja-JP" altLang="en-US" dirty="0"/>
              <a:t>技術進歩</a:t>
            </a:r>
            <a:r>
              <a:rPr lang="en-US" altLang="ja-JP" dirty="0"/>
              <a:t>,</a:t>
            </a:r>
            <a:r>
              <a:rPr lang="ja-JP" altLang="en-US" dirty="0"/>
              <a:t>規模の経済</a:t>
            </a:r>
            <a:r>
              <a:rPr lang="en-US" altLang="ja-JP" dirty="0"/>
              <a:t>,</a:t>
            </a:r>
            <a:r>
              <a:rPr lang="ja-JP" altLang="en-US" dirty="0"/>
              <a:t>外部経済・不経済</a:t>
            </a:r>
            <a:r>
              <a:rPr lang="en-US" altLang="ja-JP" dirty="0"/>
              <a:t>,</a:t>
            </a:r>
            <a:r>
              <a:rPr lang="ja-JP" altLang="en-US" dirty="0"/>
              <a:t>生産要素の「質」の変化</a:t>
            </a:r>
            <a:r>
              <a:rPr lang="en-US" altLang="ja-JP" dirty="0"/>
              <a:t>,</a:t>
            </a:r>
            <a:r>
              <a:rPr lang="ja-JP" altLang="en-US" dirty="0"/>
              <a:t>稼働率</a:t>
            </a:r>
            <a:r>
              <a:rPr lang="en-US" altLang="ja-JP" dirty="0"/>
              <a:t>,</a:t>
            </a:r>
            <a:r>
              <a:rPr lang="ja-JP" altLang="en-US" dirty="0"/>
              <a:t>狭義の残差を含む（手法により「質」が別項目として分離できることもある</a:t>
            </a:r>
            <a:r>
              <a:rPr lang="en-US" altLang="ja-JP" dirty="0"/>
              <a:t>)</a:t>
            </a:r>
          </a:p>
          <a:p>
            <a:pPr lvl="2"/>
            <a:endParaRPr lang="en-US" altLang="ja-JP" dirty="0"/>
          </a:p>
          <a:p>
            <a:pPr marL="914400" lvl="2" indent="0">
              <a:buNone/>
            </a:pPr>
            <a:r>
              <a:rPr lang="ja-JP" altLang="en-US" sz="1100" dirty="0">
                <a:hlinkClick r:id="rId2" action="ppaction://hlinkpres?slideindex=10&amp;slidetitle=供給側：潜在GDPの成長"/>
              </a:rPr>
              <a:t>（スライドジャンプ用リンク）</a:t>
            </a:r>
            <a:endParaRPr lang="en-US" altLang="ja-JP" sz="1100"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29</a:t>
            </a:fld>
            <a:endParaRPr lang="en-US" altLang="ja-JP" dirty="0"/>
          </a:p>
        </p:txBody>
      </p:sp>
    </p:spTree>
    <p:extLst>
      <p:ext uri="{BB962C8B-B14F-4D97-AF65-F5344CB8AC3E}">
        <p14:creationId xmlns:p14="http://schemas.microsoft.com/office/powerpoint/2010/main" val="24179553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構成</a:t>
            </a:r>
          </a:p>
        </p:txBody>
      </p:sp>
      <p:sp>
        <p:nvSpPr>
          <p:cNvPr id="3" name="コンテンツ プレースホルダー 2"/>
          <p:cNvSpPr>
            <a:spLocks noGrp="1"/>
          </p:cNvSpPr>
          <p:nvPr>
            <p:ph idx="1"/>
          </p:nvPr>
        </p:nvSpPr>
        <p:spPr/>
        <p:txBody>
          <a:bodyPr/>
          <a:lstStyle/>
          <a:p>
            <a:r>
              <a:rPr lang="ja-JP" altLang="en-US" dirty="0"/>
              <a:t>１　戦後経済成長の長期趨勢</a:t>
            </a:r>
            <a:endParaRPr lang="en-US" altLang="ja-JP" dirty="0"/>
          </a:p>
          <a:p>
            <a:r>
              <a:rPr lang="ja-JP" altLang="en-US" dirty="0"/>
              <a:t>２　戦後経済成長の歴史的前提</a:t>
            </a:r>
          </a:p>
          <a:p>
            <a:r>
              <a:rPr lang="ja-JP" altLang="en-US" dirty="0"/>
              <a:t>３　日本経済の高成長期</a:t>
            </a:r>
          </a:p>
          <a:p>
            <a:r>
              <a:rPr lang="ja-JP" altLang="en-US" dirty="0"/>
              <a:t>４　低成長期としての現在</a:t>
            </a:r>
          </a:p>
          <a:p>
            <a:r>
              <a:rPr lang="ja-JP" altLang="en-US" dirty="0"/>
              <a:t>５　小括</a:t>
            </a:r>
          </a:p>
          <a:p>
            <a:endParaRPr lang="ja-JP" altLang="en-US" dirty="0"/>
          </a:p>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3</a:t>
            </a:fld>
            <a:endParaRPr lang="en-US" altLang="ja-JP" dirty="0"/>
          </a:p>
        </p:txBody>
      </p:sp>
    </p:spTree>
    <p:extLst>
      <p:ext uri="{BB962C8B-B14F-4D97-AF65-F5344CB8AC3E}">
        <p14:creationId xmlns:p14="http://schemas.microsoft.com/office/powerpoint/2010/main" val="2851385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3" y="404664"/>
            <a:ext cx="8856985" cy="936104"/>
          </a:xfrm>
        </p:spPr>
        <p:txBody>
          <a:bodyPr>
            <a:normAutofit fontScale="90000"/>
          </a:bodyPr>
          <a:lstStyle/>
          <a:p>
            <a:r>
              <a:rPr kumimoji="1" lang="ja-JP" altLang="en-US" dirty="0"/>
              <a:t>供給側から見た成長率の要因分解（２）</a:t>
            </a:r>
          </a:p>
        </p:txBody>
      </p:sp>
      <p:sp>
        <p:nvSpPr>
          <p:cNvPr id="3" name="コンテンツ プレースホルダー 2"/>
          <p:cNvSpPr>
            <a:spLocks noGrp="1"/>
          </p:cNvSpPr>
          <p:nvPr>
            <p:ph idx="1"/>
          </p:nvPr>
        </p:nvSpPr>
        <p:spPr>
          <a:xfrm>
            <a:off x="251520" y="1463893"/>
            <a:ext cx="8136904" cy="1080120"/>
          </a:xfrm>
        </p:spPr>
        <p:txBody>
          <a:bodyPr>
            <a:normAutofit lnSpcReduction="10000"/>
          </a:bodyPr>
          <a:lstStyle/>
          <a:p>
            <a:r>
              <a:rPr kumimoji="1" lang="ja-JP" altLang="en-US" dirty="0"/>
              <a:t>高度成長期：資本投入＞</a:t>
            </a:r>
            <a:r>
              <a:rPr kumimoji="1" lang="en-US" altLang="ja-JP" dirty="0"/>
              <a:t>TFP</a:t>
            </a:r>
          </a:p>
          <a:p>
            <a:r>
              <a:rPr kumimoji="1" lang="ja-JP" altLang="en-US" dirty="0"/>
              <a:t>安定成長期：</a:t>
            </a:r>
            <a:r>
              <a:rPr kumimoji="1" lang="en-US" altLang="ja-JP" dirty="0"/>
              <a:t>TFP</a:t>
            </a:r>
            <a:r>
              <a:rPr kumimoji="1" lang="ja-JP" altLang="en-US" dirty="0"/>
              <a:t>＞資本投入</a:t>
            </a:r>
            <a:endParaRPr kumimoji="1" lang="en-US" altLang="ja-JP"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30</a:t>
            </a:fld>
            <a:endParaRPr lang="en-US" altLang="ja-JP"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2564904"/>
            <a:ext cx="7651164"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7164288" y="4005064"/>
            <a:ext cx="1728192" cy="923330"/>
          </a:xfrm>
          <a:prstGeom prst="rect">
            <a:avLst/>
          </a:prstGeom>
          <a:noFill/>
        </p:spPr>
        <p:txBody>
          <a:bodyPr wrap="square" rtlCol="0">
            <a:spAutoFit/>
          </a:bodyPr>
          <a:lstStyle/>
          <a:p>
            <a:r>
              <a:rPr kumimoji="1" lang="ja-JP" altLang="en-US" dirty="0"/>
              <a:t>出所：</a:t>
            </a:r>
            <a:r>
              <a:rPr lang="en-US" altLang="ja-JP" dirty="0"/>
              <a:t>『</a:t>
            </a:r>
            <a:r>
              <a:rPr lang="ja-JP" altLang="en-US" dirty="0"/>
              <a:t>経済白書</a:t>
            </a:r>
            <a:r>
              <a:rPr lang="en-US" altLang="ja-JP" dirty="0"/>
              <a:t>』</a:t>
            </a:r>
            <a:r>
              <a:rPr kumimoji="1" lang="en-US" altLang="ja-JP" dirty="0"/>
              <a:t>1995</a:t>
            </a:r>
            <a:r>
              <a:rPr kumimoji="1" lang="ja-JP" altLang="en-US" dirty="0"/>
              <a:t>年版，図</a:t>
            </a:r>
            <a:r>
              <a:rPr kumimoji="1" lang="en-US" altLang="ja-JP" dirty="0"/>
              <a:t>2-6-4</a:t>
            </a:r>
            <a:r>
              <a:rPr lang="ja-JP" altLang="en-US" dirty="0"/>
              <a:t>。</a:t>
            </a:r>
            <a:endParaRPr kumimoji="1" lang="ja-JP" altLang="en-US" dirty="0"/>
          </a:p>
        </p:txBody>
      </p:sp>
    </p:spTree>
    <p:extLst>
      <p:ext uri="{BB962C8B-B14F-4D97-AF65-F5344CB8AC3E}">
        <p14:creationId xmlns:p14="http://schemas.microsoft.com/office/powerpoint/2010/main" val="4483963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a:t>４　低成長期としての現在</a:t>
            </a:r>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31</a:t>
            </a:fld>
            <a:endParaRPr lang="en-US" altLang="ja-JP" dirty="0"/>
          </a:p>
        </p:txBody>
      </p:sp>
    </p:spTree>
    <p:extLst>
      <p:ext uri="{BB962C8B-B14F-4D97-AF65-F5344CB8AC3E}">
        <p14:creationId xmlns:p14="http://schemas.microsoft.com/office/powerpoint/2010/main" val="10703923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バブル経済の発生</a:t>
            </a:r>
          </a:p>
        </p:txBody>
      </p:sp>
      <p:sp>
        <p:nvSpPr>
          <p:cNvPr id="3" name="コンテンツ プレースホルダー 2"/>
          <p:cNvSpPr>
            <a:spLocks noGrp="1"/>
          </p:cNvSpPr>
          <p:nvPr>
            <p:ph idx="1"/>
          </p:nvPr>
        </p:nvSpPr>
        <p:spPr>
          <a:xfrm>
            <a:off x="457200" y="1600200"/>
            <a:ext cx="8229600" cy="4605754"/>
          </a:xfrm>
        </p:spPr>
        <p:txBody>
          <a:bodyPr>
            <a:normAutofit fontScale="92500" lnSpcReduction="10000"/>
          </a:bodyPr>
          <a:lstStyle/>
          <a:p>
            <a:r>
              <a:rPr kumimoji="1" lang="ja-JP" altLang="en-US" dirty="0"/>
              <a:t>ベースとしての土地神話</a:t>
            </a:r>
            <a:endParaRPr kumimoji="1" lang="en-US" altLang="ja-JP" dirty="0"/>
          </a:p>
          <a:p>
            <a:pPr lvl="1"/>
            <a:r>
              <a:rPr lang="ja-JP" altLang="en-US" dirty="0"/>
              <a:t>確実な担保としての土地</a:t>
            </a:r>
            <a:endParaRPr kumimoji="1" lang="en-US" altLang="ja-JP" dirty="0"/>
          </a:p>
          <a:p>
            <a:r>
              <a:rPr kumimoji="1" lang="en-US" altLang="ja-JP" dirty="0"/>
              <a:t>1980</a:t>
            </a:r>
            <a:r>
              <a:rPr kumimoji="1" lang="ja-JP" altLang="en-US" dirty="0"/>
              <a:t>年代後半の低金利政策</a:t>
            </a:r>
            <a:endParaRPr kumimoji="1" lang="en-US" altLang="ja-JP" dirty="0"/>
          </a:p>
          <a:p>
            <a:pPr lvl="1"/>
            <a:r>
              <a:rPr kumimoji="1" lang="en-US" altLang="ja-JP" dirty="0"/>
              <a:t>1985</a:t>
            </a:r>
            <a:r>
              <a:rPr kumimoji="1" lang="ja-JP" altLang="en-US" dirty="0"/>
              <a:t>年</a:t>
            </a:r>
            <a:r>
              <a:rPr kumimoji="1" lang="en-US" altLang="ja-JP" dirty="0"/>
              <a:t>9</a:t>
            </a:r>
            <a:r>
              <a:rPr kumimoji="1" lang="ja-JP" altLang="en-US" dirty="0"/>
              <a:t>月</a:t>
            </a:r>
            <a:r>
              <a:rPr kumimoji="1" lang="en-US" altLang="ja-JP" dirty="0"/>
              <a:t>G</a:t>
            </a:r>
            <a:r>
              <a:rPr kumimoji="1" lang="ja-JP" altLang="en-US" dirty="0"/>
              <a:t>７プラザ合意→</a:t>
            </a:r>
            <a:r>
              <a:rPr kumimoji="1" lang="en-US" altLang="ja-JP" dirty="0"/>
              <a:t>1986</a:t>
            </a:r>
            <a:r>
              <a:rPr kumimoji="1" lang="ja-JP" altLang="en-US" dirty="0"/>
              <a:t>年円高不況を受け，内需拡大を誘導</a:t>
            </a:r>
            <a:endParaRPr kumimoji="1" lang="en-US" altLang="ja-JP" dirty="0"/>
          </a:p>
          <a:p>
            <a:pPr lvl="1"/>
            <a:r>
              <a:rPr kumimoji="1" lang="ja-JP" altLang="en-US" dirty="0"/>
              <a:t>国際協調（アメリカへの資金流入維持）</a:t>
            </a:r>
            <a:endParaRPr kumimoji="1" lang="en-US" altLang="ja-JP" dirty="0"/>
          </a:p>
          <a:p>
            <a:r>
              <a:rPr lang="ja-JP" altLang="en-US" dirty="0"/>
              <a:t>金融機関が製造業に次ぐ成長分野を模索</a:t>
            </a:r>
            <a:endParaRPr lang="en-US" altLang="ja-JP" dirty="0"/>
          </a:p>
          <a:p>
            <a:pPr lvl="1"/>
            <a:r>
              <a:rPr lang="ja-JP" altLang="en-US" dirty="0"/>
              <a:t>金融自由化（直接金融の台頭）で競争激化</a:t>
            </a:r>
            <a:endParaRPr lang="en-US" altLang="ja-JP" dirty="0"/>
          </a:p>
          <a:p>
            <a:pPr lvl="1"/>
            <a:r>
              <a:rPr lang="ja-JP" altLang="en-US" dirty="0"/>
              <a:t>流通，都市開発，リゾートなどへの貸し込み</a:t>
            </a:r>
            <a:endParaRPr lang="en-US" altLang="ja-JP" dirty="0"/>
          </a:p>
          <a:p>
            <a:pPr lvl="1"/>
            <a:r>
              <a:rPr lang="ja-JP" altLang="en-US" dirty="0"/>
              <a:t>土地依存の審査基準</a:t>
            </a:r>
            <a:endParaRPr lang="en-US" altLang="ja-JP"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32</a:t>
            </a:fld>
            <a:endParaRPr lang="en-US" altLang="ja-JP" dirty="0"/>
          </a:p>
        </p:txBody>
      </p:sp>
    </p:spTree>
    <p:extLst>
      <p:ext uri="{BB962C8B-B14F-4D97-AF65-F5344CB8AC3E}">
        <p14:creationId xmlns:p14="http://schemas.microsoft.com/office/powerpoint/2010/main" val="25622956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バブル崩壊の衝撃</a:t>
            </a:r>
          </a:p>
        </p:txBody>
      </p:sp>
      <p:sp>
        <p:nvSpPr>
          <p:cNvPr id="3" name="コンテンツ プレースホルダー 2"/>
          <p:cNvSpPr>
            <a:spLocks noGrp="1"/>
          </p:cNvSpPr>
          <p:nvPr>
            <p:ph idx="1"/>
          </p:nvPr>
        </p:nvSpPr>
        <p:spPr/>
        <p:txBody>
          <a:bodyPr/>
          <a:lstStyle/>
          <a:p>
            <a:r>
              <a:rPr kumimoji="1" lang="ja-JP" altLang="en-US" dirty="0"/>
              <a:t>国富（ストック）の喪失としてのキャピタル・ロス</a:t>
            </a:r>
            <a:endParaRPr kumimoji="1" lang="en-US" altLang="ja-JP" dirty="0"/>
          </a:p>
          <a:p>
            <a:r>
              <a:rPr lang="ja-JP" altLang="en-US" dirty="0"/>
              <a:t>逆資産効果</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33</a:t>
            </a:fld>
            <a:endParaRPr lang="en-US" altLang="ja-JP" dirty="0"/>
          </a:p>
        </p:txBody>
      </p:sp>
      <p:sp>
        <p:nvSpPr>
          <p:cNvPr id="6" name="テキスト ボックス 5"/>
          <p:cNvSpPr txBox="1"/>
          <p:nvPr/>
        </p:nvSpPr>
        <p:spPr>
          <a:xfrm>
            <a:off x="32229" y="6390620"/>
            <a:ext cx="4608512" cy="369332"/>
          </a:xfrm>
          <a:prstGeom prst="rect">
            <a:avLst/>
          </a:prstGeom>
          <a:noFill/>
        </p:spPr>
        <p:txBody>
          <a:bodyPr wrap="square" rtlCol="0">
            <a:spAutoFit/>
          </a:bodyPr>
          <a:lstStyle/>
          <a:p>
            <a:r>
              <a:rPr kumimoji="1" lang="ja-JP" altLang="en-US" dirty="0"/>
              <a:t>出所：三平</a:t>
            </a:r>
            <a:r>
              <a:rPr kumimoji="1" lang="en-US" altLang="ja-JP" dirty="0"/>
              <a:t>[2016]125</a:t>
            </a:r>
            <a:r>
              <a:rPr kumimoji="1" lang="ja-JP" altLang="en-US" dirty="0"/>
              <a:t>頁。</a:t>
            </a:r>
          </a:p>
        </p:txBody>
      </p:sp>
      <p:sp>
        <p:nvSpPr>
          <p:cNvPr id="8" name="テキスト ボックス 7"/>
          <p:cNvSpPr txBox="1"/>
          <p:nvPr/>
        </p:nvSpPr>
        <p:spPr>
          <a:xfrm>
            <a:off x="4788024" y="6390620"/>
            <a:ext cx="3024336" cy="369332"/>
          </a:xfrm>
          <a:prstGeom prst="rect">
            <a:avLst/>
          </a:prstGeom>
          <a:noFill/>
        </p:spPr>
        <p:txBody>
          <a:bodyPr wrap="square" rtlCol="0">
            <a:spAutoFit/>
          </a:bodyPr>
          <a:lstStyle/>
          <a:p>
            <a:r>
              <a:rPr kumimoji="1" lang="ja-JP" altLang="en-US" dirty="0"/>
              <a:t>出所：小峰</a:t>
            </a:r>
            <a:r>
              <a:rPr kumimoji="1" lang="en-US" altLang="ja-JP" dirty="0"/>
              <a:t>[2016]27</a:t>
            </a:r>
            <a:r>
              <a:rPr kumimoji="1" lang="ja-JP" altLang="en-US" dirty="0"/>
              <a:t>頁。</a:t>
            </a:r>
          </a:p>
        </p:txBody>
      </p:sp>
    </p:spTree>
    <p:extLst>
      <p:ext uri="{BB962C8B-B14F-4D97-AF65-F5344CB8AC3E}">
        <p14:creationId xmlns:p14="http://schemas.microsoft.com/office/powerpoint/2010/main" val="24641555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不良債権処理と金融機構の動揺</a:t>
            </a:r>
          </a:p>
        </p:txBody>
      </p:sp>
      <p:sp>
        <p:nvSpPr>
          <p:cNvPr id="3" name="コンテンツ プレースホルダー 2"/>
          <p:cNvSpPr>
            <a:spLocks noGrp="1"/>
          </p:cNvSpPr>
          <p:nvPr>
            <p:ph idx="1"/>
          </p:nvPr>
        </p:nvSpPr>
        <p:spPr>
          <a:xfrm>
            <a:off x="323528" y="1268761"/>
            <a:ext cx="8579296" cy="2572012"/>
          </a:xfrm>
        </p:spPr>
        <p:txBody>
          <a:bodyPr>
            <a:normAutofit fontScale="92500"/>
          </a:bodyPr>
          <a:lstStyle/>
          <a:p>
            <a:r>
              <a:rPr kumimoji="1" lang="ja-JP" altLang="en-US" dirty="0"/>
              <a:t>不良債権の累積と処分の遅れ（～</a:t>
            </a:r>
            <a:r>
              <a:rPr kumimoji="1" lang="en-US" altLang="ja-JP" dirty="0"/>
              <a:t>2000</a:t>
            </a:r>
            <a:r>
              <a:rPr kumimoji="1" lang="ja-JP" altLang="en-US" dirty="0"/>
              <a:t>年代前半）。</a:t>
            </a:r>
            <a:endParaRPr kumimoji="1" lang="en-US" altLang="ja-JP" dirty="0"/>
          </a:p>
          <a:p>
            <a:pPr lvl="1"/>
            <a:r>
              <a:rPr lang="ja-JP" altLang="en-US" dirty="0"/>
              <a:t>景気回復により正常債権に復帰すると期待</a:t>
            </a:r>
            <a:endParaRPr lang="en-US" altLang="ja-JP" dirty="0"/>
          </a:p>
          <a:p>
            <a:pPr lvl="1"/>
            <a:r>
              <a:rPr kumimoji="1" lang="ja-JP" altLang="en-US" dirty="0"/>
              <a:t>「護送船団」行政からの切り替えの遅れ</a:t>
            </a:r>
            <a:endParaRPr kumimoji="1" lang="en-US" altLang="ja-JP" dirty="0"/>
          </a:p>
          <a:p>
            <a:pPr lvl="1"/>
            <a:r>
              <a:rPr kumimoji="1" lang="ja-JP" altLang="en-US" dirty="0"/>
              <a:t>公的資金投入の遅れ</a:t>
            </a:r>
            <a:endParaRPr kumimoji="1" lang="en-US" altLang="ja-JP" dirty="0"/>
          </a:p>
          <a:p>
            <a:pPr lvl="2"/>
            <a:r>
              <a:rPr kumimoji="1" lang="ja-JP" altLang="en-US" dirty="0" smtClean="0"/>
              <a:t>＿＿＿＿＿＿論と＿＿＿＿＿＿＿＿＿＿＿論の</a:t>
            </a:r>
            <a:r>
              <a:rPr kumimoji="1" lang="ja-JP" altLang="en-US" dirty="0"/>
              <a:t>間で動揺</a:t>
            </a:r>
            <a:endParaRPr kumimoji="1" lang="en-US" altLang="ja-JP" dirty="0"/>
          </a:p>
          <a:p>
            <a:pPr lvl="2"/>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34</a:t>
            </a:fld>
            <a:endParaRPr lang="en-US" altLang="ja-JP" dirty="0"/>
          </a:p>
        </p:txBody>
      </p:sp>
      <p:sp>
        <p:nvSpPr>
          <p:cNvPr id="5" name="テキスト ボックス 4"/>
          <p:cNvSpPr txBox="1"/>
          <p:nvPr/>
        </p:nvSpPr>
        <p:spPr>
          <a:xfrm>
            <a:off x="5532624" y="5661248"/>
            <a:ext cx="3215840" cy="648072"/>
          </a:xfrm>
          <a:prstGeom prst="rect">
            <a:avLst/>
          </a:prstGeom>
          <a:noFill/>
        </p:spPr>
        <p:txBody>
          <a:bodyPr wrap="square" rtlCol="0">
            <a:spAutoFit/>
          </a:bodyPr>
          <a:lstStyle/>
          <a:p>
            <a:r>
              <a:rPr kumimoji="1" lang="ja-JP" altLang="en-US" dirty="0"/>
              <a:t>出所：三和・原編</a:t>
            </a:r>
            <a:r>
              <a:rPr kumimoji="1" lang="en-US" altLang="ja-JP" dirty="0"/>
              <a:t>[2010]188</a:t>
            </a:r>
            <a:r>
              <a:rPr kumimoji="1" lang="ja-JP" altLang="en-US" dirty="0"/>
              <a:t>頁。</a:t>
            </a:r>
          </a:p>
        </p:txBody>
      </p:sp>
    </p:spTree>
    <p:extLst>
      <p:ext uri="{BB962C8B-B14F-4D97-AF65-F5344CB8AC3E}">
        <p14:creationId xmlns:p14="http://schemas.microsoft.com/office/powerpoint/2010/main" val="34237083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成長停滞の要因</a:t>
            </a:r>
            <a:r>
              <a:rPr kumimoji="1" lang="en-US" altLang="ja-JP" dirty="0"/>
              <a:t>(</a:t>
            </a:r>
            <a:r>
              <a:rPr kumimoji="1" lang="ja-JP" altLang="en-US" dirty="0"/>
              <a:t>供給側１</a:t>
            </a:r>
            <a:r>
              <a:rPr kumimoji="1" lang="en-US" altLang="ja-JP" dirty="0"/>
              <a:t>)</a:t>
            </a:r>
            <a:endParaRPr kumimoji="1" lang="ja-JP" altLang="en-US" dirty="0"/>
          </a:p>
        </p:txBody>
      </p:sp>
      <p:sp>
        <p:nvSpPr>
          <p:cNvPr id="3" name="コンテンツ プレースホルダー 2"/>
          <p:cNvSpPr>
            <a:spLocks noGrp="1"/>
          </p:cNvSpPr>
          <p:nvPr>
            <p:ph idx="1"/>
          </p:nvPr>
        </p:nvSpPr>
        <p:spPr>
          <a:xfrm>
            <a:off x="179512" y="1628800"/>
            <a:ext cx="2602632" cy="5069160"/>
          </a:xfrm>
        </p:spPr>
        <p:txBody>
          <a:bodyPr/>
          <a:lstStyle/>
          <a:p>
            <a:r>
              <a:rPr kumimoji="1" lang="ja-JP" altLang="en-US" dirty="0"/>
              <a:t>潜在成長率そのものが下がっている</a:t>
            </a:r>
            <a:endParaRPr kumimoji="1" lang="en-US" altLang="ja-JP" dirty="0"/>
          </a:p>
          <a:p>
            <a:pPr lvl="1"/>
            <a:r>
              <a:rPr lang="ja-JP" altLang="en-US" dirty="0"/>
              <a:t>仮に需要が十分にあっても低成長しか実現できない</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35</a:t>
            </a:fld>
            <a:endParaRPr lang="en-US" altLang="ja-JP" dirty="0"/>
          </a:p>
        </p:txBody>
      </p:sp>
      <p:sp>
        <p:nvSpPr>
          <p:cNvPr id="5" name="テキスト ボックス 4"/>
          <p:cNvSpPr txBox="1"/>
          <p:nvPr/>
        </p:nvSpPr>
        <p:spPr>
          <a:xfrm>
            <a:off x="5508104" y="5413861"/>
            <a:ext cx="3384376" cy="369332"/>
          </a:xfrm>
          <a:prstGeom prst="rect">
            <a:avLst/>
          </a:prstGeom>
          <a:noFill/>
        </p:spPr>
        <p:txBody>
          <a:bodyPr wrap="square" rtlCol="0">
            <a:spAutoFit/>
          </a:bodyPr>
          <a:lstStyle/>
          <a:p>
            <a:r>
              <a:rPr lang="ja-JP" altLang="en-US" dirty="0"/>
              <a:t>出所：川本ほか</a:t>
            </a:r>
            <a:r>
              <a:rPr lang="en-US" altLang="ja-JP" dirty="0"/>
              <a:t>[2017]</a:t>
            </a:r>
            <a:r>
              <a:rPr lang="ja-JP" altLang="en-US" dirty="0"/>
              <a:t>図表</a:t>
            </a:r>
            <a:r>
              <a:rPr lang="en-US" altLang="ja-JP" dirty="0"/>
              <a:t>11</a:t>
            </a:r>
            <a:r>
              <a:rPr lang="ja-JP" altLang="en-US" dirty="0"/>
              <a:t>。</a:t>
            </a:r>
            <a:endParaRPr kumimoji="1" lang="ja-JP" altLang="en-US" dirty="0"/>
          </a:p>
        </p:txBody>
      </p:sp>
    </p:spTree>
    <p:extLst>
      <p:ext uri="{BB962C8B-B14F-4D97-AF65-F5344CB8AC3E}">
        <p14:creationId xmlns:p14="http://schemas.microsoft.com/office/powerpoint/2010/main" val="29827303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成長停滞の要因</a:t>
            </a:r>
            <a:r>
              <a:rPr kumimoji="1" lang="en-US" altLang="ja-JP" dirty="0"/>
              <a:t>(</a:t>
            </a:r>
            <a:r>
              <a:rPr kumimoji="1" lang="ja-JP" altLang="en-US" dirty="0"/>
              <a:t>供給側２）</a:t>
            </a:r>
          </a:p>
        </p:txBody>
      </p:sp>
      <p:sp>
        <p:nvSpPr>
          <p:cNvPr id="3" name="コンテンツ プレースホルダー 2"/>
          <p:cNvSpPr>
            <a:spLocks noGrp="1"/>
          </p:cNvSpPr>
          <p:nvPr>
            <p:ph idx="1"/>
          </p:nvPr>
        </p:nvSpPr>
        <p:spPr>
          <a:xfrm>
            <a:off x="457200" y="1600200"/>
            <a:ext cx="4377422" cy="5257800"/>
          </a:xfrm>
        </p:spPr>
        <p:txBody>
          <a:bodyPr>
            <a:normAutofit fontScale="85000" lnSpcReduction="20000"/>
          </a:bodyPr>
          <a:lstStyle/>
          <a:p>
            <a:r>
              <a:rPr kumimoji="1" lang="ja-JP" altLang="en-US" dirty="0"/>
              <a:t>実現した成長率の成長甲斐家による供給側要因分解による低成長期の問題</a:t>
            </a:r>
            <a:endParaRPr kumimoji="1" lang="en-US" altLang="ja-JP" dirty="0"/>
          </a:p>
          <a:p>
            <a:pPr lvl="1"/>
            <a:r>
              <a:rPr kumimoji="1" lang="en-US" altLang="ja-JP" dirty="0"/>
              <a:t>TFP</a:t>
            </a:r>
            <a:r>
              <a:rPr kumimoji="1" lang="ja-JP" altLang="en-US" dirty="0"/>
              <a:t>上昇率の停滞</a:t>
            </a:r>
            <a:endParaRPr kumimoji="1" lang="en-US" altLang="ja-JP" dirty="0"/>
          </a:p>
          <a:p>
            <a:pPr lvl="2"/>
            <a:r>
              <a:rPr lang="ja-JP" altLang="en-US" dirty="0"/>
              <a:t>生産性の低下</a:t>
            </a:r>
            <a:endParaRPr kumimoji="1" lang="en-US" altLang="ja-JP" dirty="0"/>
          </a:p>
          <a:p>
            <a:pPr lvl="1"/>
            <a:r>
              <a:rPr lang="ja-JP" altLang="en-US" dirty="0"/>
              <a:t>労働時間の短縮</a:t>
            </a:r>
            <a:endParaRPr lang="en-US" altLang="ja-JP" dirty="0"/>
          </a:p>
          <a:p>
            <a:r>
              <a:rPr lang="ja-JP" altLang="en-US" dirty="0"/>
              <a:t>基本は生産性の問題</a:t>
            </a:r>
            <a:endParaRPr lang="en-US" altLang="ja-JP" dirty="0"/>
          </a:p>
          <a:p>
            <a:pPr lvl="1"/>
            <a:r>
              <a:rPr lang="ja-JP" altLang="en-US" dirty="0"/>
              <a:t>既存の財・サービスを少ない労働で生産する</a:t>
            </a:r>
            <a:endParaRPr lang="en-US" altLang="ja-JP" dirty="0"/>
          </a:p>
          <a:p>
            <a:pPr lvl="1"/>
            <a:r>
              <a:rPr lang="ja-JP" altLang="en-US" dirty="0"/>
              <a:t>付加価値の高い新製品・サービスの生産も生産性を高める</a:t>
            </a:r>
            <a:endParaRPr lang="en-US" altLang="ja-JP" dirty="0"/>
          </a:p>
          <a:p>
            <a:pPr lvl="1"/>
            <a:r>
              <a:rPr lang="ja-JP" altLang="en-US" dirty="0"/>
              <a:t>長労働時間で成長していたなら結局生産性が低い</a:t>
            </a:r>
            <a:endParaRPr lang="en-US" altLang="ja-JP"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36</a:t>
            </a:fld>
            <a:endParaRPr lang="en-US" altLang="ja-JP" dirty="0"/>
          </a:p>
        </p:txBody>
      </p:sp>
      <p:sp>
        <p:nvSpPr>
          <p:cNvPr id="5" name="AutoShape 2" descr="C:\Users\Nozomu Kawabata\Google %E3%83%89%E3%83%A9%E3%82%A4%E3%83%96\%E6%97%A5%E6%9C%AC%E7%B5%8C%E6%B8%88\%E6%AD%B4%E5%8F%B2\%E5%AE%9F%E8%B3%AAGDP%E6%88%90%E9%95%B7%E7%8E%87%E3%81%AE%E6%88%90%E9%95%B7%E4%BC%9A%E8%A8%88i01010101.g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dirty="0"/>
          </a:p>
        </p:txBody>
      </p:sp>
      <p:pic>
        <p:nvPicPr>
          <p:cNvPr id="512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4622" y="1870279"/>
            <a:ext cx="4243501" cy="4137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5"/>
          <p:cNvSpPr txBox="1"/>
          <p:nvPr/>
        </p:nvSpPr>
        <p:spPr>
          <a:xfrm>
            <a:off x="5039544" y="6021288"/>
            <a:ext cx="4104456" cy="369332"/>
          </a:xfrm>
          <a:prstGeom prst="rect">
            <a:avLst/>
          </a:prstGeom>
          <a:noFill/>
        </p:spPr>
        <p:txBody>
          <a:bodyPr wrap="square" rtlCol="0">
            <a:spAutoFit/>
          </a:bodyPr>
          <a:lstStyle/>
          <a:p>
            <a:r>
              <a:rPr kumimoji="1" lang="ja-JP" altLang="en-US" dirty="0"/>
              <a:t>出所：</a:t>
            </a:r>
            <a:r>
              <a:rPr kumimoji="1" lang="en-US" altLang="ja-JP" dirty="0"/>
              <a:t>『</a:t>
            </a:r>
            <a:r>
              <a:rPr kumimoji="1" lang="ja-JP" altLang="en-US" dirty="0"/>
              <a:t>通商白書</a:t>
            </a:r>
            <a:r>
              <a:rPr kumimoji="1" lang="en-US" altLang="ja-JP" dirty="0"/>
              <a:t>』2013</a:t>
            </a:r>
            <a:r>
              <a:rPr kumimoji="1" lang="ja-JP" altLang="en-US" dirty="0"/>
              <a:t>年版，</a:t>
            </a:r>
            <a:r>
              <a:rPr kumimoji="1" lang="en-US" altLang="ja-JP" dirty="0"/>
              <a:t>5</a:t>
            </a:r>
            <a:r>
              <a:rPr kumimoji="1" lang="ja-JP" altLang="en-US" dirty="0"/>
              <a:t>頁。</a:t>
            </a:r>
          </a:p>
        </p:txBody>
      </p:sp>
    </p:spTree>
    <p:extLst>
      <p:ext uri="{BB962C8B-B14F-4D97-AF65-F5344CB8AC3E}">
        <p14:creationId xmlns:p14="http://schemas.microsoft.com/office/powerpoint/2010/main" val="23412428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成長停滞の要因（供給側３）</a:t>
            </a:r>
          </a:p>
        </p:txBody>
      </p:sp>
      <p:sp>
        <p:nvSpPr>
          <p:cNvPr id="3" name="コンテンツ プレースホルダー 2"/>
          <p:cNvSpPr>
            <a:spLocks noGrp="1"/>
          </p:cNvSpPr>
          <p:nvPr>
            <p:ph idx="1"/>
          </p:nvPr>
        </p:nvSpPr>
        <p:spPr>
          <a:xfrm>
            <a:off x="395536" y="1268760"/>
            <a:ext cx="2520280" cy="5472608"/>
          </a:xfrm>
        </p:spPr>
        <p:txBody>
          <a:bodyPr>
            <a:normAutofit lnSpcReduction="10000"/>
          </a:bodyPr>
          <a:lstStyle/>
          <a:p>
            <a:r>
              <a:rPr kumimoji="1" lang="ja-JP" altLang="en-US" dirty="0"/>
              <a:t>日本の労働生産性は高くない</a:t>
            </a:r>
            <a:endParaRPr kumimoji="1" lang="en-US" altLang="ja-JP" dirty="0"/>
          </a:p>
          <a:p>
            <a:r>
              <a:rPr kumimoji="1" lang="ja-JP" altLang="en-US" dirty="0"/>
              <a:t>とくに非製造業が低いと推定される</a:t>
            </a:r>
            <a:endParaRPr kumimoji="1" lang="en-US" altLang="ja-JP" dirty="0"/>
          </a:p>
          <a:p>
            <a:pPr lvl="1"/>
            <a:r>
              <a:rPr lang="ja-JP" altLang="en-US" dirty="0"/>
              <a:t>おそらく製造業の中の非製造機能も低い</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37</a:t>
            </a:fld>
            <a:endParaRPr lang="en-US" altLang="ja-JP" dirty="0"/>
          </a:p>
        </p:txBody>
      </p:sp>
      <p:sp>
        <p:nvSpPr>
          <p:cNvPr id="5" name="テキスト ボックス 4"/>
          <p:cNvSpPr txBox="1"/>
          <p:nvPr/>
        </p:nvSpPr>
        <p:spPr>
          <a:xfrm>
            <a:off x="6012159" y="6112111"/>
            <a:ext cx="2963863" cy="646331"/>
          </a:xfrm>
          <a:prstGeom prst="rect">
            <a:avLst/>
          </a:prstGeom>
          <a:noFill/>
        </p:spPr>
        <p:txBody>
          <a:bodyPr wrap="square" rtlCol="0">
            <a:spAutoFit/>
          </a:bodyPr>
          <a:lstStyle/>
          <a:p>
            <a:r>
              <a:rPr kumimoji="1" lang="ja-JP" altLang="en-US" dirty="0"/>
              <a:t>出所：社会経済生産性本部</a:t>
            </a:r>
            <a:r>
              <a:rPr kumimoji="1" lang="en-US" altLang="ja-JP" dirty="0"/>
              <a:t>[2017]3</a:t>
            </a:r>
            <a:r>
              <a:rPr kumimoji="1" lang="ja-JP" altLang="en-US" dirty="0"/>
              <a:t>，</a:t>
            </a:r>
            <a:r>
              <a:rPr kumimoji="1" lang="en-US" altLang="ja-JP" dirty="0"/>
              <a:t>18</a:t>
            </a:r>
            <a:r>
              <a:rPr kumimoji="1" lang="ja-JP" altLang="en-US" dirty="0"/>
              <a:t>頁。</a:t>
            </a:r>
          </a:p>
        </p:txBody>
      </p:sp>
    </p:spTree>
    <p:extLst>
      <p:ext uri="{BB962C8B-B14F-4D97-AF65-F5344CB8AC3E}">
        <p14:creationId xmlns:p14="http://schemas.microsoft.com/office/powerpoint/2010/main" val="10861194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成長停滞の要因</a:t>
            </a:r>
            <a:r>
              <a:rPr kumimoji="1" lang="en-US" altLang="ja-JP" dirty="0"/>
              <a:t>(</a:t>
            </a:r>
            <a:r>
              <a:rPr kumimoji="1" lang="ja-JP" altLang="en-US" dirty="0"/>
              <a:t>需要側１</a:t>
            </a:r>
            <a:r>
              <a:rPr kumimoji="1" lang="en-US" altLang="ja-JP" dirty="0"/>
              <a:t>)</a:t>
            </a:r>
            <a:endParaRPr kumimoji="1" lang="ja-JP" altLang="en-US" dirty="0"/>
          </a:p>
        </p:txBody>
      </p:sp>
      <p:sp>
        <p:nvSpPr>
          <p:cNvPr id="3" name="コンテンツ プレースホルダー 2"/>
          <p:cNvSpPr>
            <a:spLocks noGrp="1"/>
          </p:cNvSpPr>
          <p:nvPr>
            <p:ph idx="1"/>
          </p:nvPr>
        </p:nvSpPr>
        <p:spPr>
          <a:xfrm>
            <a:off x="467544" y="1340769"/>
            <a:ext cx="8229600" cy="1008112"/>
          </a:xfrm>
        </p:spPr>
        <p:txBody>
          <a:bodyPr>
            <a:normAutofit fontScale="70000" lnSpcReduction="20000"/>
          </a:bodyPr>
          <a:lstStyle/>
          <a:p>
            <a:r>
              <a:rPr kumimoji="1" lang="en-US" altLang="ja-JP" dirty="0"/>
              <a:t>GDP</a:t>
            </a:r>
            <a:r>
              <a:rPr kumimoji="1" lang="ja-JP" altLang="en-US" dirty="0"/>
              <a:t>ギャップが</a:t>
            </a:r>
            <a:r>
              <a:rPr kumimoji="1" lang="en-US" altLang="ja-JP" dirty="0"/>
              <a:t>1998</a:t>
            </a:r>
            <a:r>
              <a:rPr kumimoji="1" lang="ja-JP" altLang="en-US" dirty="0"/>
              <a:t>年金融危機，</a:t>
            </a:r>
            <a:r>
              <a:rPr kumimoji="1" lang="en-US" altLang="ja-JP" dirty="0"/>
              <a:t>2008</a:t>
            </a:r>
            <a:r>
              <a:rPr kumimoji="1" lang="ja-JP" altLang="en-US" dirty="0"/>
              <a:t>年リーマン・ショック後に発生</a:t>
            </a:r>
            <a:endParaRPr kumimoji="1" lang="en-US" altLang="ja-JP" dirty="0"/>
          </a:p>
          <a:p>
            <a:r>
              <a:rPr kumimoji="1" lang="ja-JP" altLang="en-US" dirty="0"/>
              <a:t>一部指標では</a:t>
            </a:r>
            <a:r>
              <a:rPr kumimoji="1" lang="en-US" altLang="ja-JP" dirty="0"/>
              <a:t>2014</a:t>
            </a:r>
            <a:r>
              <a:rPr kumimoji="1" lang="ja-JP" altLang="en-US" dirty="0"/>
              <a:t>年に解消した　　</a:t>
            </a:r>
            <a:r>
              <a:rPr kumimoji="1" lang="ja-JP" altLang="en-US" sz="1600" dirty="0">
                <a:hlinkClick r:id="rId2" action="ppaction://hlinkpres?slideindex=7&amp;slidetitle=需要側と供給側（１）"/>
              </a:rPr>
              <a:t>（スライドジャンプ用リンク）</a:t>
            </a:r>
            <a:endParaRPr lang="en-US" altLang="ja-JP" sz="1600" dirty="0"/>
          </a:p>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38</a:t>
            </a:fld>
            <a:endParaRPr lang="en-US" altLang="ja-JP" dirty="0"/>
          </a:p>
        </p:txBody>
      </p:sp>
      <p:sp>
        <p:nvSpPr>
          <p:cNvPr id="6" name="テキスト ボックス 5"/>
          <p:cNvSpPr txBox="1"/>
          <p:nvPr/>
        </p:nvSpPr>
        <p:spPr>
          <a:xfrm>
            <a:off x="323528" y="6454567"/>
            <a:ext cx="3384376" cy="369332"/>
          </a:xfrm>
          <a:prstGeom prst="rect">
            <a:avLst/>
          </a:prstGeom>
          <a:noFill/>
        </p:spPr>
        <p:txBody>
          <a:bodyPr wrap="square" rtlCol="0">
            <a:spAutoFit/>
          </a:bodyPr>
          <a:lstStyle/>
          <a:p>
            <a:r>
              <a:rPr lang="ja-JP" altLang="en-US" dirty="0"/>
              <a:t>出所：川本ほか</a:t>
            </a:r>
            <a:r>
              <a:rPr lang="en-US" altLang="ja-JP" dirty="0"/>
              <a:t>[2017]</a:t>
            </a:r>
            <a:r>
              <a:rPr lang="ja-JP" altLang="en-US" dirty="0"/>
              <a:t>図表</a:t>
            </a:r>
            <a:r>
              <a:rPr lang="en-US" altLang="ja-JP" dirty="0"/>
              <a:t>11</a:t>
            </a:r>
            <a:r>
              <a:rPr lang="ja-JP" altLang="en-US" dirty="0"/>
              <a:t>。</a:t>
            </a:r>
            <a:endParaRPr kumimoji="1" lang="ja-JP" altLang="en-US" dirty="0"/>
          </a:p>
        </p:txBody>
      </p:sp>
    </p:spTree>
    <p:extLst>
      <p:ext uri="{BB962C8B-B14F-4D97-AF65-F5344CB8AC3E}">
        <p14:creationId xmlns:p14="http://schemas.microsoft.com/office/powerpoint/2010/main" val="30525141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成長停滞の要因（需要側</a:t>
            </a:r>
            <a:r>
              <a:rPr kumimoji="1" lang="en-US" altLang="ja-JP" dirty="0"/>
              <a:t>2</a:t>
            </a:r>
            <a:r>
              <a:rPr kumimoji="1" lang="ja-JP" altLang="en-US" dirty="0"/>
              <a:t>）</a:t>
            </a:r>
          </a:p>
        </p:txBody>
      </p:sp>
      <p:sp>
        <p:nvSpPr>
          <p:cNvPr id="3" name="コンテンツ プレースホルダー 2"/>
          <p:cNvSpPr>
            <a:spLocks noGrp="1"/>
          </p:cNvSpPr>
          <p:nvPr>
            <p:ph idx="1"/>
          </p:nvPr>
        </p:nvSpPr>
        <p:spPr>
          <a:xfrm>
            <a:off x="457200" y="1340768"/>
            <a:ext cx="3106688" cy="5328592"/>
          </a:xfrm>
        </p:spPr>
        <p:txBody>
          <a:bodyPr>
            <a:normAutofit fontScale="85000" lnSpcReduction="20000"/>
          </a:bodyPr>
          <a:lstStyle/>
          <a:p>
            <a:r>
              <a:rPr kumimoji="1" lang="ja-JP" altLang="en-US" dirty="0"/>
              <a:t>政府支出成長率の方が</a:t>
            </a:r>
            <a:r>
              <a:rPr lang="ja-JP" altLang="en-US" dirty="0"/>
              <a:t>民間最終消費，企業投資の成長率より大きい</a:t>
            </a:r>
            <a:endParaRPr lang="en-US" altLang="ja-JP" dirty="0"/>
          </a:p>
          <a:p>
            <a:r>
              <a:rPr kumimoji="1" lang="ja-JP" altLang="en-US" dirty="0"/>
              <a:t>輸出が成長率，寄与度とも最高の項目に</a:t>
            </a:r>
            <a:endParaRPr kumimoji="1" lang="en-US" altLang="ja-JP" dirty="0"/>
          </a:p>
          <a:p>
            <a:r>
              <a:rPr kumimoji="1" lang="ja-JP" altLang="en-US" dirty="0"/>
              <a:t>民間企業設備投資の寄与度が政府最終消費支出を下回っている</a:t>
            </a:r>
            <a:endParaRPr kumimoji="1" lang="en-US" altLang="ja-JP" dirty="0"/>
          </a:p>
          <a:p>
            <a:pPr marL="0" indent="0">
              <a:buNone/>
            </a:pPr>
            <a:r>
              <a:rPr lang="ja-JP" altLang="en-US" dirty="0" smtClean="0"/>
              <a:t>→＿＿＿＿＿＿＿＿＿＿＿＿＿</a:t>
            </a:r>
            <a:endParaRPr lang="en-US" altLang="ja-JP" dirty="0" smtClean="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39</a:t>
            </a:fld>
            <a:endParaRPr lang="en-US" altLang="ja-JP" dirty="0"/>
          </a:p>
        </p:txBody>
      </p:sp>
      <p:graphicFrame>
        <p:nvGraphicFramePr>
          <p:cNvPr id="6" name="表 5"/>
          <p:cNvGraphicFramePr>
            <a:graphicFrameLocks noGrp="1"/>
          </p:cNvGraphicFramePr>
          <p:nvPr>
            <p:extLst>
              <p:ext uri="{D42A27DB-BD31-4B8C-83A1-F6EECF244321}">
                <p14:modId xmlns:p14="http://schemas.microsoft.com/office/powerpoint/2010/main" val="3733181012"/>
              </p:ext>
            </p:extLst>
          </p:nvPr>
        </p:nvGraphicFramePr>
        <p:xfrm>
          <a:off x="3707904" y="1340767"/>
          <a:ext cx="5238373" cy="4824546"/>
        </p:xfrm>
        <a:graphic>
          <a:graphicData uri="http://schemas.openxmlformats.org/drawingml/2006/table">
            <a:tbl>
              <a:tblPr firstRow="1" firstCol="1" bandRow="1">
                <a:tableStyleId>{1FECB4D8-DB02-4DC6-A0A2-4F2EBAE1DC90}</a:tableStyleId>
              </a:tblPr>
              <a:tblGrid>
                <a:gridCol w="2388925">
                  <a:extLst>
                    <a:ext uri="{9D8B030D-6E8A-4147-A177-3AD203B41FA5}">
                      <a16:colId xmlns="" xmlns:a16="http://schemas.microsoft.com/office/drawing/2014/main" val="20000"/>
                    </a:ext>
                  </a:extLst>
                </a:gridCol>
                <a:gridCol w="1023825">
                  <a:extLst>
                    <a:ext uri="{9D8B030D-6E8A-4147-A177-3AD203B41FA5}">
                      <a16:colId xmlns="" xmlns:a16="http://schemas.microsoft.com/office/drawing/2014/main" val="20001"/>
                    </a:ext>
                  </a:extLst>
                </a:gridCol>
                <a:gridCol w="887315">
                  <a:extLst>
                    <a:ext uri="{9D8B030D-6E8A-4147-A177-3AD203B41FA5}">
                      <a16:colId xmlns="" xmlns:a16="http://schemas.microsoft.com/office/drawing/2014/main" val="20002"/>
                    </a:ext>
                  </a:extLst>
                </a:gridCol>
                <a:gridCol w="938308">
                  <a:extLst>
                    <a:ext uri="{9D8B030D-6E8A-4147-A177-3AD203B41FA5}">
                      <a16:colId xmlns="" xmlns:a16="http://schemas.microsoft.com/office/drawing/2014/main" val="20003"/>
                    </a:ext>
                  </a:extLst>
                </a:gridCol>
              </a:tblGrid>
              <a:tr h="678820">
                <a:tc>
                  <a:txBody>
                    <a:bodyPr/>
                    <a:lstStyle/>
                    <a:p>
                      <a:pPr>
                        <a:lnSpc>
                          <a:spcPts val="1200"/>
                        </a:lnSpc>
                        <a:spcAft>
                          <a:spcPts val="0"/>
                        </a:spcAft>
                      </a:pPr>
                      <a:r>
                        <a:rPr lang="ja-JP" sz="1400" kern="100" dirty="0">
                          <a:effectLst/>
                        </a:rPr>
                        <a:t>項目　　　　　　　　年度</a:t>
                      </a:r>
                      <a:endParaRPr lang="ja-JP" sz="1400" kern="100" dirty="0">
                        <a:effectLst/>
                        <a:latin typeface="Times New Roman"/>
                        <a:ea typeface="ＭＳ 明朝"/>
                      </a:endParaRPr>
                    </a:p>
                  </a:txBody>
                  <a:tcPr marL="68580" marR="68580" marT="0" marB="0" anchor="ctr"/>
                </a:tc>
                <a:tc>
                  <a:txBody>
                    <a:bodyPr/>
                    <a:lstStyle/>
                    <a:p>
                      <a:pPr>
                        <a:lnSpc>
                          <a:spcPts val="1200"/>
                        </a:lnSpc>
                        <a:spcAft>
                          <a:spcPts val="0"/>
                        </a:spcAft>
                      </a:pPr>
                      <a:r>
                        <a:rPr lang="ja-JP" sz="1400" kern="100" dirty="0">
                          <a:effectLst/>
                        </a:rPr>
                        <a:t>高度成長期（</a:t>
                      </a:r>
                      <a:r>
                        <a:rPr lang="en-US" sz="1400" kern="100" dirty="0">
                          <a:effectLst/>
                        </a:rPr>
                        <a:t>1956-72</a:t>
                      </a:r>
                      <a:r>
                        <a:rPr lang="ja-JP" sz="1400" kern="100" dirty="0">
                          <a:effectLst/>
                        </a:rPr>
                        <a:t>）</a:t>
                      </a:r>
                      <a:endParaRPr lang="ja-JP" sz="1400" kern="100" dirty="0">
                        <a:effectLst/>
                        <a:latin typeface="Times New Roman"/>
                        <a:ea typeface="ＭＳ 明朝"/>
                      </a:endParaRPr>
                    </a:p>
                  </a:txBody>
                  <a:tcPr marL="68580" marR="68580" marT="0" marB="0" anchor="ctr"/>
                </a:tc>
                <a:tc>
                  <a:txBody>
                    <a:bodyPr/>
                    <a:lstStyle/>
                    <a:p>
                      <a:pPr>
                        <a:lnSpc>
                          <a:spcPts val="1200"/>
                        </a:lnSpc>
                        <a:spcAft>
                          <a:spcPts val="0"/>
                        </a:spcAft>
                      </a:pPr>
                      <a:r>
                        <a:rPr lang="ja-JP" sz="1400" kern="100" dirty="0">
                          <a:effectLst/>
                        </a:rPr>
                        <a:t>安定成長期（</a:t>
                      </a:r>
                      <a:r>
                        <a:rPr lang="en-US" sz="1400" kern="100" dirty="0">
                          <a:effectLst/>
                        </a:rPr>
                        <a:t>1973-94</a:t>
                      </a:r>
                      <a:r>
                        <a:rPr lang="ja-JP" sz="1400" kern="100" dirty="0">
                          <a:effectLst/>
                        </a:rPr>
                        <a:t>）</a:t>
                      </a:r>
                      <a:endParaRPr lang="ja-JP" sz="1400" kern="100" dirty="0">
                        <a:effectLst/>
                        <a:latin typeface="Times New Roman"/>
                        <a:ea typeface="ＭＳ 明朝"/>
                      </a:endParaRPr>
                    </a:p>
                  </a:txBody>
                  <a:tcPr marL="68580" marR="68580" marT="0" marB="0" anchor="ctr"/>
                </a:tc>
                <a:tc>
                  <a:txBody>
                    <a:bodyPr/>
                    <a:lstStyle/>
                    <a:p>
                      <a:pPr>
                        <a:lnSpc>
                          <a:spcPts val="1200"/>
                        </a:lnSpc>
                        <a:spcAft>
                          <a:spcPts val="0"/>
                        </a:spcAft>
                      </a:pPr>
                      <a:r>
                        <a:rPr lang="ja-JP" sz="1400" kern="100" dirty="0">
                          <a:effectLst/>
                        </a:rPr>
                        <a:t>低成長期（</a:t>
                      </a:r>
                      <a:r>
                        <a:rPr lang="en-US" sz="1400" kern="100" dirty="0">
                          <a:effectLst/>
                        </a:rPr>
                        <a:t>1995-2016</a:t>
                      </a:r>
                      <a:r>
                        <a:rPr lang="ja-JP" sz="1400" kern="100" dirty="0">
                          <a:effectLst/>
                        </a:rPr>
                        <a:t>）</a:t>
                      </a:r>
                      <a:endParaRPr lang="ja-JP" sz="1400" kern="100" dirty="0">
                        <a:effectLst/>
                        <a:latin typeface="Times New Roman"/>
                        <a:ea typeface="ＭＳ 明朝"/>
                      </a:endParaRPr>
                    </a:p>
                  </a:txBody>
                  <a:tcPr marL="68580" marR="68580" marT="0" marB="0" anchor="ctr"/>
                </a:tc>
                <a:extLst>
                  <a:ext uri="{0D108BD9-81ED-4DB2-BD59-A6C34878D82A}">
                    <a16:rowId xmlns="" xmlns:a16="http://schemas.microsoft.com/office/drawing/2014/main" val="10000"/>
                  </a:ext>
                </a:extLst>
              </a:tr>
              <a:tr h="267677">
                <a:tc>
                  <a:txBody>
                    <a:bodyPr/>
                    <a:lstStyle/>
                    <a:p>
                      <a:pPr>
                        <a:lnSpc>
                          <a:spcPts val="1200"/>
                        </a:lnSpc>
                        <a:spcAft>
                          <a:spcPts val="0"/>
                        </a:spcAft>
                      </a:pPr>
                      <a:r>
                        <a:rPr lang="ja-JP" sz="1400" kern="100" dirty="0">
                          <a:effectLst/>
                        </a:rPr>
                        <a:t>国内総支出</a:t>
                      </a:r>
                      <a:endParaRPr lang="ja-JP" sz="1400" kern="100" dirty="0">
                        <a:effectLst/>
                        <a:latin typeface="Times New Roman"/>
                        <a:ea typeface="ＭＳ 明朝"/>
                      </a:endParaRPr>
                    </a:p>
                  </a:txBody>
                  <a:tcPr marL="68580" marR="68580" marT="0" marB="0" anchor="ctr"/>
                </a:tc>
                <a:tc>
                  <a:txBody>
                    <a:bodyPr/>
                    <a:lstStyle/>
                    <a:p>
                      <a:pPr>
                        <a:lnSpc>
                          <a:spcPts val="1200"/>
                        </a:lnSpc>
                        <a:spcAft>
                          <a:spcPts val="0"/>
                        </a:spcAft>
                      </a:pPr>
                      <a:r>
                        <a:rPr lang="en-US" sz="1400" kern="100" dirty="0">
                          <a:effectLst/>
                        </a:rPr>
                        <a:t>9.3</a:t>
                      </a:r>
                      <a:endParaRPr lang="ja-JP" sz="1400" kern="100" dirty="0">
                        <a:effectLst/>
                        <a:latin typeface="Times New Roman"/>
                        <a:ea typeface="ＭＳ 明朝"/>
                      </a:endParaRPr>
                    </a:p>
                  </a:txBody>
                  <a:tcPr marL="68580" marR="68580" marT="0" marB="0" anchor="ctr"/>
                </a:tc>
                <a:tc>
                  <a:txBody>
                    <a:bodyPr/>
                    <a:lstStyle/>
                    <a:p>
                      <a:pPr>
                        <a:lnSpc>
                          <a:spcPts val="1200"/>
                        </a:lnSpc>
                        <a:spcAft>
                          <a:spcPts val="0"/>
                        </a:spcAft>
                      </a:pPr>
                      <a:r>
                        <a:rPr lang="en-US" sz="1400" kern="100" dirty="0">
                          <a:effectLst/>
                        </a:rPr>
                        <a:t>3.4</a:t>
                      </a:r>
                      <a:endParaRPr lang="ja-JP" sz="1400" kern="100" dirty="0">
                        <a:effectLst/>
                        <a:latin typeface="Times New Roman"/>
                        <a:ea typeface="ＭＳ 明朝"/>
                      </a:endParaRPr>
                    </a:p>
                  </a:txBody>
                  <a:tcPr marL="68580" marR="68580" marT="0" marB="0" anchor="ctr"/>
                </a:tc>
                <a:tc>
                  <a:txBody>
                    <a:bodyPr/>
                    <a:lstStyle/>
                    <a:p>
                      <a:pPr>
                        <a:lnSpc>
                          <a:spcPts val="1200"/>
                        </a:lnSpc>
                        <a:spcAft>
                          <a:spcPts val="0"/>
                        </a:spcAft>
                      </a:pPr>
                      <a:r>
                        <a:rPr lang="en-US" sz="1400" kern="100" dirty="0">
                          <a:effectLst/>
                        </a:rPr>
                        <a:t>0.9</a:t>
                      </a:r>
                      <a:endParaRPr lang="ja-JP" sz="1400" kern="100" dirty="0">
                        <a:effectLst/>
                        <a:latin typeface="Times New Roman"/>
                        <a:ea typeface="ＭＳ 明朝"/>
                      </a:endParaRPr>
                    </a:p>
                  </a:txBody>
                  <a:tcPr marL="68580" marR="68580" marT="0" marB="0" anchor="ctr"/>
                </a:tc>
                <a:extLst>
                  <a:ext uri="{0D108BD9-81ED-4DB2-BD59-A6C34878D82A}">
                    <a16:rowId xmlns="" xmlns:a16="http://schemas.microsoft.com/office/drawing/2014/main" val="10001"/>
                  </a:ext>
                </a:extLst>
              </a:tr>
              <a:tr h="512503">
                <a:tc>
                  <a:txBody>
                    <a:bodyPr/>
                    <a:lstStyle/>
                    <a:p>
                      <a:pPr>
                        <a:lnSpc>
                          <a:spcPts val="1200"/>
                        </a:lnSpc>
                        <a:spcAft>
                          <a:spcPts val="0"/>
                        </a:spcAft>
                      </a:pPr>
                      <a:r>
                        <a:rPr lang="ja-JP" sz="1400" kern="100" dirty="0">
                          <a:effectLst/>
                        </a:rPr>
                        <a:t>民間最終消費支出</a:t>
                      </a:r>
                      <a:endParaRPr lang="ja-JP" sz="1400" kern="100" dirty="0">
                        <a:effectLst/>
                        <a:latin typeface="Times New Roman"/>
                        <a:ea typeface="ＭＳ 明朝"/>
                      </a:endParaRPr>
                    </a:p>
                  </a:txBody>
                  <a:tcPr marL="68580" marR="68580" marT="0" marB="0" anchor="ctr"/>
                </a:tc>
                <a:tc>
                  <a:txBody>
                    <a:bodyPr/>
                    <a:lstStyle/>
                    <a:p>
                      <a:pPr>
                        <a:lnSpc>
                          <a:spcPts val="1200"/>
                        </a:lnSpc>
                        <a:spcAft>
                          <a:spcPts val="0"/>
                        </a:spcAft>
                      </a:pPr>
                      <a:r>
                        <a:rPr lang="en-US" sz="1400" kern="100" dirty="0">
                          <a:effectLst/>
                        </a:rPr>
                        <a:t>8.7</a:t>
                      </a:r>
                      <a:endParaRPr lang="ja-JP" sz="1400" kern="100" dirty="0">
                        <a:effectLst/>
                      </a:endParaRPr>
                    </a:p>
                    <a:p>
                      <a:pPr>
                        <a:lnSpc>
                          <a:spcPts val="1200"/>
                        </a:lnSpc>
                        <a:spcAft>
                          <a:spcPts val="0"/>
                        </a:spcAft>
                      </a:pPr>
                      <a:r>
                        <a:rPr lang="en-US" sz="1400" kern="100" dirty="0">
                          <a:effectLst/>
                        </a:rPr>
                        <a:t>(5.5)</a:t>
                      </a:r>
                      <a:endParaRPr lang="ja-JP" sz="1400" kern="100" dirty="0">
                        <a:effectLst/>
                        <a:latin typeface="Times New Roman"/>
                        <a:ea typeface="ＭＳ 明朝"/>
                      </a:endParaRPr>
                    </a:p>
                  </a:txBody>
                  <a:tcPr marL="68580" marR="68580" marT="0" marB="0" anchor="ctr"/>
                </a:tc>
                <a:tc>
                  <a:txBody>
                    <a:bodyPr/>
                    <a:lstStyle/>
                    <a:p>
                      <a:pPr>
                        <a:lnSpc>
                          <a:spcPts val="1200"/>
                        </a:lnSpc>
                        <a:spcAft>
                          <a:spcPts val="0"/>
                        </a:spcAft>
                      </a:pPr>
                      <a:r>
                        <a:rPr lang="en-US" sz="1400" kern="100" dirty="0">
                          <a:effectLst/>
                        </a:rPr>
                        <a:t>3.4</a:t>
                      </a:r>
                      <a:endParaRPr lang="ja-JP" sz="1400" kern="100" dirty="0">
                        <a:effectLst/>
                      </a:endParaRPr>
                    </a:p>
                    <a:p>
                      <a:pPr>
                        <a:lnSpc>
                          <a:spcPts val="1200"/>
                        </a:lnSpc>
                        <a:spcAft>
                          <a:spcPts val="0"/>
                        </a:spcAft>
                      </a:pPr>
                      <a:r>
                        <a:rPr lang="en-US" sz="1400" kern="100" dirty="0">
                          <a:effectLst/>
                        </a:rPr>
                        <a:t>(2.0)</a:t>
                      </a:r>
                      <a:endParaRPr lang="ja-JP" sz="1400" kern="100" dirty="0">
                        <a:effectLst/>
                        <a:latin typeface="Times New Roman"/>
                        <a:ea typeface="ＭＳ 明朝"/>
                      </a:endParaRPr>
                    </a:p>
                  </a:txBody>
                  <a:tcPr marL="68580" marR="68580" marT="0" marB="0" anchor="ctr"/>
                </a:tc>
                <a:tc>
                  <a:txBody>
                    <a:bodyPr/>
                    <a:lstStyle/>
                    <a:p>
                      <a:pPr>
                        <a:lnSpc>
                          <a:spcPts val="1200"/>
                        </a:lnSpc>
                        <a:spcAft>
                          <a:spcPts val="0"/>
                        </a:spcAft>
                      </a:pPr>
                      <a:r>
                        <a:rPr lang="en-US" sz="1400" kern="100" dirty="0">
                          <a:effectLst/>
                        </a:rPr>
                        <a:t>0.9</a:t>
                      </a:r>
                      <a:endParaRPr lang="ja-JP" sz="1400" kern="100" dirty="0">
                        <a:effectLst/>
                      </a:endParaRPr>
                    </a:p>
                    <a:p>
                      <a:pPr>
                        <a:lnSpc>
                          <a:spcPts val="1200"/>
                        </a:lnSpc>
                        <a:spcAft>
                          <a:spcPts val="0"/>
                        </a:spcAft>
                      </a:pPr>
                      <a:r>
                        <a:rPr lang="en-US" sz="1400" kern="100" dirty="0">
                          <a:effectLst/>
                        </a:rPr>
                        <a:t>(0.5)</a:t>
                      </a:r>
                      <a:endParaRPr lang="ja-JP" sz="1400" kern="100" dirty="0">
                        <a:effectLst/>
                        <a:latin typeface="Times New Roman"/>
                        <a:ea typeface="ＭＳ 明朝"/>
                      </a:endParaRPr>
                    </a:p>
                  </a:txBody>
                  <a:tcPr marL="68580" marR="68580" marT="0" marB="0" anchor="ctr"/>
                </a:tc>
                <a:extLst>
                  <a:ext uri="{0D108BD9-81ED-4DB2-BD59-A6C34878D82A}">
                    <a16:rowId xmlns="" xmlns:a16="http://schemas.microsoft.com/office/drawing/2014/main" val="10002"/>
                  </a:ext>
                </a:extLst>
              </a:tr>
              <a:tr h="512503">
                <a:tc>
                  <a:txBody>
                    <a:bodyPr/>
                    <a:lstStyle/>
                    <a:p>
                      <a:pPr>
                        <a:lnSpc>
                          <a:spcPts val="1200"/>
                        </a:lnSpc>
                        <a:spcAft>
                          <a:spcPts val="0"/>
                        </a:spcAft>
                      </a:pPr>
                      <a:r>
                        <a:rPr lang="ja-JP" sz="1400" kern="100" dirty="0">
                          <a:effectLst/>
                        </a:rPr>
                        <a:t>民間住宅</a:t>
                      </a:r>
                      <a:endParaRPr lang="ja-JP" sz="1400" kern="100" dirty="0">
                        <a:effectLst/>
                        <a:latin typeface="Times New Roman"/>
                        <a:ea typeface="ＭＳ 明朝"/>
                      </a:endParaRPr>
                    </a:p>
                  </a:txBody>
                  <a:tcPr marL="68580" marR="68580" marT="0" marB="0" anchor="ctr"/>
                </a:tc>
                <a:tc>
                  <a:txBody>
                    <a:bodyPr/>
                    <a:lstStyle/>
                    <a:p>
                      <a:pPr>
                        <a:lnSpc>
                          <a:spcPts val="1200"/>
                        </a:lnSpc>
                        <a:spcAft>
                          <a:spcPts val="0"/>
                        </a:spcAft>
                      </a:pPr>
                      <a:r>
                        <a:rPr lang="en-US" sz="1400" kern="100" dirty="0">
                          <a:effectLst/>
                        </a:rPr>
                        <a:t>15.5</a:t>
                      </a:r>
                      <a:endParaRPr lang="ja-JP" sz="1400" kern="100" dirty="0">
                        <a:effectLst/>
                      </a:endParaRPr>
                    </a:p>
                    <a:p>
                      <a:pPr>
                        <a:lnSpc>
                          <a:spcPts val="1200"/>
                        </a:lnSpc>
                        <a:spcAft>
                          <a:spcPts val="0"/>
                        </a:spcAft>
                      </a:pPr>
                      <a:r>
                        <a:rPr lang="en-US" sz="1400" kern="100" dirty="0">
                          <a:effectLst/>
                        </a:rPr>
                        <a:t>(0.8)</a:t>
                      </a:r>
                      <a:endParaRPr lang="ja-JP" sz="1400" kern="100" dirty="0">
                        <a:effectLst/>
                        <a:latin typeface="Times New Roman"/>
                        <a:ea typeface="ＭＳ 明朝"/>
                      </a:endParaRPr>
                    </a:p>
                  </a:txBody>
                  <a:tcPr marL="68580" marR="68580" marT="0" marB="0" anchor="ctr"/>
                </a:tc>
                <a:tc>
                  <a:txBody>
                    <a:bodyPr/>
                    <a:lstStyle/>
                    <a:p>
                      <a:pPr>
                        <a:lnSpc>
                          <a:spcPts val="1200"/>
                        </a:lnSpc>
                        <a:spcAft>
                          <a:spcPts val="0"/>
                        </a:spcAft>
                      </a:pPr>
                      <a:r>
                        <a:rPr lang="en-US" sz="1400" kern="100" dirty="0">
                          <a:effectLst/>
                        </a:rPr>
                        <a:t>2.0</a:t>
                      </a:r>
                      <a:endParaRPr lang="ja-JP" sz="1400" kern="100" dirty="0">
                        <a:effectLst/>
                      </a:endParaRPr>
                    </a:p>
                    <a:p>
                      <a:pPr>
                        <a:lnSpc>
                          <a:spcPts val="1200"/>
                        </a:lnSpc>
                        <a:spcAft>
                          <a:spcPts val="0"/>
                        </a:spcAft>
                      </a:pPr>
                      <a:r>
                        <a:rPr lang="en-US" sz="1400" kern="100" dirty="0">
                          <a:effectLst/>
                        </a:rPr>
                        <a:t>(0.1)</a:t>
                      </a:r>
                      <a:endParaRPr lang="ja-JP" sz="1400" kern="100" dirty="0">
                        <a:effectLst/>
                        <a:latin typeface="Times New Roman"/>
                        <a:ea typeface="ＭＳ 明朝"/>
                      </a:endParaRPr>
                    </a:p>
                  </a:txBody>
                  <a:tcPr marL="68580" marR="68580" marT="0" marB="0" anchor="ctr"/>
                </a:tc>
                <a:tc>
                  <a:txBody>
                    <a:bodyPr/>
                    <a:lstStyle/>
                    <a:p>
                      <a:pPr>
                        <a:lnSpc>
                          <a:spcPts val="1200"/>
                        </a:lnSpc>
                        <a:spcAft>
                          <a:spcPts val="0"/>
                        </a:spcAft>
                      </a:pPr>
                      <a:r>
                        <a:rPr lang="en-US" sz="1400" kern="100" dirty="0">
                          <a:effectLst/>
                        </a:rPr>
                        <a:t>-1.9</a:t>
                      </a:r>
                      <a:endParaRPr lang="ja-JP" sz="1400" kern="100" dirty="0">
                        <a:effectLst/>
                      </a:endParaRPr>
                    </a:p>
                    <a:p>
                      <a:pPr>
                        <a:lnSpc>
                          <a:spcPts val="1200"/>
                        </a:lnSpc>
                        <a:spcAft>
                          <a:spcPts val="0"/>
                        </a:spcAft>
                      </a:pPr>
                      <a:r>
                        <a:rPr lang="en-US" sz="1400" kern="100" dirty="0">
                          <a:effectLst/>
                        </a:rPr>
                        <a:t>(-0.1)</a:t>
                      </a:r>
                      <a:endParaRPr lang="ja-JP" sz="1400" kern="100" dirty="0">
                        <a:effectLst/>
                        <a:latin typeface="Times New Roman"/>
                        <a:ea typeface="ＭＳ 明朝"/>
                      </a:endParaRPr>
                    </a:p>
                  </a:txBody>
                  <a:tcPr marL="68580" marR="68580" marT="0" marB="0" anchor="ctr"/>
                </a:tc>
                <a:extLst>
                  <a:ext uri="{0D108BD9-81ED-4DB2-BD59-A6C34878D82A}">
                    <a16:rowId xmlns="" xmlns:a16="http://schemas.microsoft.com/office/drawing/2014/main" val="10003"/>
                  </a:ext>
                </a:extLst>
              </a:tr>
              <a:tr h="512503">
                <a:tc>
                  <a:txBody>
                    <a:bodyPr/>
                    <a:lstStyle/>
                    <a:p>
                      <a:pPr>
                        <a:lnSpc>
                          <a:spcPts val="1200"/>
                        </a:lnSpc>
                        <a:spcAft>
                          <a:spcPts val="0"/>
                        </a:spcAft>
                      </a:pPr>
                      <a:r>
                        <a:rPr lang="ja-JP" sz="1400" kern="100" dirty="0">
                          <a:effectLst/>
                        </a:rPr>
                        <a:t>民間企業設備</a:t>
                      </a:r>
                      <a:endParaRPr lang="ja-JP" sz="1400" kern="100" dirty="0">
                        <a:effectLst/>
                        <a:latin typeface="Times New Roman"/>
                        <a:ea typeface="ＭＳ 明朝"/>
                      </a:endParaRPr>
                    </a:p>
                  </a:txBody>
                  <a:tcPr marL="68580" marR="68580" marT="0" marB="0" anchor="ctr"/>
                </a:tc>
                <a:tc>
                  <a:txBody>
                    <a:bodyPr/>
                    <a:lstStyle/>
                    <a:p>
                      <a:pPr>
                        <a:lnSpc>
                          <a:spcPts val="1200"/>
                        </a:lnSpc>
                        <a:spcAft>
                          <a:spcPts val="0"/>
                        </a:spcAft>
                      </a:pPr>
                      <a:r>
                        <a:rPr lang="en-US" sz="1400" kern="100" dirty="0">
                          <a:effectLst/>
                        </a:rPr>
                        <a:t>17.3</a:t>
                      </a:r>
                      <a:endParaRPr lang="ja-JP" sz="1400" kern="100" dirty="0">
                        <a:effectLst/>
                      </a:endParaRPr>
                    </a:p>
                    <a:p>
                      <a:pPr>
                        <a:lnSpc>
                          <a:spcPts val="1200"/>
                        </a:lnSpc>
                        <a:spcAft>
                          <a:spcPts val="0"/>
                        </a:spcAft>
                      </a:pPr>
                      <a:r>
                        <a:rPr lang="en-US" sz="1400" kern="100" dirty="0">
                          <a:effectLst/>
                        </a:rPr>
                        <a:t>(1.6)</a:t>
                      </a:r>
                      <a:endParaRPr lang="ja-JP" sz="1400" kern="100" dirty="0">
                        <a:effectLst/>
                        <a:latin typeface="Times New Roman"/>
                        <a:ea typeface="ＭＳ 明朝"/>
                      </a:endParaRPr>
                    </a:p>
                  </a:txBody>
                  <a:tcPr marL="68580" marR="68580" marT="0" marB="0" anchor="ctr"/>
                </a:tc>
                <a:tc>
                  <a:txBody>
                    <a:bodyPr/>
                    <a:lstStyle/>
                    <a:p>
                      <a:pPr>
                        <a:lnSpc>
                          <a:spcPts val="1200"/>
                        </a:lnSpc>
                        <a:spcAft>
                          <a:spcPts val="0"/>
                        </a:spcAft>
                      </a:pPr>
                      <a:r>
                        <a:rPr lang="en-US" sz="1400" kern="100" dirty="0">
                          <a:effectLst/>
                        </a:rPr>
                        <a:t>4.2</a:t>
                      </a:r>
                      <a:endParaRPr lang="ja-JP" sz="1400" kern="100" dirty="0">
                        <a:effectLst/>
                      </a:endParaRPr>
                    </a:p>
                    <a:p>
                      <a:pPr>
                        <a:lnSpc>
                          <a:spcPts val="1200"/>
                        </a:lnSpc>
                        <a:spcAft>
                          <a:spcPts val="0"/>
                        </a:spcAft>
                      </a:pPr>
                      <a:r>
                        <a:rPr lang="en-US" sz="1400" kern="100" dirty="0">
                          <a:effectLst/>
                        </a:rPr>
                        <a:t>(0.6)</a:t>
                      </a:r>
                      <a:endParaRPr lang="ja-JP" sz="1400" kern="100" dirty="0">
                        <a:effectLst/>
                        <a:latin typeface="Times New Roman"/>
                        <a:ea typeface="ＭＳ 明朝"/>
                      </a:endParaRPr>
                    </a:p>
                  </a:txBody>
                  <a:tcPr marL="68580" marR="68580" marT="0" marB="0" anchor="ctr"/>
                </a:tc>
                <a:tc>
                  <a:txBody>
                    <a:bodyPr/>
                    <a:lstStyle/>
                    <a:p>
                      <a:pPr>
                        <a:lnSpc>
                          <a:spcPts val="1200"/>
                        </a:lnSpc>
                        <a:spcAft>
                          <a:spcPts val="0"/>
                        </a:spcAft>
                      </a:pPr>
                      <a:r>
                        <a:rPr lang="en-US" sz="1400" kern="100" dirty="0">
                          <a:effectLst/>
                        </a:rPr>
                        <a:t>1.5</a:t>
                      </a:r>
                      <a:endParaRPr lang="ja-JP" sz="1400" kern="100" dirty="0">
                        <a:effectLst/>
                      </a:endParaRPr>
                    </a:p>
                    <a:p>
                      <a:pPr>
                        <a:lnSpc>
                          <a:spcPts val="1200"/>
                        </a:lnSpc>
                        <a:spcAft>
                          <a:spcPts val="0"/>
                        </a:spcAft>
                      </a:pPr>
                      <a:r>
                        <a:rPr lang="en-US" sz="1400" kern="100" dirty="0">
                          <a:effectLst/>
                        </a:rPr>
                        <a:t>(0.2)</a:t>
                      </a:r>
                      <a:endParaRPr lang="ja-JP" sz="1400" kern="100" dirty="0">
                        <a:effectLst/>
                        <a:latin typeface="Times New Roman"/>
                        <a:ea typeface="ＭＳ 明朝"/>
                      </a:endParaRPr>
                    </a:p>
                  </a:txBody>
                  <a:tcPr marL="68580" marR="68580" marT="0" marB="0" anchor="ctr"/>
                </a:tc>
                <a:extLst>
                  <a:ext uri="{0D108BD9-81ED-4DB2-BD59-A6C34878D82A}">
                    <a16:rowId xmlns="" xmlns:a16="http://schemas.microsoft.com/office/drawing/2014/main" val="10004"/>
                  </a:ext>
                </a:extLst>
              </a:tr>
              <a:tr h="267677">
                <a:tc>
                  <a:txBody>
                    <a:bodyPr/>
                    <a:lstStyle/>
                    <a:p>
                      <a:pPr>
                        <a:lnSpc>
                          <a:spcPts val="1200"/>
                        </a:lnSpc>
                        <a:spcAft>
                          <a:spcPts val="0"/>
                        </a:spcAft>
                      </a:pPr>
                      <a:r>
                        <a:rPr lang="ja-JP" sz="1400" kern="100" dirty="0">
                          <a:effectLst/>
                        </a:rPr>
                        <a:t>民間在庫品増加</a:t>
                      </a:r>
                      <a:endParaRPr lang="ja-JP" sz="1400" kern="100" dirty="0">
                        <a:effectLst/>
                        <a:latin typeface="Times New Roman"/>
                        <a:ea typeface="ＭＳ 明朝"/>
                      </a:endParaRPr>
                    </a:p>
                  </a:txBody>
                  <a:tcPr marL="68580" marR="68580" marT="0" marB="0" anchor="ctr"/>
                </a:tc>
                <a:tc>
                  <a:txBody>
                    <a:bodyPr/>
                    <a:lstStyle/>
                    <a:p>
                      <a:pPr>
                        <a:lnSpc>
                          <a:spcPts val="1200"/>
                        </a:lnSpc>
                        <a:spcAft>
                          <a:spcPts val="0"/>
                        </a:spcAft>
                      </a:pPr>
                      <a:r>
                        <a:rPr lang="en-US" sz="1400" kern="100" dirty="0">
                          <a:effectLst/>
                        </a:rPr>
                        <a:t>(0.2)</a:t>
                      </a:r>
                      <a:endParaRPr lang="ja-JP" sz="1400" kern="100" dirty="0">
                        <a:effectLst/>
                        <a:latin typeface="Times New Roman"/>
                        <a:ea typeface="ＭＳ 明朝"/>
                      </a:endParaRPr>
                    </a:p>
                  </a:txBody>
                  <a:tcPr marL="68580" marR="68580" marT="0" marB="0" anchor="ctr"/>
                </a:tc>
                <a:tc>
                  <a:txBody>
                    <a:bodyPr/>
                    <a:lstStyle/>
                    <a:p>
                      <a:pPr>
                        <a:lnSpc>
                          <a:spcPts val="1200"/>
                        </a:lnSpc>
                        <a:spcAft>
                          <a:spcPts val="0"/>
                        </a:spcAft>
                      </a:pPr>
                      <a:r>
                        <a:rPr lang="en-US" sz="1400" kern="100" dirty="0">
                          <a:effectLst/>
                        </a:rPr>
                        <a:t>(-0.0)</a:t>
                      </a:r>
                      <a:endParaRPr lang="ja-JP" sz="1400" kern="100" dirty="0">
                        <a:effectLst/>
                        <a:latin typeface="Times New Roman"/>
                        <a:ea typeface="ＭＳ 明朝"/>
                      </a:endParaRPr>
                    </a:p>
                  </a:txBody>
                  <a:tcPr marL="68580" marR="68580" marT="0" marB="0" anchor="ctr"/>
                </a:tc>
                <a:tc>
                  <a:txBody>
                    <a:bodyPr/>
                    <a:lstStyle/>
                    <a:p>
                      <a:pPr>
                        <a:lnSpc>
                          <a:spcPts val="1200"/>
                        </a:lnSpc>
                        <a:spcAft>
                          <a:spcPts val="0"/>
                        </a:spcAft>
                      </a:pPr>
                      <a:r>
                        <a:rPr lang="en-US" sz="1400" kern="100" dirty="0">
                          <a:effectLst/>
                        </a:rPr>
                        <a:t>(0.0)</a:t>
                      </a:r>
                      <a:endParaRPr lang="ja-JP" sz="1400" kern="100" dirty="0">
                        <a:effectLst/>
                        <a:latin typeface="Times New Roman"/>
                        <a:ea typeface="ＭＳ 明朝"/>
                      </a:endParaRPr>
                    </a:p>
                  </a:txBody>
                  <a:tcPr marL="68580" marR="68580" marT="0" marB="0" anchor="ctr"/>
                </a:tc>
                <a:extLst>
                  <a:ext uri="{0D108BD9-81ED-4DB2-BD59-A6C34878D82A}">
                    <a16:rowId xmlns="" xmlns:a16="http://schemas.microsoft.com/office/drawing/2014/main" val="10005"/>
                  </a:ext>
                </a:extLst>
              </a:tr>
              <a:tr h="512503">
                <a:tc>
                  <a:txBody>
                    <a:bodyPr/>
                    <a:lstStyle/>
                    <a:p>
                      <a:pPr>
                        <a:lnSpc>
                          <a:spcPts val="1200"/>
                        </a:lnSpc>
                        <a:spcAft>
                          <a:spcPts val="0"/>
                        </a:spcAft>
                      </a:pPr>
                      <a:r>
                        <a:rPr lang="ja-JP" sz="1400" kern="100" dirty="0">
                          <a:effectLst/>
                        </a:rPr>
                        <a:t>政府最終消費支出</a:t>
                      </a:r>
                      <a:endParaRPr lang="ja-JP" sz="1400" kern="100" dirty="0">
                        <a:effectLst/>
                        <a:latin typeface="Times New Roman"/>
                        <a:ea typeface="ＭＳ 明朝"/>
                      </a:endParaRPr>
                    </a:p>
                  </a:txBody>
                  <a:tcPr marL="68580" marR="68580" marT="0" marB="0" anchor="ctr"/>
                </a:tc>
                <a:tc>
                  <a:txBody>
                    <a:bodyPr/>
                    <a:lstStyle/>
                    <a:p>
                      <a:pPr>
                        <a:lnSpc>
                          <a:spcPts val="1200"/>
                        </a:lnSpc>
                        <a:spcAft>
                          <a:spcPts val="0"/>
                        </a:spcAft>
                      </a:pPr>
                      <a:r>
                        <a:rPr lang="en-US" sz="1400" kern="100" dirty="0">
                          <a:effectLst/>
                        </a:rPr>
                        <a:t>4.4</a:t>
                      </a:r>
                      <a:endParaRPr lang="ja-JP" sz="1400" kern="100" dirty="0">
                        <a:effectLst/>
                      </a:endParaRPr>
                    </a:p>
                    <a:p>
                      <a:pPr>
                        <a:lnSpc>
                          <a:spcPts val="1200"/>
                        </a:lnSpc>
                        <a:spcAft>
                          <a:spcPts val="0"/>
                        </a:spcAft>
                      </a:pPr>
                      <a:r>
                        <a:rPr lang="en-US" sz="1400" kern="100" dirty="0">
                          <a:effectLst/>
                        </a:rPr>
                        <a:t>(0.6)</a:t>
                      </a:r>
                      <a:endParaRPr lang="ja-JP" sz="1400" kern="100" dirty="0">
                        <a:effectLst/>
                        <a:latin typeface="Times New Roman"/>
                        <a:ea typeface="ＭＳ 明朝"/>
                      </a:endParaRPr>
                    </a:p>
                  </a:txBody>
                  <a:tcPr marL="68580" marR="68580" marT="0" marB="0" anchor="ctr"/>
                </a:tc>
                <a:tc>
                  <a:txBody>
                    <a:bodyPr/>
                    <a:lstStyle/>
                    <a:p>
                      <a:pPr>
                        <a:lnSpc>
                          <a:spcPts val="1200"/>
                        </a:lnSpc>
                        <a:spcAft>
                          <a:spcPts val="0"/>
                        </a:spcAft>
                      </a:pPr>
                      <a:r>
                        <a:rPr lang="en-US" sz="1400" kern="100" dirty="0">
                          <a:effectLst/>
                        </a:rPr>
                        <a:t>3.3</a:t>
                      </a:r>
                      <a:endParaRPr lang="ja-JP" sz="1400" kern="100" dirty="0">
                        <a:effectLst/>
                      </a:endParaRPr>
                    </a:p>
                    <a:p>
                      <a:pPr>
                        <a:lnSpc>
                          <a:spcPts val="1200"/>
                        </a:lnSpc>
                        <a:spcAft>
                          <a:spcPts val="0"/>
                        </a:spcAft>
                      </a:pPr>
                      <a:r>
                        <a:rPr lang="en-US" sz="1400" kern="100" dirty="0">
                          <a:effectLst/>
                        </a:rPr>
                        <a:t>(0.3)</a:t>
                      </a:r>
                      <a:endParaRPr lang="ja-JP" sz="1400" kern="100" dirty="0">
                        <a:effectLst/>
                        <a:latin typeface="Times New Roman"/>
                        <a:ea typeface="ＭＳ 明朝"/>
                      </a:endParaRPr>
                    </a:p>
                  </a:txBody>
                  <a:tcPr marL="68580" marR="68580" marT="0" marB="0" anchor="ctr"/>
                </a:tc>
                <a:tc>
                  <a:txBody>
                    <a:bodyPr/>
                    <a:lstStyle/>
                    <a:p>
                      <a:pPr>
                        <a:lnSpc>
                          <a:spcPts val="1200"/>
                        </a:lnSpc>
                        <a:spcAft>
                          <a:spcPts val="0"/>
                        </a:spcAft>
                      </a:pPr>
                      <a:r>
                        <a:rPr lang="en-US" sz="1400" kern="100" dirty="0">
                          <a:effectLst/>
                        </a:rPr>
                        <a:t>1.7</a:t>
                      </a:r>
                      <a:endParaRPr lang="ja-JP" sz="1400" kern="100" dirty="0">
                        <a:effectLst/>
                      </a:endParaRPr>
                    </a:p>
                    <a:p>
                      <a:pPr>
                        <a:lnSpc>
                          <a:spcPts val="1200"/>
                        </a:lnSpc>
                        <a:spcAft>
                          <a:spcPts val="0"/>
                        </a:spcAft>
                      </a:pPr>
                      <a:r>
                        <a:rPr lang="en-US" sz="1400" kern="100" dirty="0">
                          <a:effectLst/>
                        </a:rPr>
                        <a:t>(0.3)</a:t>
                      </a:r>
                      <a:endParaRPr lang="ja-JP" sz="1400" kern="100" dirty="0">
                        <a:effectLst/>
                        <a:latin typeface="Times New Roman"/>
                        <a:ea typeface="ＭＳ 明朝"/>
                      </a:endParaRPr>
                    </a:p>
                  </a:txBody>
                  <a:tcPr marL="68580" marR="68580" marT="0" marB="0" anchor="ctr"/>
                </a:tc>
                <a:extLst>
                  <a:ext uri="{0D108BD9-81ED-4DB2-BD59-A6C34878D82A}">
                    <a16:rowId xmlns="" xmlns:a16="http://schemas.microsoft.com/office/drawing/2014/main" val="10006"/>
                  </a:ext>
                </a:extLst>
              </a:tr>
              <a:tr h="267677">
                <a:tc>
                  <a:txBody>
                    <a:bodyPr/>
                    <a:lstStyle/>
                    <a:p>
                      <a:pPr>
                        <a:lnSpc>
                          <a:spcPts val="1200"/>
                        </a:lnSpc>
                        <a:spcAft>
                          <a:spcPts val="0"/>
                        </a:spcAft>
                      </a:pPr>
                      <a:r>
                        <a:rPr lang="ja-JP" sz="1400" kern="100" dirty="0">
                          <a:effectLst/>
                        </a:rPr>
                        <a:t>公的固定資本形成</a:t>
                      </a:r>
                      <a:endParaRPr lang="ja-JP" sz="1400" kern="100" dirty="0">
                        <a:effectLst/>
                        <a:latin typeface="Times New Roman"/>
                        <a:ea typeface="ＭＳ 明朝"/>
                      </a:endParaRPr>
                    </a:p>
                  </a:txBody>
                  <a:tcPr marL="68580" marR="68580" marT="0" marB="0" anchor="ctr"/>
                </a:tc>
                <a:tc>
                  <a:txBody>
                    <a:bodyPr/>
                    <a:lstStyle/>
                    <a:p>
                      <a:pPr>
                        <a:lnSpc>
                          <a:spcPts val="1200"/>
                        </a:lnSpc>
                        <a:spcAft>
                          <a:spcPts val="0"/>
                        </a:spcAft>
                      </a:pPr>
                      <a:r>
                        <a:rPr lang="en-US" sz="1400" kern="100" dirty="0">
                          <a:effectLst/>
                          <a:latin typeface="+mn-ea"/>
                          <a:ea typeface="+mn-ea"/>
                        </a:rPr>
                        <a:t> </a:t>
                      </a:r>
                      <a:r>
                        <a:rPr lang="ja-JP" altLang="en-US" sz="1400" kern="100" dirty="0">
                          <a:effectLst/>
                          <a:latin typeface="+mn-ea"/>
                          <a:ea typeface="+mn-ea"/>
                        </a:rPr>
                        <a:t>未記載</a:t>
                      </a:r>
                      <a:endParaRPr lang="ja-JP" sz="1400" kern="100" dirty="0">
                        <a:effectLst/>
                        <a:latin typeface="+mn-ea"/>
                        <a:ea typeface="+mn-ea"/>
                      </a:endParaRPr>
                    </a:p>
                  </a:txBody>
                  <a:tcPr marL="68580" marR="68580" marT="0" marB="0" anchor="ctr"/>
                </a:tc>
                <a:tc>
                  <a:txBody>
                    <a:bodyPr/>
                    <a:lstStyle/>
                    <a:p>
                      <a:pPr>
                        <a:lnSpc>
                          <a:spcPts val="1200"/>
                        </a:lnSpc>
                        <a:spcAft>
                          <a:spcPts val="0"/>
                        </a:spcAft>
                      </a:pPr>
                      <a:r>
                        <a:rPr lang="ja-JP" altLang="en-US" sz="1400" kern="100" dirty="0">
                          <a:effectLst/>
                          <a:latin typeface="+mn-ea"/>
                          <a:ea typeface="+mn-ea"/>
                        </a:rPr>
                        <a:t>未記載</a:t>
                      </a:r>
                      <a:endParaRPr lang="ja-JP" sz="1400" kern="100" dirty="0">
                        <a:effectLst/>
                        <a:latin typeface="+mn-ea"/>
                        <a:ea typeface="+mn-ea"/>
                      </a:endParaRPr>
                    </a:p>
                  </a:txBody>
                  <a:tcPr marL="68580" marR="68580" marT="0" marB="0" anchor="ctr"/>
                </a:tc>
                <a:tc>
                  <a:txBody>
                    <a:bodyPr/>
                    <a:lstStyle/>
                    <a:p>
                      <a:pPr>
                        <a:lnSpc>
                          <a:spcPts val="1200"/>
                        </a:lnSpc>
                        <a:spcAft>
                          <a:spcPts val="0"/>
                        </a:spcAft>
                      </a:pPr>
                      <a:r>
                        <a:rPr lang="en-US" sz="1400" kern="100" dirty="0">
                          <a:effectLst/>
                        </a:rPr>
                        <a:t>(-0.1)</a:t>
                      </a:r>
                      <a:endParaRPr lang="ja-JP" sz="1400" kern="100" dirty="0">
                        <a:effectLst/>
                        <a:latin typeface="Times New Roman"/>
                        <a:ea typeface="ＭＳ 明朝"/>
                      </a:endParaRPr>
                    </a:p>
                  </a:txBody>
                  <a:tcPr marL="68580" marR="68580" marT="0" marB="0" anchor="ctr"/>
                </a:tc>
                <a:extLst>
                  <a:ext uri="{0D108BD9-81ED-4DB2-BD59-A6C34878D82A}">
                    <a16:rowId xmlns="" xmlns:a16="http://schemas.microsoft.com/office/drawing/2014/main" val="10007"/>
                  </a:ext>
                </a:extLst>
              </a:tr>
              <a:tr h="267677">
                <a:tc>
                  <a:txBody>
                    <a:bodyPr/>
                    <a:lstStyle/>
                    <a:p>
                      <a:pPr>
                        <a:lnSpc>
                          <a:spcPts val="1200"/>
                        </a:lnSpc>
                        <a:spcAft>
                          <a:spcPts val="0"/>
                        </a:spcAft>
                      </a:pPr>
                      <a:r>
                        <a:rPr lang="ja-JP" sz="1400" kern="100" dirty="0">
                          <a:effectLst/>
                        </a:rPr>
                        <a:t>公的在庫品増加</a:t>
                      </a:r>
                      <a:endParaRPr lang="ja-JP" sz="1400" kern="100" dirty="0">
                        <a:effectLst/>
                        <a:latin typeface="Times New Roman"/>
                        <a:ea typeface="ＭＳ 明朝"/>
                      </a:endParaRPr>
                    </a:p>
                  </a:txBody>
                  <a:tcPr marL="68580" marR="68580" marT="0" marB="0" anchor="ctr"/>
                </a:tc>
                <a:tc>
                  <a:txBody>
                    <a:bodyPr/>
                    <a:lstStyle/>
                    <a:p>
                      <a:pPr>
                        <a:lnSpc>
                          <a:spcPts val="1200"/>
                        </a:lnSpc>
                        <a:spcAft>
                          <a:spcPts val="0"/>
                        </a:spcAft>
                      </a:pPr>
                      <a:r>
                        <a:rPr lang="en-US" sz="1400" kern="100" dirty="0">
                          <a:effectLst/>
                        </a:rPr>
                        <a:t>(-0.1)</a:t>
                      </a:r>
                      <a:endParaRPr lang="ja-JP" sz="1400" kern="100" dirty="0">
                        <a:effectLst/>
                        <a:latin typeface="Times New Roman"/>
                        <a:ea typeface="ＭＳ 明朝"/>
                      </a:endParaRPr>
                    </a:p>
                  </a:txBody>
                  <a:tcPr marL="68580" marR="68580" marT="0" marB="0" anchor="ctr"/>
                </a:tc>
                <a:tc>
                  <a:txBody>
                    <a:bodyPr/>
                    <a:lstStyle/>
                    <a:p>
                      <a:pPr>
                        <a:lnSpc>
                          <a:spcPts val="1200"/>
                        </a:lnSpc>
                        <a:spcAft>
                          <a:spcPts val="0"/>
                        </a:spcAft>
                      </a:pPr>
                      <a:r>
                        <a:rPr lang="en-US" sz="1400" kern="100" dirty="0">
                          <a:effectLst/>
                        </a:rPr>
                        <a:t>(0.0)</a:t>
                      </a:r>
                      <a:endParaRPr lang="ja-JP" sz="1400" kern="100" dirty="0">
                        <a:effectLst/>
                        <a:latin typeface="Times New Roman"/>
                        <a:ea typeface="ＭＳ 明朝"/>
                      </a:endParaRPr>
                    </a:p>
                  </a:txBody>
                  <a:tcPr marL="68580" marR="68580" marT="0" marB="0" anchor="ctr"/>
                </a:tc>
                <a:tc>
                  <a:txBody>
                    <a:bodyPr/>
                    <a:lstStyle/>
                    <a:p>
                      <a:pPr>
                        <a:lnSpc>
                          <a:spcPts val="1200"/>
                        </a:lnSpc>
                        <a:spcAft>
                          <a:spcPts val="0"/>
                        </a:spcAft>
                      </a:pPr>
                      <a:r>
                        <a:rPr lang="en-US" sz="1400" kern="100" dirty="0">
                          <a:effectLst/>
                        </a:rPr>
                        <a:t>(0.0)</a:t>
                      </a:r>
                      <a:endParaRPr lang="ja-JP" sz="1400" kern="100" dirty="0">
                        <a:effectLst/>
                        <a:latin typeface="Times New Roman"/>
                        <a:ea typeface="ＭＳ 明朝"/>
                      </a:endParaRPr>
                    </a:p>
                  </a:txBody>
                  <a:tcPr marL="68580" marR="68580" marT="0" marB="0" anchor="ctr"/>
                </a:tc>
                <a:extLst>
                  <a:ext uri="{0D108BD9-81ED-4DB2-BD59-A6C34878D82A}">
                    <a16:rowId xmlns="" xmlns:a16="http://schemas.microsoft.com/office/drawing/2014/main" val="10008"/>
                  </a:ext>
                </a:extLst>
              </a:tr>
              <a:tr h="512503">
                <a:tc>
                  <a:txBody>
                    <a:bodyPr/>
                    <a:lstStyle/>
                    <a:p>
                      <a:pPr>
                        <a:lnSpc>
                          <a:spcPts val="1200"/>
                        </a:lnSpc>
                        <a:spcAft>
                          <a:spcPts val="0"/>
                        </a:spcAft>
                      </a:pPr>
                      <a:r>
                        <a:rPr lang="ja-JP" sz="1400" kern="100" dirty="0">
                          <a:effectLst/>
                        </a:rPr>
                        <a:t>財・サービスの輸出</a:t>
                      </a:r>
                      <a:endParaRPr lang="ja-JP" sz="1400" kern="100" dirty="0">
                        <a:effectLst/>
                        <a:latin typeface="Times New Roman"/>
                        <a:ea typeface="ＭＳ 明朝"/>
                      </a:endParaRPr>
                    </a:p>
                  </a:txBody>
                  <a:tcPr marL="68580" marR="68580" marT="0" marB="0" anchor="ctr"/>
                </a:tc>
                <a:tc>
                  <a:txBody>
                    <a:bodyPr/>
                    <a:lstStyle/>
                    <a:p>
                      <a:pPr>
                        <a:lnSpc>
                          <a:spcPts val="1200"/>
                        </a:lnSpc>
                        <a:spcAft>
                          <a:spcPts val="0"/>
                        </a:spcAft>
                      </a:pPr>
                      <a:r>
                        <a:rPr lang="en-US" sz="1400" kern="100" dirty="0">
                          <a:effectLst/>
                        </a:rPr>
                        <a:t>14.0</a:t>
                      </a:r>
                      <a:endParaRPr lang="ja-JP" sz="1400" kern="100" dirty="0">
                        <a:effectLst/>
                      </a:endParaRPr>
                    </a:p>
                    <a:p>
                      <a:pPr>
                        <a:lnSpc>
                          <a:spcPts val="1200"/>
                        </a:lnSpc>
                        <a:spcAft>
                          <a:spcPts val="0"/>
                        </a:spcAft>
                      </a:pPr>
                      <a:r>
                        <a:rPr lang="en-US" sz="1400" kern="100" dirty="0">
                          <a:effectLst/>
                        </a:rPr>
                        <a:t>(0.6)</a:t>
                      </a:r>
                      <a:endParaRPr lang="ja-JP" sz="1400" kern="100" dirty="0">
                        <a:effectLst/>
                        <a:latin typeface="Times New Roman"/>
                        <a:ea typeface="ＭＳ 明朝"/>
                      </a:endParaRPr>
                    </a:p>
                  </a:txBody>
                  <a:tcPr marL="68580" marR="68580" marT="0" marB="0" anchor="ctr"/>
                </a:tc>
                <a:tc>
                  <a:txBody>
                    <a:bodyPr/>
                    <a:lstStyle/>
                    <a:p>
                      <a:pPr>
                        <a:lnSpc>
                          <a:spcPts val="1200"/>
                        </a:lnSpc>
                        <a:spcAft>
                          <a:spcPts val="0"/>
                        </a:spcAft>
                      </a:pPr>
                      <a:r>
                        <a:rPr lang="en-US" sz="1400" kern="100" dirty="0">
                          <a:effectLst/>
                        </a:rPr>
                        <a:t>6.6</a:t>
                      </a:r>
                      <a:endParaRPr lang="ja-JP" sz="1400" kern="100" dirty="0">
                        <a:effectLst/>
                      </a:endParaRPr>
                    </a:p>
                    <a:p>
                      <a:pPr>
                        <a:lnSpc>
                          <a:spcPts val="1200"/>
                        </a:lnSpc>
                        <a:spcAft>
                          <a:spcPts val="0"/>
                        </a:spcAft>
                      </a:pPr>
                      <a:r>
                        <a:rPr lang="en-US" sz="1400" kern="100" dirty="0">
                          <a:effectLst/>
                        </a:rPr>
                        <a:t>(0.6)</a:t>
                      </a:r>
                      <a:endParaRPr lang="ja-JP" sz="1400" kern="100" dirty="0">
                        <a:effectLst/>
                        <a:latin typeface="Times New Roman"/>
                        <a:ea typeface="ＭＳ 明朝"/>
                      </a:endParaRPr>
                    </a:p>
                  </a:txBody>
                  <a:tcPr marL="68580" marR="68580" marT="0" marB="0" anchor="ctr"/>
                </a:tc>
                <a:tc>
                  <a:txBody>
                    <a:bodyPr/>
                    <a:lstStyle/>
                    <a:p>
                      <a:pPr>
                        <a:lnSpc>
                          <a:spcPts val="1200"/>
                        </a:lnSpc>
                        <a:spcAft>
                          <a:spcPts val="0"/>
                        </a:spcAft>
                      </a:pPr>
                      <a:r>
                        <a:rPr lang="en-US" sz="1400" kern="100" dirty="0">
                          <a:effectLst/>
                        </a:rPr>
                        <a:t>4.4</a:t>
                      </a:r>
                      <a:endParaRPr lang="ja-JP" sz="1400" kern="100" dirty="0">
                        <a:effectLst/>
                      </a:endParaRPr>
                    </a:p>
                    <a:p>
                      <a:pPr>
                        <a:lnSpc>
                          <a:spcPts val="1200"/>
                        </a:lnSpc>
                        <a:spcAft>
                          <a:spcPts val="0"/>
                        </a:spcAft>
                      </a:pPr>
                      <a:r>
                        <a:rPr lang="en-US" sz="1400" kern="100" dirty="0">
                          <a:effectLst/>
                        </a:rPr>
                        <a:t>(0.5)</a:t>
                      </a:r>
                      <a:endParaRPr lang="ja-JP" sz="1400" kern="100" dirty="0">
                        <a:effectLst/>
                        <a:latin typeface="Times New Roman"/>
                        <a:ea typeface="ＭＳ 明朝"/>
                      </a:endParaRPr>
                    </a:p>
                  </a:txBody>
                  <a:tcPr marL="68580" marR="68580" marT="0" marB="0" anchor="ctr"/>
                </a:tc>
                <a:extLst>
                  <a:ext uri="{0D108BD9-81ED-4DB2-BD59-A6C34878D82A}">
                    <a16:rowId xmlns="" xmlns:a16="http://schemas.microsoft.com/office/drawing/2014/main" val="10009"/>
                  </a:ext>
                </a:extLst>
              </a:tr>
              <a:tr h="512503">
                <a:tc>
                  <a:txBody>
                    <a:bodyPr/>
                    <a:lstStyle/>
                    <a:p>
                      <a:pPr>
                        <a:lnSpc>
                          <a:spcPts val="1200"/>
                        </a:lnSpc>
                        <a:spcAft>
                          <a:spcPts val="0"/>
                        </a:spcAft>
                      </a:pPr>
                      <a:r>
                        <a:rPr lang="en-US" sz="1400" kern="100" dirty="0">
                          <a:effectLst/>
                        </a:rPr>
                        <a:t>(</a:t>
                      </a:r>
                      <a:r>
                        <a:rPr lang="ja-JP" sz="1400" kern="100" dirty="0">
                          <a:effectLst/>
                        </a:rPr>
                        <a:t>控除</a:t>
                      </a:r>
                      <a:r>
                        <a:rPr lang="en-US" sz="1400" kern="100" dirty="0">
                          <a:effectLst/>
                        </a:rPr>
                        <a:t>)</a:t>
                      </a:r>
                      <a:r>
                        <a:rPr lang="ja-JP" sz="1400" kern="100" dirty="0">
                          <a:effectLst/>
                        </a:rPr>
                        <a:t>財・サービスの輸入</a:t>
                      </a:r>
                      <a:endParaRPr lang="ja-JP" sz="1400" kern="100" dirty="0">
                        <a:effectLst/>
                        <a:latin typeface="Times New Roman"/>
                        <a:ea typeface="ＭＳ 明朝"/>
                      </a:endParaRPr>
                    </a:p>
                  </a:txBody>
                  <a:tcPr marL="68580" marR="68580" marT="0" marB="0" anchor="ctr"/>
                </a:tc>
                <a:tc>
                  <a:txBody>
                    <a:bodyPr/>
                    <a:lstStyle/>
                    <a:p>
                      <a:pPr>
                        <a:lnSpc>
                          <a:spcPts val="1200"/>
                        </a:lnSpc>
                        <a:spcAft>
                          <a:spcPts val="0"/>
                        </a:spcAft>
                      </a:pPr>
                      <a:r>
                        <a:rPr lang="en-US" sz="1400" kern="100" dirty="0">
                          <a:effectLst/>
                        </a:rPr>
                        <a:t>14.7</a:t>
                      </a:r>
                      <a:endParaRPr lang="ja-JP" sz="1400" kern="100" dirty="0">
                        <a:effectLst/>
                      </a:endParaRPr>
                    </a:p>
                    <a:p>
                      <a:pPr>
                        <a:lnSpc>
                          <a:spcPts val="1200"/>
                        </a:lnSpc>
                        <a:spcAft>
                          <a:spcPts val="0"/>
                        </a:spcAft>
                      </a:pPr>
                      <a:r>
                        <a:rPr lang="en-US" sz="1400" kern="100" dirty="0">
                          <a:effectLst/>
                        </a:rPr>
                        <a:t>(0.8)</a:t>
                      </a:r>
                      <a:endParaRPr lang="ja-JP" sz="1400" kern="100" dirty="0">
                        <a:effectLst/>
                        <a:latin typeface="Times New Roman"/>
                        <a:ea typeface="ＭＳ 明朝"/>
                      </a:endParaRPr>
                    </a:p>
                  </a:txBody>
                  <a:tcPr marL="68580" marR="68580" marT="0" marB="0" anchor="ctr"/>
                </a:tc>
                <a:tc>
                  <a:txBody>
                    <a:bodyPr/>
                    <a:lstStyle/>
                    <a:p>
                      <a:pPr>
                        <a:lnSpc>
                          <a:spcPts val="1200"/>
                        </a:lnSpc>
                        <a:spcAft>
                          <a:spcPts val="0"/>
                        </a:spcAft>
                      </a:pPr>
                      <a:r>
                        <a:rPr lang="en-US" sz="1400" kern="100" dirty="0">
                          <a:effectLst/>
                        </a:rPr>
                        <a:t>4.8</a:t>
                      </a:r>
                      <a:endParaRPr lang="ja-JP" sz="1400" kern="100" dirty="0">
                        <a:effectLst/>
                      </a:endParaRPr>
                    </a:p>
                    <a:p>
                      <a:pPr>
                        <a:lnSpc>
                          <a:spcPts val="1200"/>
                        </a:lnSpc>
                        <a:spcAft>
                          <a:spcPts val="0"/>
                        </a:spcAft>
                      </a:pPr>
                      <a:r>
                        <a:rPr lang="en-US" sz="1400" kern="100" dirty="0">
                          <a:effectLst/>
                        </a:rPr>
                        <a:t>(0.4)</a:t>
                      </a:r>
                      <a:endParaRPr lang="ja-JP" sz="1400" kern="100" dirty="0">
                        <a:effectLst/>
                        <a:latin typeface="Times New Roman"/>
                        <a:ea typeface="ＭＳ 明朝"/>
                      </a:endParaRPr>
                    </a:p>
                  </a:txBody>
                  <a:tcPr marL="68580" marR="68580" marT="0" marB="0" anchor="ctr"/>
                </a:tc>
                <a:tc>
                  <a:txBody>
                    <a:bodyPr/>
                    <a:lstStyle/>
                    <a:p>
                      <a:pPr>
                        <a:lnSpc>
                          <a:spcPts val="1200"/>
                        </a:lnSpc>
                        <a:spcAft>
                          <a:spcPts val="0"/>
                        </a:spcAft>
                      </a:pPr>
                      <a:r>
                        <a:rPr lang="en-US" sz="1400" kern="100" dirty="0">
                          <a:effectLst/>
                        </a:rPr>
                        <a:t>3.3</a:t>
                      </a:r>
                      <a:endParaRPr lang="ja-JP" sz="1400" kern="100" dirty="0">
                        <a:effectLst/>
                      </a:endParaRPr>
                    </a:p>
                    <a:p>
                      <a:pPr>
                        <a:lnSpc>
                          <a:spcPts val="1200"/>
                        </a:lnSpc>
                        <a:spcAft>
                          <a:spcPts val="0"/>
                        </a:spcAft>
                      </a:pPr>
                      <a:r>
                        <a:rPr lang="en-US" sz="1400" kern="100" dirty="0">
                          <a:effectLst/>
                        </a:rPr>
                        <a:t>(0.3)</a:t>
                      </a:r>
                      <a:endParaRPr lang="ja-JP" sz="1400" kern="100" dirty="0">
                        <a:effectLst/>
                        <a:latin typeface="Times New Roman"/>
                        <a:ea typeface="ＭＳ 明朝"/>
                      </a:endParaRPr>
                    </a:p>
                  </a:txBody>
                  <a:tcPr marL="68580" marR="68580" marT="0" marB="0" anchor="ctr"/>
                </a:tc>
                <a:extLst>
                  <a:ext uri="{0D108BD9-81ED-4DB2-BD59-A6C34878D82A}">
                    <a16:rowId xmlns="" xmlns:a16="http://schemas.microsoft.com/office/drawing/2014/main" val="10010"/>
                  </a:ext>
                </a:extLst>
              </a:tr>
            </a:tbl>
          </a:graphicData>
        </a:graphic>
      </p:graphicFrame>
      <p:sp>
        <p:nvSpPr>
          <p:cNvPr id="7" name="テキスト ボックス 6"/>
          <p:cNvSpPr txBox="1"/>
          <p:nvPr/>
        </p:nvSpPr>
        <p:spPr>
          <a:xfrm>
            <a:off x="3419872" y="6309320"/>
            <a:ext cx="4968552" cy="523220"/>
          </a:xfrm>
          <a:prstGeom prst="rect">
            <a:avLst/>
          </a:prstGeom>
          <a:noFill/>
        </p:spPr>
        <p:txBody>
          <a:bodyPr wrap="square" rtlCol="0">
            <a:spAutoFit/>
          </a:bodyPr>
          <a:lstStyle/>
          <a:p>
            <a:r>
              <a:rPr lang="ja-JP" altLang="en-US" sz="1400" dirty="0"/>
              <a:t>出所：高度成長期，安定成長期は小峰</a:t>
            </a:r>
            <a:r>
              <a:rPr lang="en-US" altLang="ja-JP" sz="1400" dirty="0"/>
              <a:t>[2016]39</a:t>
            </a:r>
            <a:r>
              <a:rPr lang="ja-JP" altLang="en-US" sz="1400" dirty="0"/>
              <a:t>頁，低成長期は</a:t>
            </a:r>
            <a:r>
              <a:rPr lang="en-US" altLang="ja-JP" sz="1400" dirty="0"/>
              <a:t>2016</a:t>
            </a:r>
            <a:r>
              <a:rPr lang="ja-JP" altLang="en-US" sz="1400" dirty="0"/>
              <a:t>年度国民経済計算より作成。</a:t>
            </a:r>
            <a:endParaRPr kumimoji="1" lang="ja-JP" altLang="en-US" sz="1400" dirty="0"/>
          </a:p>
        </p:txBody>
      </p:sp>
    </p:spTree>
    <p:extLst>
      <p:ext uri="{BB962C8B-B14F-4D97-AF65-F5344CB8AC3E}">
        <p14:creationId xmlns:p14="http://schemas.microsoft.com/office/powerpoint/2010/main" val="3460227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１</a:t>
            </a:r>
            <a:r>
              <a:rPr kumimoji="1" lang="ja-JP" altLang="en-US" dirty="0"/>
              <a:t>　戦後経済成長の長期趨勢</a:t>
            </a:r>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4</a:t>
            </a:fld>
            <a:endParaRPr lang="en-US" altLang="ja-JP" dirty="0"/>
          </a:p>
        </p:txBody>
      </p:sp>
    </p:spTree>
    <p:extLst>
      <p:ext uri="{BB962C8B-B14F-4D97-AF65-F5344CB8AC3E}">
        <p14:creationId xmlns:p14="http://schemas.microsoft.com/office/powerpoint/2010/main" val="29581767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輸出産業の国際</a:t>
            </a:r>
            <a:r>
              <a:rPr kumimoji="1" lang="ja-JP" altLang="en-US" dirty="0"/>
              <a:t>競争力停滞</a:t>
            </a:r>
          </a:p>
        </p:txBody>
      </p:sp>
      <p:sp>
        <p:nvSpPr>
          <p:cNvPr id="3" name="コンテンツ プレースホルダー 2"/>
          <p:cNvSpPr>
            <a:spLocks noGrp="1"/>
          </p:cNvSpPr>
          <p:nvPr>
            <p:ph idx="1"/>
          </p:nvPr>
        </p:nvSpPr>
        <p:spPr>
          <a:xfrm>
            <a:off x="251520" y="1097725"/>
            <a:ext cx="8712968" cy="2691315"/>
          </a:xfrm>
        </p:spPr>
        <p:txBody>
          <a:bodyPr>
            <a:normAutofit fontScale="62500" lnSpcReduction="20000"/>
          </a:bodyPr>
          <a:lstStyle/>
          <a:p>
            <a:r>
              <a:rPr kumimoji="1" lang="ja-JP" altLang="en-US" dirty="0"/>
              <a:t>貿易特化係数による分析</a:t>
            </a:r>
            <a:endParaRPr kumimoji="1" lang="en-US" altLang="ja-JP" dirty="0"/>
          </a:p>
          <a:p>
            <a:pPr lvl="1"/>
            <a:r>
              <a:rPr kumimoji="1" lang="ja-JP" altLang="en-US" dirty="0"/>
              <a:t>貿易特化係数＝（輸出</a:t>
            </a:r>
            <a:r>
              <a:rPr lang="ja-JP" altLang="en-US" dirty="0"/>
              <a:t>－輸入）／（輸出</a:t>
            </a:r>
            <a:r>
              <a:rPr lang="en-US" altLang="ja-JP" dirty="0"/>
              <a:t>+</a:t>
            </a:r>
            <a:r>
              <a:rPr lang="ja-JP" altLang="en-US" dirty="0"/>
              <a:t>輸入）</a:t>
            </a:r>
            <a:endParaRPr kumimoji="1" lang="en-US" altLang="ja-JP" dirty="0"/>
          </a:p>
          <a:p>
            <a:r>
              <a:rPr kumimoji="1" lang="ja-JP" altLang="en-US" dirty="0"/>
              <a:t>日本国内の製造業の国際競争力低下</a:t>
            </a:r>
            <a:endParaRPr kumimoji="1" lang="en-US" altLang="ja-JP" dirty="0"/>
          </a:p>
          <a:p>
            <a:pPr lvl="1"/>
            <a:r>
              <a:rPr lang="ja-JP" altLang="en-US" dirty="0"/>
              <a:t>自動車は堅調</a:t>
            </a:r>
            <a:endParaRPr lang="en-US" altLang="ja-JP" dirty="0"/>
          </a:p>
          <a:p>
            <a:pPr lvl="1"/>
            <a:r>
              <a:rPr lang="ja-JP" altLang="en-US" dirty="0"/>
              <a:t>機械は下げ止まり</a:t>
            </a:r>
            <a:endParaRPr lang="en-US" altLang="ja-JP" dirty="0"/>
          </a:p>
          <a:p>
            <a:pPr lvl="1"/>
            <a:r>
              <a:rPr lang="ja-JP" altLang="en-US" dirty="0"/>
              <a:t>電気機器の低下</a:t>
            </a:r>
            <a:endParaRPr lang="en-US" altLang="ja-JP" dirty="0"/>
          </a:p>
          <a:p>
            <a:pPr lvl="1"/>
            <a:r>
              <a:rPr lang="ja-JP" altLang="en-US" dirty="0"/>
              <a:t>鉄鋼は輸出額がやや少ないが堅調</a:t>
            </a:r>
            <a:endParaRPr lang="en-US" altLang="ja-JP" dirty="0"/>
          </a:p>
          <a:p>
            <a:r>
              <a:rPr lang="en-US" altLang="ja-JP" dirty="0"/>
              <a:t>1964</a:t>
            </a:r>
            <a:r>
              <a:rPr lang="ja-JP" altLang="en-US" dirty="0"/>
              <a:t>年以後一貫して黒字だった貿易収支が</a:t>
            </a:r>
            <a:r>
              <a:rPr lang="en-US" altLang="ja-JP" dirty="0"/>
              <a:t>2012-2014</a:t>
            </a:r>
            <a:r>
              <a:rPr lang="ja-JP" altLang="en-US" dirty="0"/>
              <a:t>年は赤字に</a:t>
            </a:r>
            <a:endParaRPr lang="en-US" altLang="ja-JP" dirty="0"/>
          </a:p>
          <a:p>
            <a:pPr lvl="1"/>
            <a:r>
              <a:rPr lang="ja-JP" altLang="en-US" dirty="0"/>
              <a:t>内需が豊かな証ならば問題ないが，輸出産業の交代がうまくいっていない証</a:t>
            </a:r>
            <a:endParaRPr lang="en-US" altLang="ja-JP" dirty="0"/>
          </a:p>
          <a:p>
            <a:pPr lvl="1"/>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40</a:t>
            </a:fld>
            <a:endParaRPr lang="en-US" altLang="ja-JP" dirty="0"/>
          </a:p>
        </p:txBody>
      </p:sp>
      <p:sp>
        <p:nvSpPr>
          <p:cNvPr id="6" name="テキスト ボックス 5"/>
          <p:cNvSpPr txBox="1"/>
          <p:nvPr/>
        </p:nvSpPr>
        <p:spPr>
          <a:xfrm>
            <a:off x="4586169" y="4581128"/>
            <a:ext cx="2880320" cy="738664"/>
          </a:xfrm>
          <a:prstGeom prst="rect">
            <a:avLst/>
          </a:prstGeom>
          <a:noFill/>
        </p:spPr>
        <p:txBody>
          <a:bodyPr wrap="square" rtlCol="0">
            <a:spAutoFit/>
          </a:bodyPr>
          <a:lstStyle/>
          <a:p>
            <a:r>
              <a:rPr kumimoji="1" lang="ja-JP" altLang="en-US" sz="1400" dirty="0"/>
              <a:t>注：コンピュータは一般機械に含まれる。白物家電，</a:t>
            </a:r>
            <a:r>
              <a:rPr kumimoji="1" lang="en-US" altLang="ja-JP" sz="1400" dirty="0"/>
              <a:t>AV</a:t>
            </a:r>
            <a:r>
              <a:rPr kumimoji="1" lang="ja-JP" altLang="en-US" sz="1400" dirty="0"/>
              <a:t>機器，重電機器は電気機器に含まれる。</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629808"/>
            <a:ext cx="4032448" cy="3180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4573537" y="5679450"/>
            <a:ext cx="3024336" cy="646331"/>
          </a:xfrm>
          <a:prstGeom prst="rect">
            <a:avLst/>
          </a:prstGeom>
          <a:noFill/>
        </p:spPr>
        <p:txBody>
          <a:bodyPr wrap="square" rtlCol="0">
            <a:spAutoFit/>
          </a:bodyPr>
          <a:lstStyle/>
          <a:p>
            <a:r>
              <a:rPr kumimoji="1" lang="ja-JP" altLang="en-US" dirty="0"/>
              <a:t>出所：</a:t>
            </a:r>
            <a:r>
              <a:rPr kumimoji="1" lang="en-US" altLang="ja-JP" dirty="0"/>
              <a:t>『</a:t>
            </a:r>
            <a:r>
              <a:rPr kumimoji="1" lang="ja-JP" altLang="en-US" dirty="0"/>
              <a:t>通商白書</a:t>
            </a:r>
            <a:r>
              <a:rPr kumimoji="1" lang="en-US" altLang="ja-JP" dirty="0"/>
              <a:t>』2013</a:t>
            </a:r>
            <a:r>
              <a:rPr kumimoji="1" lang="ja-JP" altLang="en-US" dirty="0"/>
              <a:t>年版，</a:t>
            </a:r>
            <a:r>
              <a:rPr kumimoji="1" lang="en-US" altLang="ja-JP" dirty="0"/>
              <a:t>3</a:t>
            </a:r>
            <a:r>
              <a:rPr kumimoji="1" lang="ja-JP" altLang="en-US" dirty="0"/>
              <a:t>分</a:t>
            </a:r>
            <a:r>
              <a:rPr kumimoji="1" lang="en-US" altLang="ja-JP" dirty="0"/>
              <a:t>3</a:t>
            </a:r>
            <a:r>
              <a:rPr kumimoji="1" lang="ja-JP" altLang="en-US" dirty="0"/>
              <a:t>章</a:t>
            </a:r>
            <a:r>
              <a:rPr kumimoji="1" lang="en-US" altLang="ja-JP" dirty="0"/>
              <a:t>2</a:t>
            </a:r>
            <a:r>
              <a:rPr kumimoji="1" lang="ja-JP" altLang="en-US" dirty="0"/>
              <a:t>節</a:t>
            </a:r>
            <a:r>
              <a:rPr kumimoji="1" lang="en-US" altLang="ja-JP" dirty="0"/>
              <a:t>2</a:t>
            </a:r>
            <a:r>
              <a:rPr kumimoji="1" lang="ja-JP" altLang="en-US" dirty="0"/>
              <a:t>．</a:t>
            </a:r>
            <a:r>
              <a:rPr kumimoji="1" lang="en-US" altLang="ja-JP" dirty="0"/>
              <a:t>(2)</a:t>
            </a:r>
            <a:r>
              <a:rPr kumimoji="1" lang="ja-JP" altLang="en-US" dirty="0"/>
              <a:t>。</a:t>
            </a:r>
          </a:p>
        </p:txBody>
      </p:sp>
      <p:sp>
        <p:nvSpPr>
          <p:cNvPr id="9" name="テキスト ボックス 8"/>
          <p:cNvSpPr txBox="1"/>
          <p:nvPr/>
        </p:nvSpPr>
        <p:spPr>
          <a:xfrm>
            <a:off x="4262643" y="3789040"/>
            <a:ext cx="3203846" cy="707886"/>
          </a:xfrm>
          <a:prstGeom prst="rect">
            <a:avLst/>
          </a:prstGeom>
          <a:noFill/>
        </p:spPr>
        <p:txBody>
          <a:bodyPr wrap="square" rtlCol="0">
            <a:spAutoFit/>
          </a:bodyPr>
          <a:lstStyle/>
          <a:p>
            <a:r>
              <a:rPr kumimoji="1" lang="ja-JP" altLang="en-US" sz="2000" dirty="0"/>
              <a:t>日本の産業別輸出額と貿易特化係数</a:t>
            </a:r>
          </a:p>
        </p:txBody>
      </p:sp>
    </p:spTree>
    <p:extLst>
      <p:ext uri="{BB962C8B-B14F-4D97-AF65-F5344CB8AC3E}">
        <p14:creationId xmlns:p14="http://schemas.microsoft.com/office/powerpoint/2010/main" val="23458529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日本の産業別貿易特化係数推移</a:t>
            </a:r>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41</a:t>
            </a:fld>
            <a:endParaRPr lang="en-US" altLang="ja-JP" dirty="0"/>
          </a:p>
        </p:txBody>
      </p:sp>
      <p:sp>
        <p:nvSpPr>
          <p:cNvPr id="7" name="テキスト ボックス 6"/>
          <p:cNvSpPr txBox="1"/>
          <p:nvPr/>
        </p:nvSpPr>
        <p:spPr>
          <a:xfrm>
            <a:off x="755576" y="6093296"/>
            <a:ext cx="7143375" cy="369332"/>
          </a:xfrm>
          <a:prstGeom prst="rect">
            <a:avLst/>
          </a:prstGeom>
          <a:noFill/>
        </p:spPr>
        <p:txBody>
          <a:bodyPr wrap="square" rtlCol="0">
            <a:spAutoFit/>
          </a:bodyPr>
          <a:lstStyle/>
          <a:p>
            <a:r>
              <a:rPr kumimoji="1" lang="ja-JP" altLang="en-US" dirty="0"/>
              <a:t>出所：</a:t>
            </a:r>
            <a:r>
              <a:rPr kumimoji="1" lang="en-US" altLang="ja-JP" dirty="0"/>
              <a:t>『</a:t>
            </a:r>
            <a:r>
              <a:rPr kumimoji="1" lang="ja-JP" altLang="en-US" dirty="0"/>
              <a:t>通商白書</a:t>
            </a:r>
            <a:r>
              <a:rPr kumimoji="1" lang="en-US" altLang="ja-JP" dirty="0"/>
              <a:t>』2013</a:t>
            </a:r>
            <a:r>
              <a:rPr kumimoji="1" lang="ja-JP" altLang="en-US" dirty="0"/>
              <a:t>年版，</a:t>
            </a:r>
            <a:r>
              <a:rPr kumimoji="1" lang="en-US" altLang="ja-JP" dirty="0"/>
              <a:t>3</a:t>
            </a:r>
            <a:r>
              <a:rPr kumimoji="1" lang="ja-JP" altLang="en-US" dirty="0"/>
              <a:t>分</a:t>
            </a:r>
            <a:r>
              <a:rPr kumimoji="1" lang="en-US" altLang="ja-JP" dirty="0"/>
              <a:t>3</a:t>
            </a:r>
            <a:r>
              <a:rPr kumimoji="1" lang="ja-JP" altLang="en-US" dirty="0"/>
              <a:t>章</a:t>
            </a:r>
            <a:r>
              <a:rPr kumimoji="1" lang="en-US" altLang="ja-JP" dirty="0"/>
              <a:t>2</a:t>
            </a:r>
            <a:r>
              <a:rPr kumimoji="1" lang="ja-JP" altLang="en-US" dirty="0"/>
              <a:t>節</a:t>
            </a:r>
            <a:r>
              <a:rPr kumimoji="1" lang="en-US" altLang="ja-JP" dirty="0"/>
              <a:t>2</a:t>
            </a:r>
            <a:r>
              <a:rPr kumimoji="1" lang="ja-JP" altLang="en-US" dirty="0"/>
              <a:t>．</a:t>
            </a:r>
            <a:r>
              <a:rPr kumimoji="1" lang="en-US" altLang="ja-JP" dirty="0"/>
              <a:t>(2)</a:t>
            </a:r>
            <a:r>
              <a:rPr kumimoji="1" lang="ja-JP" altLang="en-US" dirty="0"/>
              <a:t>のデータにより作成。</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844824"/>
            <a:ext cx="6633790" cy="4189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03845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家計所得の停滞</a:t>
            </a:r>
          </a:p>
        </p:txBody>
      </p:sp>
      <p:sp>
        <p:nvSpPr>
          <p:cNvPr id="3" name="コンテンツ プレースホルダー 2"/>
          <p:cNvSpPr>
            <a:spLocks noGrp="1"/>
          </p:cNvSpPr>
          <p:nvPr>
            <p:ph sz="half" idx="1"/>
          </p:nvPr>
        </p:nvSpPr>
        <p:spPr>
          <a:xfrm>
            <a:off x="457200" y="1600201"/>
            <a:ext cx="8363272" cy="1540767"/>
          </a:xfrm>
        </p:spPr>
        <p:txBody>
          <a:bodyPr/>
          <a:lstStyle/>
          <a:p>
            <a:r>
              <a:rPr kumimoji="1" lang="ja-JP" altLang="en-US" dirty="0"/>
              <a:t>可処分所得と消費支出の停滞</a:t>
            </a:r>
            <a:endParaRPr kumimoji="1" lang="en-US" altLang="ja-JP" dirty="0"/>
          </a:p>
          <a:p>
            <a:pPr lvl="1"/>
            <a:r>
              <a:rPr kumimoji="1" lang="ja-JP" altLang="en-US" dirty="0"/>
              <a:t>家計調整可処分所得平均増加率</a:t>
            </a:r>
            <a:endParaRPr kumimoji="1" lang="en-US" altLang="ja-JP" dirty="0"/>
          </a:p>
          <a:p>
            <a:pPr lvl="2"/>
            <a:r>
              <a:rPr kumimoji="1" lang="en-US" altLang="ja-JP" dirty="0"/>
              <a:t>1980</a:t>
            </a:r>
            <a:r>
              <a:rPr kumimoji="1" lang="ja-JP" altLang="en-US" dirty="0"/>
              <a:t>年代：</a:t>
            </a:r>
            <a:r>
              <a:rPr kumimoji="1" lang="en-US" altLang="ja-JP" dirty="0"/>
              <a:t>2.8</a:t>
            </a:r>
            <a:r>
              <a:rPr lang="en-US" altLang="ja-JP" dirty="0"/>
              <a:t>%</a:t>
            </a:r>
            <a:r>
              <a:rPr lang="ja-JP" altLang="en-US" dirty="0"/>
              <a:t>→</a:t>
            </a:r>
            <a:r>
              <a:rPr lang="en-US" altLang="ja-JP" dirty="0"/>
              <a:t>90</a:t>
            </a:r>
            <a:r>
              <a:rPr lang="ja-JP" altLang="en-US" dirty="0"/>
              <a:t>年代</a:t>
            </a:r>
            <a:r>
              <a:rPr lang="en-US" altLang="ja-JP" dirty="0"/>
              <a:t>1.5</a:t>
            </a:r>
            <a:r>
              <a:rPr lang="ja-JP" altLang="en-US" dirty="0"/>
              <a:t>％→</a:t>
            </a:r>
            <a:r>
              <a:rPr lang="en-US" altLang="ja-JP" dirty="0"/>
              <a:t>2000-09</a:t>
            </a:r>
            <a:r>
              <a:rPr lang="ja-JP" altLang="en-US" dirty="0" smtClean="0"/>
              <a:t>年度＿＿＿＿</a:t>
            </a:r>
            <a:endParaRPr kumimoji="1" lang="en-US" altLang="ja-JP" dirty="0"/>
          </a:p>
        </p:txBody>
      </p:sp>
      <p:sp>
        <p:nvSpPr>
          <p:cNvPr id="6" name="コンテンツ プレースホルダー 5"/>
          <p:cNvSpPr>
            <a:spLocks noGrp="1"/>
          </p:cNvSpPr>
          <p:nvPr>
            <p:ph sz="half" idx="2"/>
          </p:nvPr>
        </p:nvSpPr>
        <p:spPr>
          <a:xfrm>
            <a:off x="323528" y="3068960"/>
            <a:ext cx="4038600" cy="3560686"/>
          </a:xfrm>
        </p:spPr>
        <p:txBody>
          <a:bodyPr/>
          <a:lstStyle/>
          <a:p>
            <a:r>
              <a:rPr kumimoji="1" lang="ja-JP" altLang="en-US" dirty="0"/>
              <a:t>家計貯蓄率低下とその要因</a:t>
            </a:r>
            <a:endParaRPr kumimoji="1" lang="en-US" altLang="ja-JP" dirty="0"/>
          </a:p>
          <a:p>
            <a:pPr lvl="1"/>
            <a:r>
              <a:rPr lang="ja-JP" altLang="en-US" dirty="0"/>
              <a:t>消費の拡大を反映しているなら問題ないが，そうではない</a:t>
            </a:r>
            <a:endParaRPr lang="en-US" altLang="ja-JP" dirty="0"/>
          </a:p>
          <a:p>
            <a:pPr lvl="1"/>
            <a:r>
              <a:rPr lang="ja-JP" altLang="en-US" dirty="0"/>
              <a:t>高齢化を反映</a:t>
            </a:r>
            <a:endParaRPr lang="en-US" altLang="ja-JP" dirty="0"/>
          </a:p>
          <a:p>
            <a:pPr lvl="1"/>
            <a:r>
              <a:rPr lang="ja-JP" altLang="en-US" dirty="0"/>
              <a:t>成長率低下による貯蓄余力の低下を反映</a:t>
            </a:r>
            <a:endParaRPr lang="en-US" altLang="ja-JP" dirty="0"/>
          </a:p>
          <a:p>
            <a:pPr marL="914400" lvl="2" indent="0">
              <a:buNone/>
            </a:pPr>
            <a:endParaRPr lang="en-US" altLang="ja-JP" dirty="0"/>
          </a:p>
          <a:p>
            <a:pPr lvl="1"/>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42</a:t>
            </a:fld>
            <a:endParaRPr lang="en-US" altLang="ja-JP" dirty="0"/>
          </a:p>
        </p:txBody>
      </p:sp>
      <p:sp>
        <p:nvSpPr>
          <p:cNvPr id="5" name="テキスト ボックス 4"/>
          <p:cNvSpPr txBox="1"/>
          <p:nvPr/>
        </p:nvSpPr>
        <p:spPr>
          <a:xfrm>
            <a:off x="5652120" y="6444980"/>
            <a:ext cx="2664296" cy="369332"/>
          </a:xfrm>
          <a:prstGeom prst="rect">
            <a:avLst/>
          </a:prstGeom>
          <a:noFill/>
        </p:spPr>
        <p:txBody>
          <a:bodyPr wrap="square" rtlCol="0">
            <a:spAutoFit/>
          </a:bodyPr>
          <a:lstStyle/>
          <a:p>
            <a:r>
              <a:rPr kumimoji="1" lang="ja-JP" altLang="en-US" dirty="0"/>
              <a:t>村田</a:t>
            </a:r>
            <a:r>
              <a:rPr kumimoji="1" lang="en-US" altLang="ja-JP" dirty="0"/>
              <a:t>[2016]208</a:t>
            </a:r>
            <a:r>
              <a:rPr kumimoji="1" lang="ja-JP" altLang="en-US" dirty="0"/>
              <a:t>頁。</a:t>
            </a:r>
          </a:p>
        </p:txBody>
      </p:sp>
    </p:spTree>
    <p:extLst>
      <p:ext uri="{BB962C8B-B14F-4D97-AF65-F5344CB8AC3E}">
        <p14:creationId xmlns:p14="http://schemas.microsoft.com/office/powerpoint/2010/main" val="41592416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2656"/>
            <a:ext cx="8229600" cy="792088"/>
          </a:xfrm>
        </p:spPr>
        <p:txBody>
          <a:bodyPr/>
          <a:lstStyle/>
          <a:p>
            <a:r>
              <a:rPr kumimoji="1" lang="ja-JP" altLang="en-US" dirty="0"/>
              <a:t>格差の再拡大</a:t>
            </a:r>
          </a:p>
        </p:txBody>
      </p:sp>
      <p:sp>
        <p:nvSpPr>
          <p:cNvPr id="3" name="コンテンツ プレースホルダー 2"/>
          <p:cNvSpPr>
            <a:spLocks noGrp="1"/>
          </p:cNvSpPr>
          <p:nvPr>
            <p:ph idx="1"/>
          </p:nvPr>
        </p:nvSpPr>
        <p:spPr>
          <a:xfrm>
            <a:off x="457200" y="1052736"/>
            <a:ext cx="8229600" cy="1773907"/>
          </a:xfrm>
        </p:spPr>
        <p:txBody>
          <a:bodyPr>
            <a:normAutofit fontScale="77500" lnSpcReduction="20000"/>
          </a:bodyPr>
          <a:lstStyle/>
          <a:p>
            <a:r>
              <a:rPr kumimoji="1" lang="ja-JP" altLang="en-US" dirty="0"/>
              <a:t>所得分布</a:t>
            </a:r>
            <a:r>
              <a:rPr kumimoji="1" lang="en-US" altLang="ja-JP" dirty="0"/>
              <a:t>20</a:t>
            </a:r>
            <a:r>
              <a:rPr kumimoji="1" lang="ja-JP" altLang="en-US" dirty="0"/>
              <a:t>分位値の実質所得（</a:t>
            </a:r>
            <a:r>
              <a:rPr kumimoji="1" lang="en-US" altLang="ja-JP" dirty="0"/>
              <a:t>1981</a:t>
            </a:r>
            <a:r>
              <a:rPr kumimoji="1" lang="ja-JP" altLang="en-US" dirty="0"/>
              <a:t>年基準）の年次変化でみると</a:t>
            </a:r>
            <a:r>
              <a:rPr kumimoji="1" lang="en-US" altLang="ja-JP" dirty="0"/>
              <a:t>……</a:t>
            </a:r>
          </a:p>
          <a:p>
            <a:pPr lvl="1"/>
            <a:r>
              <a:rPr kumimoji="1" lang="ja-JP" altLang="en-US" dirty="0"/>
              <a:t>下位層の格差拡大</a:t>
            </a:r>
            <a:endParaRPr kumimoji="1" lang="en-US" altLang="ja-JP" dirty="0"/>
          </a:p>
          <a:p>
            <a:pPr lvl="1"/>
            <a:r>
              <a:rPr lang="en-US" altLang="ja-JP" dirty="0"/>
              <a:t>1990</a:t>
            </a:r>
            <a:r>
              <a:rPr lang="ja-JP" altLang="en-US" dirty="0"/>
              <a:t>年代半ば以降，中央値以下層の実質所得低下</a:t>
            </a:r>
            <a:endParaRPr lang="en-US" altLang="ja-JP" dirty="0"/>
          </a:p>
          <a:p>
            <a:pPr lvl="1"/>
            <a:r>
              <a:rPr kumimoji="1" lang="ja-JP" altLang="en-US" dirty="0"/>
              <a:t>再分配後も緩和効果が弱い　</a:t>
            </a:r>
            <a:r>
              <a:rPr kumimoji="1" lang="ja-JP" altLang="en-US" sz="1400" dirty="0">
                <a:hlinkClick r:id="rId2" action="ppaction://hlinkpres?slideindex=69&amp;slidetitle=格差問題の将来"/>
              </a:rPr>
              <a:t>（スライドジャンプ用リンク）</a:t>
            </a:r>
            <a:endParaRPr kumimoji="1" lang="en-US" altLang="ja-JP" sz="1400" dirty="0"/>
          </a:p>
          <a:p>
            <a:pPr marL="0" indent="0">
              <a:buNone/>
            </a:pPr>
            <a:endParaRPr kumimoji="1" lang="en-US" altLang="ja-JP" dirty="0"/>
          </a:p>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43</a:t>
            </a:fld>
            <a:endParaRPr lang="en-US" altLang="ja-JP" dirty="0"/>
          </a:p>
        </p:txBody>
      </p:sp>
      <p:sp>
        <p:nvSpPr>
          <p:cNvPr id="5" name="テキスト ボックス 4"/>
          <p:cNvSpPr txBox="1"/>
          <p:nvPr/>
        </p:nvSpPr>
        <p:spPr>
          <a:xfrm>
            <a:off x="107505" y="6453336"/>
            <a:ext cx="3956276" cy="369332"/>
          </a:xfrm>
          <a:prstGeom prst="rect">
            <a:avLst/>
          </a:prstGeom>
          <a:noFill/>
        </p:spPr>
        <p:txBody>
          <a:bodyPr wrap="square" rtlCol="0">
            <a:spAutoFit/>
          </a:bodyPr>
          <a:lstStyle/>
          <a:p>
            <a:r>
              <a:rPr kumimoji="1" lang="ja-JP" altLang="en-US" dirty="0"/>
              <a:t>出所：森口</a:t>
            </a:r>
            <a:r>
              <a:rPr kumimoji="1" lang="en-US" altLang="ja-JP" dirty="0"/>
              <a:t>[2017]34</a:t>
            </a:r>
            <a:r>
              <a:rPr kumimoji="1" lang="ja-JP" altLang="en-US" dirty="0"/>
              <a:t>頁。</a:t>
            </a:r>
          </a:p>
        </p:txBody>
      </p:sp>
    </p:spTree>
    <p:extLst>
      <p:ext uri="{BB962C8B-B14F-4D97-AF65-F5344CB8AC3E}">
        <p14:creationId xmlns:p14="http://schemas.microsoft.com/office/powerpoint/2010/main" val="16498291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貧困の再拡大</a:t>
            </a:r>
          </a:p>
        </p:txBody>
      </p:sp>
      <p:sp>
        <p:nvSpPr>
          <p:cNvPr id="3" name="コンテンツ プレースホルダー 2"/>
          <p:cNvSpPr>
            <a:spLocks noGrp="1"/>
          </p:cNvSpPr>
          <p:nvPr>
            <p:ph idx="1"/>
          </p:nvPr>
        </p:nvSpPr>
        <p:spPr>
          <a:xfrm>
            <a:off x="457200" y="1196753"/>
            <a:ext cx="8229600" cy="1440160"/>
          </a:xfrm>
        </p:spPr>
        <p:txBody>
          <a:bodyPr>
            <a:normAutofit fontScale="77500" lnSpcReduction="20000"/>
          </a:bodyPr>
          <a:lstStyle/>
          <a:p>
            <a:r>
              <a:rPr kumimoji="1" lang="ja-JP" altLang="en-US" dirty="0"/>
              <a:t>相対的貧困率の上昇</a:t>
            </a:r>
            <a:endParaRPr kumimoji="1" lang="en-US" altLang="ja-JP" dirty="0"/>
          </a:p>
          <a:p>
            <a:pPr lvl="1"/>
            <a:r>
              <a:rPr lang="ja-JP" altLang="en-US" dirty="0"/>
              <a:t>和田・木村</a:t>
            </a:r>
            <a:r>
              <a:rPr lang="en-US" altLang="ja-JP" dirty="0"/>
              <a:t>[1998]</a:t>
            </a:r>
            <a:r>
              <a:rPr lang="ja-JP" altLang="en-US" dirty="0"/>
              <a:t>と定義が異なるので注意</a:t>
            </a:r>
            <a:endParaRPr lang="en-US" altLang="ja-JP" dirty="0"/>
          </a:p>
          <a:p>
            <a:pPr lvl="1"/>
            <a:r>
              <a:rPr lang="ja-JP" altLang="en-US" dirty="0"/>
              <a:t>日本</a:t>
            </a:r>
            <a:r>
              <a:rPr lang="en-US" altLang="ja-JP" dirty="0"/>
              <a:t>(</a:t>
            </a:r>
            <a:r>
              <a:rPr lang="ja-JP" altLang="en-US" dirty="0"/>
              <a:t>とアメリカと韓国</a:t>
            </a:r>
            <a:r>
              <a:rPr lang="en-US" altLang="ja-JP" dirty="0"/>
              <a:t>)</a:t>
            </a:r>
            <a:r>
              <a:rPr lang="ja-JP" altLang="en-US" dirty="0"/>
              <a:t>は再分配効果が相対的に弱い</a:t>
            </a:r>
            <a:endParaRPr lang="en-US" altLang="ja-JP" dirty="0"/>
          </a:p>
          <a:p>
            <a:pPr lvl="2"/>
            <a:r>
              <a:rPr kumimoji="1" lang="en-US" altLang="ja-JP" dirty="0"/>
              <a:t>A</a:t>
            </a:r>
            <a:r>
              <a:rPr kumimoji="1" lang="ja-JP" altLang="en-US" dirty="0"/>
              <a:t>よりも</a:t>
            </a:r>
            <a:r>
              <a:rPr kumimoji="1" lang="en-US" altLang="ja-JP" dirty="0"/>
              <a:t>B</a:t>
            </a:r>
            <a:r>
              <a:rPr kumimoji="1" lang="ja-JP" altLang="en-US" dirty="0"/>
              <a:t>の方が順位が高くなる</a:t>
            </a:r>
            <a:endParaRPr kumimoji="1" lang="en-US" altLang="ja-JP" dirty="0"/>
          </a:p>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44</a:t>
            </a:fld>
            <a:endParaRPr lang="en-US" altLang="ja-JP" dirty="0"/>
          </a:p>
        </p:txBody>
      </p:sp>
      <p:sp>
        <p:nvSpPr>
          <p:cNvPr id="5" name="テキスト ボックス 4"/>
          <p:cNvSpPr txBox="1"/>
          <p:nvPr/>
        </p:nvSpPr>
        <p:spPr>
          <a:xfrm>
            <a:off x="107504" y="6187496"/>
            <a:ext cx="3859884" cy="738664"/>
          </a:xfrm>
          <a:prstGeom prst="rect">
            <a:avLst/>
          </a:prstGeom>
          <a:noFill/>
        </p:spPr>
        <p:txBody>
          <a:bodyPr wrap="square" rtlCol="0">
            <a:spAutoFit/>
          </a:bodyPr>
          <a:lstStyle/>
          <a:p>
            <a:r>
              <a:rPr kumimoji="1" lang="ja-JP" altLang="en-US" sz="1400" dirty="0"/>
              <a:t>原資料：</a:t>
            </a:r>
            <a:r>
              <a:rPr kumimoji="1" lang="en-US" altLang="ja-JP" sz="1400" dirty="0"/>
              <a:t>OECD,</a:t>
            </a:r>
            <a:r>
              <a:rPr kumimoji="1" lang="ja-JP" altLang="en-US" sz="1400" dirty="0"/>
              <a:t> </a:t>
            </a:r>
            <a:r>
              <a:rPr kumimoji="1" lang="en-US" altLang="ja-JP" sz="1400" dirty="0"/>
              <a:t>Income</a:t>
            </a:r>
            <a:r>
              <a:rPr kumimoji="1" lang="ja-JP" altLang="en-US" sz="1400" dirty="0"/>
              <a:t> </a:t>
            </a:r>
            <a:r>
              <a:rPr kumimoji="1" lang="en-US" altLang="ja-JP" sz="1400" dirty="0"/>
              <a:t>Distribution</a:t>
            </a:r>
            <a:r>
              <a:rPr kumimoji="1" lang="ja-JP" altLang="en-US" sz="1400" dirty="0"/>
              <a:t> </a:t>
            </a:r>
            <a:r>
              <a:rPr kumimoji="1" lang="en-US" altLang="ja-JP" sz="1400" dirty="0"/>
              <a:t>Database</a:t>
            </a:r>
            <a:r>
              <a:rPr kumimoji="1" lang="ja-JP" altLang="en-US" sz="1400" dirty="0"/>
              <a:t>より森口千晶氏作成。</a:t>
            </a:r>
            <a:endParaRPr kumimoji="1" lang="en-US" altLang="ja-JP" sz="1400" dirty="0"/>
          </a:p>
          <a:p>
            <a:r>
              <a:rPr lang="ja-JP" altLang="en-US" sz="1400" dirty="0"/>
              <a:t>出所：森口</a:t>
            </a:r>
            <a:r>
              <a:rPr lang="en-US" altLang="ja-JP" sz="1400" dirty="0"/>
              <a:t>[2017]34</a:t>
            </a:r>
            <a:r>
              <a:rPr lang="ja-JP" altLang="en-US" sz="1400" dirty="0"/>
              <a:t>頁。</a:t>
            </a:r>
            <a:endParaRPr kumimoji="1" lang="ja-JP" altLang="en-US" sz="1400" dirty="0"/>
          </a:p>
        </p:txBody>
      </p:sp>
    </p:spTree>
    <p:extLst>
      <p:ext uri="{BB962C8B-B14F-4D97-AF65-F5344CB8AC3E}">
        <p14:creationId xmlns:p14="http://schemas.microsoft.com/office/powerpoint/2010/main" val="40465600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避けられない人口減少</a:t>
            </a:r>
          </a:p>
        </p:txBody>
      </p:sp>
      <p:sp>
        <p:nvSpPr>
          <p:cNvPr id="3" name="コンテンツ プレースホルダー 2"/>
          <p:cNvSpPr>
            <a:spLocks noGrp="1"/>
          </p:cNvSpPr>
          <p:nvPr>
            <p:ph idx="1"/>
          </p:nvPr>
        </p:nvSpPr>
        <p:spPr>
          <a:xfrm>
            <a:off x="457200" y="1600200"/>
            <a:ext cx="2890664" cy="4997151"/>
          </a:xfrm>
        </p:spPr>
        <p:txBody>
          <a:bodyPr>
            <a:normAutofit fontScale="92500" lnSpcReduction="10000"/>
          </a:bodyPr>
          <a:lstStyle/>
          <a:p>
            <a:r>
              <a:rPr kumimoji="1" lang="ja-JP" altLang="en-US" dirty="0"/>
              <a:t>総人口の減少見込み</a:t>
            </a:r>
            <a:endParaRPr kumimoji="1" lang="en-US" altLang="ja-JP" dirty="0"/>
          </a:p>
          <a:p>
            <a:pPr lvl="1"/>
            <a:r>
              <a:rPr lang="ja-JP" altLang="en-US" dirty="0"/>
              <a:t>出生率が上がったところで減少自体は止められない</a:t>
            </a:r>
            <a:endParaRPr lang="en-US" altLang="ja-JP" dirty="0"/>
          </a:p>
          <a:p>
            <a:pPr lvl="1"/>
            <a:r>
              <a:rPr lang="ja-JP" altLang="en-US" dirty="0"/>
              <a:t>出生率低位なら</a:t>
            </a:r>
            <a:r>
              <a:rPr lang="en-US" altLang="ja-JP" dirty="0"/>
              <a:t>2049</a:t>
            </a:r>
            <a:r>
              <a:rPr lang="ja-JP" altLang="en-US" dirty="0"/>
              <a:t>年，中位なら</a:t>
            </a:r>
            <a:r>
              <a:rPr lang="en-US" altLang="ja-JP" dirty="0"/>
              <a:t>2053</a:t>
            </a:r>
            <a:r>
              <a:rPr lang="ja-JP" altLang="en-US" dirty="0"/>
              <a:t>年，高位でも</a:t>
            </a:r>
            <a:r>
              <a:rPr lang="en-US" altLang="ja-JP" dirty="0"/>
              <a:t>2059</a:t>
            </a:r>
            <a:r>
              <a:rPr lang="ja-JP" altLang="en-US" dirty="0"/>
              <a:t>年に</a:t>
            </a:r>
            <a:r>
              <a:rPr lang="en-US" altLang="ja-JP" dirty="0"/>
              <a:t>1</a:t>
            </a:r>
            <a:r>
              <a:rPr lang="ja-JP" altLang="en-US" dirty="0"/>
              <a:t>億人を割る。</a:t>
            </a:r>
            <a:endParaRPr lang="en-US" altLang="ja-JP" dirty="0"/>
          </a:p>
          <a:p>
            <a:pPr lvl="1"/>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45</a:t>
            </a:fld>
            <a:endParaRPr lang="en-US" altLang="ja-JP"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4643" y="2060848"/>
            <a:ext cx="5859944" cy="4170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3923928" y="6230940"/>
            <a:ext cx="4320480" cy="646331"/>
          </a:xfrm>
          <a:prstGeom prst="rect">
            <a:avLst/>
          </a:prstGeom>
          <a:noFill/>
        </p:spPr>
        <p:txBody>
          <a:bodyPr wrap="square" rtlCol="0">
            <a:spAutoFit/>
          </a:bodyPr>
          <a:lstStyle/>
          <a:p>
            <a:r>
              <a:rPr kumimoji="1" lang="ja-JP" altLang="en-US" dirty="0"/>
              <a:t>出所：国立社会保障・人口問題研究所</a:t>
            </a:r>
            <a:r>
              <a:rPr kumimoji="1" lang="en-US" altLang="ja-JP" dirty="0"/>
              <a:t>[2017]21</a:t>
            </a:r>
            <a:r>
              <a:rPr kumimoji="1" lang="ja-JP" altLang="en-US" dirty="0"/>
              <a:t>頁。</a:t>
            </a:r>
          </a:p>
        </p:txBody>
      </p:sp>
    </p:spTree>
    <p:extLst>
      <p:ext uri="{BB962C8B-B14F-4D97-AF65-F5344CB8AC3E}">
        <p14:creationId xmlns:p14="http://schemas.microsoft.com/office/powerpoint/2010/main" val="13055782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高齢化の見通し（１）</a:t>
            </a:r>
          </a:p>
        </p:txBody>
      </p:sp>
      <p:sp>
        <p:nvSpPr>
          <p:cNvPr id="3" name="コンテンツ プレースホルダー 2"/>
          <p:cNvSpPr>
            <a:spLocks noGrp="1"/>
          </p:cNvSpPr>
          <p:nvPr>
            <p:ph idx="1"/>
          </p:nvPr>
        </p:nvSpPr>
        <p:spPr>
          <a:xfrm>
            <a:off x="457200" y="1412777"/>
            <a:ext cx="8229600" cy="1224135"/>
          </a:xfrm>
        </p:spPr>
        <p:txBody>
          <a:bodyPr>
            <a:normAutofit fontScale="85000" lnSpcReduction="20000"/>
          </a:bodyPr>
          <a:lstStyle/>
          <a:p>
            <a:r>
              <a:rPr kumimoji="1" lang="ja-JP" altLang="en-US" dirty="0"/>
              <a:t>生産年齢人口と年少人口は絶対数・比率とも低下</a:t>
            </a:r>
            <a:endParaRPr kumimoji="1" lang="en-US" altLang="ja-JP" dirty="0"/>
          </a:p>
          <a:p>
            <a:r>
              <a:rPr lang="ja-JP" altLang="en-US" dirty="0"/>
              <a:t>老年人口絶対数は</a:t>
            </a:r>
            <a:r>
              <a:rPr lang="en-US" altLang="ja-JP" dirty="0"/>
              <a:t>2042</a:t>
            </a:r>
            <a:r>
              <a:rPr lang="ja-JP" altLang="en-US" dirty="0"/>
              <a:t>年まで上昇，以後低下。比率は上昇</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46</a:t>
            </a:fld>
            <a:endParaRPr lang="en-US" altLang="ja-JP"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391" y="2636912"/>
            <a:ext cx="4549430" cy="3285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9722" y="2708920"/>
            <a:ext cx="4517130" cy="3317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899592" y="6230940"/>
            <a:ext cx="7344816" cy="369332"/>
          </a:xfrm>
          <a:prstGeom prst="rect">
            <a:avLst/>
          </a:prstGeom>
          <a:noFill/>
        </p:spPr>
        <p:txBody>
          <a:bodyPr wrap="square" rtlCol="0">
            <a:spAutoFit/>
          </a:bodyPr>
          <a:lstStyle/>
          <a:p>
            <a:r>
              <a:rPr kumimoji="1" lang="ja-JP" altLang="en-US" dirty="0"/>
              <a:t>出所：国立社会保障・人口問題研究所</a:t>
            </a:r>
            <a:r>
              <a:rPr kumimoji="1" lang="en-US" altLang="ja-JP" dirty="0"/>
              <a:t>[2017]22</a:t>
            </a:r>
            <a:r>
              <a:rPr kumimoji="1" lang="ja-JP" altLang="en-US" dirty="0"/>
              <a:t>頁。</a:t>
            </a:r>
          </a:p>
        </p:txBody>
      </p:sp>
    </p:spTree>
    <p:extLst>
      <p:ext uri="{BB962C8B-B14F-4D97-AF65-F5344CB8AC3E}">
        <p14:creationId xmlns:p14="http://schemas.microsoft.com/office/powerpoint/2010/main" val="19954514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高齢化の見通し（</a:t>
            </a:r>
            <a:r>
              <a:rPr kumimoji="1" lang="en-US" altLang="ja-JP" dirty="0"/>
              <a:t>2</a:t>
            </a:r>
            <a:r>
              <a:rPr kumimoji="1" lang="ja-JP" altLang="en-US" dirty="0"/>
              <a:t>）</a:t>
            </a:r>
          </a:p>
        </p:txBody>
      </p:sp>
      <p:sp>
        <p:nvSpPr>
          <p:cNvPr id="3" name="コンテンツ プレースホルダー 2"/>
          <p:cNvSpPr>
            <a:spLocks noGrp="1"/>
          </p:cNvSpPr>
          <p:nvPr>
            <p:ph idx="1"/>
          </p:nvPr>
        </p:nvSpPr>
        <p:spPr/>
        <p:txBody>
          <a:bodyPr/>
          <a:lstStyle/>
          <a:p>
            <a:r>
              <a:rPr lang="en-US" altLang="ja-JP" dirty="0"/>
              <a:t>2015</a:t>
            </a:r>
            <a:r>
              <a:rPr lang="ja-JP" altLang="en-US" dirty="0"/>
              <a:t>→</a:t>
            </a:r>
            <a:r>
              <a:rPr lang="en-US" altLang="ja-JP" dirty="0"/>
              <a:t>2025</a:t>
            </a:r>
            <a:r>
              <a:rPr lang="ja-JP" altLang="en-US" dirty="0"/>
              <a:t>→</a:t>
            </a:r>
            <a:r>
              <a:rPr lang="en-US" altLang="ja-JP" dirty="0"/>
              <a:t>2035</a:t>
            </a:r>
            <a:r>
              <a:rPr lang="ja-JP" altLang="en-US" dirty="0"/>
              <a:t>年の</a:t>
            </a:r>
            <a:r>
              <a:rPr lang="ja-JP" altLang="en-US" dirty="0" smtClean="0"/>
              <a:t>変化</a:t>
            </a:r>
            <a:endParaRPr lang="en-US" altLang="ja-JP" dirty="0" smtClean="0"/>
          </a:p>
          <a:p>
            <a:pPr lvl="1"/>
            <a:r>
              <a:rPr lang="ja-JP" altLang="en-US" dirty="0"/>
              <a:t>＿＿＿＿＿＿＿＿＿＿＿＿＿＿＿＿＿＿＿＿＿＿＿＿＿＿＿＿＿＿＿＿＿＿＿＿</a:t>
            </a:r>
            <a:endParaRPr lang="en-US" altLang="ja-JP"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47</a:t>
            </a:fld>
            <a:endParaRPr lang="en-US" altLang="ja-JP" dirty="0"/>
          </a:p>
        </p:txBody>
      </p:sp>
      <p:graphicFrame>
        <p:nvGraphicFramePr>
          <p:cNvPr id="6" name="表 5"/>
          <p:cNvGraphicFramePr>
            <a:graphicFrameLocks noGrp="1"/>
          </p:cNvGraphicFramePr>
          <p:nvPr>
            <p:extLst>
              <p:ext uri="{D42A27DB-BD31-4B8C-83A1-F6EECF244321}">
                <p14:modId xmlns:p14="http://schemas.microsoft.com/office/powerpoint/2010/main" val="2579168425"/>
              </p:ext>
            </p:extLst>
          </p:nvPr>
        </p:nvGraphicFramePr>
        <p:xfrm>
          <a:off x="755576" y="3789040"/>
          <a:ext cx="5475809" cy="1973580"/>
        </p:xfrm>
        <a:graphic>
          <a:graphicData uri="http://schemas.openxmlformats.org/drawingml/2006/table">
            <a:tbl>
              <a:tblPr firstRow="1" firstCol="1">
                <a:tableStyleId>{3C2FFA5D-87B4-456A-9821-1D502468CF0F}</a:tableStyleId>
              </a:tblPr>
              <a:tblGrid>
                <a:gridCol w="2699342">
                  <a:extLst>
                    <a:ext uri="{9D8B030D-6E8A-4147-A177-3AD203B41FA5}">
                      <a16:colId xmlns="" xmlns:a16="http://schemas.microsoft.com/office/drawing/2014/main" val="20000"/>
                    </a:ext>
                  </a:extLst>
                </a:gridCol>
                <a:gridCol w="925489">
                  <a:extLst>
                    <a:ext uri="{9D8B030D-6E8A-4147-A177-3AD203B41FA5}">
                      <a16:colId xmlns="" xmlns:a16="http://schemas.microsoft.com/office/drawing/2014/main" val="20001"/>
                    </a:ext>
                  </a:extLst>
                </a:gridCol>
                <a:gridCol w="925489">
                  <a:extLst>
                    <a:ext uri="{9D8B030D-6E8A-4147-A177-3AD203B41FA5}">
                      <a16:colId xmlns="" xmlns:a16="http://schemas.microsoft.com/office/drawing/2014/main" val="20002"/>
                    </a:ext>
                  </a:extLst>
                </a:gridCol>
                <a:gridCol w="925489">
                  <a:extLst>
                    <a:ext uri="{9D8B030D-6E8A-4147-A177-3AD203B41FA5}">
                      <a16:colId xmlns="" xmlns:a16="http://schemas.microsoft.com/office/drawing/2014/main" val="20003"/>
                    </a:ext>
                  </a:extLst>
                </a:gridCol>
              </a:tblGrid>
              <a:tr h="0">
                <a:tc>
                  <a:txBody>
                    <a:bodyPr/>
                    <a:lstStyle/>
                    <a:p>
                      <a:pPr algn="l" fontAlgn="ctr"/>
                      <a:endParaRPr lang="ja-JP" altLang="en-US" sz="1800" b="0" i="0" u="none" strike="noStrike" dirty="0">
                        <a:solidFill>
                          <a:srgbClr val="000000"/>
                        </a:solidFill>
                        <a:effectLst/>
                        <a:latin typeface="ＭＳ ゴシック"/>
                      </a:endParaRPr>
                    </a:p>
                  </a:txBody>
                  <a:tcPr marL="7620" marR="7620" marT="7620" marB="0" anchor="ctr"/>
                </a:tc>
                <a:tc>
                  <a:txBody>
                    <a:bodyPr/>
                    <a:lstStyle/>
                    <a:p>
                      <a:pPr algn="l" fontAlgn="ctr"/>
                      <a:r>
                        <a:rPr lang="en-US" altLang="ja-JP" sz="1800" u="none" strike="noStrike" dirty="0">
                          <a:effectLst/>
                        </a:rPr>
                        <a:t>2015</a:t>
                      </a:r>
                      <a:r>
                        <a:rPr lang="ja-JP" altLang="en-US" sz="1800" u="none" strike="noStrike" dirty="0">
                          <a:effectLst/>
                        </a:rPr>
                        <a:t>年</a:t>
                      </a:r>
                      <a:endParaRPr lang="ja-JP" altLang="en-US" sz="1800" b="0" i="0" u="none" strike="noStrike" dirty="0">
                        <a:solidFill>
                          <a:srgbClr val="000000"/>
                        </a:solidFill>
                        <a:effectLst/>
                        <a:latin typeface="ＭＳ ゴシック"/>
                      </a:endParaRPr>
                    </a:p>
                  </a:txBody>
                  <a:tcPr marL="7620" marR="7620" marT="7620" marB="0" anchor="ctr"/>
                </a:tc>
                <a:tc>
                  <a:txBody>
                    <a:bodyPr/>
                    <a:lstStyle/>
                    <a:p>
                      <a:pPr algn="l" fontAlgn="ctr"/>
                      <a:r>
                        <a:rPr lang="en-US" altLang="ja-JP" sz="1800" u="none" strike="noStrike" dirty="0">
                          <a:effectLst/>
                        </a:rPr>
                        <a:t>2025</a:t>
                      </a:r>
                      <a:r>
                        <a:rPr lang="ja-JP" altLang="en-US" sz="1800" u="none" strike="noStrike" dirty="0">
                          <a:effectLst/>
                        </a:rPr>
                        <a:t>年</a:t>
                      </a:r>
                      <a:endParaRPr lang="ja-JP" altLang="en-US" sz="1800" b="0" i="0" u="none" strike="noStrike" dirty="0">
                        <a:solidFill>
                          <a:srgbClr val="000000"/>
                        </a:solidFill>
                        <a:effectLst/>
                        <a:latin typeface="ＭＳ ゴシック"/>
                      </a:endParaRPr>
                    </a:p>
                  </a:txBody>
                  <a:tcPr marL="7620" marR="7620" marT="7620" marB="0" anchor="ctr"/>
                </a:tc>
                <a:tc>
                  <a:txBody>
                    <a:bodyPr/>
                    <a:lstStyle/>
                    <a:p>
                      <a:pPr algn="l" fontAlgn="ctr"/>
                      <a:r>
                        <a:rPr lang="en-US" altLang="ja-JP" sz="1800" u="none" strike="noStrike" dirty="0">
                          <a:effectLst/>
                        </a:rPr>
                        <a:t>2035</a:t>
                      </a:r>
                      <a:r>
                        <a:rPr lang="ja-JP" altLang="en-US" sz="1800" u="none" strike="noStrike" dirty="0">
                          <a:effectLst/>
                        </a:rPr>
                        <a:t>年</a:t>
                      </a:r>
                      <a:endParaRPr lang="ja-JP" altLang="en-US" sz="1800" b="0" i="0" u="none" strike="noStrike" dirty="0">
                        <a:solidFill>
                          <a:srgbClr val="000000"/>
                        </a:solidFill>
                        <a:effectLst/>
                        <a:latin typeface="ＭＳ ゴシック"/>
                      </a:endParaRPr>
                    </a:p>
                  </a:txBody>
                  <a:tcPr marL="7620" marR="7620" marT="7620" marB="0" anchor="ctr"/>
                </a:tc>
                <a:extLst>
                  <a:ext uri="{0D108BD9-81ED-4DB2-BD59-A6C34878D82A}">
                    <a16:rowId xmlns="" xmlns:a16="http://schemas.microsoft.com/office/drawing/2014/main" val="10000"/>
                  </a:ext>
                </a:extLst>
              </a:tr>
              <a:tr h="167640">
                <a:tc>
                  <a:txBody>
                    <a:bodyPr/>
                    <a:lstStyle/>
                    <a:p>
                      <a:pPr algn="l" fontAlgn="ctr"/>
                      <a:r>
                        <a:rPr lang="ja-JP" altLang="en-US" sz="1800" u="none" strike="noStrike" dirty="0">
                          <a:effectLst/>
                        </a:rPr>
                        <a:t>生産年齢人口（</a:t>
                      </a:r>
                      <a:r>
                        <a:rPr lang="en-US" altLang="ja-JP" sz="1800" u="none" strike="noStrike" dirty="0">
                          <a:effectLst/>
                        </a:rPr>
                        <a:t>15-64</a:t>
                      </a:r>
                      <a:r>
                        <a:rPr lang="ja-JP" altLang="en-US" sz="1800" u="none" strike="noStrike" dirty="0">
                          <a:effectLst/>
                        </a:rPr>
                        <a:t>歳）</a:t>
                      </a:r>
                      <a:endParaRPr lang="ja-JP" altLang="en-US" sz="1800" b="0" i="0" u="none" strike="noStrike" dirty="0">
                        <a:solidFill>
                          <a:srgbClr val="000000"/>
                        </a:solidFill>
                        <a:effectLst/>
                        <a:latin typeface="ＭＳ ゴシック"/>
                      </a:endParaRPr>
                    </a:p>
                  </a:txBody>
                  <a:tcPr marL="7620" marR="7620" marT="7620" marB="0" anchor="ctr"/>
                </a:tc>
                <a:tc>
                  <a:txBody>
                    <a:bodyPr/>
                    <a:lstStyle/>
                    <a:p>
                      <a:pPr algn="r" fontAlgn="ctr"/>
                      <a:r>
                        <a:rPr lang="en-US" altLang="ja-JP" sz="1800" u="none" strike="noStrike" dirty="0">
                          <a:effectLst/>
                        </a:rPr>
                        <a:t>77282</a:t>
                      </a:r>
                      <a:endParaRPr lang="en-US" altLang="ja-JP" sz="1800" b="0" i="0" u="none" strike="noStrike" dirty="0">
                        <a:solidFill>
                          <a:srgbClr val="000000"/>
                        </a:solidFill>
                        <a:effectLst/>
                        <a:latin typeface="ＭＳ ゴシック"/>
                      </a:endParaRPr>
                    </a:p>
                  </a:txBody>
                  <a:tcPr marL="7620" marR="7620" marT="7620" marB="0" anchor="ctr"/>
                </a:tc>
                <a:tc>
                  <a:txBody>
                    <a:bodyPr/>
                    <a:lstStyle/>
                    <a:p>
                      <a:pPr algn="r" fontAlgn="ctr"/>
                      <a:r>
                        <a:rPr lang="en-US" altLang="ja-JP" sz="1800" u="none" strike="noStrike" dirty="0">
                          <a:effectLst/>
                        </a:rPr>
                        <a:t>71701</a:t>
                      </a:r>
                      <a:endParaRPr lang="en-US" altLang="ja-JP" sz="1800" b="0" i="0" u="none" strike="noStrike" dirty="0">
                        <a:solidFill>
                          <a:srgbClr val="000000"/>
                        </a:solidFill>
                        <a:effectLst/>
                        <a:latin typeface="ＭＳ ゴシック"/>
                      </a:endParaRPr>
                    </a:p>
                  </a:txBody>
                  <a:tcPr marL="7620" marR="7620" marT="7620" marB="0" anchor="ctr"/>
                </a:tc>
                <a:tc>
                  <a:txBody>
                    <a:bodyPr/>
                    <a:lstStyle/>
                    <a:p>
                      <a:pPr algn="r" fontAlgn="ctr"/>
                      <a:r>
                        <a:rPr lang="en-US" altLang="ja-JP" sz="1800" u="none" strike="noStrike" dirty="0">
                          <a:effectLst/>
                        </a:rPr>
                        <a:t>64942</a:t>
                      </a:r>
                      <a:endParaRPr lang="en-US" altLang="ja-JP" sz="1800" b="0" i="0" u="none" strike="noStrike" dirty="0">
                        <a:solidFill>
                          <a:srgbClr val="000000"/>
                        </a:solidFill>
                        <a:effectLst/>
                        <a:latin typeface="ＭＳ ゴシック"/>
                      </a:endParaRPr>
                    </a:p>
                  </a:txBody>
                  <a:tcPr marL="7620" marR="7620" marT="7620" marB="0" anchor="ctr"/>
                </a:tc>
                <a:extLst>
                  <a:ext uri="{0D108BD9-81ED-4DB2-BD59-A6C34878D82A}">
                    <a16:rowId xmlns="" xmlns:a16="http://schemas.microsoft.com/office/drawing/2014/main" val="10001"/>
                  </a:ext>
                </a:extLst>
              </a:tr>
              <a:tr h="167640">
                <a:tc>
                  <a:txBody>
                    <a:bodyPr/>
                    <a:lstStyle/>
                    <a:p>
                      <a:pPr algn="l" fontAlgn="ctr"/>
                      <a:r>
                        <a:rPr lang="ja-JP" altLang="en-US" sz="1800" u="none" strike="noStrike" dirty="0">
                          <a:effectLst/>
                        </a:rPr>
                        <a:t>老年人口（</a:t>
                      </a:r>
                      <a:r>
                        <a:rPr lang="en-US" altLang="ja-JP" sz="1800" u="none" strike="noStrike" dirty="0">
                          <a:effectLst/>
                        </a:rPr>
                        <a:t>65</a:t>
                      </a:r>
                      <a:r>
                        <a:rPr lang="ja-JP" altLang="en-US" sz="1800" u="none" strike="noStrike" dirty="0">
                          <a:effectLst/>
                        </a:rPr>
                        <a:t>歳以上）</a:t>
                      </a:r>
                      <a:endParaRPr lang="ja-JP" altLang="en-US" sz="1800" b="0" i="0" u="none" strike="noStrike" dirty="0">
                        <a:solidFill>
                          <a:srgbClr val="000000"/>
                        </a:solidFill>
                        <a:effectLst/>
                        <a:latin typeface="ＭＳ ゴシック"/>
                      </a:endParaRPr>
                    </a:p>
                  </a:txBody>
                  <a:tcPr marL="7620" marR="7620" marT="7620" marB="0" anchor="ctr"/>
                </a:tc>
                <a:tc>
                  <a:txBody>
                    <a:bodyPr/>
                    <a:lstStyle/>
                    <a:p>
                      <a:pPr algn="r" fontAlgn="ctr"/>
                      <a:r>
                        <a:rPr lang="en-US" altLang="ja-JP" sz="1800" u="none" strike="noStrike" dirty="0">
                          <a:effectLst/>
                        </a:rPr>
                        <a:t>33868</a:t>
                      </a:r>
                      <a:endParaRPr lang="en-US" altLang="ja-JP" sz="1800" b="0" i="0" u="none" strike="noStrike" dirty="0">
                        <a:solidFill>
                          <a:srgbClr val="000000"/>
                        </a:solidFill>
                        <a:effectLst/>
                        <a:latin typeface="ＭＳ ゴシック"/>
                      </a:endParaRPr>
                    </a:p>
                  </a:txBody>
                  <a:tcPr marL="7620" marR="7620" marT="7620" marB="0" anchor="ctr"/>
                </a:tc>
                <a:tc>
                  <a:txBody>
                    <a:bodyPr/>
                    <a:lstStyle/>
                    <a:p>
                      <a:pPr algn="r" fontAlgn="ctr"/>
                      <a:r>
                        <a:rPr lang="en-US" altLang="ja-JP" sz="1800" u="none" strike="noStrike" dirty="0">
                          <a:effectLst/>
                        </a:rPr>
                        <a:t>36771</a:t>
                      </a:r>
                      <a:endParaRPr lang="en-US" altLang="ja-JP" sz="1800" b="0" i="0" u="none" strike="noStrike" dirty="0">
                        <a:solidFill>
                          <a:srgbClr val="000000"/>
                        </a:solidFill>
                        <a:effectLst/>
                        <a:latin typeface="ＭＳ ゴシック"/>
                      </a:endParaRPr>
                    </a:p>
                  </a:txBody>
                  <a:tcPr marL="7620" marR="7620" marT="7620" marB="0" anchor="ctr"/>
                </a:tc>
                <a:tc>
                  <a:txBody>
                    <a:bodyPr/>
                    <a:lstStyle/>
                    <a:p>
                      <a:pPr algn="r" fontAlgn="ctr"/>
                      <a:r>
                        <a:rPr lang="en-US" altLang="ja-JP" sz="1800" u="none" strike="noStrike" dirty="0">
                          <a:effectLst/>
                        </a:rPr>
                        <a:t>37817</a:t>
                      </a:r>
                      <a:endParaRPr lang="en-US" altLang="ja-JP" sz="1800" b="0" i="0" u="none" strike="noStrike" dirty="0">
                        <a:solidFill>
                          <a:srgbClr val="000000"/>
                        </a:solidFill>
                        <a:effectLst/>
                        <a:latin typeface="ＭＳ ゴシック"/>
                      </a:endParaRPr>
                    </a:p>
                  </a:txBody>
                  <a:tcPr marL="7620" marR="7620" marT="7620" marB="0" anchor="ctr"/>
                </a:tc>
                <a:extLst>
                  <a:ext uri="{0D108BD9-81ED-4DB2-BD59-A6C34878D82A}">
                    <a16:rowId xmlns="" xmlns:a16="http://schemas.microsoft.com/office/drawing/2014/main" val="10002"/>
                  </a:ext>
                </a:extLst>
              </a:tr>
              <a:tr h="167640">
                <a:tc>
                  <a:txBody>
                    <a:bodyPr/>
                    <a:lstStyle/>
                    <a:p>
                      <a:pPr algn="l" fontAlgn="ctr"/>
                      <a:r>
                        <a:rPr lang="ja-JP" altLang="en-US" sz="1800" u="none" strike="noStrike" dirty="0">
                          <a:effectLst/>
                        </a:rPr>
                        <a:t>年少人口（</a:t>
                      </a:r>
                      <a:r>
                        <a:rPr lang="en-US" altLang="ja-JP" sz="1800" u="none" strike="noStrike" dirty="0">
                          <a:effectLst/>
                        </a:rPr>
                        <a:t>0-14</a:t>
                      </a:r>
                      <a:r>
                        <a:rPr lang="ja-JP" altLang="en-US" sz="1800" u="none" strike="noStrike" dirty="0">
                          <a:effectLst/>
                        </a:rPr>
                        <a:t>歳）</a:t>
                      </a:r>
                      <a:endParaRPr lang="ja-JP" altLang="en-US" sz="1800" b="0" i="0" u="none" strike="noStrike" dirty="0">
                        <a:solidFill>
                          <a:srgbClr val="000000"/>
                        </a:solidFill>
                        <a:effectLst/>
                        <a:latin typeface="ＭＳ ゴシック"/>
                      </a:endParaRPr>
                    </a:p>
                  </a:txBody>
                  <a:tcPr marL="7620" marR="7620" marT="7620" marB="0" anchor="ctr"/>
                </a:tc>
                <a:tc>
                  <a:txBody>
                    <a:bodyPr/>
                    <a:lstStyle/>
                    <a:p>
                      <a:pPr algn="r" fontAlgn="ctr"/>
                      <a:r>
                        <a:rPr lang="en-US" altLang="ja-JP" sz="1800" u="none" strike="noStrike" dirty="0">
                          <a:effectLst/>
                        </a:rPr>
                        <a:t>15945</a:t>
                      </a:r>
                      <a:endParaRPr lang="en-US" altLang="ja-JP" sz="1800" b="0" i="0" u="none" strike="noStrike" dirty="0">
                        <a:solidFill>
                          <a:srgbClr val="000000"/>
                        </a:solidFill>
                        <a:effectLst/>
                        <a:latin typeface="ＭＳ ゴシック"/>
                      </a:endParaRPr>
                    </a:p>
                  </a:txBody>
                  <a:tcPr marL="7620" marR="7620" marT="7620" marB="0" anchor="ctr"/>
                </a:tc>
                <a:tc>
                  <a:txBody>
                    <a:bodyPr/>
                    <a:lstStyle/>
                    <a:p>
                      <a:pPr algn="r" fontAlgn="ctr"/>
                      <a:r>
                        <a:rPr lang="en-US" altLang="ja-JP" sz="1800" u="none" strike="noStrike" dirty="0">
                          <a:effectLst/>
                        </a:rPr>
                        <a:t>14073</a:t>
                      </a:r>
                      <a:endParaRPr lang="en-US" altLang="ja-JP" sz="1800" b="0" i="0" u="none" strike="noStrike" dirty="0">
                        <a:solidFill>
                          <a:srgbClr val="000000"/>
                        </a:solidFill>
                        <a:effectLst/>
                        <a:latin typeface="ＭＳ ゴシック"/>
                      </a:endParaRPr>
                    </a:p>
                  </a:txBody>
                  <a:tcPr marL="7620" marR="7620" marT="7620" marB="0" anchor="ctr"/>
                </a:tc>
                <a:tc>
                  <a:txBody>
                    <a:bodyPr/>
                    <a:lstStyle/>
                    <a:p>
                      <a:pPr algn="r" fontAlgn="ctr"/>
                      <a:r>
                        <a:rPr lang="en-US" altLang="ja-JP" sz="1800" u="none" strike="noStrike" dirty="0">
                          <a:effectLst/>
                        </a:rPr>
                        <a:t>12457</a:t>
                      </a:r>
                      <a:endParaRPr lang="en-US" altLang="ja-JP" sz="1800" b="0" i="0" u="none" strike="noStrike" dirty="0">
                        <a:solidFill>
                          <a:srgbClr val="000000"/>
                        </a:solidFill>
                        <a:effectLst/>
                        <a:latin typeface="ＭＳ ゴシック"/>
                      </a:endParaRPr>
                    </a:p>
                  </a:txBody>
                  <a:tcPr marL="7620" marR="7620" marT="7620" marB="0" anchor="ctr"/>
                </a:tc>
                <a:extLst>
                  <a:ext uri="{0D108BD9-81ED-4DB2-BD59-A6C34878D82A}">
                    <a16:rowId xmlns="" xmlns:a16="http://schemas.microsoft.com/office/drawing/2014/main" val="10003"/>
                  </a:ext>
                </a:extLst>
              </a:tr>
              <a:tr h="167640">
                <a:tc>
                  <a:txBody>
                    <a:bodyPr/>
                    <a:lstStyle/>
                    <a:p>
                      <a:pPr algn="l" fontAlgn="ctr"/>
                      <a:r>
                        <a:rPr lang="ja-JP" altLang="en-US" sz="1800" u="none" strike="noStrike" dirty="0">
                          <a:effectLst/>
                        </a:rPr>
                        <a:t>生産年齢人口／老年人口</a:t>
                      </a:r>
                      <a:endParaRPr lang="ja-JP" altLang="en-US" sz="1800" b="0" i="0" u="none" strike="noStrike" dirty="0">
                        <a:solidFill>
                          <a:srgbClr val="000000"/>
                        </a:solidFill>
                        <a:effectLst/>
                        <a:latin typeface="ＭＳ ゴシック"/>
                      </a:endParaRPr>
                    </a:p>
                  </a:txBody>
                  <a:tcPr marL="7620" marR="7620" marT="7620" marB="0" anchor="ctr"/>
                </a:tc>
                <a:tc>
                  <a:txBody>
                    <a:bodyPr/>
                    <a:lstStyle/>
                    <a:p>
                      <a:pPr algn="r" fontAlgn="ctr"/>
                      <a:r>
                        <a:rPr lang="en-US" altLang="ja-JP" sz="1800" u="none" strike="noStrike" dirty="0">
                          <a:effectLst/>
                        </a:rPr>
                        <a:t>2.3 </a:t>
                      </a:r>
                      <a:endParaRPr lang="en-US" altLang="ja-JP" sz="1800" b="0" i="0" u="none" strike="noStrike" dirty="0">
                        <a:solidFill>
                          <a:srgbClr val="000000"/>
                        </a:solidFill>
                        <a:effectLst/>
                        <a:latin typeface="ＭＳ ゴシック"/>
                      </a:endParaRPr>
                    </a:p>
                  </a:txBody>
                  <a:tcPr marL="7620" marR="7620" marT="7620" marB="0" anchor="ctr"/>
                </a:tc>
                <a:tc>
                  <a:txBody>
                    <a:bodyPr/>
                    <a:lstStyle/>
                    <a:p>
                      <a:pPr algn="r" fontAlgn="ctr"/>
                      <a:r>
                        <a:rPr lang="en-US" altLang="ja-JP" sz="1800" u="none" strike="noStrike" dirty="0">
                          <a:effectLst/>
                        </a:rPr>
                        <a:t>1.9 </a:t>
                      </a:r>
                      <a:endParaRPr lang="en-US" altLang="ja-JP" sz="1800" b="0" i="0" u="none" strike="noStrike" dirty="0">
                        <a:solidFill>
                          <a:srgbClr val="000000"/>
                        </a:solidFill>
                        <a:effectLst/>
                        <a:latin typeface="ＭＳ ゴシック"/>
                      </a:endParaRPr>
                    </a:p>
                  </a:txBody>
                  <a:tcPr marL="7620" marR="7620" marT="7620" marB="0" anchor="ctr"/>
                </a:tc>
                <a:tc>
                  <a:txBody>
                    <a:bodyPr/>
                    <a:lstStyle/>
                    <a:p>
                      <a:pPr algn="r" fontAlgn="ctr"/>
                      <a:r>
                        <a:rPr lang="en-US" altLang="ja-JP" sz="1800" u="none" strike="noStrike" dirty="0">
                          <a:effectLst/>
                        </a:rPr>
                        <a:t>1.7 </a:t>
                      </a:r>
                      <a:endParaRPr lang="en-US" altLang="ja-JP" sz="1800" b="0" i="0" u="none" strike="noStrike" dirty="0">
                        <a:solidFill>
                          <a:srgbClr val="000000"/>
                        </a:solidFill>
                        <a:effectLst/>
                        <a:latin typeface="ＭＳ ゴシック"/>
                      </a:endParaRPr>
                    </a:p>
                  </a:txBody>
                  <a:tcPr marL="7620" marR="7620" marT="7620" marB="0" anchor="ctr"/>
                </a:tc>
                <a:extLst>
                  <a:ext uri="{0D108BD9-81ED-4DB2-BD59-A6C34878D82A}">
                    <a16:rowId xmlns="" xmlns:a16="http://schemas.microsoft.com/office/drawing/2014/main" val="10004"/>
                  </a:ext>
                </a:extLst>
              </a:tr>
              <a:tr h="167640">
                <a:tc>
                  <a:txBody>
                    <a:bodyPr/>
                    <a:lstStyle/>
                    <a:p>
                      <a:pPr algn="l" fontAlgn="ctr"/>
                      <a:r>
                        <a:rPr lang="ja-JP" altLang="en-US" sz="1800" u="none" strike="noStrike" dirty="0">
                          <a:effectLst/>
                        </a:rPr>
                        <a:t>生産年齢人口／年少人口</a:t>
                      </a:r>
                      <a:endParaRPr lang="ja-JP" altLang="en-US" sz="1800" b="0" i="0" u="none" strike="noStrike" dirty="0">
                        <a:solidFill>
                          <a:srgbClr val="000000"/>
                        </a:solidFill>
                        <a:effectLst/>
                        <a:latin typeface="ＭＳ ゴシック"/>
                      </a:endParaRPr>
                    </a:p>
                  </a:txBody>
                  <a:tcPr marL="7620" marR="7620" marT="7620" marB="0" anchor="ctr"/>
                </a:tc>
                <a:tc>
                  <a:txBody>
                    <a:bodyPr/>
                    <a:lstStyle/>
                    <a:p>
                      <a:pPr algn="r" fontAlgn="ctr"/>
                      <a:r>
                        <a:rPr lang="en-US" altLang="ja-JP" sz="1800" u="none" strike="noStrike" dirty="0">
                          <a:effectLst/>
                        </a:rPr>
                        <a:t>4.8 </a:t>
                      </a:r>
                      <a:endParaRPr lang="en-US" altLang="ja-JP" sz="1800" b="0" i="0" u="none" strike="noStrike" dirty="0">
                        <a:solidFill>
                          <a:srgbClr val="000000"/>
                        </a:solidFill>
                        <a:effectLst/>
                        <a:latin typeface="ＭＳ ゴシック"/>
                      </a:endParaRPr>
                    </a:p>
                  </a:txBody>
                  <a:tcPr marL="7620" marR="7620" marT="7620" marB="0" anchor="ctr"/>
                </a:tc>
                <a:tc>
                  <a:txBody>
                    <a:bodyPr/>
                    <a:lstStyle/>
                    <a:p>
                      <a:pPr algn="r" fontAlgn="ctr"/>
                      <a:r>
                        <a:rPr lang="en-US" altLang="ja-JP" sz="1800" u="none" strike="noStrike" dirty="0">
                          <a:effectLst/>
                        </a:rPr>
                        <a:t>5.1 </a:t>
                      </a:r>
                      <a:endParaRPr lang="en-US" altLang="ja-JP" sz="1800" b="0" i="0" u="none" strike="noStrike" dirty="0">
                        <a:solidFill>
                          <a:srgbClr val="000000"/>
                        </a:solidFill>
                        <a:effectLst/>
                        <a:latin typeface="ＭＳ ゴシック"/>
                      </a:endParaRPr>
                    </a:p>
                  </a:txBody>
                  <a:tcPr marL="7620" marR="7620" marT="7620" marB="0" anchor="ctr"/>
                </a:tc>
                <a:tc>
                  <a:txBody>
                    <a:bodyPr/>
                    <a:lstStyle/>
                    <a:p>
                      <a:pPr algn="r" fontAlgn="ctr"/>
                      <a:r>
                        <a:rPr lang="en-US" altLang="ja-JP" sz="1800" u="none" strike="noStrike" dirty="0">
                          <a:effectLst/>
                        </a:rPr>
                        <a:t>5.2 </a:t>
                      </a:r>
                      <a:endParaRPr lang="en-US" altLang="ja-JP" sz="1800" b="0" i="0" u="none" strike="noStrike" dirty="0">
                        <a:solidFill>
                          <a:srgbClr val="000000"/>
                        </a:solidFill>
                        <a:effectLst/>
                        <a:latin typeface="ＭＳ ゴシック"/>
                      </a:endParaRPr>
                    </a:p>
                  </a:txBody>
                  <a:tcPr marL="7620" marR="7620" marT="7620" marB="0" anchor="ctr"/>
                </a:tc>
                <a:extLst>
                  <a:ext uri="{0D108BD9-81ED-4DB2-BD59-A6C34878D82A}">
                    <a16:rowId xmlns="" xmlns:a16="http://schemas.microsoft.com/office/drawing/2014/main" val="10005"/>
                  </a:ext>
                </a:extLst>
              </a:tr>
              <a:tr h="167640">
                <a:tc>
                  <a:txBody>
                    <a:bodyPr/>
                    <a:lstStyle/>
                    <a:p>
                      <a:pPr algn="l" fontAlgn="ctr"/>
                      <a:r>
                        <a:rPr lang="zh-CN" altLang="en-US" sz="1800" u="none" strike="noStrike" dirty="0">
                          <a:effectLst/>
                          <a:latin typeface="ＭＳ Ｐゴシック" panose="020B0600070205080204" pitchFamily="50" charset="-128"/>
                          <a:ea typeface="ＭＳ Ｐゴシック" panose="020B0600070205080204" pitchFamily="50" charset="-128"/>
                        </a:rPr>
                        <a:t>生産年齢人口／従属人口</a:t>
                      </a:r>
                      <a:endParaRPr lang="zh-CN"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tc>
                <a:tc>
                  <a:txBody>
                    <a:bodyPr/>
                    <a:lstStyle/>
                    <a:p>
                      <a:pPr algn="r" fontAlgn="ctr"/>
                      <a:r>
                        <a:rPr lang="en-US" altLang="ja-JP" sz="1800" u="none" strike="noStrike" dirty="0">
                          <a:effectLst/>
                          <a:latin typeface="ＭＳ Ｐゴシック" panose="020B0600070205080204" pitchFamily="50" charset="-128"/>
                          <a:ea typeface="ＭＳ Ｐゴシック" panose="020B0600070205080204" pitchFamily="50" charset="-128"/>
                        </a:rPr>
                        <a:t>1.6 </a:t>
                      </a:r>
                      <a:endPar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tc>
                <a:tc>
                  <a:txBody>
                    <a:bodyPr/>
                    <a:lstStyle/>
                    <a:p>
                      <a:pPr algn="r" fontAlgn="ctr"/>
                      <a:r>
                        <a:rPr lang="en-US" altLang="ja-JP" sz="1800" u="none" strike="noStrike" dirty="0">
                          <a:effectLst/>
                          <a:latin typeface="ＭＳ Ｐゴシック" panose="020B0600070205080204" pitchFamily="50" charset="-128"/>
                          <a:ea typeface="ＭＳ Ｐゴシック" panose="020B0600070205080204" pitchFamily="50" charset="-128"/>
                        </a:rPr>
                        <a:t>1.4 </a:t>
                      </a:r>
                      <a:endPar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tc>
                <a:tc>
                  <a:txBody>
                    <a:bodyPr/>
                    <a:lstStyle/>
                    <a:p>
                      <a:pPr algn="r" fontAlgn="ctr"/>
                      <a:r>
                        <a:rPr lang="en-US" altLang="ja-JP" sz="1800" u="none" strike="noStrike" dirty="0">
                          <a:effectLst/>
                          <a:latin typeface="ＭＳ Ｐゴシック" panose="020B0600070205080204" pitchFamily="50" charset="-128"/>
                          <a:ea typeface="ＭＳ Ｐゴシック" panose="020B0600070205080204" pitchFamily="50" charset="-128"/>
                        </a:rPr>
                        <a:t>1.3 </a:t>
                      </a:r>
                      <a:endPar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tc>
                <a:extLst>
                  <a:ext uri="{0D108BD9-81ED-4DB2-BD59-A6C34878D82A}">
                    <a16:rowId xmlns="" xmlns:a16="http://schemas.microsoft.com/office/drawing/2014/main" val="10006"/>
                  </a:ext>
                </a:extLst>
              </a:tr>
            </a:tbl>
          </a:graphicData>
        </a:graphic>
      </p:graphicFrame>
      <p:sp>
        <p:nvSpPr>
          <p:cNvPr id="7" name="テキスト ボックス 6"/>
          <p:cNvSpPr txBox="1"/>
          <p:nvPr/>
        </p:nvSpPr>
        <p:spPr>
          <a:xfrm>
            <a:off x="827584" y="3356992"/>
            <a:ext cx="5400600" cy="369332"/>
          </a:xfrm>
          <a:prstGeom prst="rect">
            <a:avLst/>
          </a:prstGeom>
          <a:noFill/>
        </p:spPr>
        <p:txBody>
          <a:bodyPr wrap="square" rtlCol="0">
            <a:spAutoFit/>
          </a:bodyPr>
          <a:lstStyle/>
          <a:p>
            <a:r>
              <a:rPr kumimoji="1" lang="ja-JP" altLang="en-US" dirty="0"/>
              <a:t>日本の年齢</a:t>
            </a:r>
            <a:r>
              <a:rPr kumimoji="1" lang="en-US" altLang="ja-JP" dirty="0"/>
              <a:t>3</a:t>
            </a:r>
            <a:r>
              <a:rPr kumimoji="1" lang="ja-JP" altLang="en-US" dirty="0"/>
              <a:t>区分別人口推移見通し</a:t>
            </a:r>
          </a:p>
        </p:txBody>
      </p:sp>
      <p:sp>
        <p:nvSpPr>
          <p:cNvPr id="8" name="テキスト ボックス 7"/>
          <p:cNvSpPr txBox="1"/>
          <p:nvPr/>
        </p:nvSpPr>
        <p:spPr>
          <a:xfrm>
            <a:off x="683568" y="5949280"/>
            <a:ext cx="6048672" cy="646331"/>
          </a:xfrm>
          <a:prstGeom prst="rect">
            <a:avLst/>
          </a:prstGeom>
          <a:noFill/>
        </p:spPr>
        <p:txBody>
          <a:bodyPr wrap="square" rtlCol="0">
            <a:spAutoFit/>
          </a:bodyPr>
          <a:lstStyle/>
          <a:p>
            <a:r>
              <a:rPr kumimoji="1" lang="ja-JP" altLang="en-US" dirty="0"/>
              <a:t>注：単位は</a:t>
            </a:r>
            <a:r>
              <a:rPr kumimoji="1" lang="en-US" altLang="ja-JP" dirty="0"/>
              <a:t>1000</a:t>
            </a:r>
            <a:r>
              <a:rPr kumimoji="1" lang="ja-JP" altLang="en-US" dirty="0"/>
              <a:t>人。出生率・死亡率とも中位の場合。</a:t>
            </a:r>
            <a:endParaRPr kumimoji="1" lang="en-US" altLang="ja-JP" dirty="0"/>
          </a:p>
          <a:p>
            <a:r>
              <a:rPr kumimoji="1" lang="ja-JP" altLang="en-US" dirty="0"/>
              <a:t>出所：</a:t>
            </a:r>
            <a:r>
              <a:rPr lang="ja-JP" altLang="en-US" dirty="0"/>
              <a:t>国立社会保障・人口問題研究所</a:t>
            </a:r>
            <a:r>
              <a:rPr lang="en-US" altLang="ja-JP" dirty="0"/>
              <a:t>[2017]</a:t>
            </a:r>
            <a:r>
              <a:rPr lang="ja-JP" altLang="en-US" dirty="0"/>
              <a:t>より作成。</a:t>
            </a:r>
            <a:endParaRPr kumimoji="1" lang="ja-JP" altLang="en-US" dirty="0"/>
          </a:p>
        </p:txBody>
      </p:sp>
    </p:spTree>
    <p:extLst>
      <p:ext uri="{BB962C8B-B14F-4D97-AF65-F5344CB8AC3E}">
        <p14:creationId xmlns:p14="http://schemas.microsoft.com/office/powerpoint/2010/main" val="1189216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orient="vert"/>
          </p:nvPr>
        </p:nvSpPr>
        <p:spPr>
          <a:xfrm>
            <a:off x="6948264" y="397321"/>
            <a:ext cx="2057400" cy="5851525"/>
          </a:xfrm>
        </p:spPr>
        <p:txBody>
          <a:bodyPr/>
          <a:lstStyle/>
          <a:p>
            <a:r>
              <a:rPr lang="ja-JP" altLang="en-US" sz="3600" dirty="0"/>
              <a:t>具体的には何が起こるか？</a:t>
            </a:r>
            <a:endParaRPr kumimoji="1" lang="ja-JP" altLang="en-US" sz="3600"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48</a:t>
            </a:fld>
            <a:endParaRPr lang="en-US" altLang="ja-JP" dirty="0"/>
          </a:p>
        </p:txBody>
      </p:sp>
      <p:sp>
        <p:nvSpPr>
          <p:cNvPr id="6" name="テキスト ボックス 5"/>
          <p:cNvSpPr txBox="1"/>
          <p:nvPr/>
        </p:nvSpPr>
        <p:spPr>
          <a:xfrm>
            <a:off x="323528" y="6494005"/>
            <a:ext cx="6048672" cy="369332"/>
          </a:xfrm>
          <a:prstGeom prst="rect">
            <a:avLst/>
          </a:prstGeom>
          <a:noFill/>
        </p:spPr>
        <p:txBody>
          <a:bodyPr wrap="square" rtlCol="0">
            <a:spAutoFit/>
          </a:bodyPr>
          <a:lstStyle/>
          <a:p>
            <a:r>
              <a:rPr kumimoji="1" lang="ja-JP" altLang="en-US" dirty="0"/>
              <a:t>出所：河合</a:t>
            </a:r>
            <a:r>
              <a:rPr kumimoji="1" lang="en-US" altLang="ja-JP" dirty="0"/>
              <a:t>[2017]22-23</a:t>
            </a:r>
            <a:r>
              <a:rPr kumimoji="1" lang="ja-JP" altLang="en-US" dirty="0"/>
              <a:t>頁。</a:t>
            </a:r>
          </a:p>
        </p:txBody>
      </p:sp>
    </p:spTree>
    <p:extLst>
      <p:ext uri="{BB962C8B-B14F-4D97-AF65-F5344CB8AC3E}">
        <p14:creationId xmlns:p14="http://schemas.microsoft.com/office/powerpoint/2010/main" val="2656979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200" dirty="0"/>
              <a:t>人口減少・高齢化・低成長の経済問題（１）</a:t>
            </a:r>
          </a:p>
        </p:txBody>
      </p:sp>
      <p:sp>
        <p:nvSpPr>
          <p:cNvPr id="3" name="コンテンツ プレースホルダー 2"/>
          <p:cNvSpPr>
            <a:spLocks noGrp="1"/>
          </p:cNvSpPr>
          <p:nvPr>
            <p:ph idx="1"/>
          </p:nvPr>
        </p:nvSpPr>
        <p:spPr>
          <a:xfrm>
            <a:off x="251520" y="1124744"/>
            <a:ext cx="8712968" cy="1944216"/>
          </a:xfrm>
        </p:spPr>
        <p:txBody>
          <a:bodyPr>
            <a:normAutofit fontScale="85000" lnSpcReduction="20000"/>
          </a:bodyPr>
          <a:lstStyle/>
          <a:p>
            <a:r>
              <a:rPr kumimoji="1" lang="ja-JP" altLang="en-US" dirty="0"/>
              <a:t>さらなる成長鈍化の問題</a:t>
            </a:r>
            <a:r>
              <a:rPr kumimoji="1" lang="en-US" altLang="ja-JP" dirty="0"/>
              <a:t>(</a:t>
            </a:r>
            <a:r>
              <a:rPr kumimoji="1" lang="ja-JP" altLang="en-US" dirty="0"/>
              <a:t>人口オーナス</a:t>
            </a:r>
            <a:r>
              <a:rPr kumimoji="1" lang="en-US" altLang="ja-JP" dirty="0"/>
              <a:t>)</a:t>
            </a:r>
          </a:p>
          <a:p>
            <a:pPr lvl="1"/>
            <a:r>
              <a:rPr kumimoji="1" lang="en-US" altLang="ja-JP" dirty="0"/>
              <a:t>1990-2010</a:t>
            </a:r>
            <a:r>
              <a:rPr kumimoji="1" lang="ja-JP" altLang="en-US" dirty="0"/>
              <a:t>年と同様年</a:t>
            </a:r>
            <a:r>
              <a:rPr lang="en-US" altLang="ja-JP" dirty="0"/>
              <a:t>1.5%</a:t>
            </a:r>
            <a:r>
              <a:rPr lang="ja-JP" altLang="en-US" dirty="0"/>
              <a:t>の生産性成長の場合の予測</a:t>
            </a:r>
            <a:endParaRPr kumimoji="1" lang="en-US" altLang="ja-JP" dirty="0"/>
          </a:p>
          <a:p>
            <a:pPr lvl="1"/>
            <a:r>
              <a:rPr kumimoji="1" lang="en-US" altLang="ja-JP" dirty="0"/>
              <a:t>1</a:t>
            </a:r>
            <a:r>
              <a:rPr kumimoji="1" lang="ja-JP" altLang="en-US" dirty="0"/>
              <a:t>人当たり</a:t>
            </a:r>
            <a:r>
              <a:rPr kumimoji="1" lang="en-US" altLang="ja-JP" dirty="0"/>
              <a:t>GDP</a:t>
            </a:r>
            <a:r>
              <a:rPr kumimoji="1" lang="ja-JP" altLang="en-US" dirty="0"/>
              <a:t>は成長できるがダメージは大きい</a:t>
            </a:r>
            <a:endParaRPr kumimoji="1" lang="en-US" altLang="ja-JP" dirty="0"/>
          </a:p>
          <a:p>
            <a:pPr lvl="1"/>
            <a:r>
              <a:rPr lang="en-US" altLang="ja-JP" dirty="0"/>
              <a:t>GDP</a:t>
            </a:r>
            <a:r>
              <a:rPr lang="ja-JP" altLang="en-US" dirty="0"/>
              <a:t>成長率へのダメージはさらに大きく，一定期間はゼロ成長やマイナス成長も</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49</a:t>
            </a:fld>
            <a:endParaRPr lang="en-US" altLang="ja-JP" dirty="0"/>
          </a:p>
        </p:txBody>
      </p:sp>
      <p:sp>
        <p:nvSpPr>
          <p:cNvPr id="6" name="テキスト ボックス 5"/>
          <p:cNvSpPr txBox="1"/>
          <p:nvPr/>
        </p:nvSpPr>
        <p:spPr>
          <a:xfrm>
            <a:off x="251520" y="6199355"/>
            <a:ext cx="7992888" cy="523220"/>
          </a:xfrm>
          <a:prstGeom prst="rect">
            <a:avLst/>
          </a:prstGeom>
          <a:noFill/>
        </p:spPr>
        <p:txBody>
          <a:bodyPr wrap="square" rtlCol="0">
            <a:spAutoFit/>
          </a:bodyPr>
          <a:lstStyle/>
          <a:p>
            <a:r>
              <a:rPr kumimoji="1" lang="ja-JP" altLang="en-US" sz="1400" dirty="0"/>
              <a:t>注</a:t>
            </a:r>
            <a:r>
              <a:rPr lang="ja-JP" altLang="en-US" sz="1400" dirty="0"/>
              <a:t>：小峰</a:t>
            </a:r>
            <a:r>
              <a:rPr lang="en-US" altLang="ja-JP" sz="1400" dirty="0"/>
              <a:t>[2017]</a:t>
            </a:r>
            <a:r>
              <a:rPr lang="ja-JP" altLang="en-US" sz="1400" dirty="0"/>
              <a:t>のフォーマットを借用。変化率</a:t>
            </a:r>
            <a:r>
              <a:rPr kumimoji="1" lang="ja-JP" altLang="en-US" sz="1400" dirty="0"/>
              <a:t>・成長率は一番右を除いて</a:t>
            </a:r>
            <a:r>
              <a:rPr kumimoji="1" lang="en-US" altLang="ja-JP" sz="1400" dirty="0"/>
              <a:t>10</a:t>
            </a:r>
            <a:r>
              <a:rPr kumimoji="1" lang="ja-JP" altLang="en-US" sz="1400" dirty="0"/>
              <a:t>年間のもの。生産性変化率を年</a:t>
            </a:r>
            <a:r>
              <a:rPr kumimoji="1" lang="en-US" altLang="ja-JP" sz="1400" dirty="0"/>
              <a:t>+1.5%</a:t>
            </a:r>
            <a:r>
              <a:rPr kumimoji="1" lang="ja-JP" altLang="en-US" sz="1400" dirty="0"/>
              <a:t>向上と仮定。生産年齢人口，総人口は国立社会保障・人口問題研究所</a:t>
            </a:r>
            <a:r>
              <a:rPr kumimoji="1" lang="en-US" altLang="ja-JP" sz="1400" dirty="0"/>
              <a:t>[2017]</a:t>
            </a:r>
            <a:r>
              <a:rPr lang="ja-JP" altLang="en-US" sz="1400" dirty="0"/>
              <a:t>より作成。</a:t>
            </a:r>
            <a:endParaRPr kumimoji="1" lang="ja-JP" altLang="en-US" sz="1400" dirty="0"/>
          </a:p>
        </p:txBody>
      </p:sp>
      <p:graphicFrame>
        <p:nvGraphicFramePr>
          <p:cNvPr id="7" name="表 6"/>
          <p:cNvGraphicFramePr>
            <a:graphicFrameLocks noGrp="1"/>
          </p:cNvGraphicFramePr>
          <p:nvPr>
            <p:extLst>
              <p:ext uri="{D42A27DB-BD31-4B8C-83A1-F6EECF244321}">
                <p14:modId xmlns:p14="http://schemas.microsoft.com/office/powerpoint/2010/main" val="1062969515"/>
              </p:ext>
            </p:extLst>
          </p:nvPr>
        </p:nvGraphicFramePr>
        <p:xfrm>
          <a:off x="1763688" y="2897518"/>
          <a:ext cx="5977755" cy="3329940"/>
        </p:xfrm>
        <a:graphic>
          <a:graphicData uri="http://schemas.openxmlformats.org/drawingml/2006/table">
            <a:tbl>
              <a:tblPr firstRow="1" firstCol="1">
                <a:tableStyleId>{3C2FFA5D-87B4-456A-9821-1D502468CF0F}</a:tableStyleId>
              </a:tblPr>
              <a:tblGrid>
                <a:gridCol w="818301">
                  <a:extLst>
                    <a:ext uri="{9D8B030D-6E8A-4147-A177-3AD203B41FA5}">
                      <a16:colId xmlns="" xmlns:a16="http://schemas.microsoft.com/office/drawing/2014/main" val="20000"/>
                    </a:ext>
                  </a:extLst>
                </a:gridCol>
                <a:gridCol w="859909">
                  <a:extLst>
                    <a:ext uri="{9D8B030D-6E8A-4147-A177-3AD203B41FA5}">
                      <a16:colId xmlns="" xmlns:a16="http://schemas.microsoft.com/office/drawing/2014/main" val="20001"/>
                    </a:ext>
                  </a:extLst>
                </a:gridCol>
                <a:gridCol w="859909">
                  <a:extLst>
                    <a:ext uri="{9D8B030D-6E8A-4147-A177-3AD203B41FA5}">
                      <a16:colId xmlns="" xmlns:a16="http://schemas.microsoft.com/office/drawing/2014/main" val="20002"/>
                    </a:ext>
                  </a:extLst>
                </a:gridCol>
                <a:gridCol w="859909">
                  <a:extLst>
                    <a:ext uri="{9D8B030D-6E8A-4147-A177-3AD203B41FA5}">
                      <a16:colId xmlns="" xmlns:a16="http://schemas.microsoft.com/office/drawing/2014/main" val="20003"/>
                    </a:ext>
                  </a:extLst>
                </a:gridCol>
                <a:gridCol w="859909">
                  <a:extLst>
                    <a:ext uri="{9D8B030D-6E8A-4147-A177-3AD203B41FA5}">
                      <a16:colId xmlns="" xmlns:a16="http://schemas.microsoft.com/office/drawing/2014/main" val="20004"/>
                    </a:ext>
                  </a:extLst>
                </a:gridCol>
                <a:gridCol w="859909">
                  <a:extLst>
                    <a:ext uri="{9D8B030D-6E8A-4147-A177-3AD203B41FA5}">
                      <a16:colId xmlns="" xmlns:a16="http://schemas.microsoft.com/office/drawing/2014/main" val="20005"/>
                    </a:ext>
                  </a:extLst>
                </a:gridCol>
                <a:gridCol w="859909">
                  <a:extLst>
                    <a:ext uri="{9D8B030D-6E8A-4147-A177-3AD203B41FA5}">
                      <a16:colId xmlns="" xmlns:a16="http://schemas.microsoft.com/office/drawing/2014/main" val="20006"/>
                    </a:ext>
                  </a:extLst>
                </a:gridCol>
              </a:tblGrid>
              <a:tr h="502920">
                <a:tc>
                  <a:txBody>
                    <a:bodyPr/>
                    <a:lstStyle/>
                    <a:p>
                      <a:pPr algn="l" fontAlgn="ctr"/>
                      <a:endParaRPr lang="ja-JP" altLang="en-US" sz="1800" b="0" i="0" u="none" strike="noStrike" dirty="0">
                        <a:solidFill>
                          <a:srgbClr val="000000"/>
                        </a:solidFill>
                        <a:effectLst/>
                        <a:latin typeface="ＭＳ ゴシック"/>
                      </a:endParaRPr>
                    </a:p>
                  </a:txBody>
                  <a:tcPr marL="7620" marR="7620" marT="7620" marB="0" anchor="ctr"/>
                </a:tc>
                <a:tc>
                  <a:txBody>
                    <a:bodyPr/>
                    <a:lstStyle/>
                    <a:p>
                      <a:pPr algn="l" fontAlgn="ctr"/>
                      <a:r>
                        <a:rPr lang="ja-JP" altLang="en-US" sz="1800" u="none" strike="noStrike" dirty="0">
                          <a:effectLst/>
                        </a:rPr>
                        <a:t>生産性変化率</a:t>
                      </a:r>
                      <a:endParaRPr lang="ja-JP" altLang="en-US" sz="1800" b="0" i="0" u="none" strike="noStrike" dirty="0">
                        <a:solidFill>
                          <a:srgbClr val="000000"/>
                        </a:solidFill>
                        <a:effectLst/>
                        <a:latin typeface="ＭＳ ゴシック"/>
                      </a:endParaRPr>
                    </a:p>
                  </a:txBody>
                  <a:tcPr marL="7620" marR="7620" marT="7620" marB="0" anchor="ctr"/>
                </a:tc>
                <a:tc>
                  <a:txBody>
                    <a:bodyPr/>
                    <a:lstStyle/>
                    <a:p>
                      <a:pPr algn="l" fontAlgn="ctr"/>
                      <a:r>
                        <a:rPr lang="ja-JP" altLang="en-US" sz="1800" u="none" strike="noStrike" dirty="0">
                          <a:effectLst/>
                        </a:rPr>
                        <a:t>生産年齢人口比率変化率</a:t>
                      </a:r>
                      <a:endParaRPr lang="ja-JP" altLang="en-US" sz="1800" b="0" i="0" u="none" strike="noStrike" dirty="0">
                        <a:solidFill>
                          <a:srgbClr val="000000"/>
                        </a:solidFill>
                        <a:effectLst/>
                        <a:latin typeface="ＭＳ ゴシック"/>
                      </a:endParaRPr>
                    </a:p>
                  </a:txBody>
                  <a:tcPr marL="7620" marR="7620" marT="7620" marB="0" anchor="ctr"/>
                </a:tc>
                <a:tc>
                  <a:txBody>
                    <a:bodyPr/>
                    <a:lstStyle/>
                    <a:p>
                      <a:pPr algn="l" fontAlgn="ctr"/>
                      <a:r>
                        <a:rPr lang="en-US" altLang="ja-JP" sz="1800" u="none" strike="noStrike" dirty="0">
                          <a:effectLst/>
                        </a:rPr>
                        <a:t>1</a:t>
                      </a:r>
                      <a:r>
                        <a:rPr lang="ja-JP" altLang="en-US" sz="1800" u="none" strike="noStrike" dirty="0">
                          <a:effectLst/>
                        </a:rPr>
                        <a:t>人当たり</a:t>
                      </a:r>
                      <a:r>
                        <a:rPr lang="en-US" altLang="ja-JP" sz="1800" u="none" strike="noStrike" dirty="0">
                          <a:effectLst/>
                        </a:rPr>
                        <a:t>GDP</a:t>
                      </a:r>
                      <a:r>
                        <a:rPr lang="ja-JP" altLang="en-US" sz="1800" u="none" strike="noStrike" dirty="0">
                          <a:effectLst/>
                        </a:rPr>
                        <a:t>変化率</a:t>
                      </a:r>
                      <a:endParaRPr lang="ja-JP" altLang="en-US" sz="1800" b="0" i="0" u="none" strike="noStrike" dirty="0">
                        <a:solidFill>
                          <a:srgbClr val="000000"/>
                        </a:solidFill>
                        <a:effectLst/>
                        <a:latin typeface="ＭＳ ゴシック"/>
                      </a:endParaRPr>
                    </a:p>
                  </a:txBody>
                  <a:tcPr marL="7620" marR="7620" marT="7620" marB="0" anchor="ctr"/>
                </a:tc>
                <a:tc>
                  <a:txBody>
                    <a:bodyPr/>
                    <a:lstStyle/>
                    <a:p>
                      <a:pPr algn="l" fontAlgn="ctr"/>
                      <a:r>
                        <a:rPr lang="ja-JP" altLang="en-US" sz="1800" u="none" strike="noStrike" dirty="0">
                          <a:effectLst/>
                        </a:rPr>
                        <a:t>人口変化率</a:t>
                      </a:r>
                      <a:endParaRPr lang="ja-JP" altLang="en-US" sz="1800" b="0" i="0" u="none" strike="noStrike" dirty="0">
                        <a:solidFill>
                          <a:srgbClr val="000000"/>
                        </a:solidFill>
                        <a:effectLst/>
                        <a:latin typeface="ＭＳ ゴシック"/>
                      </a:endParaRPr>
                    </a:p>
                  </a:txBody>
                  <a:tcPr marL="7620" marR="7620" marT="7620" marB="0" anchor="ctr"/>
                </a:tc>
                <a:tc>
                  <a:txBody>
                    <a:bodyPr/>
                    <a:lstStyle/>
                    <a:p>
                      <a:pPr algn="l" fontAlgn="ctr"/>
                      <a:r>
                        <a:rPr lang="en-US" sz="1800" u="none" strike="noStrike" dirty="0">
                          <a:effectLst/>
                        </a:rPr>
                        <a:t>GDP</a:t>
                      </a:r>
                      <a:r>
                        <a:rPr lang="ja-JP" altLang="en-US" sz="1800" u="none" strike="noStrike" dirty="0">
                          <a:effectLst/>
                        </a:rPr>
                        <a:t>成長率</a:t>
                      </a:r>
                      <a:endParaRPr lang="ja-JP" altLang="en-US" sz="1800" b="0" i="0" u="none" strike="noStrike" dirty="0">
                        <a:solidFill>
                          <a:srgbClr val="000000"/>
                        </a:solidFill>
                        <a:effectLst/>
                        <a:latin typeface="ＭＳ ゴシック"/>
                      </a:endParaRPr>
                    </a:p>
                  </a:txBody>
                  <a:tcPr marL="7620" marR="7620" marT="7620" marB="0" anchor="ctr"/>
                </a:tc>
                <a:tc>
                  <a:txBody>
                    <a:bodyPr/>
                    <a:lstStyle/>
                    <a:p>
                      <a:pPr algn="l" fontAlgn="ctr"/>
                      <a:r>
                        <a:rPr lang="en-US" altLang="ja-JP" sz="1800" u="none" strike="noStrike" dirty="0">
                          <a:effectLst/>
                        </a:rPr>
                        <a:t>GDP</a:t>
                      </a:r>
                      <a:r>
                        <a:rPr lang="ja-JP" altLang="en-US" sz="1800" u="none" strike="noStrike" dirty="0">
                          <a:effectLst/>
                        </a:rPr>
                        <a:t>年あたり成長率</a:t>
                      </a:r>
                      <a:endParaRPr lang="ja-JP" altLang="en-US" sz="1800" b="0" i="0" u="none" strike="noStrike" dirty="0">
                        <a:solidFill>
                          <a:srgbClr val="000000"/>
                        </a:solidFill>
                        <a:effectLst/>
                        <a:latin typeface="ＭＳ ゴシック"/>
                      </a:endParaRPr>
                    </a:p>
                  </a:txBody>
                  <a:tcPr marL="7620" marR="7620" marT="7620" marB="0" anchor="ctr"/>
                </a:tc>
                <a:extLst>
                  <a:ext uri="{0D108BD9-81ED-4DB2-BD59-A6C34878D82A}">
                    <a16:rowId xmlns="" xmlns:a16="http://schemas.microsoft.com/office/drawing/2014/main" val="10000"/>
                  </a:ext>
                </a:extLst>
              </a:tr>
              <a:tr h="167640">
                <a:tc>
                  <a:txBody>
                    <a:bodyPr/>
                    <a:lstStyle/>
                    <a:p>
                      <a:pPr algn="l" fontAlgn="ctr"/>
                      <a:r>
                        <a:rPr lang="en-US" altLang="ja-JP" sz="1800" u="none" strike="noStrike" dirty="0">
                          <a:effectLst/>
                        </a:rPr>
                        <a:t>2015-2025</a:t>
                      </a:r>
                      <a:endParaRPr lang="en-US" altLang="ja-JP" sz="1800" b="0" i="0" u="none" strike="noStrike" dirty="0">
                        <a:solidFill>
                          <a:srgbClr val="000000"/>
                        </a:solidFill>
                        <a:effectLst/>
                        <a:latin typeface="ＭＳ ゴシック"/>
                      </a:endParaRPr>
                    </a:p>
                  </a:txBody>
                  <a:tcPr marL="7620" marR="7620" marT="7620" marB="0" anchor="ctr"/>
                </a:tc>
                <a:tc>
                  <a:txBody>
                    <a:bodyPr/>
                    <a:lstStyle/>
                    <a:p>
                      <a:pPr algn="r" fontAlgn="ctr"/>
                      <a:r>
                        <a:rPr lang="en-US" altLang="ja-JP" sz="1800" u="none" strike="noStrike" dirty="0">
                          <a:effectLst/>
                        </a:rPr>
                        <a:t>16.1%</a:t>
                      </a:r>
                      <a:endParaRPr lang="en-US" altLang="ja-JP" sz="1800" b="0" i="0" u="none" strike="noStrike" dirty="0">
                        <a:solidFill>
                          <a:srgbClr val="000000"/>
                        </a:solidFill>
                        <a:effectLst/>
                        <a:latin typeface="ＭＳ ゴシック"/>
                      </a:endParaRPr>
                    </a:p>
                  </a:txBody>
                  <a:tcPr marL="7620" marR="7620" marT="7620" marB="0" anchor="ctr"/>
                </a:tc>
                <a:tc>
                  <a:txBody>
                    <a:bodyPr/>
                    <a:lstStyle/>
                    <a:p>
                      <a:pPr algn="r" fontAlgn="ctr"/>
                      <a:r>
                        <a:rPr lang="en-US" altLang="ja-JP" sz="1800" u="none" strike="noStrike" dirty="0">
                          <a:effectLst/>
                        </a:rPr>
                        <a:t>-3.8%</a:t>
                      </a:r>
                      <a:endParaRPr lang="en-US" altLang="ja-JP" sz="1800" b="0" i="0" u="none" strike="noStrike" dirty="0">
                        <a:solidFill>
                          <a:srgbClr val="000000"/>
                        </a:solidFill>
                        <a:effectLst/>
                        <a:latin typeface="ＭＳ ゴシック"/>
                      </a:endParaRPr>
                    </a:p>
                  </a:txBody>
                  <a:tcPr marL="7620" marR="7620" marT="7620" marB="0" anchor="ctr"/>
                </a:tc>
                <a:tc>
                  <a:txBody>
                    <a:bodyPr/>
                    <a:lstStyle/>
                    <a:p>
                      <a:pPr algn="r" fontAlgn="ctr"/>
                      <a:r>
                        <a:rPr lang="en-US" altLang="ja-JP" sz="1800" u="none" strike="noStrike" dirty="0">
                          <a:effectLst/>
                        </a:rPr>
                        <a:t>11.7%</a:t>
                      </a:r>
                      <a:endParaRPr lang="en-US" altLang="ja-JP" sz="1800" b="0" i="0" u="none" strike="noStrike" dirty="0">
                        <a:solidFill>
                          <a:srgbClr val="000000"/>
                        </a:solidFill>
                        <a:effectLst/>
                        <a:latin typeface="ＭＳ ゴシック"/>
                      </a:endParaRPr>
                    </a:p>
                  </a:txBody>
                  <a:tcPr marL="7620" marR="7620" marT="7620" marB="0" anchor="ctr"/>
                </a:tc>
                <a:tc>
                  <a:txBody>
                    <a:bodyPr/>
                    <a:lstStyle/>
                    <a:p>
                      <a:pPr algn="r" fontAlgn="ctr"/>
                      <a:r>
                        <a:rPr lang="en-US" altLang="ja-JP" sz="1800" u="none" strike="noStrike" dirty="0">
                          <a:effectLst/>
                        </a:rPr>
                        <a:t>-3.6%</a:t>
                      </a:r>
                      <a:endParaRPr lang="en-US" altLang="ja-JP" sz="1800" b="0" i="0" u="none" strike="noStrike" dirty="0">
                        <a:solidFill>
                          <a:srgbClr val="000000"/>
                        </a:solidFill>
                        <a:effectLst/>
                        <a:latin typeface="ＭＳ ゴシック"/>
                      </a:endParaRPr>
                    </a:p>
                  </a:txBody>
                  <a:tcPr marL="7620" marR="7620" marT="7620" marB="0" anchor="ctr"/>
                </a:tc>
                <a:tc>
                  <a:txBody>
                    <a:bodyPr/>
                    <a:lstStyle/>
                    <a:p>
                      <a:pPr algn="r" fontAlgn="ctr"/>
                      <a:r>
                        <a:rPr lang="en-US" altLang="ja-JP" sz="1800" u="none" strike="noStrike" dirty="0">
                          <a:effectLst/>
                        </a:rPr>
                        <a:t>7.7%</a:t>
                      </a:r>
                      <a:endParaRPr lang="en-US" altLang="ja-JP" sz="1800" b="0" i="0" u="none" strike="noStrike" dirty="0">
                        <a:solidFill>
                          <a:srgbClr val="000000"/>
                        </a:solidFill>
                        <a:effectLst/>
                        <a:latin typeface="ＭＳ ゴシック"/>
                      </a:endParaRPr>
                    </a:p>
                  </a:txBody>
                  <a:tcPr marL="7620" marR="7620" marT="7620" marB="0" anchor="ctr"/>
                </a:tc>
                <a:tc>
                  <a:txBody>
                    <a:bodyPr/>
                    <a:lstStyle/>
                    <a:p>
                      <a:pPr algn="r" fontAlgn="ctr"/>
                      <a:r>
                        <a:rPr lang="en-US" altLang="ja-JP" sz="1800" u="none" strike="noStrike" dirty="0">
                          <a:effectLst/>
                        </a:rPr>
                        <a:t>0.7%</a:t>
                      </a:r>
                      <a:endParaRPr lang="en-US" altLang="ja-JP" sz="1800" b="0" i="0" u="none" strike="noStrike" dirty="0">
                        <a:solidFill>
                          <a:srgbClr val="000000"/>
                        </a:solidFill>
                        <a:effectLst/>
                        <a:latin typeface="ＭＳ ゴシック"/>
                      </a:endParaRPr>
                    </a:p>
                  </a:txBody>
                  <a:tcPr marL="7620" marR="7620" marT="7620" marB="0" anchor="ctr"/>
                </a:tc>
                <a:extLst>
                  <a:ext uri="{0D108BD9-81ED-4DB2-BD59-A6C34878D82A}">
                    <a16:rowId xmlns="" xmlns:a16="http://schemas.microsoft.com/office/drawing/2014/main" val="10001"/>
                  </a:ext>
                </a:extLst>
              </a:tr>
              <a:tr h="167640">
                <a:tc>
                  <a:txBody>
                    <a:bodyPr/>
                    <a:lstStyle/>
                    <a:p>
                      <a:pPr algn="l" fontAlgn="ctr"/>
                      <a:r>
                        <a:rPr lang="en-US" altLang="ja-JP" sz="1800" u="none" strike="noStrike" dirty="0">
                          <a:effectLst/>
                        </a:rPr>
                        <a:t>2025-2035</a:t>
                      </a:r>
                      <a:endParaRPr lang="en-US" altLang="ja-JP" sz="1800" b="0" i="0" u="none" strike="noStrike" dirty="0">
                        <a:solidFill>
                          <a:srgbClr val="000000"/>
                        </a:solidFill>
                        <a:effectLst/>
                        <a:latin typeface="ＭＳ ゴシック"/>
                      </a:endParaRPr>
                    </a:p>
                  </a:txBody>
                  <a:tcPr marL="7620" marR="7620" marT="7620" marB="0" anchor="ctr"/>
                </a:tc>
                <a:tc>
                  <a:txBody>
                    <a:bodyPr/>
                    <a:lstStyle/>
                    <a:p>
                      <a:pPr algn="r" fontAlgn="ctr"/>
                      <a:r>
                        <a:rPr lang="en-US" altLang="ja-JP" sz="1800" u="none" strike="noStrike" dirty="0">
                          <a:effectLst/>
                        </a:rPr>
                        <a:t>16.1%</a:t>
                      </a:r>
                      <a:endParaRPr lang="en-US" altLang="ja-JP" sz="1800" b="0" i="0" u="none" strike="noStrike" dirty="0">
                        <a:solidFill>
                          <a:srgbClr val="000000"/>
                        </a:solidFill>
                        <a:effectLst/>
                        <a:latin typeface="ＭＳ ゴシック"/>
                      </a:endParaRPr>
                    </a:p>
                  </a:txBody>
                  <a:tcPr marL="7620" marR="7620" marT="7620" marB="0" anchor="ctr"/>
                </a:tc>
                <a:tc>
                  <a:txBody>
                    <a:bodyPr/>
                    <a:lstStyle/>
                    <a:p>
                      <a:pPr algn="r" fontAlgn="ctr"/>
                      <a:r>
                        <a:rPr lang="en-US" altLang="ja-JP" sz="1800" u="none" strike="noStrike" dirty="0">
                          <a:effectLst/>
                        </a:rPr>
                        <a:t>-3.7%</a:t>
                      </a:r>
                      <a:endParaRPr lang="en-US" altLang="ja-JP" sz="1800" b="0" i="0" u="none" strike="noStrike" dirty="0">
                        <a:solidFill>
                          <a:srgbClr val="000000"/>
                        </a:solidFill>
                        <a:effectLst/>
                        <a:latin typeface="ＭＳ ゴシック"/>
                      </a:endParaRPr>
                    </a:p>
                  </a:txBody>
                  <a:tcPr marL="7620" marR="7620" marT="7620" marB="0" anchor="ctr"/>
                </a:tc>
                <a:tc>
                  <a:txBody>
                    <a:bodyPr/>
                    <a:lstStyle/>
                    <a:p>
                      <a:pPr algn="r" fontAlgn="ctr"/>
                      <a:r>
                        <a:rPr lang="en-US" altLang="ja-JP" sz="1800" u="none" strike="noStrike" dirty="0">
                          <a:effectLst/>
                        </a:rPr>
                        <a:t>11.8%</a:t>
                      </a:r>
                      <a:endParaRPr lang="en-US" altLang="ja-JP" sz="1800" b="0" i="0" u="none" strike="noStrike" dirty="0">
                        <a:solidFill>
                          <a:srgbClr val="000000"/>
                        </a:solidFill>
                        <a:effectLst/>
                        <a:latin typeface="ＭＳ ゴシック"/>
                      </a:endParaRPr>
                    </a:p>
                  </a:txBody>
                  <a:tcPr marL="7620" marR="7620" marT="7620" marB="0" anchor="ctr"/>
                </a:tc>
                <a:tc>
                  <a:txBody>
                    <a:bodyPr/>
                    <a:lstStyle/>
                    <a:p>
                      <a:pPr algn="r" fontAlgn="ctr"/>
                      <a:r>
                        <a:rPr lang="en-US" altLang="ja-JP" sz="1800" u="none" strike="noStrike" dirty="0">
                          <a:effectLst/>
                        </a:rPr>
                        <a:t>-6.0%</a:t>
                      </a:r>
                      <a:endParaRPr lang="en-US" altLang="ja-JP" sz="1800" b="0" i="0" u="none" strike="noStrike" dirty="0">
                        <a:solidFill>
                          <a:srgbClr val="000000"/>
                        </a:solidFill>
                        <a:effectLst/>
                        <a:latin typeface="ＭＳ ゴシック"/>
                      </a:endParaRPr>
                    </a:p>
                  </a:txBody>
                  <a:tcPr marL="7620" marR="7620" marT="7620" marB="0" anchor="ctr"/>
                </a:tc>
                <a:tc>
                  <a:txBody>
                    <a:bodyPr/>
                    <a:lstStyle/>
                    <a:p>
                      <a:pPr algn="r" fontAlgn="ctr"/>
                      <a:r>
                        <a:rPr lang="en-US" altLang="ja-JP" sz="1800" u="none" strike="noStrike" dirty="0">
                          <a:effectLst/>
                        </a:rPr>
                        <a:t>5.1%</a:t>
                      </a:r>
                      <a:endParaRPr lang="en-US" altLang="ja-JP" sz="1800" b="0" i="0" u="none" strike="noStrike" dirty="0">
                        <a:solidFill>
                          <a:srgbClr val="000000"/>
                        </a:solidFill>
                        <a:effectLst/>
                        <a:latin typeface="ＭＳ ゴシック"/>
                      </a:endParaRPr>
                    </a:p>
                  </a:txBody>
                  <a:tcPr marL="7620" marR="7620" marT="7620" marB="0" anchor="ctr"/>
                </a:tc>
                <a:tc>
                  <a:txBody>
                    <a:bodyPr/>
                    <a:lstStyle/>
                    <a:p>
                      <a:pPr algn="r" fontAlgn="ctr"/>
                      <a:r>
                        <a:rPr lang="en-US" altLang="ja-JP" sz="1800" u="none" strike="noStrike" dirty="0">
                          <a:effectLst/>
                        </a:rPr>
                        <a:t>0.5%</a:t>
                      </a:r>
                      <a:endParaRPr lang="en-US" altLang="ja-JP" sz="1800" b="0" i="0" u="none" strike="noStrike" dirty="0">
                        <a:solidFill>
                          <a:srgbClr val="000000"/>
                        </a:solidFill>
                        <a:effectLst/>
                        <a:latin typeface="ＭＳ ゴシック"/>
                      </a:endParaRPr>
                    </a:p>
                  </a:txBody>
                  <a:tcPr marL="7620" marR="7620" marT="7620" marB="0" anchor="ctr"/>
                </a:tc>
                <a:extLst>
                  <a:ext uri="{0D108BD9-81ED-4DB2-BD59-A6C34878D82A}">
                    <a16:rowId xmlns="" xmlns:a16="http://schemas.microsoft.com/office/drawing/2014/main" val="10002"/>
                  </a:ext>
                </a:extLst>
              </a:tr>
              <a:tr h="167640">
                <a:tc>
                  <a:txBody>
                    <a:bodyPr/>
                    <a:lstStyle/>
                    <a:p>
                      <a:pPr algn="l" fontAlgn="ctr"/>
                      <a:r>
                        <a:rPr lang="en-US" altLang="ja-JP" sz="1800" u="none" strike="noStrike" dirty="0">
                          <a:effectLst/>
                        </a:rPr>
                        <a:t>2035-2045</a:t>
                      </a:r>
                      <a:endParaRPr lang="en-US" altLang="ja-JP" sz="1800" b="0" i="0" u="none" strike="noStrike" dirty="0">
                        <a:solidFill>
                          <a:srgbClr val="000000"/>
                        </a:solidFill>
                        <a:effectLst/>
                        <a:latin typeface="ＭＳ ゴシック"/>
                      </a:endParaRPr>
                    </a:p>
                  </a:txBody>
                  <a:tcPr marL="7620" marR="7620" marT="7620" marB="0" anchor="ctr"/>
                </a:tc>
                <a:tc>
                  <a:txBody>
                    <a:bodyPr/>
                    <a:lstStyle/>
                    <a:p>
                      <a:pPr algn="r" fontAlgn="ctr"/>
                      <a:r>
                        <a:rPr lang="en-US" altLang="ja-JP" sz="1800" u="none" strike="noStrike" dirty="0">
                          <a:effectLst/>
                        </a:rPr>
                        <a:t>16.1%</a:t>
                      </a:r>
                      <a:endParaRPr lang="en-US" altLang="ja-JP" sz="1800" b="0" i="0" u="none" strike="noStrike" dirty="0">
                        <a:solidFill>
                          <a:srgbClr val="000000"/>
                        </a:solidFill>
                        <a:effectLst/>
                        <a:latin typeface="ＭＳ ゴシック"/>
                      </a:endParaRPr>
                    </a:p>
                  </a:txBody>
                  <a:tcPr marL="7620" marR="7620" marT="7620" marB="0" anchor="ctr"/>
                </a:tc>
                <a:tc>
                  <a:txBody>
                    <a:bodyPr/>
                    <a:lstStyle/>
                    <a:p>
                      <a:pPr algn="r" fontAlgn="ctr"/>
                      <a:r>
                        <a:rPr lang="en-US" altLang="ja-JP" sz="1800" u="none" strike="noStrike" dirty="0">
                          <a:effectLst/>
                        </a:rPr>
                        <a:t>-6.9%</a:t>
                      </a:r>
                      <a:endParaRPr lang="en-US" altLang="ja-JP" sz="1800" b="0" i="0" u="none" strike="noStrike" dirty="0">
                        <a:solidFill>
                          <a:srgbClr val="000000"/>
                        </a:solidFill>
                        <a:effectLst/>
                        <a:latin typeface="ＭＳ ゴシック"/>
                      </a:endParaRPr>
                    </a:p>
                  </a:txBody>
                  <a:tcPr marL="7620" marR="7620" marT="7620" marB="0" anchor="ctr"/>
                </a:tc>
                <a:tc>
                  <a:txBody>
                    <a:bodyPr/>
                    <a:lstStyle/>
                    <a:p>
                      <a:pPr algn="r" fontAlgn="ctr"/>
                      <a:r>
                        <a:rPr lang="en-US" altLang="ja-JP" sz="1800" u="none" strike="noStrike" dirty="0">
                          <a:effectLst/>
                        </a:rPr>
                        <a:t>8.0%</a:t>
                      </a:r>
                      <a:endParaRPr lang="en-US" altLang="ja-JP" sz="1800" b="0" i="0" u="none" strike="noStrike" dirty="0">
                        <a:solidFill>
                          <a:srgbClr val="000000"/>
                        </a:solidFill>
                        <a:effectLst/>
                        <a:latin typeface="ＭＳ ゴシック"/>
                      </a:endParaRPr>
                    </a:p>
                  </a:txBody>
                  <a:tcPr marL="7620" marR="7620" marT="7620" marB="0" anchor="ctr"/>
                </a:tc>
                <a:tc>
                  <a:txBody>
                    <a:bodyPr/>
                    <a:lstStyle/>
                    <a:p>
                      <a:pPr algn="r" fontAlgn="ctr"/>
                      <a:r>
                        <a:rPr lang="en-US" altLang="ja-JP" sz="1800" u="none" strike="noStrike" dirty="0">
                          <a:effectLst/>
                        </a:rPr>
                        <a:t>-7.6%</a:t>
                      </a:r>
                      <a:endParaRPr lang="en-US" altLang="ja-JP" sz="1800" b="0" i="0" u="none" strike="noStrike" dirty="0">
                        <a:solidFill>
                          <a:srgbClr val="000000"/>
                        </a:solidFill>
                        <a:effectLst/>
                        <a:latin typeface="ＭＳ ゴシック"/>
                      </a:endParaRPr>
                    </a:p>
                  </a:txBody>
                  <a:tcPr marL="7620" marR="7620" marT="7620" marB="0" anchor="ctr"/>
                </a:tc>
                <a:tc>
                  <a:txBody>
                    <a:bodyPr/>
                    <a:lstStyle/>
                    <a:p>
                      <a:pPr algn="r" fontAlgn="ctr"/>
                      <a:r>
                        <a:rPr lang="en-US" altLang="ja-JP" sz="1800" u="none" strike="noStrike" dirty="0">
                          <a:effectLst/>
                        </a:rPr>
                        <a:t>-0.2%</a:t>
                      </a:r>
                      <a:endParaRPr lang="en-US" altLang="ja-JP" sz="1800" b="0" i="0" u="none" strike="noStrike" dirty="0">
                        <a:solidFill>
                          <a:srgbClr val="000000"/>
                        </a:solidFill>
                        <a:effectLst/>
                        <a:latin typeface="ＭＳ ゴシック"/>
                      </a:endParaRPr>
                    </a:p>
                  </a:txBody>
                  <a:tcPr marL="7620" marR="7620" marT="7620" marB="0" anchor="ctr"/>
                </a:tc>
                <a:tc>
                  <a:txBody>
                    <a:bodyPr/>
                    <a:lstStyle/>
                    <a:p>
                      <a:pPr algn="r" fontAlgn="ctr"/>
                      <a:r>
                        <a:rPr lang="en-US" altLang="ja-JP" sz="1800" u="none" strike="noStrike" dirty="0">
                          <a:effectLst/>
                        </a:rPr>
                        <a:t>0.0%</a:t>
                      </a:r>
                      <a:endParaRPr lang="en-US" altLang="ja-JP" sz="1800" b="0" i="0" u="none" strike="noStrike" dirty="0">
                        <a:solidFill>
                          <a:srgbClr val="000000"/>
                        </a:solidFill>
                        <a:effectLst/>
                        <a:latin typeface="ＭＳ ゴシック"/>
                      </a:endParaRPr>
                    </a:p>
                  </a:txBody>
                  <a:tcPr marL="7620" marR="7620" marT="7620" marB="0" anchor="ctr"/>
                </a:tc>
                <a:extLst>
                  <a:ext uri="{0D108BD9-81ED-4DB2-BD59-A6C34878D82A}">
                    <a16:rowId xmlns="" xmlns:a16="http://schemas.microsoft.com/office/drawing/2014/main" val="10003"/>
                  </a:ext>
                </a:extLst>
              </a:tr>
              <a:tr h="167640">
                <a:tc>
                  <a:txBody>
                    <a:bodyPr/>
                    <a:lstStyle/>
                    <a:p>
                      <a:pPr algn="l" fontAlgn="ctr"/>
                      <a:r>
                        <a:rPr lang="en-US" altLang="ja-JP" sz="1800" u="none" strike="noStrike" dirty="0">
                          <a:effectLst/>
                        </a:rPr>
                        <a:t>2045-2055</a:t>
                      </a:r>
                      <a:endParaRPr lang="en-US" altLang="ja-JP" sz="1800" b="0" i="0" u="none" strike="noStrike" dirty="0">
                        <a:solidFill>
                          <a:srgbClr val="000000"/>
                        </a:solidFill>
                        <a:effectLst/>
                        <a:latin typeface="ＭＳ ゴシック"/>
                      </a:endParaRPr>
                    </a:p>
                  </a:txBody>
                  <a:tcPr marL="7620" marR="7620" marT="7620" marB="0" anchor="ctr"/>
                </a:tc>
                <a:tc>
                  <a:txBody>
                    <a:bodyPr/>
                    <a:lstStyle/>
                    <a:p>
                      <a:pPr algn="r" fontAlgn="ctr"/>
                      <a:r>
                        <a:rPr lang="en-US" altLang="ja-JP" sz="1800" u="none" strike="noStrike" dirty="0">
                          <a:effectLst/>
                        </a:rPr>
                        <a:t>16.1%</a:t>
                      </a:r>
                      <a:endParaRPr lang="en-US" altLang="ja-JP" sz="1800" b="0" i="0" u="none" strike="noStrike" dirty="0">
                        <a:solidFill>
                          <a:srgbClr val="000000"/>
                        </a:solidFill>
                        <a:effectLst/>
                        <a:latin typeface="ＭＳ ゴシック"/>
                      </a:endParaRPr>
                    </a:p>
                  </a:txBody>
                  <a:tcPr marL="7620" marR="7620" marT="7620" marB="0" anchor="ctr"/>
                </a:tc>
                <a:tc>
                  <a:txBody>
                    <a:bodyPr/>
                    <a:lstStyle/>
                    <a:p>
                      <a:pPr algn="r" fontAlgn="ctr"/>
                      <a:r>
                        <a:rPr lang="en-US" altLang="ja-JP" sz="1800" u="none" strike="noStrike" dirty="0">
                          <a:effectLst/>
                        </a:rPr>
                        <a:t>-1.7%</a:t>
                      </a:r>
                      <a:endParaRPr lang="en-US" altLang="ja-JP" sz="1800" b="0" i="0" u="none" strike="noStrike" dirty="0">
                        <a:solidFill>
                          <a:srgbClr val="000000"/>
                        </a:solidFill>
                        <a:effectLst/>
                        <a:latin typeface="ＭＳ ゴシック"/>
                      </a:endParaRPr>
                    </a:p>
                  </a:txBody>
                  <a:tcPr marL="7620" marR="7620" marT="7620" marB="0" anchor="ctr"/>
                </a:tc>
                <a:tc>
                  <a:txBody>
                    <a:bodyPr/>
                    <a:lstStyle/>
                    <a:p>
                      <a:pPr algn="r" fontAlgn="ctr"/>
                      <a:r>
                        <a:rPr lang="en-US" altLang="ja-JP" sz="1800" u="none" strike="noStrike" dirty="0">
                          <a:effectLst/>
                        </a:rPr>
                        <a:t>14.1%</a:t>
                      </a:r>
                      <a:endParaRPr lang="en-US" altLang="ja-JP" sz="1800" b="0" i="0" u="none" strike="noStrike" dirty="0">
                        <a:solidFill>
                          <a:srgbClr val="000000"/>
                        </a:solidFill>
                        <a:effectLst/>
                        <a:latin typeface="ＭＳ ゴシック"/>
                      </a:endParaRPr>
                    </a:p>
                  </a:txBody>
                  <a:tcPr marL="7620" marR="7620" marT="7620" marB="0" anchor="ctr"/>
                </a:tc>
                <a:tc>
                  <a:txBody>
                    <a:bodyPr/>
                    <a:lstStyle/>
                    <a:p>
                      <a:pPr algn="r" fontAlgn="ctr"/>
                      <a:r>
                        <a:rPr lang="en-US" altLang="ja-JP" sz="1800" u="none" strike="noStrike" dirty="0">
                          <a:effectLst/>
                        </a:rPr>
                        <a:t>-8.4%</a:t>
                      </a:r>
                      <a:endParaRPr lang="en-US" altLang="ja-JP" sz="1800" b="0" i="0" u="none" strike="noStrike" dirty="0">
                        <a:solidFill>
                          <a:srgbClr val="000000"/>
                        </a:solidFill>
                        <a:effectLst/>
                        <a:latin typeface="ＭＳ ゴシック"/>
                      </a:endParaRPr>
                    </a:p>
                  </a:txBody>
                  <a:tcPr marL="7620" marR="7620" marT="7620" marB="0" anchor="ctr"/>
                </a:tc>
                <a:tc>
                  <a:txBody>
                    <a:bodyPr/>
                    <a:lstStyle/>
                    <a:p>
                      <a:pPr algn="r" fontAlgn="ctr"/>
                      <a:r>
                        <a:rPr lang="en-US" altLang="ja-JP" sz="1800" u="none" strike="noStrike" dirty="0">
                          <a:effectLst/>
                        </a:rPr>
                        <a:t>4.5%</a:t>
                      </a:r>
                      <a:endParaRPr lang="en-US" altLang="ja-JP" sz="1800" b="0" i="0" u="none" strike="noStrike" dirty="0">
                        <a:solidFill>
                          <a:srgbClr val="000000"/>
                        </a:solidFill>
                        <a:effectLst/>
                        <a:latin typeface="ＭＳ ゴシック"/>
                      </a:endParaRPr>
                    </a:p>
                  </a:txBody>
                  <a:tcPr marL="7620" marR="7620" marT="7620" marB="0" anchor="ctr"/>
                </a:tc>
                <a:tc>
                  <a:txBody>
                    <a:bodyPr/>
                    <a:lstStyle/>
                    <a:p>
                      <a:pPr algn="r" fontAlgn="ctr"/>
                      <a:r>
                        <a:rPr lang="en-US" altLang="ja-JP" sz="1800" u="none" strike="noStrike" dirty="0">
                          <a:effectLst/>
                        </a:rPr>
                        <a:t>0.4%</a:t>
                      </a:r>
                      <a:endParaRPr lang="en-US" altLang="ja-JP" sz="1800" b="0" i="0" u="none" strike="noStrike" dirty="0">
                        <a:solidFill>
                          <a:srgbClr val="000000"/>
                        </a:solidFill>
                        <a:effectLst/>
                        <a:latin typeface="ＭＳ ゴシック"/>
                      </a:endParaRPr>
                    </a:p>
                  </a:txBody>
                  <a:tcPr marL="7620" marR="7620" marT="7620" marB="0" anchor="ct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28073345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332656"/>
            <a:ext cx="8229600" cy="792088"/>
          </a:xfrm>
        </p:spPr>
        <p:txBody>
          <a:bodyPr/>
          <a:lstStyle/>
          <a:p>
            <a:r>
              <a:rPr kumimoji="1" lang="ja-JP" altLang="en-US" sz="4000" dirty="0"/>
              <a:t>戦後経済成長の趨勢</a:t>
            </a:r>
          </a:p>
        </p:txBody>
      </p:sp>
      <p:sp>
        <p:nvSpPr>
          <p:cNvPr id="3" name="コンテンツ プレースホルダー 2"/>
          <p:cNvSpPr>
            <a:spLocks noGrp="1"/>
          </p:cNvSpPr>
          <p:nvPr>
            <p:ph idx="1"/>
          </p:nvPr>
        </p:nvSpPr>
        <p:spPr>
          <a:xfrm>
            <a:off x="251520" y="1052736"/>
            <a:ext cx="3419871" cy="5760640"/>
          </a:xfrm>
        </p:spPr>
        <p:txBody>
          <a:bodyPr>
            <a:normAutofit fontScale="85000" lnSpcReduction="20000"/>
          </a:bodyPr>
          <a:lstStyle/>
          <a:p>
            <a:r>
              <a:rPr kumimoji="1" lang="ja-JP" altLang="en-US" dirty="0"/>
              <a:t>高成長期という見方を入れた</a:t>
            </a:r>
            <a:r>
              <a:rPr kumimoji="1" lang="en-US" altLang="ja-JP" dirty="0"/>
              <a:t>3</a:t>
            </a:r>
            <a:r>
              <a:rPr lang="ja-JP" altLang="en-US" dirty="0"/>
              <a:t>大区分</a:t>
            </a:r>
            <a:r>
              <a:rPr kumimoji="1" lang="ja-JP" altLang="en-US" dirty="0"/>
              <a:t>（石井</a:t>
            </a:r>
            <a:r>
              <a:rPr kumimoji="1" lang="en-US" altLang="ja-JP" dirty="0"/>
              <a:t>[2015]227</a:t>
            </a:r>
            <a:r>
              <a:rPr kumimoji="1" lang="ja-JP" altLang="en-US" dirty="0"/>
              <a:t>頁）</a:t>
            </a:r>
            <a:endParaRPr kumimoji="1" lang="en-US" altLang="ja-JP" dirty="0"/>
          </a:p>
          <a:p>
            <a:pPr lvl="1"/>
            <a:r>
              <a:rPr lang="ja-JP" altLang="en-US" dirty="0"/>
              <a:t>戦後復興期（</a:t>
            </a:r>
            <a:r>
              <a:rPr lang="en-US" altLang="ja-JP" dirty="0"/>
              <a:t>1945-55</a:t>
            </a:r>
            <a:r>
              <a:rPr lang="ja-JP" altLang="en-US" dirty="0"/>
              <a:t>年）</a:t>
            </a:r>
            <a:endParaRPr lang="en-US" altLang="ja-JP" dirty="0"/>
          </a:p>
          <a:p>
            <a:pPr lvl="2"/>
            <a:r>
              <a:rPr lang="ja-JP" altLang="en-US" dirty="0"/>
              <a:t>契機：敗戦</a:t>
            </a:r>
            <a:endParaRPr lang="en-US" altLang="ja-JP" dirty="0"/>
          </a:p>
          <a:p>
            <a:pPr lvl="1"/>
            <a:r>
              <a:rPr lang="ja-JP" altLang="en-US" dirty="0"/>
              <a:t>高成長期（</a:t>
            </a:r>
            <a:r>
              <a:rPr lang="en-US" altLang="ja-JP" dirty="0"/>
              <a:t>1955-91</a:t>
            </a:r>
            <a:r>
              <a:rPr lang="ja-JP" altLang="en-US" dirty="0"/>
              <a:t>年）</a:t>
            </a:r>
            <a:endParaRPr lang="en-US" altLang="ja-JP" dirty="0"/>
          </a:p>
          <a:p>
            <a:pPr lvl="2"/>
            <a:r>
              <a:rPr lang="ja-JP" altLang="en-US" dirty="0"/>
              <a:t>高度成長期（</a:t>
            </a:r>
            <a:r>
              <a:rPr lang="en-US" altLang="ja-JP" dirty="0"/>
              <a:t>1955-74</a:t>
            </a:r>
            <a:r>
              <a:rPr lang="ja-JP" altLang="en-US" dirty="0"/>
              <a:t>年）</a:t>
            </a:r>
            <a:endParaRPr lang="en-US" altLang="ja-JP" dirty="0"/>
          </a:p>
          <a:p>
            <a:pPr lvl="3"/>
            <a:r>
              <a:rPr lang="ja-JP" altLang="en-US" dirty="0"/>
              <a:t>契機</a:t>
            </a:r>
            <a:r>
              <a:rPr lang="en-US" altLang="ja-JP" dirty="0"/>
              <a:t>:</a:t>
            </a:r>
            <a:r>
              <a:rPr lang="ja-JP" altLang="en-US" dirty="0"/>
              <a:t>朝鮮戦争特需</a:t>
            </a:r>
            <a:endParaRPr lang="en-US" altLang="ja-JP" dirty="0"/>
          </a:p>
          <a:p>
            <a:pPr lvl="2"/>
            <a:r>
              <a:rPr kumimoji="1" lang="ja-JP" altLang="en-US" dirty="0"/>
              <a:t>安定成長期（</a:t>
            </a:r>
            <a:r>
              <a:rPr kumimoji="1" lang="en-US" altLang="ja-JP" dirty="0"/>
              <a:t>1974-91</a:t>
            </a:r>
            <a:r>
              <a:rPr kumimoji="1" lang="ja-JP" altLang="en-US" dirty="0"/>
              <a:t>年）</a:t>
            </a:r>
            <a:endParaRPr kumimoji="1" lang="en-US" altLang="ja-JP" dirty="0"/>
          </a:p>
          <a:p>
            <a:pPr lvl="3"/>
            <a:r>
              <a:rPr kumimoji="1" lang="ja-JP" altLang="en-US" dirty="0"/>
              <a:t>契機：石油危機，１９</a:t>
            </a:r>
            <a:r>
              <a:rPr kumimoji="1" lang="en-US" altLang="ja-JP" dirty="0"/>
              <a:t>74-75</a:t>
            </a:r>
            <a:r>
              <a:rPr kumimoji="1" lang="ja-JP" altLang="en-US" dirty="0"/>
              <a:t>年不況</a:t>
            </a:r>
            <a:endParaRPr kumimoji="1" lang="en-US" altLang="ja-JP" dirty="0"/>
          </a:p>
          <a:p>
            <a:pPr lvl="1"/>
            <a:r>
              <a:rPr lang="ja-JP" altLang="en-US" dirty="0"/>
              <a:t>低成長期（</a:t>
            </a:r>
            <a:r>
              <a:rPr lang="en-US" altLang="ja-JP" dirty="0"/>
              <a:t>1991-</a:t>
            </a:r>
            <a:r>
              <a:rPr lang="ja-JP" altLang="en-US" dirty="0"/>
              <a:t>）</a:t>
            </a:r>
            <a:endParaRPr lang="en-US" altLang="ja-JP" dirty="0"/>
          </a:p>
          <a:p>
            <a:pPr lvl="2"/>
            <a:r>
              <a:rPr kumimoji="1" lang="ja-JP" altLang="en-US" dirty="0"/>
              <a:t>契機：バブル経済の崩壊</a:t>
            </a:r>
            <a:endParaRPr kumimoji="1" lang="en-US" altLang="ja-JP" dirty="0"/>
          </a:p>
          <a:p>
            <a:pPr lvl="2"/>
            <a:endParaRPr kumimoji="1" lang="en-US" altLang="ja-JP" dirty="0"/>
          </a:p>
          <a:p>
            <a:pPr lvl="1"/>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5</a:t>
            </a:fld>
            <a:endParaRPr lang="en-US" altLang="ja-JP" dirty="0"/>
          </a:p>
        </p:txBody>
      </p:sp>
      <p:sp>
        <p:nvSpPr>
          <p:cNvPr id="5" name="テキスト ボックス 4"/>
          <p:cNvSpPr txBox="1"/>
          <p:nvPr/>
        </p:nvSpPr>
        <p:spPr>
          <a:xfrm>
            <a:off x="6300192" y="5805264"/>
            <a:ext cx="2448272" cy="646331"/>
          </a:xfrm>
          <a:prstGeom prst="rect">
            <a:avLst/>
          </a:prstGeom>
          <a:noFill/>
        </p:spPr>
        <p:txBody>
          <a:bodyPr wrap="square" rtlCol="0">
            <a:spAutoFit/>
          </a:bodyPr>
          <a:lstStyle/>
          <a:p>
            <a:r>
              <a:rPr kumimoji="1" lang="ja-JP" altLang="en-US" dirty="0"/>
              <a:t>出所：小峰</a:t>
            </a:r>
            <a:r>
              <a:rPr kumimoji="1" lang="en-US" altLang="ja-JP" dirty="0"/>
              <a:t>[2016]35</a:t>
            </a:r>
            <a:r>
              <a:rPr kumimoji="1" lang="ja-JP" altLang="en-US" dirty="0"/>
              <a:t>頁。</a:t>
            </a:r>
          </a:p>
        </p:txBody>
      </p:sp>
    </p:spTree>
    <p:extLst>
      <p:ext uri="{BB962C8B-B14F-4D97-AF65-F5344CB8AC3E}">
        <p14:creationId xmlns:p14="http://schemas.microsoft.com/office/powerpoint/2010/main" val="26639087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600" dirty="0"/>
              <a:t>人口減少・高齢化・低成長の経済問題（２）</a:t>
            </a:r>
          </a:p>
        </p:txBody>
      </p:sp>
      <p:sp>
        <p:nvSpPr>
          <p:cNvPr id="3" name="コンテンツ プレースホルダー 2"/>
          <p:cNvSpPr>
            <a:spLocks noGrp="1"/>
          </p:cNvSpPr>
          <p:nvPr>
            <p:ph idx="1"/>
          </p:nvPr>
        </p:nvSpPr>
        <p:spPr>
          <a:xfrm>
            <a:off x="477170" y="1556792"/>
            <a:ext cx="8229600" cy="5301208"/>
          </a:xfrm>
        </p:spPr>
        <p:txBody>
          <a:bodyPr>
            <a:normAutofit fontScale="77500" lnSpcReduction="20000"/>
          </a:bodyPr>
          <a:lstStyle/>
          <a:p>
            <a:r>
              <a:rPr kumimoji="1" lang="ja-JP" altLang="en-US" dirty="0"/>
              <a:t>従属人口／生産年齢人口比が上昇することの</a:t>
            </a:r>
            <a:r>
              <a:rPr lang="ja-JP" altLang="en-US" dirty="0"/>
              <a:t>影響</a:t>
            </a:r>
            <a:endParaRPr kumimoji="1" lang="en-US" altLang="ja-JP" dirty="0"/>
          </a:p>
          <a:p>
            <a:pPr lvl="1"/>
            <a:r>
              <a:rPr lang="ja-JP" altLang="en-US" dirty="0"/>
              <a:t>マクロ的に：医療費，年金，介護</a:t>
            </a:r>
            <a:endParaRPr lang="en-US" altLang="ja-JP" dirty="0"/>
          </a:p>
          <a:p>
            <a:pPr lvl="1"/>
            <a:r>
              <a:rPr lang="ja-JP" altLang="en-US" dirty="0"/>
              <a:t>ミクロ的に：</a:t>
            </a:r>
            <a:r>
              <a:rPr lang="ja-JP" altLang="en-US" dirty="0" smtClean="0"/>
              <a:t>「ダブルケア</a:t>
            </a:r>
            <a:r>
              <a:rPr lang="ja-JP" altLang="en-US" dirty="0"/>
              <a:t>」問題</a:t>
            </a:r>
            <a:endParaRPr lang="en-US" altLang="ja-JP" dirty="0"/>
          </a:p>
          <a:p>
            <a:r>
              <a:rPr lang="ja-JP" altLang="en-US" dirty="0"/>
              <a:t>高齢化は格差拡大，貧困層拡大を伴う</a:t>
            </a:r>
            <a:endParaRPr lang="en-US" altLang="ja-JP" dirty="0"/>
          </a:p>
          <a:p>
            <a:pPr lvl="1"/>
            <a:r>
              <a:rPr lang="ja-JP" altLang="en-US" dirty="0"/>
              <a:t>高齢層は若年層よりも所得・資産格差が大きいため（橘木</a:t>
            </a:r>
            <a:r>
              <a:rPr lang="en-US" altLang="ja-JP" dirty="0"/>
              <a:t>[2016]</a:t>
            </a:r>
            <a:r>
              <a:rPr lang="ja-JP" altLang="en-US" dirty="0"/>
              <a:t>第</a:t>
            </a:r>
            <a:r>
              <a:rPr lang="en-US" altLang="ja-JP" dirty="0"/>
              <a:t>1</a:t>
            </a:r>
            <a:r>
              <a:rPr lang="ja-JP" altLang="en-US" dirty="0"/>
              <a:t>章），老年人口比率が上昇すると社会全体の格差も大きくなる</a:t>
            </a:r>
            <a:endParaRPr lang="en-US" altLang="ja-JP" dirty="0"/>
          </a:p>
          <a:p>
            <a:pPr lvl="1"/>
            <a:r>
              <a:rPr lang="ja-JP" altLang="en-US" dirty="0"/>
              <a:t>問題：消費への影響は？（豊かだと使い切らず，貧しいと使いようがない）</a:t>
            </a:r>
            <a:endParaRPr lang="en-US" altLang="ja-JP" dirty="0"/>
          </a:p>
          <a:p>
            <a:r>
              <a:rPr lang="ja-JP" altLang="en-US" dirty="0"/>
              <a:t>単身者増加問題</a:t>
            </a:r>
            <a:endParaRPr lang="en-US" altLang="ja-JP" dirty="0"/>
          </a:p>
          <a:p>
            <a:pPr lvl="1"/>
            <a:r>
              <a:rPr lang="ja-JP" altLang="en-US" dirty="0"/>
              <a:t>介護問題：家族での対応不可能</a:t>
            </a:r>
            <a:endParaRPr lang="en-US" altLang="ja-JP" dirty="0"/>
          </a:p>
          <a:p>
            <a:pPr lvl="2"/>
            <a:r>
              <a:rPr lang="ja-JP" altLang="en-US" dirty="0"/>
              <a:t>まず高齢層：平均寿命が長くなると，配偶者に先立たれた後の人生が長くなる</a:t>
            </a:r>
            <a:endParaRPr lang="en-US" altLang="ja-JP" dirty="0"/>
          </a:p>
          <a:p>
            <a:pPr lvl="2"/>
            <a:r>
              <a:rPr lang="ja-JP" altLang="en-US" dirty="0"/>
              <a:t>未婚の若年層→その高齢化</a:t>
            </a:r>
            <a:endParaRPr lang="en-US" altLang="ja-JP" dirty="0"/>
          </a:p>
          <a:p>
            <a:pPr lvl="1"/>
            <a:r>
              <a:rPr lang="ja-JP" altLang="en-US" dirty="0"/>
              <a:t>出生率回復問題：日本の慣習の中では単身増＝出生率低下</a:t>
            </a:r>
            <a:endParaRPr lang="en-US" altLang="ja-JP" dirty="0"/>
          </a:p>
          <a:p>
            <a:r>
              <a:rPr lang="ja-JP" altLang="en-US" dirty="0"/>
              <a:t>地方の自治体消滅問題と大都市の介護問題</a:t>
            </a:r>
            <a:endParaRPr lang="en-US" altLang="ja-JP" dirty="0"/>
          </a:p>
          <a:p>
            <a:endParaRPr lang="en-US" altLang="ja-JP" dirty="0"/>
          </a:p>
          <a:p>
            <a:pPr lvl="1"/>
            <a:endParaRPr lang="en-US" altLang="ja-JP" dirty="0"/>
          </a:p>
          <a:p>
            <a:pPr lvl="1"/>
            <a:endParaRPr lang="en-US" altLang="ja-JP" dirty="0"/>
          </a:p>
          <a:p>
            <a:endParaRPr lang="en-US" altLang="ja-JP" dirty="0"/>
          </a:p>
          <a:p>
            <a:pPr lvl="1"/>
            <a:endParaRPr lang="en-US" altLang="ja-JP" dirty="0"/>
          </a:p>
          <a:p>
            <a:pPr lvl="1"/>
            <a:endParaRPr lang="en-US" altLang="ja-JP"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50</a:t>
            </a:fld>
            <a:endParaRPr lang="en-US" altLang="ja-JP" dirty="0"/>
          </a:p>
        </p:txBody>
      </p:sp>
      <p:sp>
        <p:nvSpPr>
          <p:cNvPr id="5" name="テキスト ボックス 4">
            <a:extLst>
              <a:ext uri="{FF2B5EF4-FFF2-40B4-BE49-F238E27FC236}">
                <a16:creationId xmlns="" xmlns:a16="http://schemas.microsoft.com/office/drawing/2014/main" id="{E8E89112-37A8-4320-881A-55454CCE2F23}"/>
              </a:ext>
            </a:extLst>
          </p:cNvPr>
          <p:cNvSpPr txBox="1"/>
          <p:nvPr/>
        </p:nvSpPr>
        <p:spPr>
          <a:xfrm>
            <a:off x="6372200" y="2204864"/>
            <a:ext cx="2448272" cy="261610"/>
          </a:xfrm>
          <a:prstGeom prst="rect">
            <a:avLst/>
          </a:prstGeom>
          <a:noFill/>
        </p:spPr>
        <p:txBody>
          <a:bodyPr wrap="square" rtlCol="0">
            <a:spAutoFit/>
          </a:bodyPr>
          <a:lstStyle/>
          <a:p>
            <a:r>
              <a:rPr kumimoji="1" lang="ja-JP" altLang="en-US" sz="1100" dirty="0">
                <a:hlinkClick r:id="rId2" action="ppaction://hlinkpres?slideindex=66&amp;slidetitle=成長率の引き上げと日本経済の将来展望"/>
              </a:rPr>
              <a:t>（スライドジャンプ用リンク）</a:t>
            </a:r>
            <a:endParaRPr kumimoji="1" lang="ja-JP" altLang="en-US" sz="1100" dirty="0"/>
          </a:p>
        </p:txBody>
      </p:sp>
    </p:spTree>
    <p:extLst>
      <p:ext uri="{BB962C8B-B14F-4D97-AF65-F5344CB8AC3E}">
        <p14:creationId xmlns:p14="http://schemas.microsoft.com/office/powerpoint/2010/main" val="276644469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600" dirty="0"/>
              <a:t>人口減少・高齢化・低成長の経済問題（３）</a:t>
            </a:r>
          </a:p>
        </p:txBody>
      </p:sp>
      <p:sp>
        <p:nvSpPr>
          <p:cNvPr id="3" name="コンテンツ プレースホルダー 2"/>
          <p:cNvSpPr>
            <a:spLocks noGrp="1"/>
          </p:cNvSpPr>
          <p:nvPr>
            <p:ph idx="1"/>
          </p:nvPr>
        </p:nvSpPr>
        <p:spPr>
          <a:xfrm>
            <a:off x="457200" y="1600200"/>
            <a:ext cx="8229600" cy="5141168"/>
          </a:xfrm>
        </p:spPr>
        <p:txBody>
          <a:bodyPr>
            <a:normAutofit fontScale="92500" lnSpcReduction="20000"/>
          </a:bodyPr>
          <a:lstStyle/>
          <a:p>
            <a:r>
              <a:rPr kumimoji="1" lang="ja-JP" altLang="en-US" dirty="0"/>
              <a:t>経済活性化，出生率回復を妨げる</a:t>
            </a:r>
            <a:r>
              <a:rPr lang="ja-JP" altLang="en-US" dirty="0"/>
              <a:t>従来の</a:t>
            </a:r>
            <a:r>
              <a:rPr kumimoji="1" lang="ja-JP" altLang="en-US" dirty="0"/>
              <a:t>制度・慣行</a:t>
            </a:r>
            <a:endParaRPr kumimoji="1" lang="en-US" altLang="ja-JP" dirty="0"/>
          </a:p>
          <a:p>
            <a:pPr lvl="1"/>
            <a:r>
              <a:rPr lang="ja-JP" altLang="en-US" dirty="0"/>
              <a:t>「ダブルケア」問題</a:t>
            </a:r>
            <a:r>
              <a:rPr lang="ja-JP" altLang="en-US" dirty="0" smtClean="0"/>
              <a:t>を＿＿＿＿に</a:t>
            </a:r>
            <a:r>
              <a:rPr lang="ja-JP" altLang="en-US" dirty="0"/>
              <a:t>負わせている限り，「</a:t>
            </a:r>
            <a:r>
              <a:rPr lang="en-US" altLang="ja-JP" dirty="0"/>
              <a:t>1</a:t>
            </a:r>
            <a:r>
              <a:rPr lang="ja-JP" altLang="en-US" dirty="0"/>
              <a:t>億総活躍」は不可能</a:t>
            </a:r>
            <a:endParaRPr lang="en-US" altLang="ja-JP" dirty="0"/>
          </a:p>
          <a:p>
            <a:pPr lvl="1"/>
            <a:r>
              <a:rPr lang="ja-JP" altLang="en-US" dirty="0"/>
              <a:t>格差が進行すると低所得層</a:t>
            </a:r>
            <a:r>
              <a:rPr lang="ja-JP" altLang="en-US" dirty="0" smtClean="0"/>
              <a:t>で＿＿＿＿＿を</a:t>
            </a:r>
            <a:r>
              <a:rPr lang="ja-JP" altLang="en-US" dirty="0"/>
              <a:t>持つ動機づけが弱まる</a:t>
            </a:r>
            <a:endParaRPr lang="en-US" altLang="ja-JP" dirty="0"/>
          </a:p>
          <a:p>
            <a:pPr lvl="2"/>
            <a:r>
              <a:rPr kumimoji="1" lang="ja-JP" altLang="en-US" dirty="0"/>
              <a:t>養育の労働と費用を考慮すると</a:t>
            </a:r>
            <a:r>
              <a:rPr kumimoji="1" lang="ja-JP" altLang="en-US" dirty="0" smtClean="0"/>
              <a:t>，＿＿＿＿＿を</a:t>
            </a:r>
            <a:r>
              <a:rPr kumimoji="1" lang="ja-JP" altLang="en-US" dirty="0"/>
              <a:t>持たないことが生活のリスクヘッジになってしまう</a:t>
            </a:r>
            <a:endParaRPr kumimoji="1" lang="en-US" altLang="ja-JP" dirty="0"/>
          </a:p>
          <a:p>
            <a:pPr lvl="1"/>
            <a:r>
              <a:rPr kumimoji="1" lang="ja-JP" altLang="en-US" dirty="0"/>
              <a:t>性別分業が固定している限り，女性にとって結婚がリスク要因になる</a:t>
            </a:r>
          </a:p>
          <a:p>
            <a:r>
              <a:rPr lang="ja-JP" altLang="en-US" dirty="0"/>
              <a:t>「日本型平等社会」を支えた制度・慣行（</a:t>
            </a:r>
            <a:r>
              <a:rPr lang="ja-JP" altLang="en-US" dirty="0">
                <a:hlinkClick r:id="rId2" action="ppaction://hlinksldjump"/>
              </a:rPr>
              <a:t>前掲スライド</a:t>
            </a:r>
            <a:r>
              <a:rPr lang="ja-JP" altLang="en-US" dirty="0"/>
              <a:t>）を変えないと人口減少・高齢化・低成長問題を解決できない</a:t>
            </a:r>
            <a:endParaRPr lang="en-US" altLang="ja-JP"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51</a:t>
            </a:fld>
            <a:endParaRPr lang="en-US" altLang="ja-JP" dirty="0"/>
          </a:p>
        </p:txBody>
      </p:sp>
    </p:spTree>
    <p:extLst>
      <p:ext uri="{BB962C8B-B14F-4D97-AF65-F5344CB8AC3E}">
        <p14:creationId xmlns:p14="http://schemas.microsoft.com/office/powerpoint/2010/main" val="185842071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a:t>５　</a:t>
            </a:r>
            <a:r>
              <a:rPr lang="ja-JP" altLang="en-US" dirty="0"/>
              <a:t>小括</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52</a:t>
            </a:fld>
            <a:endParaRPr lang="en-US" altLang="ja-JP" dirty="0"/>
          </a:p>
        </p:txBody>
      </p:sp>
    </p:spTree>
    <p:extLst>
      <p:ext uri="{BB962C8B-B14F-4D97-AF65-F5344CB8AC3E}">
        <p14:creationId xmlns:p14="http://schemas.microsoft.com/office/powerpoint/2010/main" val="208726949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404664"/>
            <a:ext cx="8568952" cy="1152128"/>
          </a:xfrm>
        </p:spPr>
        <p:txBody>
          <a:bodyPr/>
          <a:lstStyle/>
          <a:p>
            <a:r>
              <a:rPr kumimoji="1" lang="ja-JP" altLang="en-US" dirty="0"/>
              <a:t>戦後経済史の把握</a:t>
            </a:r>
          </a:p>
        </p:txBody>
      </p:sp>
      <p:sp>
        <p:nvSpPr>
          <p:cNvPr id="3" name="コンテンツ プレースホルダー 2"/>
          <p:cNvSpPr>
            <a:spLocks noGrp="1"/>
          </p:cNvSpPr>
          <p:nvPr>
            <p:ph idx="1"/>
          </p:nvPr>
        </p:nvSpPr>
        <p:spPr>
          <a:xfrm>
            <a:off x="457200" y="1340768"/>
            <a:ext cx="8229600" cy="5328592"/>
          </a:xfrm>
        </p:spPr>
        <p:txBody>
          <a:bodyPr>
            <a:normAutofit fontScale="77500" lnSpcReduction="20000"/>
          </a:bodyPr>
          <a:lstStyle/>
          <a:p>
            <a:r>
              <a:rPr lang="ja-JP" altLang="en-US" dirty="0"/>
              <a:t>戦後改革と逆コースのダイナミズムが戦後経済の枠組みを創り出し，高成長の制度的構造を準備した</a:t>
            </a:r>
          </a:p>
          <a:p>
            <a:r>
              <a:rPr lang="ja-JP" altLang="en-US" dirty="0"/>
              <a:t>高成長の制度的構造が有効に作用することで経済成長が達成され，日本型平等社会が形成された。この意味で，高度成長期と安定成長期は「高成長期」とまとめられる</a:t>
            </a:r>
          </a:p>
          <a:p>
            <a:pPr lvl="1"/>
            <a:r>
              <a:rPr lang="ja-JP" altLang="en-US" dirty="0"/>
              <a:t>日本は高成長</a:t>
            </a:r>
            <a:r>
              <a:rPr lang="en-US" altLang="ja-JP" dirty="0"/>
              <a:t>(</a:t>
            </a:r>
            <a:r>
              <a:rPr lang="ja-JP" altLang="en-US" dirty="0"/>
              <a:t>高度成長＋安定成長</a:t>
            </a:r>
            <a:r>
              <a:rPr lang="en-US" altLang="ja-JP" dirty="0"/>
              <a:t>)</a:t>
            </a:r>
            <a:r>
              <a:rPr lang="ja-JP" altLang="en-US" dirty="0"/>
              <a:t>を達成し，経済大国になった</a:t>
            </a:r>
            <a:endParaRPr lang="en-US" altLang="ja-JP" dirty="0"/>
          </a:p>
          <a:p>
            <a:pPr lvl="1"/>
            <a:r>
              <a:rPr lang="ja-JP" altLang="en-US" dirty="0"/>
              <a:t>戦後経済の枠組みと家族の在り方の相互作用から日本型平等社会が形成された</a:t>
            </a:r>
          </a:p>
          <a:p>
            <a:r>
              <a:rPr lang="ja-JP" altLang="en-US" dirty="0"/>
              <a:t>低成長期とは，従来の制度的構造が高成長を生み出せず，日本型平等社会が動揺するようになった時期のこと</a:t>
            </a:r>
            <a:endParaRPr lang="en-US" altLang="ja-JP" dirty="0"/>
          </a:p>
          <a:p>
            <a:pPr lvl="1"/>
            <a:r>
              <a:rPr lang="ja-JP" altLang="en-US" dirty="0"/>
              <a:t>持続的成長のために何が必要か</a:t>
            </a:r>
            <a:endParaRPr lang="en-US" altLang="ja-JP" dirty="0"/>
          </a:p>
          <a:p>
            <a:pPr lvl="1"/>
            <a:r>
              <a:rPr lang="ja-JP" altLang="en-US" dirty="0"/>
              <a:t>日本型平等社会をどう変えていくか</a:t>
            </a:r>
            <a:endParaRPr lang="en-US" altLang="ja-JP" dirty="0"/>
          </a:p>
          <a:p>
            <a:pPr lvl="1"/>
            <a:r>
              <a:rPr lang="ja-JP" altLang="en-US" dirty="0"/>
              <a:t>抽象的な「市場</a:t>
            </a:r>
            <a:r>
              <a:rPr lang="en-US" altLang="ja-JP" dirty="0"/>
              <a:t>vs</a:t>
            </a:r>
            <a:r>
              <a:rPr lang="ja-JP" altLang="en-US" dirty="0"/>
              <a:t>政府」「成長</a:t>
            </a:r>
            <a:r>
              <a:rPr lang="en-US" altLang="ja-JP" dirty="0"/>
              <a:t>vs</a:t>
            </a:r>
            <a:r>
              <a:rPr lang="ja-JP" altLang="en-US" dirty="0"/>
              <a:t>分配」では解決できない</a:t>
            </a:r>
            <a:endParaRPr lang="en-US" altLang="ja-JP" dirty="0"/>
          </a:p>
          <a:p>
            <a:pPr lvl="1"/>
            <a:r>
              <a:rPr lang="ja-JP" altLang="en-US" dirty="0"/>
              <a:t>お金も足りないし，お金だけでは解決できないし，お金を生み出すためには制度・慣行を変えねばならない</a:t>
            </a:r>
          </a:p>
          <a:p>
            <a:pPr lvl="1"/>
            <a:endParaRPr lang="ja-JP" altLang="en-US" dirty="0"/>
          </a:p>
          <a:p>
            <a:endParaRPr lang="ja-JP" altLang="en-US" dirty="0"/>
          </a:p>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53</a:t>
            </a:fld>
            <a:endParaRPr lang="en-US" altLang="ja-JP" dirty="0"/>
          </a:p>
        </p:txBody>
      </p:sp>
    </p:spTree>
    <p:extLst>
      <p:ext uri="{BB962C8B-B14F-4D97-AF65-F5344CB8AC3E}">
        <p14:creationId xmlns:p14="http://schemas.microsoft.com/office/powerpoint/2010/main" val="7745839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経済大国から課題</a:t>
            </a:r>
            <a:r>
              <a:rPr kumimoji="1" lang="ja-JP" altLang="en-US" dirty="0"/>
              <a:t>先進国へ</a:t>
            </a:r>
          </a:p>
        </p:txBody>
      </p:sp>
      <p:sp>
        <p:nvSpPr>
          <p:cNvPr id="3" name="コンテンツ プレースホルダー 2"/>
          <p:cNvSpPr>
            <a:spLocks noGrp="1"/>
          </p:cNvSpPr>
          <p:nvPr>
            <p:ph idx="1"/>
          </p:nvPr>
        </p:nvSpPr>
        <p:spPr/>
        <p:txBody>
          <a:bodyPr/>
          <a:lstStyle/>
          <a:p>
            <a:r>
              <a:rPr kumimoji="1" lang="ja-JP" altLang="en-US" dirty="0"/>
              <a:t>先端的な課題に取り組む国としての日本</a:t>
            </a:r>
            <a:endParaRPr kumimoji="1" lang="en-US" altLang="ja-JP" dirty="0"/>
          </a:p>
          <a:p>
            <a:pPr lvl="1"/>
            <a:r>
              <a:rPr kumimoji="1" lang="ja-JP" altLang="en-US" dirty="0"/>
              <a:t>教師であれ反面教師であれ，その対処は世界に参照される</a:t>
            </a:r>
            <a:endParaRPr kumimoji="1" lang="en-US" altLang="ja-JP" dirty="0"/>
          </a:p>
          <a:p>
            <a:r>
              <a:rPr kumimoji="1" lang="ja-JP" altLang="en-US" dirty="0"/>
              <a:t>バブル崩壊とその対応</a:t>
            </a:r>
            <a:endParaRPr kumimoji="1" lang="en-US" altLang="ja-JP" dirty="0"/>
          </a:p>
          <a:p>
            <a:r>
              <a:rPr kumimoji="1" lang="ja-JP" altLang="en-US" dirty="0"/>
              <a:t>低成長の持続</a:t>
            </a:r>
            <a:endParaRPr kumimoji="1" lang="en-US" altLang="ja-JP" dirty="0"/>
          </a:p>
          <a:p>
            <a:r>
              <a:rPr kumimoji="1" lang="ja-JP" altLang="en-US" dirty="0"/>
              <a:t>人口高齢化</a:t>
            </a:r>
            <a:endParaRPr kumimoji="1" lang="en-US" altLang="ja-JP" dirty="0"/>
          </a:p>
          <a:p>
            <a:r>
              <a:rPr lang="ja-JP" altLang="en-US" dirty="0"/>
              <a:t>近隣の新興国の経済発展に対する対応</a:t>
            </a:r>
            <a:endParaRPr lang="en-US" altLang="ja-JP" dirty="0"/>
          </a:p>
          <a:p>
            <a:r>
              <a:rPr kumimoji="1" lang="ja-JP" altLang="en-US" dirty="0"/>
              <a:t>高齢者・女性の労働参加拡大</a:t>
            </a:r>
            <a:endParaRPr kumimoji="1" lang="en-US" altLang="ja-JP" dirty="0"/>
          </a:p>
          <a:p>
            <a:pPr lvl="1"/>
            <a:endParaRPr kumimoji="1" lang="en-US" altLang="ja-JP" dirty="0"/>
          </a:p>
          <a:p>
            <a:pPr lvl="1"/>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54</a:t>
            </a:fld>
            <a:endParaRPr lang="en-US" altLang="ja-JP" dirty="0"/>
          </a:p>
        </p:txBody>
      </p:sp>
    </p:spTree>
    <p:extLst>
      <p:ext uri="{BB962C8B-B14F-4D97-AF65-F5344CB8AC3E}">
        <p14:creationId xmlns:p14="http://schemas.microsoft.com/office/powerpoint/2010/main" val="202088519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次章以後の課題</a:t>
            </a:r>
          </a:p>
        </p:txBody>
      </p:sp>
      <p:sp>
        <p:nvSpPr>
          <p:cNvPr id="3" name="コンテンツ プレースホルダー 2"/>
          <p:cNvSpPr>
            <a:spLocks noGrp="1"/>
          </p:cNvSpPr>
          <p:nvPr>
            <p:ph idx="1"/>
          </p:nvPr>
        </p:nvSpPr>
        <p:spPr>
          <a:xfrm>
            <a:off x="457200" y="1600200"/>
            <a:ext cx="8229600" cy="4997152"/>
          </a:xfrm>
        </p:spPr>
        <p:txBody>
          <a:bodyPr/>
          <a:lstStyle/>
          <a:p>
            <a:r>
              <a:rPr kumimoji="1" lang="ja-JP" altLang="en-US" dirty="0"/>
              <a:t>マクロ経済政策は，日本経済の課題に応えているか（</a:t>
            </a:r>
            <a:r>
              <a:rPr lang="en-US" altLang="ja-JP" dirty="0"/>
              <a:t>Ⅳ</a:t>
            </a:r>
            <a:r>
              <a:rPr kumimoji="1" lang="ja-JP" altLang="en-US" dirty="0"/>
              <a:t>章）</a:t>
            </a:r>
            <a:endParaRPr kumimoji="1" lang="en-US" altLang="ja-JP" dirty="0"/>
          </a:p>
          <a:p>
            <a:pPr lvl="1"/>
            <a:r>
              <a:rPr lang="ja-JP" altLang="en-US" dirty="0"/>
              <a:t>伸び悩む投資と消費。その理由。何が必要か</a:t>
            </a:r>
            <a:endParaRPr kumimoji="1" lang="en-US" altLang="ja-JP" dirty="0"/>
          </a:p>
          <a:p>
            <a:r>
              <a:rPr lang="ja-JP" altLang="en-US" dirty="0"/>
              <a:t>産業システムは活発で有効な投資を生み出せているか（</a:t>
            </a:r>
            <a:r>
              <a:rPr lang="en-US" altLang="ja-JP" dirty="0"/>
              <a:t>Ⅴ</a:t>
            </a:r>
            <a:r>
              <a:rPr lang="ja-JP" altLang="en-US" dirty="0"/>
              <a:t>章）</a:t>
            </a:r>
            <a:endParaRPr lang="en-US" altLang="ja-JP" dirty="0"/>
          </a:p>
          <a:p>
            <a:r>
              <a:rPr kumimoji="1" lang="ja-JP" altLang="en-US" dirty="0"/>
              <a:t>雇用システムの変化は</a:t>
            </a:r>
            <a:r>
              <a:rPr lang="ja-JP" altLang="en-US" dirty="0"/>
              <a:t>人々の生活を安定させているか。</a:t>
            </a:r>
            <a:r>
              <a:rPr kumimoji="1" lang="ja-JP" altLang="en-US" dirty="0"/>
              <a:t>人口減少・高齢社会を持続可能なものとするしくみになっているか（</a:t>
            </a:r>
            <a:r>
              <a:rPr lang="en-US" altLang="ja-JP" dirty="0"/>
              <a:t>Ⅵ</a:t>
            </a:r>
            <a:r>
              <a:rPr lang="ja-JP" altLang="en-US" dirty="0"/>
              <a:t>章</a:t>
            </a:r>
            <a:r>
              <a:rPr kumimoji="1" lang="ja-JP" altLang="en-US" dirty="0"/>
              <a:t>）</a:t>
            </a:r>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55</a:t>
            </a:fld>
            <a:endParaRPr lang="en-US" altLang="ja-JP" dirty="0"/>
          </a:p>
        </p:txBody>
      </p:sp>
    </p:spTree>
    <p:extLst>
      <p:ext uri="{BB962C8B-B14F-4D97-AF65-F5344CB8AC3E}">
        <p14:creationId xmlns:p14="http://schemas.microsoft.com/office/powerpoint/2010/main" val="277819653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04664"/>
            <a:ext cx="8229600" cy="720080"/>
          </a:xfrm>
        </p:spPr>
        <p:txBody>
          <a:bodyPr/>
          <a:lstStyle/>
          <a:p>
            <a:r>
              <a:rPr kumimoji="1" lang="ja-JP" altLang="en-US" dirty="0"/>
              <a:t>参考文献</a:t>
            </a:r>
            <a:r>
              <a:rPr lang="ja-JP" altLang="en-US" dirty="0"/>
              <a:t>（１）</a:t>
            </a:r>
            <a:endParaRPr kumimoji="1" lang="ja-JP" altLang="en-US" dirty="0"/>
          </a:p>
        </p:txBody>
      </p:sp>
      <p:sp>
        <p:nvSpPr>
          <p:cNvPr id="3" name="コンテンツ プレースホルダー 2"/>
          <p:cNvSpPr>
            <a:spLocks noGrp="1"/>
          </p:cNvSpPr>
          <p:nvPr>
            <p:ph idx="1"/>
          </p:nvPr>
        </p:nvSpPr>
        <p:spPr>
          <a:xfrm>
            <a:off x="457200" y="1124744"/>
            <a:ext cx="8229600" cy="5733256"/>
          </a:xfrm>
        </p:spPr>
        <p:txBody>
          <a:bodyPr>
            <a:normAutofit fontScale="55000" lnSpcReduction="20000"/>
          </a:bodyPr>
          <a:lstStyle/>
          <a:p>
            <a:r>
              <a:rPr lang="ja-JP" altLang="en-US" dirty="0"/>
              <a:t>荒幡克己・坂根嘉弘</a:t>
            </a:r>
            <a:r>
              <a:rPr lang="en-US" altLang="ja-JP" dirty="0"/>
              <a:t>[2018]</a:t>
            </a:r>
            <a:r>
              <a:rPr lang="ja-JP" altLang="en-US" dirty="0"/>
              <a:t>「戦時期から高度成長期の農業」（深尾京司ほか編</a:t>
            </a:r>
            <a:r>
              <a:rPr lang="en-US" altLang="ja-JP" dirty="0"/>
              <a:t>『</a:t>
            </a:r>
            <a:r>
              <a:rPr lang="ja-JP" altLang="en-US" dirty="0"/>
              <a:t>岩波講座日本経済の歴史５　現代１</a:t>
            </a:r>
            <a:r>
              <a:rPr lang="en-US" altLang="ja-JP" dirty="0"/>
              <a:t>』</a:t>
            </a:r>
            <a:r>
              <a:rPr lang="ja-JP" altLang="en-US" dirty="0"/>
              <a:t>岩波書店。</a:t>
            </a:r>
            <a:endParaRPr lang="en-US" altLang="ja-JP" dirty="0"/>
          </a:p>
          <a:p>
            <a:r>
              <a:rPr lang="ja-JP" altLang="en-US" dirty="0"/>
              <a:t>石井寛治</a:t>
            </a:r>
            <a:r>
              <a:rPr lang="en-US" altLang="ja-JP" dirty="0"/>
              <a:t>[2015]『</a:t>
            </a:r>
            <a:r>
              <a:rPr lang="ja-JP" altLang="en-US" dirty="0"/>
              <a:t>資本主義日本の歴史構造</a:t>
            </a:r>
            <a:r>
              <a:rPr lang="en-US" altLang="ja-JP" dirty="0"/>
              <a:t>』</a:t>
            </a:r>
            <a:r>
              <a:rPr lang="ja-JP" altLang="en-US" dirty="0"/>
              <a:t>東京大学出版会。</a:t>
            </a:r>
            <a:endParaRPr lang="en-US" altLang="ja-JP" dirty="0"/>
          </a:p>
          <a:p>
            <a:r>
              <a:rPr lang="ja-JP" altLang="en-US" dirty="0"/>
              <a:t>大石嘉一郎</a:t>
            </a:r>
            <a:r>
              <a:rPr lang="en-US" altLang="ja-JP" dirty="0"/>
              <a:t>[1974]</a:t>
            </a:r>
            <a:r>
              <a:rPr lang="ja-JP" altLang="en-US" dirty="0"/>
              <a:t>「戦後改革と日本資本主義の構造変化」（東京大学社会科学研究所編</a:t>
            </a:r>
            <a:r>
              <a:rPr lang="en-US" altLang="ja-JP" dirty="0"/>
              <a:t>『</a:t>
            </a:r>
            <a:r>
              <a:rPr lang="ja-JP" altLang="en-US" dirty="0"/>
              <a:t>戦後改革</a:t>
            </a:r>
            <a:r>
              <a:rPr lang="en-US" altLang="ja-JP" dirty="0"/>
              <a:t>Ⅰ</a:t>
            </a:r>
            <a:r>
              <a:rPr lang="ja-JP" altLang="en-US" dirty="0"/>
              <a:t>　課題と視角</a:t>
            </a:r>
            <a:r>
              <a:rPr lang="en-US" altLang="ja-JP" dirty="0"/>
              <a:t>』</a:t>
            </a:r>
            <a:r>
              <a:rPr lang="ja-JP" altLang="en-US" dirty="0"/>
              <a:t>東京大学出版会）。</a:t>
            </a:r>
            <a:endParaRPr lang="en-US" altLang="ja-JP" dirty="0"/>
          </a:p>
          <a:p>
            <a:r>
              <a:rPr lang="ja-JP" altLang="en-US" dirty="0"/>
              <a:t>大内力</a:t>
            </a:r>
            <a:r>
              <a:rPr lang="en-US" altLang="ja-JP" dirty="0"/>
              <a:t>[1974]</a:t>
            </a:r>
            <a:r>
              <a:rPr lang="ja-JP" altLang="en-US" dirty="0"/>
              <a:t>「戦後改革と国家独占資本主義」（東京大学社会科学研究所編</a:t>
            </a:r>
            <a:r>
              <a:rPr lang="en-US" altLang="ja-JP" dirty="0"/>
              <a:t>『</a:t>
            </a:r>
            <a:r>
              <a:rPr lang="ja-JP" altLang="en-US" dirty="0"/>
              <a:t>戦後改革</a:t>
            </a:r>
            <a:r>
              <a:rPr lang="en-US" altLang="ja-JP" dirty="0"/>
              <a:t>Ⅰ</a:t>
            </a:r>
            <a:r>
              <a:rPr lang="ja-JP" altLang="en-US" dirty="0"/>
              <a:t>　課題と視角</a:t>
            </a:r>
            <a:r>
              <a:rPr lang="en-US" altLang="ja-JP" dirty="0"/>
              <a:t>』</a:t>
            </a:r>
            <a:r>
              <a:rPr lang="ja-JP" altLang="en-US" dirty="0"/>
              <a:t>東京大学出版会）。</a:t>
            </a:r>
          </a:p>
          <a:p>
            <a:r>
              <a:rPr lang="ja-JP" altLang="en-US" dirty="0"/>
              <a:t>大沢真理</a:t>
            </a:r>
            <a:r>
              <a:rPr lang="en-US" altLang="ja-JP" dirty="0"/>
              <a:t>[1993]『</a:t>
            </a:r>
            <a:r>
              <a:rPr lang="ja-JP" altLang="en-US" dirty="0"/>
              <a:t>企業中心社会を超えて</a:t>
            </a:r>
            <a:r>
              <a:rPr lang="en-US" altLang="ja-JP" dirty="0"/>
              <a:t>』</a:t>
            </a:r>
            <a:r>
              <a:rPr lang="ja-JP" altLang="en-US" dirty="0"/>
              <a:t>時事通信社。</a:t>
            </a:r>
            <a:endParaRPr lang="en-US" altLang="ja-JP" dirty="0"/>
          </a:p>
          <a:p>
            <a:r>
              <a:rPr lang="ja-JP" altLang="en-US" dirty="0"/>
              <a:t>奥野正寛・岡崎哲二編</a:t>
            </a:r>
            <a:r>
              <a:rPr lang="en-US" altLang="ja-JP" dirty="0"/>
              <a:t>[1993]『</a:t>
            </a:r>
            <a:r>
              <a:rPr lang="ja-JP" altLang="en-US" dirty="0"/>
              <a:t>現代日本経済システムの源流</a:t>
            </a:r>
            <a:r>
              <a:rPr lang="en-US" altLang="ja-JP" dirty="0"/>
              <a:t>』</a:t>
            </a:r>
            <a:r>
              <a:rPr lang="ja-JP" altLang="en-US" dirty="0"/>
              <a:t>日本経済新聞社。</a:t>
            </a:r>
            <a:endParaRPr lang="en-US" altLang="ja-JP" dirty="0"/>
          </a:p>
          <a:p>
            <a:r>
              <a:rPr lang="ja-JP" altLang="en-US" dirty="0"/>
              <a:t>川本卓司・尾崎達哉・加藤直也・前橋昴平</a:t>
            </a:r>
            <a:r>
              <a:rPr lang="en-US" altLang="ja-JP" dirty="0"/>
              <a:t>[2017]</a:t>
            </a:r>
            <a:r>
              <a:rPr lang="ja-JP" altLang="en-US" dirty="0"/>
              <a:t>「需給ギャップと潜在成長率の見直しについて」</a:t>
            </a:r>
            <a:r>
              <a:rPr lang="en-US" altLang="ja-JP" dirty="0"/>
              <a:t>BOJ</a:t>
            </a:r>
            <a:r>
              <a:rPr lang="ja-JP" altLang="en-US" dirty="0"/>
              <a:t> </a:t>
            </a:r>
            <a:r>
              <a:rPr lang="en-US" altLang="ja-JP" dirty="0"/>
              <a:t>Reports</a:t>
            </a:r>
            <a:r>
              <a:rPr lang="ja-JP" altLang="en-US" dirty="0"/>
              <a:t> </a:t>
            </a:r>
            <a:r>
              <a:rPr lang="en-US" altLang="ja-JP" dirty="0"/>
              <a:t>and</a:t>
            </a:r>
            <a:r>
              <a:rPr lang="ja-JP" altLang="en-US" dirty="0"/>
              <a:t> </a:t>
            </a:r>
            <a:r>
              <a:rPr lang="en-US" altLang="ja-JP" dirty="0"/>
              <a:t>Research</a:t>
            </a:r>
            <a:r>
              <a:rPr lang="ja-JP" altLang="en-US" dirty="0"/>
              <a:t> </a:t>
            </a:r>
            <a:r>
              <a:rPr lang="en-US" altLang="ja-JP" dirty="0"/>
              <a:t>Papers</a:t>
            </a:r>
            <a:r>
              <a:rPr lang="ja-JP" altLang="en-US" dirty="0"/>
              <a:t>，</a:t>
            </a:r>
            <a:r>
              <a:rPr lang="en-US" altLang="ja-JP" dirty="0"/>
              <a:t>3</a:t>
            </a:r>
            <a:r>
              <a:rPr lang="ja-JP" altLang="en-US" dirty="0"/>
              <a:t>月（</a:t>
            </a:r>
            <a:r>
              <a:rPr lang="en-US" altLang="ja-JP" dirty="0">
                <a:hlinkClick r:id="rId2"/>
              </a:rPr>
              <a:t>https://www.boj.or.jp/research/brp/ron_2017/data/ron170428a.pdf</a:t>
            </a:r>
            <a:r>
              <a:rPr lang="ja-JP" altLang="en-US" dirty="0"/>
              <a:t>）。</a:t>
            </a:r>
            <a:endParaRPr lang="en-US" altLang="ja-JP" dirty="0"/>
          </a:p>
          <a:p>
            <a:r>
              <a:rPr lang="ja-JP" altLang="en-US" dirty="0"/>
              <a:t>●河合雅司</a:t>
            </a:r>
            <a:r>
              <a:rPr lang="en-US" altLang="ja-JP" dirty="0"/>
              <a:t>[2017]『</a:t>
            </a:r>
            <a:r>
              <a:rPr lang="ja-JP" altLang="en-US" dirty="0"/>
              <a:t>未来の年表</a:t>
            </a:r>
            <a:r>
              <a:rPr lang="en-US" altLang="ja-JP" dirty="0"/>
              <a:t>』</a:t>
            </a:r>
            <a:r>
              <a:rPr lang="ja-JP" altLang="en-US" dirty="0"/>
              <a:t>講談社。</a:t>
            </a:r>
            <a:endParaRPr lang="en-US" altLang="ja-JP" dirty="0"/>
          </a:p>
          <a:p>
            <a:r>
              <a:rPr lang="ja-JP" altLang="en-US" dirty="0"/>
              <a:t>クレイトン　</a:t>
            </a:r>
            <a:r>
              <a:rPr lang="en-US" altLang="ja-JP" dirty="0"/>
              <a:t>M.</a:t>
            </a:r>
            <a:r>
              <a:rPr lang="ja-JP" altLang="en-US" dirty="0"/>
              <a:t>　クリステンセン＆デレク・バン・ビーバー</a:t>
            </a:r>
            <a:r>
              <a:rPr lang="en-US" altLang="ja-JP" dirty="0"/>
              <a:t>[2014]</a:t>
            </a:r>
            <a:r>
              <a:rPr lang="ja-JP" altLang="en-US" dirty="0"/>
              <a:t>「資本家のジレンマ」</a:t>
            </a:r>
            <a:r>
              <a:rPr lang="en-US" altLang="ja-JP" dirty="0"/>
              <a:t>『</a:t>
            </a:r>
            <a:r>
              <a:rPr lang="ja-JP" altLang="en-US" dirty="0"/>
              <a:t>ハーバード・ビジネス・レビュー</a:t>
            </a:r>
            <a:r>
              <a:rPr lang="en-US" altLang="ja-JP" dirty="0"/>
              <a:t>』12</a:t>
            </a:r>
            <a:r>
              <a:rPr lang="ja-JP" altLang="en-US" dirty="0"/>
              <a:t>月号，</a:t>
            </a:r>
            <a:endParaRPr lang="en-US" altLang="ja-JP" dirty="0"/>
          </a:p>
          <a:p>
            <a:r>
              <a:rPr lang="ja-JP" altLang="en-US" dirty="0"/>
              <a:t>経済企画庁編</a:t>
            </a:r>
            <a:r>
              <a:rPr lang="en-US" altLang="ja-JP" dirty="0"/>
              <a:t>[1997]『</a:t>
            </a:r>
            <a:r>
              <a:rPr lang="ja-JP" altLang="en-US" dirty="0"/>
              <a:t>戦後日本経済の軌跡</a:t>
            </a:r>
            <a:r>
              <a:rPr lang="en-US" altLang="ja-JP" dirty="0"/>
              <a:t>』</a:t>
            </a:r>
            <a:r>
              <a:rPr lang="ja-JP" altLang="en-US" dirty="0"/>
              <a:t>大蔵省印刷局。</a:t>
            </a:r>
            <a:endParaRPr lang="en-US" altLang="ja-JP" dirty="0"/>
          </a:p>
          <a:p>
            <a:r>
              <a:rPr lang="ja-JP" altLang="en-US" dirty="0"/>
              <a:t>国立社会保障・人口問題研究所</a:t>
            </a:r>
            <a:r>
              <a:rPr lang="en-US" altLang="ja-JP" dirty="0"/>
              <a:t>[2017</a:t>
            </a:r>
            <a:r>
              <a:rPr lang="en-US" altLang="ja-JP" dirty="0" smtClean="0"/>
              <a:t>]</a:t>
            </a:r>
            <a:r>
              <a:rPr lang="ja-JP" altLang="en-US" dirty="0" smtClean="0"/>
              <a:t>「日本</a:t>
            </a:r>
            <a:r>
              <a:rPr lang="ja-JP" altLang="en-US" dirty="0"/>
              <a:t>の将来推計人口</a:t>
            </a:r>
            <a:r>
              <a:rPr lang="en-US" altLang="ja-JP" dirty="0"/>
              <a:t>(</a:t>
            </a:r>
            <a:r>
              <a:rPr lang="ja-JP" altLang="en-US" dirty="0"/>
              <a:t>平成</a:t>
            </a:r>
            <a:r>
              <a:rPr lang="en-US" altLang="ja-JP" dirty="0"/>
              <a:t>29</a:t>
            </a:r>
            <a:r>
              <a:rPr lang="ja-JP" altLang="en-US" dirty="0"/>
              <a:t>年推計</a:t>
            </a:r>
            <a:r>
              <a:rPr lang="en-US" altLang="ja-JP" dirty="0" smtClean="0"/>
              <a:t>)</a:t>
            </a:r>
            <a:r>
              <a:rPr lang="ja-JP" altLang="en-US" dirty="0" smtClean="0"/>
              <a:t>」</a:t>
            </a:r>
            <a:r>
              <a:rPr lang="en-US" altLang="ja-JP" dirty="0" smtClean="0"/>
              <a:t>『</a:t>
            </a:r>
            <a:r>
              <a:rPr lang="ja-JP" altLang="en-US" dirty="0" smtClean="0"/>
              <a:t>人口問題研究資料</a:t>
            </a:r>
            <a:r>
              <a:rPr lang="en-US" altLang="ja-JP" dirty="0" smtClean="0"/>
              <a:t>』</a:t>
            </a:r>
            <a:r>
              <a:rPr lang="ja-JP" altLang="en-US" dirty="0" smtClean="0"/>
              <a:t>第</a:t>
            </a:r>
            <a:r>
              <a:rPr lang="en-US" altLang="ja-JP" dirty="0" smtClean="0"/>
              <a:t>336</a:t>
            </a:r>
            <a:r>
              <a:rPr lang="ja-JP" altLang="en-US" dirty="0" smtClean="0"/>
              <a:t>号（</a:t>
            </a:r>
            <a:r>
              <a:rPr lang="en-US" altLang="ja-JP" dirty="0" smtClean="0"/>
              <a:t> </a:t>
            </a:r>
            <a:r>
              <a:rPr lang="ja-JP" altLang="en-US" dirty="0"/>
              <a:t>　</a:t>
            </a:r>
            <a:r>
              <a:rPr lang="en-US" altLang="ja-JP" dirty="0">
                <a:hlinkClick r:id="rId3"/>
              </a:rPr>
              <a:t>http://www.ipss.go.jp/pp-zenkoku/j/zenkoku2017/pp29_ReportALL.pdf</a:t>
            </a:r>
            <a:r>
              <a:rPr lang="en-US" altLang="ja-JP" dirty="0"/>
              <a:t> </a:t>
            </a:r>
            <a:r>
              <a:rPr lang="ja-JP" altLang="en-US" dirty="0"/>
              <a:t> </a:t>
            </a:r>
            <a:r>
              <a:rPr lang="ja-JP" altLang="en-US" dirty="0" smtClean="0"/>
              <a:t>）。</a:t>
            </a:r>
            <a:endParaRPr lang="en-US" altLang="ja-JP" dirty="0"/>
          </a:p>
          <a:p>
            <a:r>
              <a:rPr lang="ja-JP" altLang="en-US" dirty="0"/>
              <a:t>●小峰隆夫</a:t>
            </a:r>
            <a:r>
              <a:rPr lang="en-US" altLang="ja-JP" dirty="0"/>
              <a:t>[2016]『</a:t>
            </a:r>
            <a:r>
              <a:rPr lang="ja-JP" altLang="en-US" dirty="0"/>
              <a:t>最新日本経済入門</a:t>
            </a:r>
            <a:r>
              <a:rPr lang="en-US" altLang="ja-JP" dirty="0"/>
              <a:t>[</a:t>
            </a:r>
            <a:r>
              <a:rPr lang="ja-JP" altLang="en-US" dirty="0"/>
              <a:t>第</a:t>
            </a:r>
            <a:r>
              <a:rPr lang="en-US" altLang="ja-JP" dirty="0"/>
              <a:t>5</a:t>
            </a:r>
            <a:r>
              <a:rPr lang="ja-JP" altLang="en-US" dirty="0"/>
              <a:t>版</a:t>
            </a:r>
            <a:r>
              <a:rPr lang="en-US" altLang="ja-JP" dirty="0"/>
              <a:t>]』</a:t>
            </a:r>
            <a:r>
              <a:rPr lang="ja-JP" altLang="en-US" dirty="0"/>
              <a:t>日本評論社。</a:t>
            </a:r>
            <a:endParaRPr lang="en-US" altLang="ja-JP" dirty="0"/>
          </a:p>
          <a:p>
            <a:r>
              <a:rPr lang="ja-JP" altLang="en-US" dirty="0"/>
              <a:t>●小峰隆夫</a:t>
            </a:r>
            <a:r>
              <a:rPr lang="en-US" altLang="ja-JP" dirty="0"/>
              <a:t>[2017]『</a:t>
            </a:r>
            <a:r>
              <a:rPr lang="ja-JP" altLang="en-US" dirty="0"/>
              <a:t>日本経済論講義</a:t>
            </a:r>
            <a:r>
              <a:rPr lang="en-US" altLang="ja-JP" dirty="0"/>
              <a:t>』</a:t>
            </a:r>
            <a:r>
              <a:rPr lang="ja-JP" altLang="en-US" dirty="0"/>
              <a:t>日経</a:t>
            </a:r>
            <a:r>
              <a:rPr lang="en-US" altLang="ja-JP" dirty="0"/>
              <a:t>BP</a:t>
            </a:r>
            <a:r>
              <a:rPr lang="ja-JP" altLang="en-US" dirty="0"/>
              <a:t>社。</a:t>
            </a:r>
            <a:endParaRPr lang="en-US" altLang="ja-JP"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56</a:t>
            </a:fld>
            <a:endParaRPr lang="en-US" altLang="ja-JP" dirty="0"/>
          </a:p>
        </p:txBody>
      </p:sp>
    </p:spTree>
    <p:extLst>
      <p:ext uri="{BB962C8B-B14F-4D97-AF65-F5344CB8AC3E}">
        <p14:creationId xmlns:p14="http://schemas.microsoft.com/office/powerpoint/2010/main" val="358909701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04664"/>
            <a:ext cx="8229600" cy="792088"/>
          </a:xfrm>
        </p:spPr>
        <p:txBody>
          <a:bodyPr/>
          <a:lstStyle/>
          <a:p>
            <a:r>
              <a:rPr kumimoji="1" lang="ja-JP" altLang="en-US" dirty="0"/>
              <a:t>参考文献（２）</a:t>
            </a:r>
          </a:p>
        </p:txBody>
      </p:sp>
      <p:sp>
        <p:nvSpPr>
          <p:cNvPr id="3" name="コンテンツ プレースホルダー 2"/>
          <p:cNvSpPr>
            <a:spLocks noGrp="1"/>
          </p:cNvSpPr>
          <p:nvPr>
            <p:ph idx="1"/>
          </p:nvPr>
        </p:nvSpPr>
        <p:spPr>
          <a:xfrm>
            <a:off x="457200" y="1196752"/>
            <a:ext cx="8229600" cy="5544616"/>
          </a:xfrm>
        </p:spPr>
        <p:txBody>
          <a:bodyPr>
            <a:normAutofit fontScale="55000" lnSpcReduction="20000"/>
          </a:bodyPr>
          <a:lstStyle/>
          <a:p>
            <a:r>
              <a:rPr lang="ja-JP" altLang="en-US" dirty="0"/>
              <a:t>柴田武男</a:t>
            </a:r>
            <a:r>
              <a:rPr lang="en-US" altLang="ja-JP" dirty="0"/>
              <a:t>[2016]</a:t>
            </a:r>
            <a:r>
              <a:rPr lang="ja-JP" altLang="en-US" dirty="0"/>
              <a:t>「貸与制奨学金の思想的源流 </a:t>
            </a:r>
            <a:r>
              <a:rPr lang="en-US" altLang="ja-JP" dirty="0"/>
              <a:t>: </a:t>
            </a:r>
            <a:r>
              <a:rPr lang="ja-JP" altLang="en-US" dirty="0"/>
              <a:t>大日本育英会創設の議論から」</a:t>
            </a:r>
            <a:r>
              <a:rPr lang="en-US" altLang="ja-JP" dirty="0"/>
              <a:t>『</a:t>
            </a:r>
            <a:r>
              <a:rPr lang="ja-JP" altLang="en-US" dirty="0"/>
              <a:t>聖学院大学論叢</a:t>
            </a:r>
            <a:r>
              <a:rPr lang="en-US" altLang="ja-JP" dirty="0"/>
              <a:t>』</a:t>
            </a:r>
            <a:r>
              <a:rPr lang="ja-JP" altLang="en-US" dirty="0"/>
              <a:t>第</a:t>
            </a:r>
            <a:r>
              <a:rPr lang="en-US" altLang="ja-JP" dirty="0"/>
              <a:t>29</a:t>
            </a:r>
            <a:r>
              <a:rPr lang="ja-JP" altLang="en-US" dirty="0"/>
              <a:t>巻第</a:t>
            </a:r>
            <a:r>
              <a:rPr lang="en-US" altLang="ja-JP" dirty="0"/>
              <a:t>1</a:t>
            </a:r>
            <a:r>
              <a:rPr lang="ja-JP" altLang="en-US" dirty="0"/>
              <a:t>号，</a:t>
            </a:r>
            <a:r>
              <a:rPr lang="en-US" altLang="ja-JP" dirty="0"/>
              <a:t>47-60</a:t>
            </a:r>
            <a:r>
              <a:rPr lang="ja-JP" altLang="en-US" dirty="0"/>
              <a:t>頁（</a:t>
            </a:r>
            <a:r>
              <a:rPr lang="en-US" altLang="ja-JP" dirty="0">
                <a:hlinkClick r:id="rId2"/>
              </a:rPr>
              <a:t>https://serve.repo.nii.ac.jp/?action=pages_view_main&amp;active_action=repository_view_main_item_detail&amp;item_id=1699&amp;item_no=1&amp;page_id=49&amp;block_id=42</a:t>
            </a:r>
            <a:r>
              <a:rPr lang="ja-JP" altLang="en-US" dirty="0"/>
              <a:t>）。</a:t>
            </a:r>
            <a:endParaRPr lang="en-US" altLang="ja-JP" dirty="0"/>
          </a:p>
          <a:p>
            <a:r>
              <a:rPr lang="ja-JP" altLang="en-US" dirty="0"/>
              <a:t>社会経済生産性本部</a:t>
            </a:r>
            <a:r>
              <a:rPr lang="en-US" altLang="ja-JP" dirty="0"/>
              <a:t>[2017]『</a:t>
            </a:r>
            <a:r>
              <a:rPr lang="ja-JP" altLang="en-US" dirty="0"/>
              <a:t>労働生産性の国際比較</a:t>
            </a:r>
            <a:r>
              <a:rPr lang="en-US" altLang="ja-JP" dirty="0"/>
              <a:t>』</a:t>
            </a:r>
            <a:r>
              <a:rPr lang="ja-JP" altLang="en-US" dirty="0"/>
              <a:t>（</a:t>
            </a:r>
            <a:r>
              <a:rPr lang="en-US" altLang="ja-JP" dirty="0">
                <a:hlinkClick r:id="rId3"/>
              </a:rPr>
              <a:t>https://www.jpc-net.jp/intl_comparison/intl_comparison_2017.pdf</a:t>
            </a:r>
            <a:r>
              <a:rPr lang="ja-JP" altLang="en-US" dirty="0"/>
              <a:t>）。</a:t>
            </a:r>
            <a:endParaRPr lang="en-US" altLang="ja-JP" dirty="0"/>
          </a:p>
          <a:p>
            <a:r>
              <a:rPr lang="ja-JP" altLang="en-US" dirty="0"/>
              <a:t>橘木俊詔</a:t>
            </a:r>
            <a:r>
              <a:rPr lang="en-US" altLang="ja-JP" dirty="0"/>
              <a:t>[2016]『</a:t>
            </a:r>
            <a:r>
              <a:rPr lang="ja-JP" altLang="en-US" dirty="0"/>
              <a:t>老老格差</a:t>
            </a:r>
            <a:r>
              <a:rPr lang="en-US" altLang="ja-JP" dirty="0"/>
              <a:t>』</a:t>
            </a:r>
            <a:r>
              <a:rPr lang="ja-JP" altLang="en-US" dirty="0"/>
              <a:t>青土社。</a:t>
            </a:r>
            <a:endParaRPr lang="en-US" altLang="ja-JP" dirty="0"/>
          </a:p>
          <a:p>
            <a:r>
              <a:rPr lang="ja-JP" altLang="en-US" dirty="0"/>
              <a:t>野口悠紀雄</a:t>
            </a:r>
            <a:r>
              <a:rPr lang="en-US" altLang="ja-JP" dirty="0"/>
              <a:t>[1995]『1940</a:t>
            </a:r>
            <a:r>
              <a:rPr lang="ja-JP" altLang="en-US" dirty="0"/>
              <a:t>年体制</a:t>
            </a:r>
            <a:r>
              <a:rPr lang="en-US" altLang="ja-JP" dirty="0"/>
              <a:t>』</a:t>
            </a:r>
            <a:r>
              <a:rPr lang="ja-JP" altLang="en-US" dirty="0"/>
              <a:t>東洋経済新報社。</a:t>
            </a:r>
            <a:endParaRPr lang="en-US" altLang="ja-JP" dirty="0"/>
          </a:p>
          <a:p>
            <a:r>
              <a:rPr lang="ja-JP" altLang="en-US" dirty="0"/>
              <a:t>野村正實</a:t>
            </a:r>
            <a:r>
              <a:rPr lang="en-US" altLang="ja-JP" dirty="0"/>
              <a:t>[2008]『</a:t>
            </a:r>
            <a:r>
              <a:rPr lang="ja-JP" altLang="en-US" dirty="0"/>
              <a:t>雇用不安</a:t>
            </a:r>
            <a:r>
              <a:rPr lang="en-US" altLang="ja-JP" dirty="0"/>
              <a:t>』</a:t>
            </a:r>
            <a:r>
              <a:rPr lang="ja-JP" altLang="en-US" dirty="0"/>
              <a:t>岩波書店。</a:t>
            </a:r>
            <a:endParaRPr lang="en-US" altLang="ja-JP" dirty="0"/>
          </a:p>
          <a:p>
            <a:r>
              <a:rPr lang="ja-JP" altLang="en-US" dirty="0"/>
              <a:t>原朗</a:t>
            </a:r>
            <a:r>
              <a:rPr lang="en-US" altLang="ja-JP" dirty="0"/>
              <a:t>[1975]</a:t>
            </a:r>
            <a:r>
              <a:rPr lang="ja-JP" altLang="en-US" dirty="0"/>
              <a:t>「</a:t>
            </a:r>
            <a:r>
              <a:rPr lang="en-US" altLang="ja-JP" dirty="0"/>
              <a:t>『</a:t>
            </a:r>
            <a:r>
              <a:rPr lang="ja-JP" altLang="en-US" dirty="0"/>
              <a:t>大東亜共栄圏</a:t>
            </a:r>
            <a:r>
              <a:rPr lang="en-US" altLang="ja-JP" dirty="0"/>
              <a:t>』</a:t>
            </a:r>
            <a:r>
              <a:rPr lang="ja-JP" altLang="en-US" dirty="0"/>
              <a:t>の経済的実態」</a:t>
            </a:r>
            <a:r>
              <a:rPr lang="en-US" altLang="ja-JP" dirty="0"/>
              <a:t>『</a:t>
            </a:r>
            <a:r>
              <a:rPr lang="ja-JP" altLang="en-US" dirty="0"/>
              <a:t>土地制度史学</a:t>
            </a:r>
            <a:r>
              <a:rPr lang="en-US" altLang="ja-JP" dirty="0"/>
              <a:t>』</a:t>
            </a:r>
            <a:r>
              <a:rPr lang="ja-JP" altLang="en-US" dirty="0"/>
              <a:t>第</a:t>
            </a:r>
            <a:r>
              <a:rPr lang="en-US" altLang="ja-JP" dirty="0"/>
              <a:t>18</a:t>
            </a:r>
            <a:r>
              <a:rPr lang="ja-JP" altLang="en-US" dirty="0"/>
              <a:t>巻第</a:t>
            </a:r>
            <a:r>
              <a:rPr lang="en-US" altLang="ja-JP" dirty="0"/>
              <a:t>3</a:t>
            </a:r>
            <a:r>
              <a:rPr lang="ja-JP" altLang="en-US" dirty="0"/>
              <a:t>号，土地制度史学会，</a:t>
            </a:r>
            <a:r>
              <a:rPr lang="en-US" altLang="ja-JP" dirty="0"/>
              <a:t>1-28</a:t>
            </a:r>
            <a:r>
              <a:rPr lang="ja-JP" altLang="en-US" dirty="0"/>
              <a:t>頁（のち原朗</a:t>
            </a:r>
            <a:r>
              <a:rPr lang="en-US" altLang="ja-JP" dirty="0"/>
              <a:t>[2013]『</a:t>
            </a:r>
            <a:r>
              <a:rPr lang="ja-JP" altLang="en-US" dirty="0"/>
              <a:t>日本戦時経済研究</a:t>
            </a:r>
            <a:r>
              <a:rPr lang="en-US" altLang="ja-JP" dirty="0"/>
              <a:t>』</a:t>
            </a:r>
            <a:r>
              <a:rPr lang="ja-JP" altLang="en-US" dirty="0"/>
              <a:t>東京大学出版会に収録）（</a:t>
            </a:r>
            <a:r>
              <a:rPr lang="en-US" altLang="ja-JP" dirty="0">
                <a:hlinkClick r:id="rId4"/>
              </a:rPr>
              <a:t>https://www.jstage.jst.go.jp/article/tochiseido/18/3/18_KJ00005118745/_pdf/-char/ja</a:t>
            </a:r>
            <a:r>
              <a:rPr lang="ja-JP" altLang="en-US" dirty="0"/>
              <a:t>）。</a:t>
            </a:r>
            <a:endParaRPr lang="en-US" altLang="ja-JP" dirty="0"/>
          </a:p>
          <a:p>
            <a:r>
              <a:rPr lang="ja-JP" altLang="en-US" dirty="0"/>
              <a:t>原朗</a:t>
            </a:r>
            <a:r>
              <a:rPr lang="en-US" altLang="ja-JP" dirty="0"/>
              <a:t>[1995]</a:t>
            </a:r>
            <a:r>
              <a:rPr lang="ja-JP" altLang="en-US" dirty="0"/>
              <a:t>「戦後五〇年と日本経済」</a:t>
            </a:r>
            <a:r>
              <a:rPr lang="en-US" altLang="ja-JP" dirty="0"/>
              <a:t>『</a:t>
            </a:r>
            <a:r>
              <a:rPr lang="ja-JP" altLang="en-US" dirty="0"/>
              <a:t>年報日本現代史</a:t>
            </a:r>
            <a:r>
              <a:rPr lang="en-US" altLang="ja-JP" dirty="0"/>
              <a:t>』</a:t>
            </a:r>
            <a:r>
              <a:rPr lang="ja-JP" altLang="en-US" dirty="0"/>
              <a:t>創刊号，東出版，</a:t>
            </a:r>
            <a:r>
              <a:rPr lang="en-US" altLang="ja-JP" dirty="0"/>
              <a:t>79-111</a:t>
            </a:r>
            <a:r>
              <a:rPr lang="ja-JP" altLang="en-US" dirty="0"/>
              <a:t>頁（のち原朗</a:t>
            </a:r>
            <a:r>
              <a:rPr lang="en-US" altLang="ja-JP" dirty="0"/>
              <a:t>[2013]『</a:t>
            </a:r>
            <a:r>
              <a:rPr lang="ja-JP" altLang="en-US" dirty="0"/>
              <a:t>日本戦時経済研究</a:t>
            </a:r>
            <a:r>
              <a:rPr lang="en-US" altLang="ja-JP" dirty="0"/>
              <a:t>』</a:t>
            </a:r>
            <a:r>
              <a:rPr lang="ja-JP" altLang="en-US" dirty="0"/>
              <a:t>東京大学出版会に収録</a:t>
            </a:r>
            <a:r>
              <a:rPr lang="en-US" altLang="ja-JP" dirty="0"/>
              <a:t>)</a:t>
            </a:r>
            <a:r>
              <a:rPr lang="ja-JP" altLang="en-US" dirty="0"/>
              <a:t>。</a:t>
            </a:r>
            <a:endParaRPr lang="en-US" altLang="ja-JP" dirty="0"/>
          </a:p>
          <a:p>
            <a:r>
              <a:rPr lang="ja-JP" altLang="en-US" dirty="0"/>
              <a:t>原朗</a:t>
            </a:r>
            <a:r>
              <a:rPr lang="en-US" altLang="ja-JP" dirty="0"/>
              <a:t>[1999]『</a:t>
            </a:r>
            <a:r>
              <a:rPr lang="ja-JP" altLang="en-US" dirty="0"/>
              <a:t>日本経済史</a:t>
            </a:r>
            <a:r>
              <a:rPr lang="en-US" altLang="ja-JP" dirty="0"/>
              <a:t>』</a:t>
            </a:r>
            <a:r>
              <a:rPr lang="ja-JP" altLang="en-US" dirty="0"/>
              <a:t>放送大学教育振興会。</a:t>
            </a:r>
            <a:endParaRPr lang="en-US" altLang="ja-JP" dirty="0"/>
          </a:p>
          <a:p>
            <a:r>
              <a:rPr lang="ja-JP" altLang="en-US" dirty="0"/>
              <a:t>三平剛</a:t>
            </a:r>
            <a:r>
              <a:rPr lang="en-US" altLang="ja-JP" dirty="0"/>
              <a:t>[2016]</a:t>
            </a:r>
            <a:r>
              <a:rPr lang="ja-JP" altLang="en-US" dirty="0"/>
              <a:t>「異次元の金融政策の効果とリスク」（金森久雄・大守隆編</a:t>
            </a:r>
            <a:r>
              <a:rPr lang="en-US" altLang="ja-JP" dirty="0"/>
              <a:t>『</a:t>
            </a:r>
            <a:r>
              <a:rPr lang="ja-JP" altLang="en-US" dirty="0"/>
              <a:t>日本経済読本</a:t>
            </a:r>
            <a:r>
              <a:rPr lang="en-US" altLang="ja-JP" dirty="0"/>
              <a:t>[</a:t>
            </a:r>
            <a:r>
              <a:rPr lang="ja-JP" altLang="en-US" dirty="0"/>
              <a:t>第</a:t>
            </a:r>
            <a:r>
              <a:rPr lang="en-US" altLang="ja-JP" dirty="0"/>
              <a:t>20</a:t>
            </a:r>
            <a:r>
              <a:rPr lang="ja-JP" altLang="en-US" dirty="0"/>
              <a:t>版</a:t>
            </a:r>
            <a:r>
              <a:rPr lang="en-US" altLang="ja-JP" dirty="0"/>
              <a:t>]』</a:t>
            </a:r>
            <a:r>
              <a:rPr lang="ja-JP" altLang="en-US" dirty="0"/>
              <a:t>東洋経済新報社）。</a:t>
            </a:r>
            <a:endParaRPr lang="en-US" altLang="ja-JP" dirty="0"/>
          </a:p>
          <a:p>
            <a:r>
              <a:rPr lang="ja-JP" altLang="en-US" dirty="0"/>
              <a:t>三和良一・原朗編</a:t>
            </a:r>
            <a:r>
              <a:rPr lang="en-US" altLang="ja-JP" dirty="0"/>
              <a:t>[2010]『</a:t>
            </a:r>
            <a:r>
              <a:rPr lang="ja-JP" altLang="en-US" dirty="0"/>
              <a:t>近現代日本経済史要覧　補訂版</a:t>
            </a:r>
            <a:r>
              <a:rPr lang="en-US" altLang="ja-JP" dirty="0"/>
              <a:t>』</a:t>
            </a:r>
            <a:r>
              <a:rPr lang="ja-JP" altLang="en-US" dirty="0"/>
              <a:t>東京大学出版会。</a:t>
            </a:r>
            <a:endParaRPr lang="en-US" altLang="ja-JP" dirty="0"/>
          </a:p>
          <a:p>
            <a:endParaRPr lang="en-US" altLang="ja-JP"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57</a:t>
            </a:fld>
            <a:endParaRPr lang="en-US" altLang="ja-JP" dirty="0"/>
          </a:p>
        </p:txBody>
      </p:sp>
    </p:spTree>
    <p:extLst>
      <p:ext uri="{BB962C8B-B14F-4D97-AF65-F5344CB8AC3E}">
        <p14:creationId xmlns:p14="http://schemas.microsoft.com/office/powerpoint/2010/main" val="5507498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参考文献（３）</a:t>
            </a:r>
            <a:endParaRPr kumimoji="1" lang="ja-JP" altLang="en-US" dirty="0"/>
          </a:p>
        </p:txBody>
      </p:sp>
      <p:sp>
        <p:nvSpPr>
          <p:cNvPr id="3" name="コンテンツ プレースホルダー 2"/>
          <p:cNvSpPr>
            <a:spLocks noGrp="1"/>
          </p:cNvSpPr>
          <p:nvPr>
            <p:ph idx="1"/>
          </p:nvPr>
        </p:nvSpPr>
        <p:spPr>
          <a:xfrm>
            <a:off x="457200" y="1196752"/>
            <a:ext cx="8229600" cy="5400600"/>
          </a:xfrm>
        </p:spPr>
        <p:txBody>
          <a:bodyPr>
            <a:normAutofit fontScale="62500" lnSpcReduction="20000"/>
          </a:bodyPr>
          <a:lstStyle/>
          <a:p>
            <a:r>
              <a:rPr lang="ja-JP" altLang="en-US" dirty="0"/>
              <a:t>村田啓子</a:t>
            </a:r>
            <a:r>
              <a:rPr lang="en-US" altLang="ja-JP" dirty="0"/>
              <a:t>[2016]</a:t>
            </a:r>
            <a:r>
              <a:rPr lang="ja-JP" altLang="en-US" dirty="0"/>
              <a:t>「国民生活の現状と格差問題」（金森久雄・大守隆編</a:t>
            </a:r>
            <a:r>
              <a:rPr lang="en-US" altLang="ja-JP" dirty="0"/>
              <a:t>『</a:t>
            </a:r>
            <a:r>
              <a:rPr lang="ja-JP" altLang="en-US" dirty="0"/>
              <a:t>日本経済読本</a:t>
            </a:r>
            <a:r>
              <a:rPr lang="en-US" altLang="ja-JP" dirty="0"/>
              <a:t>[</a:t>
            </a:r>
            <a:r>
              <a:rPr lang="ja-JP" altLang="en-US" dirty="0"/>
              <a:t>第</a:t>
            </a:r>
            <a:r>
              <a:rPr lang="en-US" altLang="ja-JP" dirty="0"/>
              <a:t>20</a:t>
            </a:r>
            <a:r>
              <a:rPr lang="ja-JP" altLang="en-US" dirty="0"/>
              <a:t>版</a:t>
            </a:r>
            <a:r>
              <a:rPr lang="en-US" altLang="ja-JP" dirty="0"/>
              <a:t>]』</a:t>
            </a:r>
            <a:r>
              <a:rPr lang="ja-JP" altLang="en-US" dirty="0"/>
              <a:t>東洋経済新報社）。</a:t>
            </a:r>
            <a:endParaRPr lang="en-US" altLang="ja-JP" dirty="0"/>
          </a:p>
          <a:p>
            <a:r>
              <a:rPr lang="ja-JP" altLang="en-US" dirty="0"/>
              <a:t>森口千晶</a:t>
            </a:r>
            <a:r>
              <a:rPr lang="en-US" altLang="ja-JP" dirty="0"/>
              <a:t>[2017]</a:t>
            </a:r>
            <a:r>
              <a:rPr lang="ja-JP" altLang="en-US" dirty="0"/>
              <a:t>「日本は</a:t>
            </a:r>
            <a:r>
              <a:rPr lang="en-US" altLang="ja-JP" dirty="0"/>
              <a:t>『</a:t>
            </a:r>
            <a:r>
              <a:rPr lang="ja-JP" altLang="en-US" dirty="0"/>
              <a:t>格差社会</a:t>
            </a:r>
            <a:r>
              <a:rPr lang="en-US" altLang="ja-JP" dirty="0"/>
              <a:t>』</a:t>
            </a:r>
            <a:r>
              <a:rPr lang="ja-JP" altLang="en-US" dirty="0"/>
              <a:t>になったのか」</a:t>
            </a:r>
            <a:r>
              <a:rPr lang="en-US" altLang="ja-JP" dirty="0"/>
              <a:t>Discussion</a:t>
            </a:r>
            <a:r>
              <a:rPr lang="ja-JP" altLang="en-US" dirty="0"/>
              <a:t> </a:t>
            </a:r>
            <a:r>
              <a:rPr lang="en-US" altLang="ja-JP" dirty="0"/>
              <a:t>Paper</a:t>
            </a:r>
            <a:r>
              <a:rPr lang="ja-JP" altLang="en-US" dirty="0"/>
              <a:t> </a:t>
            </a:r>
            <a:r>
              <a:rPr lang="en-US" altLang="ja-JP" dirty="0"/>
              <a:t>Series</a:t>
            </a:r>
            <a:r>
              <a:rPr lang="ja-JP" altLang="en-US" dirty="0"/>
              <a:t> </a:t>
            </a:r>
            <a:r>
              <a:rPr lang="en-US" altLang="ja-JP" dirty="0"/>
              <a:t>A,</a:t>
            </a:r>
            <a:r>
              <a:rPr lang="ja-JP" altLang="en-US" dirty="0"/>
              <a:t> </a:t>
            </a:r>
            <a:r>
              <a:rPr lang="en-US" altLang="ja-JP" dirty="0"/>
              <a:t>No.666,</a:t>
            </a:r>
            <a:r>
              <a:rPr lang="ja-JP" altLang="en-US" dirty="0"/>
              <a:t> </a:t>
            </a:r>
            <a:r>
              <a:rPr lang="en-US" altLang="ja-JP" dirty="0"/>
              <a:t>Institute</a:t>
            </a:r>
            <a:r>
              <a:rPr lang="ja-JP" altLang="en-US" dirty="0"/>
              <a:t> </a:t>
            </a:r>
            <a:r>
              <a:rPr lang="en-US" altLang="ja-JP" dirty="0"/>
              <a:t>of</a:t>
            </a:r>
            <a:r>
              <a:rPr lang="ja-JP" altLang="en-US" dirty="0"/>
              <a:t> </a:t>
            </a:r>
            <a:r>
              <a:rPr lang="en-US" altLang="ja-JP" dirty="0"/>
              <a:t>Economic</a:t>
            </a:r>
            <a:r>
              <a:rPr lang="ja-JP" altLang="en-US" dirty="0"/>
              <a:t> </a:t>
            </a:r>
            <a:r>
              <a:rPr lang="en-US" altLang="ja-JP" dirty="0"/>
              <a:t>Research,</a:t>
            </a:r>
            <a:r>
              <a:rPr lang="ja-JP" altLang="en-US" dirty="0"/>
              <a:t> </a:t>
            </a:r>
            <a:r>
              <a:rPr lang="en-US" altLang="ja-JP" dirty="0"/>
              <a:t>Hitotsubashi</a:t>
            </a:r>
            <a:r>
              <a:rPr lang="ja-JP" altLang="en-US" dirty="0"/>
              <a:t> </a:t>
            </a:r>
            <a:r>
              <a:rPr lang="en-US" altLang="ja-JP" dirty="0"/>
              <a:t>University</a:t>
            </a:r>
            <a:r>
              <a:rPr lang="ja-JP" altLang="en-US" dirty="0"/>
              <a:t>，</a:t>
            </a:r>
            <a:r>
              <a:rPr lang="en-US" altLang="ja-JP" dirty="0"/>
              <a:t>1-40</a:t>
            </a:r>
            <a:r>
              <a:rPr lang="ja-JP" altLang="en-US" dirty="0"/>
              <a:t>頁 （ </a:t>
            </a:r>
            <a:r>
              <a:rPr lang="en-US" altLang="ja-JP" dirty="0">
                <a:hlinkClick r:id="rId2"/>
              </a:rPr>
              <a:t>http://www.ier.hit-u.ac.jp/Common/publication/DP/DPS-A666.pdf</a:t>
            </a:r>
            <a:r>
              <a:rPr lang="ja-JP" altLang="en-US" dirty="0"/>
              <a:t> ）。</a:t>
            </a:r>
            <a:endParaRPr lang="en-US" altLang="ja-JP" dirty="0"/>
          </a:p>
          <a:p>
            <a:r>
              <a:rPr lang="ja-JP" altLang="en-US" dirty="0"/>
              <a:t>和田有美子・木村光彦</a:t>
            </a:r>
            <a:r>
              <a:rPr lang="en-US" altLang="ja-JP" dirty="0"/>
              <a:t>[1998]</a:t>
            </a:r>
            <a:r>
              <a:rPr lang="ja-JP" altLang="en-US" dirty="0"/>
              <a:t>「戦後日本の貧困」</a:t>
            </a:r>
            <a:r>
              <a:rPr lang="en-US" altLang="ja-JP" dirty="0"/>
              <a:t>『</a:t>
            </a:r>
            <a:r>
              <a:rPr lang="ja-JP" altLang="en-US" dirty="0"/>
              <a:t>季刊社会保障研究</a:t>
            </a:r>
            <a:r>
              <a:rPr lang="en-US" altLang="ja-JP" dirty="0"/>
              <a:t>』</a:t>
            </a:r>
            <a:r>
              <a:rPr lang="ja-JP" altLang="en-US" dirty="0"/>
              <a:t>第</a:t>
            </a:r>
            <a:r>
              <a:rPr lang="en-US" altLang="ja-JP" dirty="0"/>
              <a:t>34</a:t>
            </a:r>
            <a:r>
              <a:rPr lang="ja-JP" altLang="en-US" dirty="0"/>
              <a:t>巻第</a:t>
            </a:r>
            <a:r>
              <a:rPr lang="en-US" altLang="ja-JP" dirty="0"/>
              <a:t>1</a:t>
            </a:r>
            <a:r>
              <a:rPr lang="ja-JP" altLang="en-US" dirty="0"/>
              <a:t>号，国立社会保障・人口問題研究所，</a:t>
            </a:r>
            <a:r>
              <a:rPr lang="en-US" altLang="ja-JP" dirty="0"/>
              <a:t>90-102</a:t>
            </a:r>
            <a:r>
              <a:rPr lang="ja-JP" altLang="en-US" dirty="0"/>
              <a:t>頁（</a:t>
            </a:r>
            <a:r>
              <a:rPr lang="en-US" altLang="ja-JP" dirty="0">
                <a:hlinkClick r:id="rId3"/>
              </a:rPr>
              <a:t>http://www.ipss.go.jp/syoushika/bunken/data/pdf/00340110.pdf</a:t>
            </a:r>
            <a:r>
              <a:rPr lang="ja-JP" altLang="en-US" dirty="0"/>
              <a:t>）。</a:t>
            </a:r>
            <a:endParaRPr lang="en-US" altLang="ja-JP" dirty="0"/>
          </a:p>
          <a:p>
            <a:r>
              <a:rPr lang="en-US" altLang="ja-JP" dirty="0"/>
              <a:t>『</a:t>
            </a:r>
            <a:r>
              <a:rPr lang="ja-JP" altLang="en-US" dirty="0"/>
              <a:t>経済白書</a:t>
            </a:r>
            <a:r>
              <a:rPr lang="en-US" altLang="ja-JP" dirty="0"/>
              <a:t>』1995</a:t>
            </a:r>
            <a:r>
              <a:rPr lang="ja-JP" altLang="en-US" dirty="0"/>
              <a:t>年版 </a:t>
            </a:r>
            <a:r>
              <a:rPr lang="en-US" altLang="ja-JP" dirty="0"/>
              <a:t>(</a:t>
            </a:r>
            <a:r>
              <a:rPr lang="en-US" altLang="ja-JP" dirty="0">
                <a:hlinkClick r:id="rId4"/>
              </a:rPr>
              <a:t>http://www5.cao.go.jp/keizai3/keizaiwp/wp-je95/wp-je95-000i1.html</a:t>
            </a:r>
            <a:r>
              <a:rPr lang="ja-JP" altLang="en-US" dirty="0"/>
              <a:t> </a:t>
            </a:r>
            <a:r>
              <a:rPr lang="en-US" altLang="ja-JP" dirty="0"/>
              <a:t>)</a:t>
            </a:r>
          </a:p>
          <a:p>
            <a:r>
              <a:rPr lang="en-US" altLang="ja-JP" dirty="0"/>
              <a:t>『</a:t>
            </a:r>
            <a:r>
              <a:rPr lang="ja-JP" altLang="en-US" dirty="0"/>
              <a:t>経済白書</a:t>
            </a:r>
            <a:r>
              <a:rPr lang="en-US" altLang="ja-JP" dirty="0"/>
              <a:t>』1999</a:t>
            </a:r>
            <a:r>
              <a:rPr lang="ja-JP" altLang="en-US" dirty="0"/>
              <a:t>年版 （</a:t>
            </a:r>
            <a:r>
              <a:rPr lang="en-US" altLang="ja-JP" dirty="0">
                <a:hlinkClick r:id="rId5"/>
              </a:rPr>
              <a:t>http://www5.cao.go.jp/j-j/wp/wp-je99/wp-je99-000i1.html</a:t>
            </a:r>
            <a:r>
              <a:rPr lang="ja-JP" altLang="en-US" dirty="0"/>
              <a:t>）</a:t>
            </a:r>
            <a:endParaRPr lang="en-US" altLang="ja-JP" dirty="0"/>
          </a:p>
          <a:p>
            <a:r>
              <a:rPr lang="ja-JP" altLang="en-US" dirty="0"/>
              <a:t>工業統計調査 </a:t>
            </a:r>
            <a:r>
              <a:rPr lang="en-US" altLang="ja-JP" dirty="0"/>
              <a:t>(</a:t>
            </a:r>
            <a:r>
              <a:rPr lang="en-US" altLang="ja-JP" dirty="0">
                <a:hlinkClick r:id="rId6"/>
              </a:rPr>
              <a:t>http://www.meti.go.jp/statistics/tyo/kougyo/index.html</a:t>
            </a:r>
            <a:r>
              <a:rPr lang="ja-JP" altLang="en-US" dirty="0"/>
              <a:t> </a:t>
            </a:r>
            <a:r>
              <a:rPr lang="en-US" altLang="ja-JP" dirty="0"/>
              <a:t>)</a:t>
            </a:r>
          </a:p>
          <a:p>
            <a:r>
              <a:rPr lang="en-US" altLang="ja-JP" dirty="0"/>
              <a:t>『</a:t>
            </a:r>
            <a:r>
              <a:rPr lang="ja-JP" altLang="en-US" dirty="0"/>
              <a:t>通商白書</a:t>
            </a:r>
            <a:r>
              <a:rPr lang="en-US" altLang="ja-JP" dirty="0"/>
              <a:t>』</a:t>
            </a:r>
            <a:r>
              <a:rPr lang="ja-JP" altLang="en-US" dirty="0"/>
              <a:t> </a:t>
            </a:r>
            <a:r>
              <a:rPr lang="en-US" altLang="ja-JP" dirty="0"/>
              <a:t>2013</a:t>
            </a:r>
            <a:r>
              <a:rPr lang="ja-JP" altLang="en-US" dirty="0"/>
              <a:t>年版</a:t>
            </a:r>
            <a:r>
              <a:rPr lang="en-US" altLang="ja-JP" dirty="0"/>
              <a:t>(</a:t>
            </a:r>
            <a:r>
              <a:rPr lang="en-US" altLang="ja-JP" dirty="0">
                <a:hlinkClick r:id="rId7"/>
              </a:rPr>
              <a:t>http://www.meti.go.jp/report/tsuhaku2013/index.html</a:t>
            </a:r>
            <a:r>
              <a:rPr lang="en-US" altLang="ja-JP" dirty="0"/>
              <a:t>)</a:t>
            </a:r>
          </a:p>
          <a:p>
            <a:r>
              <a:rPr lang="en-US" altLang="ja-JP" dirty="0"/>
              <a:t>World</a:t>
            </a:r>
            <a:r>
              <a:rPr lang="ja-JP" altLang="en-US" dirty="0"/>
              <a:t> </a:t>
            </a:r>
            <a:r>
              <a:rPr lang="en-US" altLang="ja-JP" dirty="0"/>
              <a:t>Bank,</a:t>
            </a:r>
            <a:r>
              <a:rPr lang="ja-JP" altLang="en-US" dirty="0"/>
              <a:t> </a:t>
            </a:r>
            <a:r>
              <a:rPr lang="en-US" altLang="ja-JP" dirty="0"/>
              <a:t>World</a:t>
            </a:r>
            <a:r>
              <a:rPr lang="ja-JP" altLang="en-US" dirty="0"/>
              <a:t> </a:t>
            </a:r>
            <a:r>
              <a:rPr lang="en-US" altLang="ja-JP" dirty="0"/>
              <a:t>Economic</a:t>
            </a:r>
            <a:r>
              <a:rPr lang="ja-JP" altLang="en-US" dirty="0"/>
              <a:t> </a:t>
            </a:r>
            <a:r>
              <a:rPr lang="en-US" altLang="ja-JP" dirty="0"/>
              <a:t>Indicators,</a:t>
            </a:r>
            <a:r>
              <a:rPr lang="ja-JP" altLang="en-US" dirty="0"/>
              <a:t> </a:t>
            </a:r>
            <a:r>
              <a:rPr lang="en-US" altLang="ja-JP" dirty="0"/>
              <a:t>Worldbank</a:t>
            </a:r>
            <a:r>
              <a:rPr lang="ja-JP" altLang="en-US" dirty="0"/>
              <a:t> </a:t>
            </a:r>
            <a:r>
              <a:rPr lang="en-US" altLang="ja-JP" dirty="0"/>
              <a:t>Open</a:t>
            </a:r>
            <a:r>
              <a:rPr lang="ja-JP" altLang="en-US" dirty="0"/>
              <a:t> </a:t>
            </a:r>
            <a:r>
              <a:rPr lang="en-US" altLang="ja-JP" dirty="0"/>
              <a:t>Data</a:t>
            </a:r>
            <a:r>
              <a:rPr lang="ja-JP" altLang="en-US" dirty="0"/>
              <a:t> </a:t>
            </a:r>
            <a:r>
              <a:rPr lang="en-US" altLang="ja-JP" dirty="0"/>
              <a:t>(</a:t>
            </a:r>
            <a:r>
              <a:rPr lang="ja-JP" altLang="en-US" dirty="0"/>
              <a:t> </a:t>
            </a:r>
            <a:r>
              <a:rPr lang="en-US" altLang="ja-JP" dirty="0">
                <a:hlinkClick r:id="rId8"/>
              </a:rPr>
              <a:t>https://data.worldbank.org/</a:t>
            </a:r>
            <a:r>
              <a:rPr lang="ja-JP" altLang="en-US" dirty="0"/>
              <a:t> </a:t>
            </a:r>
            <a:r>
              <a:rPr lang="en-US" altLang="ja-JP" dirty="0"/>
              <a:t>).</a:t>
            </a:r>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58</a:t>
            </a:fld>
            <a:endParaRPr lang="en-US" altLang="ja-JP" dirty="0"/>
          </a:p>
        </p:txBody>
      </p:sp>
    </p:spTree>
    <p:extLst>
      <p:ext uri="{BB962C8B-B14F-4D97-AF65-F5344CB8AC3E}">
        <p14:creationId xmlns:p14="http://schemas.microsoft.com/office/powerpoint/2010/main" val="31553545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dirty="0"/>
              <a:t>GDP</a:t>
            </a:r>
            <a:r>
              <a:rPr kumimoji="1" lang="ja-JP" altLang="en-US" dirty="0"/>
              <a:t>の国際比較</a:t>
            </a:r>
          </a:p>
        </p:txBody>
      </p:sp>
      <p:sp>
        <p:nvSpPr>
          <p:cNvPr id="3" name="スライド番号プレースホルダー 2"/>
          <p:cNvSpPr>
            <a:spLocks noGrp="1"/>
          </p:cNvSpPr>
          <p:nvPr>
            <p:ph type="sldNum" sz="quarter" idx="12"/>
          </p:nvPr>
        </p:nvSpPr>
        <p:spPr/>
        <p:txBody>
          <a:bodyPr/>
          <a:lstStyle/>
          <a:p>
            <a:pPr>
              <a:defRPr/>
            </a:pPr>
            <a:fld id="{E4077BB3-7DFE-49E4-AA61-91FE59E29089}" type="slidenum">
              <a:rPr lang="en-US" altLang="ja-JP" smtClean="0"/>
              <a:pPr>
                <a:defRPr/>
              </a:pPr>
              <a:t>6</a:t>
            </a:fld>
            <a:endParaRPr lang="en-US" altLang="ja-JP" dirty="0"/>
          </a:p>
        </p:txBody>
      </p:sp>
      <p:sp>
        <p:nvSpPr>
          <p:cNvPr id="7" name="テキスト ボックス 6"/>
          <p:cNvSpPr txBox="1"/>
          <p:nvPr/>
        </p:nvSpPr>
        <p:spPr>
          <a:xfrm>
            <a:off x="323528" y="6381328"/>
            <a:ext cx="7560840" cy="523220"/>
          </a:xfrm>
          <a:prstGeom prst="rect">
            <a:avLst/>
          </a:prstGeom>
          <a:noFill/>
        </p:spPr>
        <p:txBody>
          <a:bodyPr wrap="square" rtlCol="0">
            <a:spAutoFit/>
          </a:bodyPr>
          <a:lstStyle/>
          <a:p>
            <a:r>
              <a:rPr kumimoji="1" lang="ja-JP" altLang="en-US" sz="1400" dirty="0"/>
              <a:t>単位：</a:t>
            </a:r>
            <a:r>
              <a:rPr kumimoji="1" lang="en-US" altLang="ja-JP" sz="1400" dirty="0"/>
              <a:t>10</a:t>
            </a:r>
            <a:r>
              <a:rPr kumimoji="1" lang="ja-JP" altLang="en-US" sz="1400" dirty="0"/>
              <a:t>億ドル（</a:t>
            </a:r>
            <a:r>
              <a:rPr kumimoji="1" lang="en-US" altLang="ja-JP" sz="1400" dirty="0"/>
              <a:t>2010</a:t>
            </a:r>
            <a:r>
              <a:rPr kumimoji="1" lang="ja-JP" altLang="en-US" sz="1400" dirty="0"/>
              <a:t>年価格で固定）</a:t>
            </a:r>
            <a:endParaRPr kumimoji="1" lang="en-US" altLang="ja-JP" sz="1400" dirty="0"/>
          </a:p>
          <a:p>
            <a:r>
              <a:rPr lang="ja-JP" altLang="en-US" sz="1400" dirty="0"/>
              <a:t>出所</a:t>
            </a:r>
            <a:r>
              <a:rPr lang="en-US" altLang="ja-JP" sz="1400" dirty="0"/>
              <a:t>:World</a:t>
            </a:r>
            <a:r>
              <a:rPr lang="ja-JP" altLang="en-US" sz="1400" dirty="0"/>
              <a:t> </a:t>
            </a:r>
            <a:r>
              <a:rPr lang="en-US" altLang="ja-JP" sz="1400" dirty="0"/>
              <a:t>Bank,</a:t>
            </a:r>
            <a:r>
              <a:rPr lang="ja-JP" altLang="en-US" sz="1400" dirty="0"/>
              <a:t> </a:t>
            </a:r>
            <a:r>
              <a:rPr lang="en-US" altLang="ja-JP" sz="1400" dirty="0"/>
              <a:t>World</a:t>
            </a:r>
            <a:r>
              <a:rPr lang="ja-JP" altLang="en-US" sz="1400" dirty="0"/>
              <a:t> </a:t>
            </a:r>
            <a:r>
              <a:rPr lang="en-US" altLang="ja-JP" sz="1400" dirty="0"/>
              <a:t>Economic</a:t>
            </a:r>
            <a:r>
              <a:rPr lang="ja-JP" altLang="en-US" sz="1400" dirty="0"/>
              <a:t> </a:t>
            </a:r>
            <a:r>
              <a:rPr lang="en-US" altLang="ja-JP" sz="1400" dirty="0"/>
              <a:t>Indicators</a:t>
            </a:r>
            <a:r>
              <a:rPr lang="ja-JP" altLang="en-US" sz="1400" dirty="0"/>
              <a:t> </a:t>
            </a:r>
            <a:r>
              <a:rPr lang="en-US" altLang="ja-JP" sz="1400" dirty="0"/>
              <a:t>(2018</a:t>
            </a:r>
            <a:r>
              <a:rPr lang="ja-JP" altLang="en-US" sz="1400" dirty="0"/>
              <a:t>年</a:t>
            </a:r>
            <a:r>
              <a:rPr lang="en-US" altLang="ja-JP" sz="1400" dirty="0"/>
              <a:t>2</a:t>
            </a:r>
            <a:r>
              <a:rPr lang="ja-JP" altLang="en-US" sz="1400" dirty="0"/>
              <a:t>月</a:t>
            </a:r>
            <a:r>
              <a:rPr lang="en-US" altLang="ja-JP" sz="1400" dirty="0"/>
              <a:t>22</a:t>
            </a:r>
            <a:r>
              <a:rPr lang="ja-JP" altLang="en-US" sz="1400" dirty="0"/>
              <a:t>日閲覧</a:t>
            </a:r>
            <a:r>
              <a:rPr lang="en-US" altLang="ja-JP" sz="1400" dirty="0"/>
              <a:t>)</a:t>
            </a:r>
            <a:r>
              <a:rPr lang="ja-JP" altLang="en-US" sz="1400" dirty="0"/>
              <a:t>。</a:t>
            </a:r>
            <a:endParaRPr kumimoji="1" lang="ja-JP" altLang="en-US" sz="1400" dirty="0"/>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992" y="1196752"/>
            <a:ext cx="8493125"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5195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1</a:t>
            </a:r>
            <a:r>
              <a:rPr kumimoji="1" lang="ja-JP" altLang="en-US" dirty="0"/>
              <a:t>人当たり</a:t>
            </a:r>
            <a:r>
              <a:rPr kumimoji="1" lang="en-US" altLang="ja-JP" dirty="0"/>
              <a:t>GDP</a:t>
            </a:r>
            <a:r>
              <a:rPr kumimoji="1" lang="ja-JP" altLang="en-US" dirty="0"/>
              <a:t>の国際比較</a:t>
            </a:r>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7</a:t>
            </a:fld>
            <a:endParaRPr lang="en-US" altLang="ja-JP"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63" y="1124744"/>
            <a:ext cx="8493893" cy="5073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テキスト ボックス 7"/>
          <p:cNvSpPr txBox="1"/>
          <p:nvPr/>
        </p:nvSpPr>
        <p:spPr>
          <a:xfrm>
            <a:off x="323528" y="6381328"/>
            <a:ext cx="7560840" cy="523220"/>
          </a:xfrm>
          <a:prstGeom prst="rect">
            <a:avLst/>
          </a:prstGeom>
          <a:noFill/>
        </p:spPr>
        <p:txBody>
          <a:bodyPr wrap="square" rtlCol="0">
            <a:spAutoFit/>
          </a:bodyPr>
          <a:lstStyle/>
          <a:p>
            <a:r>
              <a:rPr kumimoji="1" lang="ja-JP" altLang="en-US" sz="1400" dirty="0"/>
              <a:t>単位：ドル（</a:t>
            </a:r>
            <a:r>
              <a:rPr kumimoji="1" lang="en-US" altLang="ja-JP" sz="1400" dirty="0"/>
              <a:t>2010</a:t>
            </a:r>
            <a:r>
              <a:rPr kumimoji="1" lang="ja-JP" altLang="en-US" sz="1400" dirty="0"/>
              <a:t>年価格で固定）</a:t>
            </a:r>
            <a:endParaRPr kumimoji="1" lang="en-US" altLang="ja-JP" sz="1400" dirty="0"/>
          </a:p>
          <a:p>
            <a:r>
              <a:rPr lang="ja-JP" altLang="en-US" sz="1400" dirty="0"/>
              <a:t>出所</a:t>
            </a:r>
            <a:r>
              <a:rPr lang="en-US" altLang="ja-JP" sz="1400" dirty="0"/>
              <a:t>:World</a:t>
            </a:r>
            <a:r>
              <a:rPr lang="ja-JP" altLang="en-US" sz="1400" dirty="0"/>
              <a:t> </a:t>
            </a:r>
            <a:r>
              <a:rPr lang="en-US" altLang="ja-JP" sz="1400" dirty="0"/>
              <a:t>Bank,</a:t>
            </a:r>
            <a:r>
              <a:rPr lang="ja-JP" altLang="en-US" sz="1400" dirty="0"/>
              <a:t> </a:t>
            </a:r>
            <a:r>
              <a:rPr lang="en-US" altLang="ja-JP" sz="1400" dirty="0"/>
              <a:t>World</a:t>
            </a:r>
            <a:r>
              <a:rPr lang="ja-JP" altLang="en-US" sz="1400" dirty="0"/>
              <a:t> </a:t>
            </a:r>
            <a:r>
              <a:rPr lang="en-US" altLang="ja-JP" sz="1400" dirty="0"/>
              <a:t>Economic</a:t>
            </a:r>
            <a:r>
              <a:rPr lang="ja-JP" altLang="en-US" sz="1400" dirty="0"/>
              <a:t> </a:t>
            </a:r>
            <a:r>
              <a:rPr lang="en-US" altLang="ja-JP" sz="1400" dirty="0"/>
              <a:t>Indicators</a:t>
            </a:r>
            <a:r>
              <a:rPr lang="ja-JP" altLang="en-US" sz="1400" dirty="0"/>
              <a:t> </a:t>
            </a:r>
            <a:r>
              <a:rPr lang="en-US" altLang="ja-JP" sz="1400" dirty="0"/>
              <a:t>(2018</a:t>
            </a:r>
            <a:r>
              <a:rPr lang="ja-JP" altLang="en-US" sz="1400" dirty="0"/>
              <a:t>年</a:t>
            </a:r>
            <a:r>
              <a:rPr lang="en-US" altLang="ja-JP" sz="1400" dirty="0"/>
              <a:t>2</a:t>
            </a:r>
            <a:r>
              <a:rPr lang="ja-JP" altLang="en-US" sz="1400" dirty="0"/>
              <a:t>月</a:t>
            </a:r>
            <a:r>
              <a:rPr lang="en-US" altLang="ja-JP" sz="1400" dirty="0"/>
              <a:t>22</a:t>
            </a:r>
            <a:r>
              <a:rPr lang="ja-JP" altLang="en-US" sz="1400" dirty="0"/>
              <a:t>日閲覧</a:t>
            </a:r>
            <a:r>
              <a:rPr lang="en-US" altLang="ja-JP" sz="1400" dirty="0"/>
              <a:t>)</a:t>
            </a:r>
            <a:r>
              <a:rPr lang="ja-JP" altLang="en-US" sz="1400" dirty="0"/>
              <a:t>。</a:t>
            </a:r>
            <a:endParaRPr kumimoji="1" lang="ja-JP" altLang="en-US" sz="1400" dirty="0"/>
          </a:p>
        </p:txBody>
      </p:sp>
    </p:spTree>
    <p:extLst>
      <p:ext uri="{BB962C8B-B14F-4D97-AF65-F5344CB8AC3E}">
        <p14:creationId xmlns:p14="http://schemas.microsoft.com/office/powerpoint/2010/main" val="38534886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611560" y="2852936"/>
            <a:ext cx="8229600" cy="1143000"/>
          </a:xfrm>
        </p:spPr>
        <p:txBody>
          <a:bodyPr/>
          <a:lstStyle/>
          <a:p>
            <a:r>
              <a:rPr lang="ja-JP" altLang="en-US" dirty="0"/>
              <a:t>２</a:t>
            </a:r>
            <a:r>
              <a:rPr kumimoji="1" lang="ja-JP" altLang="en-US" dirty="0"/>
              <a:t>　戦後経済成長の歴史的前提</a:t>
            </a:r>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8</a:t>
            </a:fld>
            <a:endParaRPr lang="en-US" altLang="ja-JP" dirty="0"/>
          </a:p>
        </p:txBody>
      </p:sp>
    </p:spTree>
    <p:extLst>
      <p:ext uri="{BB962C8B-B14F-4D97-AF65-F5344CB8AC3E}">
        <p14:creationId xmlns:p14="http://schemas.microsoft.com/office/powerpoint/2010/main" val="695046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近現代日本経済の連続性と断絶性</a:t>
            </a:r>
          </a:p>
        </p:txBody>
      </p:sp>
      <p:sp>
        <p:nvSpPr>
          <p:cNvPr id="3" name="コンテンツ プレースホルダー 2"/>
          <p:cNvSpPr>
            <a:spLocks noGrp="1"/>
          </p:cNvSpPr>
          <p:nvPr>
            <p:ph idx="1"/>
          </p:nvPr>
        </p:nvSpPr>
        <p:spPr>
          <a:xfrm>
            <a:off x="457200" y="1600200"/>
            <a:ext cx="8229600" cy="5141168"/>
          </a:xfrm>
        </p:spPr>
        <p:txBody>
          <a:bodyPr>
            <a:normAutofit fontScale="92500" lnSpcReduction="10000"/>
          </a:bodyPr>
          <a:lstStyle/>
          <a:p>
            <a:r>
              <a:rPr kumimoji="1" lang="ja-JP" altLang="en-US" dirty="0"/>
              <a:t>近現代日本経済史の研究史</a:t>
            </a:r>
            <a:endParaRPr kumimoji="1" lang="en-US" altLang="ja-JP" dirty="0"/>
          </a:p>
          <a:p>
            <a:pPr lvl="1"/>
            <a:r>
              <a:rPr lang="ja-JP" altLang="en-US" dirty="0"/>
              <a:t>戦前・戦後断絶説（旧講座派）（大石</a:t>
            </a:r>
            <a:r>
              <a:rPr lang="en-US" altLang="ja-JP" dirty="0"/>
              <a:t>[1974]</a:t>
            </a:r>
            <a:r>
              <a:rPr lang="ja-JP" altLang="en-US" dirty="0"/>
              <a:t>などを参照）</a:t>
            </a:r>
            <a:endParaRPr lang="en-US" altLang="ja-JP" dirty="0"/>
          </a:p>
          <a:p>
            <a:pPr lvl="1"/>
            <a:r>
              <a:rPr kumimoji="1" lang="en-US" altLang="ja-JP" dirty="0"/>
              <a:t>1930</a:t>
            </a:r>
            <a:r>
              <a:rPr kumimoji="1" lang="ja-JP" altLang="en-US" dirty="0"/>
              <a:t>年代以後の連続説（旧労農派，宇野派）（大内</a:t>
            </a:r>
            <a:r>
              <a:rPr kumimoji="1" lang="en-US" altLang="ja-JP" dirty="0"/>
              <a:t>[1974]</a:t>
            </a:r>
            <a:r>
              <a:rPr kumimoji="1" lang="ja-JP" altLang="en-US" dirty="0"/>
              <a:t>などを参照）</a:t>
            </a:r>
            <a:endParaRPr kumimoji="1" lang="en-US" altLang="ja-JP" dirty="0"/>
          </a:p>
          <a:p>
            <a:pPr lvl="1"/>
            <a:r>
              <a:rPr lang="ja-JP" altLang="en-US" dirty="0" smtClean="0"/>
              <a:t>＿＿＿＿＿＿＿＿＿</a:t>
            </a:r>
            <a:r>
              <a:rPr lang="ja-JP" altLang="en-US" dirty="0" smtClean="0"/>
              <a:t>（</a:t>
            </a:r>
            <a:r>
              <a:rPr lang="ja-JP" altLang="en-US" dirty="0"/>
              <a:t>野口</a:t>
            </a:r>
            <a:r>
              <a:rPr lang="en-US" altLang="ja-JP" dirty="0"/>
              <a:t>[1995]</a:t>
            </a:r>
            <a:r>
              <a:rPr lang="ja-JP" altLang="en-US" dirty="0"/>
              <a:t>，奥野・岡崎編</a:t>
            </a:r>
            <a:r>
              <a:rPr lang="en-US" altLang="ja-JP" dirty="0"/>
              <a:t>[1993]</a:t>
            </a:r>
            <a:r>
              <a:rPr lang="ja-JP" altLang="en-US" dirty="0"/>
              <a:t>など）</a:t>
            </a:r>
            <a:endParaRPr lang="en-US" altLang="ja-JP" dirty="0"/>
          </a:p>
          <a:p>
            <a:r>
              <a:rPr kumimoji="1" lang="ja-JP" altLang="en-US" dirty="0"/>
              <a:t>戦前と戦後の間に統制期（戦時統制</a:t>
            </a:r>
            <a:r>
              <a:rPr kumimoji="1" lang="en-US" altLang="ja-JP" dirty="0"/>
              <a:t>[1937-45</a:t>
            </a:r>
            <a:r>
              <a:rPr kumimoji="1" lang="ja-JP" altLang="en-US" dirty="0"/>
              <a:t>年</a:t>
            </a:r>
            <a:r>
              <a:rPr kumimoji="1" lang="en-US" altLang="ja-JP" dirty="0"/>
              <a:t>]</a:t>
            </a:r>
            <a:r>
              <a:rPr kumimoji="1" lang="ja-JP" altLang="en-US" dirty="0"/>
              <a:t>と戦後統制</a:t>
            </a:r>
            <a:r>
              <a:rPr kumimoji="1" lang="en-US" altLang="ja-JP" dirty="0"/>
              <a:t>[1945-50</a:t>
            </a:r>
            <a:r>
              <a:rPr kumimoji="1" lang="ja-JP" altLang="en-US" dirty="0"/>
              <a:t>年</a:t>
            </a:r>
            <a:r>
              <a:rPr kumimoji="1" lang="en-US" altLang="ja-JP" dirty="0"/>
              <a:t>]</a:t>
            </a:r>
            <a:r>
              <a:rPr kumimoji="1" lang="ja-JP" altLang="en-US" dirty="0"/>
              <a:t>）を入れて，</a:t>
            </a:r>
            <a:r>
              <a:rPr kumimoji="1" lang="en-US" altLang="ja-JP" dirty="0"/>
              <a:t>3</a:t>
            </a:r>
            <a:r>
              <a:rPr kumimoji="1" lang="ja-JP" altLang="en-US" dirty="0"/>
              <a:t>局面の連続と断絶を見るべき（原</a:t>
            </a:r>
            <a:r>
              <a:rPr kumimoji="1" lang="en-US" altLang="ja-JP" dirty="0"/>
              <a:t>[1995]</a:t>
            </a:r>
            <a:r>
              <a:rPr kumimoji="1" lang="ja-JP" altLang="en-US" dirty="0"/>
              <a:t>）</a:t>
            </a:r>
            <a:endParaRPr kumimoji="1" lang="en-US" altLang="ja-JP" dirty="0"/>
          </a:p>
          <a:p>
            <a:pPr lvl="1"/>
            <a:r>
              <a:rPr lang="ja-JP" altLang="en-US" dirty="0"/>
              <a:t>戦前と戦後は戦時によって断絶した</a:t>
            </a:r>
            <a:endParaRPr lang="en-US" altLang="ja-JP" dirty="0"/>
          </a:p>
          <a:p>
            <a:pPr lvl="1"/>
            <a:r>
              <a:rPr lang="ja-JP" altLang="en-US" dirty="0"/>
              <a:t>戦後変革の意義は軽視できない</a:t>
            </a:r>
            <a:endParaRPr lang="en-US" altLang="ja-JP" dirty="0"/>
          </a:p>
          <a:p>
            <a:pPr lvl="1"/>
            <a:endParaRPr kumimoji="1" lang="en-US" altLang="ja-JP" dirty="0"/>
          </a:p>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9</a:t>
            </a:fld>
            <a:endParaRPr lang="en-US" altLang="ja-JP" dirty="0"/>
          </a:p>
        </p:txBody>
      </p:sp>
    </p:spTree>
    <p:extLst>
      <p:ext uri="{BB962C8B-B14F-4D97-AF65-F5344CB8AC3E}">
        <p14:creationId xmlns:p14="http://schemas.microsoft.com/office/powerpoint/2010/main" val="598480746"/>
      </p:ext>
    </p:extLst>
  </p:cSld>
  <p:clrMapOvr>
    <a:masterClrMapping/>
  </p:clrMapOvr>
  <p:timing>
    <p:tnLst>
      <p:par>
        <p:cTn id="1" dur="indefinite" restart="never" nodeType="tmRoot"/>
      </p:par>
    </p:tnLst>
  </p:timing>
</p:sld>
</file>

<file path=ppt/theme/theme1.xml><?xml version="1.0" encoding="utf-8"?>
<a:theme xmlns:a="http://schemas.openxmlformats.org/drawingml/2006/main" name="日本経済テーマ1">
  <a:themeElements>
    <a:clrScheme name="青緑">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日本経済テーマ1" id="{51632FA8-D42D-4C65-998C-B0D28B09122C}" vid="{DCB1BB0D-71EF-4E0B-BA2F-7D4A958EABD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日本経済テーマ1</Template>
  <TotalTime>2500</TotalTime>
  <Words>4999</Words>
  <Application>Microsoft Office PowerPoint</Application>
  <PresentationFormat>画面に合わせる (4:3)</PresentationFormat>
  <Paragraphs>649</Paragraphs>
  <Slides>58</Slides>
  <Notes>0</Notes>
  <HiddenSlides>0</HiddenSlides>
  <MMClips>0</MMClips>
  <ScaleCrop>false</ScaleCrop>
  <HeadingPairs>
    <vt:vector size="4" baseType="variant">
      <vt:variant>
        <vt:lpstr>テーマ</vt:lpstr>
      </vt:variant>
      <vt:variant>
        <vt:i4>1</vt:i4>
      </vt:variant>
      <vt:variant>
        <vt:lpstr>スライド タイトル</vt:lpstr>
      </vt:variant>
      <vt:variant>
        <vt:i4>58</vt:i4>
      </vt:variant>
    </vt:vector>
  </HeadingPairs>
  <TitlesOfParts>
    <vt:vector size="59" baseType="lpstr">
      <vt:lpstr>日本経済テーマ1</vt:lpstr>
      <vt:lpstr>Ⅲ　戦後日本経済の歩み</vt:lpstr>
      <vt:lpstr>本章の課題と視角</vt:lpstr>
      <vt:lpstr>構成</vt:lpstr>
      <vt:lpstr>１　戦後経済成長の長期趨勢</vt:lpstr>
      <vt:lpstr>戦後経済成長の趨勢</vt:lpstr>
      <vt:lpstr>GDPの国際比較</vt:lpstr>
      <vt:lpstr>1人当たりGDPの国際比較</vt:lpstr>
      <vt:lpstr>２　戦後経済成長の歴史的前提</vt:lpstr>
      <vt:lpstr>近現代日本経済の連続性と断絶性</vt:lpstr>
      <vt:lpstr>戦時統制経済とその破綻（原[1995]）</vt:lpstr>
      <vt:lpstr>戦時統制から戦後への連続面</vt:lpstr>
      <vt:lpstr>戦後経済改革</vt:lpstr>
      <vt:lpstr>農地改革</vt:lpstr>
      <vt:lpstr>財閥解体</vt:lpstr>
      <vt:lpstr>労働改革</vt:lpstr>
      <vt:lpstr>３　日本経済の高成長期</vt:lpstr>
      <vt:lpstr>高成長の制度的構造</vt:lpstr>
      <vt:lpstr>産業構造の長期変動</vt:lpstr>
      <vt:lpstr>工業の構成変化</vt:lpstr>
      <vt:lpstr>高成長期のイノベーション</vt:lpstr>
      <vt:lpstr>イノベーションの供給・需要への作用</vt:lpstr>
      <vt:lpstr>耐久消費財の家庭への普及</vt:lpstr>
      <vt:lpstr>全部雇用（野村[2008]）</vt:lpstr>
      <vt:lpstr>貧しさと格差の縮小</vt:lpstr>
      <vt:lpstr>日本型平等社会(森口[2017]）</vt:lpstr>
      <vt:lpstr>需要項目で見た成長寄与度</vt:lpstr>
      <vt:lpstr>供給側:労働力の投入</vt:lpstr>
      <vt:lpstr>供給側:資本の投入</vt:lpstr>
      <vt:lpstr>供給側から見た成長率の要因分解（１）</vt:lpstr>
      <vt:lpstr>供給側から見た成長率の要因分解（２）</vt:lpstr>
      <vt:lpstr>４　低成長期としての現在</vt:lpstr>
      <vt:lpstr>バブル経済の発生</vt:lpstr>
      <vt:lpstr>バブル崩壊の衝撃</vt:lpstr>
      <vt:lpstr>不良債権処理と金融機構の動揺</vt:lpstr>
      <vt:lpstr>成長停滞の要因(供給側１)</vt:lpstr>
      <vt:lpstr>成長停滞の要因(供給側２）</vt:lpstr>
      <vt:lpstr>成長停滞の要因（供給側３）</vt:lpstr>
      <vt:lpstr>成長停滞の要因(需要側１)</vt:lpstr>
      <vt:lpstr>成長停滞の要因（需要側2）</vt:lpstr>
      <vt:lpstr>輸出産業の国際競争力停滞</vt:lpstr>
      <vt:lpstr>日本の産業別貿易特化係数推移</vt:lpstr>
      <vt:lpstr>家計所得の停滞</vt:lpstr>
      <vt:lpstr>格差の再拡大</vt:lpstr>
      <vt:lpstr>貧困の再拡大</vt:lpstr>
      <vt:lpstr>避けられない人口減少</vt:lpstr>
      <vt:lpstr>高齢化の見通し（１）</vt:lpstr>
      <vt:lpstr>高齢化の見通し（2）</vt:lpstr>
      <vt:lpstr>具体的には何が起こるか？</vt:lpstr>
      <vt:lpstr>人口減少・高齢化・低成長の経済問題（１）</vt:lpstr>
      <vt:lpstr>人口減少・高齢化・低成長の経済問題（２）</vt:lpstr>
      <vt:lpstr>人口減少・高齢化・低成長の経済問題（３）</vt:lpstr>
      <vt:lpstr>５　小括</vt:lpstr>
      <vt:lpstr>戦後経済史の把握</vt:lpstr>
      <vt:lpstr>経済大国から課題先進国へ</vt:lpstr>
      <vt:lpstr>次章以後の課題</vt:lpstr>
      <vt:lpstr>参考文献（１）</vt:lpstr>
      <vt:lpstr>参考文献（２）</vt:lpstr>
      <vt:lpstr>参考文献（３）</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Nozomu Kawabata</dc:creator>
  <cp:lastModifiedBy>Nozomu</cp:lastModifiedBy>
  <cp:revision>149</cp:revision>
  <cp:lastPrinted>2018-02-25T08:37:49Z</cp:lastPrinted>
  <dcterms:created xsi:type="dcterms:W3CDTF">2018-02-17T02:50:55Z</dcterms:created>
  <dcterms:modified xsi:type="dcterms:W3CDTF">2018-04-02T06:21:48Z</dcterms:modified>
</cp:coreProperties>
</file>