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notesMasterIdLst>
    <p:notesMasterId r:id="rId32"/>
  </p:notesMasterIdLst>
  <p:sldIdLst>
    <p:sldId id="256" r:id="rId2"/>
    <p:sldId id="288" r:id="rId3"/>
    <p:sldId id="283" r:id="rId4"/>
    <p:sldId id="257" r:id="rId5"/>
    <p:sldId id="260" r:id="rId6"/>
    <p:sldId id="261" r:id="rId7"/>
    <p:sldId id="262" r:id="rId8"/>
    <p:sldId id="263" r:id="rId9"/>
    <p:sldId id="264" r:id="rId10"/>
    <p:sldId id="285" r:id="rId11"/>
    <p:sldId id="267" r:id="rId12"/>
    <p:sldId id="265" r:id="rId13"/>
    <p:sldId id="284" r:id="rId14"/>
    <p:sldId id="266" r:id="rId15"/>
    <p:sldId id="268" r:id="rId16"/>
    <p:sldId id="269" r:id="rId17"/>
    <p:sldId id="279" r:id="rId18"/>
    <p:sldId id="286" r:id="rId19"/>
    <p:sldId id="270" r:id="rId20"/>
    <p:sldId id="275" r:id="rId21"/>
    <p:sldId id="274" r:id="rId22"/>
    <p:sldId id="276" r:id="rId23"/>
    <p:sldId id="277" r:id="rId24"/>
    <p:sldId id="287" r:id="rId25"/>
    <p:sldId id="278" r:id="rId26"/>
    <p:sldId id="280" r:id="rId27"/>
    <p:sldId id="282" r:id="rId28"/>
    <p:sldId id="281" r:id="rId29"/>
    <p:sldId id="259" r:id="rId30"/>
    <p:sldId id="272" r:id="rId3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34" autoAdjust="0"/>
  </p:normalViewPr>
  <p:slideViewPr>
    <p:cSldViewPr>
      <p:cViewPr varScale="1">
        <p:scale>
          <a:sx n="105" d="100"/>
          <a:sy n="105" d="100"/>
        </p:scale>
        <p:origin x="-171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8AA045E-6FD8-4183-9DD3-40F4772CB373}" type="datetimeFigureOut">
              <a:rPr kumimoji="1" lang="ja-JP" altLang="en-US" smtClean="0"/>
              <a:t>2018/4/2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2B74A071-117C-4831-974C-3B804F2C54C7}" type="slidenum">
              <a:rPr kumimoji="1" lang="ja-JP" altLang="en-US" smtClean="0"/>
              <a:t>‹#›</a:t>
            </a:fld>
            <a:endParaRPr kumimoji="1" lang="ja-JP" altLang="en-US"/>
          </a:p>
        </p:txBody>
      </p:sp>
    </p:spTree>
    <p:extLst>
      <p:ext uri="{BB962C8B-B14F-4D97-AF65-F5344CB8AC3E}">
        <p14:creationId xmlns:p14="http://schemas.microsoft.com/office/powerpoint/2010/main" val="23291473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fld id="{C28F4EE8-6896-43CB-ABDE-078C0F00DB84}"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56550" y="6356350"/>
            <a:ext cx="730250" cy="365125"/>
          </a:xfrm>
          <a:prstGeom prst="rect">
            <a:avLst/>
          </a:prstGeom>
        </p:spPr>
        <p:txBody>
          <a:bodyPr/>
          <a:lstStyle>
            <a:lvl1pPr>
              <a:defRPr/>
            </a:lvl1pPr>
          </a:lstStyle>
          <a:p>
            <a:pPr>
              <a:defRPr/>
            </a:pPr>
            <a:fld id="{A4C94890-C4E6-4AB5-BD55-4CD805F317D2}" type="slidenum">
              <a:rPr lang="en-US" altLang="ja-JP"/>
              <a:pPr>
                <a:defRPr/>
              </a:pPr>
              <a:t>‹#›</a:t>
            </a:fld>
            <a:endParaRPr lang="en-US" altLang="ja-JP" dirty="0"/>
          </a:p>
        </p:txBody>
      </p:sp>
    </p:spTree>
    <p:extLst>
      <p:ext uri="{BB962C8B-B14F-4D97-AF65-F5344CB8AC3E}">
        <p14:creationId xmlns:p14="http://schemas.microsoft.com/office/powerpoint/2010/main" val="138790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fld id="{8104B4BC-B095-4B2F-8DC1-6BEAD9F0BAA9}"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59C41D4-B59E-44F9-A003-E742D60666E5}" type="slidenum">
              <a:rPr lang="en-US" altLang="ja-JP"/>
              <a:pPr>
                <a:defRPr/>
              </a:pPr>
              <a:t>‹#›</a:t>
            </a:fld>
            <a:endParaRPr lang="en-US" altLang="ja-JP" dirty="0"/>
          </a:p>
        </p:txBody>
      </p:sp>
    </p:spTree>
    <p:extLst>
      <p:ext uri="{BB962C8B-B14F-4D97-AF65-F5344CB8AC3E}">
        <p14:creationId xmlns:p14="http://schemas.microsoft.com/office/powerpoint/2010/main" val="284484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fld id="{326D20F1-5452-4FBF-9D99-35F201649D3E}"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6FF03A0-2CE1-44EE-AA66-9E32251C93BA}" type="slidenum">
              <a:rPr lang="en-US" altLang="ja-JP"/>
              <a:pPr>
                <a:defRPr/>
              </a:pPr>
              <a:t>‹#›</a:t>
            </a:fld>
            <a:endParaRPr lang="en-US" altLang="ja-JP" dirty="0"/>
          </a:p>
        </p:txBody>
      </p:sp>
    </p:spTree>
    <p:extLst>
      <p:ext uri="{BB962C8B-B14F-4D97-AF65-F5344CB8AC3E}">
        <p14:creationId xmlns:p14="http://schemas.microsoft.com/office/powerpoint/2010/main" val="119376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332656"/>
            <a:ext cx="8243887" cy="1008112"/>
          </a:xfrm>
          <a:prstGeom prst="rect">
            <a:avLst/>
          </a:prstGeom>
        </p:spPr>
        <p:txBody>
          <a:bodyPr/>
          <a:lstStyle/>
          <a:p>
            <a:r>
              <a:rPr lang="ja-JP" altLang="en-US"/>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412875"/>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829050"/>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E15DC44F-02FE-4618-97FB-26E3DB8B1671}" type="datetime1">
              <a:rPr lang="ja-JP" altLang="en-US"/>
              <a:pPr>
                <a:defRPr/>
              </a:pPr>
              <a:t>2018/4/2</a:t>
            </a:fld>
            <a:endParaRPr lang="en-US" altLang="ja-JP" dirty="0"/>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93E94A38-85A7-4825-8375-9F557DBF633B}" type="slidenum">
              <a:rPr lang="en-US" altLang="ja-JP"/>
              <a:pPr>
                <a:defRPr/>
              </a:pPr>
              <a:t>‹#›</a:t>
            </a:fld>
            <a:endParaRPr lang="en-US" altLang="ja-JP" dirty="0"/>
          </a:p>
        </p:txBody>
      </p:sp>
    </p:spTree>
    <p:extLst>
      <p:ext uri="{BB962C8B-B14F-4D97-AF65-F5344CB8AC3E}">
        <p14:creationId xmlns:p14="http://schemas.microsoft.com/office/powerpoint/2010/main" val="364646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fld id="{C312AC7C-E47E-4772-AFAB-E9D7ECC7CCDD}"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24800" y="6356350"/>
            <a:ext cx="762000" cy="365125"/>
          </a:xfrm>
          <a:prstGeom prst="rect">
            <a:avLst/>
          </a:prstGeom>
        </p:spPr>
        <p:txBody>
          <a:bodyPr/>
          <a:lstStyle>
            <a:lvl1pPr algn="r">
              <a:defRPr/>
            </a:lvl1pPr>
          </a:lstStyle>
          <a:p>
            <a:pPr>
              <a:defRPr/>
            </a:pPr>
            <a:fld id="{F7182273-542A-4D76-9A12-21A75F9967A5}" type="slidenum">
              <a:rPr lang="en-US" altLang="ja-JP"/>
              <a:pPr>
                <a:defRPr/>
              </a:pPr>
              <a:t>‹#›</a:t>
            </a:fld>
            <a:endParaRPr lang="en-US" altLang="ja-JP" dirty="0"/>
          </a:p>
        </p:txBody>
      </p:sp>
    </p:spTree>
    <p:extLst>
      <p:ext uri="{BB962C8B-B14F-4D97-AF65-F5344CB8AC3E}">
        <p14:creationId xmlns:p14="http://schemas.microsoft.com/office/powerpoint/2010/main" val="189383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fld id="{B6D5198D-0B16-4414-8772-112CB837EFBD}" type="datetime1">
              <a:rPr lang="ja-JP" altLang="en-US"/>
              <a:pPr>
                <a:defRPr/>
              </a:pPr>
              <a:t>2018/4/2</a:t>
            </a:fld>
            <a:endParaRPr lang="en-US" altLang="ja-JP"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4727E45-A1F4-41A5-940F-FE06EC856ACE}" type="slidenum">
              <a:rPr lang="en-US" altLang="ja-JP"/>
              <a:pPr>
                <a:defRPr/>
              </a:pPr>
              <a:t>‹#›</a:t>
            </a:fld>
            <a:endParaRPr lang="en-US" altLang="ja-JP" dirty="0"/>
          </a:p>
        </p:txBody>
      </p:sp>
    </p:spTree>
    <p:extLst>
      <p:ext uri="{BB962C8B-B14F-4D97-AF65-F5344CB8AC3E}">
        <p14:creationId xmlns:p14="http://schemas.microsoft.com/office/powerpoint/2010/main" val="233421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fld id="{AEB93B22-DA16-4F80-81BA-93BC3AF6227D}" type="datetime1">
              <a:rPr lang="ja-JP" altLang="en-US"/>
              <a:pPr>
                <a:defRPr/>
              </a:pPr>
              <a:t>2018/4/2</a:t>
            </a:fld>
            <a:endParaRPr lang="en-US" altLang="ja-JP"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7956550" y="6356350"/>
            <a:ext cx="730250" cy="365125"/>
          </a:xfrm>
          <a:prstGeom prst="rect">
            <a:avLst/>
          </a:prstGeom>
        </p:spPr>
        <p:txBody>
          <a:bodyPr/>
          <a:lstStyle>
            <a:lvl1pPr>
              <a:defRPr/>
            </a:lvl1pPr>
          </a:lstStyle>
          <a:p>
            <a:pPr>
              <a:defRPr/>
            </a:pPr>
            <a:fld id="{42038DC2-DD65-41D8-A6C0-B2488156339C}" type="slidenum">
              <a:rPr lang="en-US" altLang="ja-JP"/>
              <a:pPr>
                <a:defRPr/>
              </a:pPr>
              <a:t>‹#›</a:t>
            </a:fld>
            <a:endParaRPr lang="en-US" altLang="ja-JP" dirty="0"/>
          </a:p>
        </p:txBody>
      </p:sp>
    </p:spTree>
    <p:extLst>
      <p:ext uri="{BB962C8B-B14F-4D97-AF65-F5344CB8AC3E}">
        <p14:creationId xmlns:p14="http://schemas.microsoft.com/office/powerpoint/2010/main" val="401767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84982"/>
          </a:xfrm>
          <a:prstGeom prst="rect">
            <a:avLst/>
          </a:prstGeom>
        </p:spPr>
        <p:txBody>
          <a:bodyPr/>
          <a:lstStyle>
            <a:lvl1pPr>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lvl1pPr>
              <a:defRPr/>
            </a:lvl1pPr>
          </a:lstStyle>
          <a:p>
            <a:pPr>
              <a:defRPr/>
            </a:pPr>
            <a:fld id="{380A30F4-D551-4AA2-B376-E56FDC53701E}" type="datetime1">
              <a:rPr lang="ja-JP" altLang="en-US"/>
              <a:pPr>
                <a:defRPr/>
              </a:pPr>
              <a:t>2018/4/2</a:t>
            </a:fld>
            <a:endParaRPr lang="en-US" altLang="ja-JP" dirty="0"/>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2CCF9AD-6870-405C-A7D7-6EC34246075C}" type="slidenum">
              <a:rPr lang="en-US" altLang="ja-JP"/>
              <a:pPr>
                <a:defRPr/>
              </a:pPr>
              <a:t>‹#›</a:t>
            </a:fld>
            <a:endParaRPr lang="en-US" altLang="ja-JP" dirty="0"/>
          </a:p>
        </p:txBody>
      </p:sp>
    </p:spTree>
    <p:extLst>
      <p:ext uri="{BB962C8B-B14F-4D97-AF65-F5344CB8AC3E}">
        <p14:creationId xmlns:p14="http://schemas.microsoft.com/office/powerpoint/2010/main" val="281947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924944"/>
            <a:ext cx="82296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lvl1pPr>
              <a:defRPr/>
            </a:lvl1pPr>
          </a:lstStyle>
          <a:p>
            <a:pPr>
              <a:defRPr/>
            </a:pPr>
            <a:fld id="{59A13B30-41A7-4125-96E6-1ED38FC5F986}" type="datetime1">
              <a:rPr lang="ja-JP" altLang="en-US"/>
              <a:pPr>
                <a:defRPr/>
              </a:pPr>
              <a:t>2018/4/2</a:t>
            </a:fld>
            <a:endParaRPr lang="en-US" altLang="ja-JP" dirty="0"/>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4077BB3-7DFE-49E4-AA61-91FE59E29089}" type="slidenum">
              <a:rPr lang="en-US" altLang="ja-JP"/>
              <a:pPr>
                <a:defRPr/>
              </a:pPr>
              <a:t>‹#›</a:t>
            </a:fld>
            <a:endParaRPr lang="en-US" altLang="ja-JP" dirty="0"/>
          </a:p>
        </p:txBody>
      </p:sp>
    </p:spTree>
    <p:extLst>
      <p:ext uri="{BB962C8B-B14F-4D97-AF65-F5344CB8AC3E}">
        <p14:creationId xmlns:p14="http://schemas.microsoft.com/office/powerpoint/2010/main" val="36742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lvl1pPr>
              <a:defRPr/>
            </a:lvl1pPr>
          </a:lstStyle>
          <a:p>
            <a:pPr>
              <a:defRPr/>
            </a:pPr>
            <a:fld id="{B4568F6A-C93A-4446-B947-C4CE3D4B867C}" type="datetime1">
              <a:rPr lang="ja-JP" altLang="en-US"/>
              <a:pPr>
                <a:defRPr/>
              </a:pPr>
              <a:t>2018/4/2</a:t>
            </a:fld>
            <a:endParaRPr lang="en-US" altLang="ja-JP" dirty="0"/>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3B6CABC-D24C-4073-8025-0639182B8B7F}" type="slidenum">
              <a:rPr lang="en-US" altLang="ja-JP"/>
              <a:pPr>
                <a:defRPr/>
              </a:pPr>
              <a:t>‹#›</a:t>
            </a:fld>
            <a:endParaRPr lang="en-US" altLang="ja-JP" dirty="0"/>
          </a:p>
        </p:txBody>
      </p:sp>
    </p:spTree>
    <p:extLst>
      <p:ext uri="{BB962C8B-B14F-4D97-AF65-F5344CB8AC3E}">
        <p14:creationId xmlns:p14="http://schemas.microsoft.com/office/powerpoint/2010/main" val="297353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3008313" cy="108012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332656"/>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fld id="{BC36C24F-B6B4-4AA5-98C7-348CDFEB55C1}" type="datetime1">
              <a:rPr lang="ja-JP" altLang="en-US"/>
              <a:pPr>
                <a:defRPr/>
              </a:pPr>
              <a:t>2018/4/2</a:t>
            </a:fld>
            <a:endParaRPr lang="en-US" altLang="ja-JP"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D0D58F1-441C-4C0F-AD33-156B79E94784}" type="slidenum">
              <a:rPr lang="en-US" altLang="ja-JP"/>
              <a:pPr>
                <a:defRPr/>
              </a:pPr>
              <a:t>‹#›</a:t>
            </a:fld>
            <a:endParaRPr lang="en-US" altLang="ja-JP" dirty="0"/>
          </a:p>
        </p:txBody>
      </p:sp>
    </p:spTree>
    <p:extLst>
      <p:ext uri="{BB962C8B-B14F-4D97-AF65-F5344CB8AC3E}">
        <p14:creationId xmlns:p14="http://schemas.microsoft.com/office/powerpoint/2010/main" val="77808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fld id="{064C3039-F2A0-4E49-8075-2ABFCAF48A6A}" type="datetime1">
              <a:rPr lang="ja-JP" altLang="en-US"/>
              <a:pPr>
                <a:defRPr/>
              </a:pPr>
              <a:t>2018/4/2</a:t>
            </a:fld>
            <a:endParaRPr lang="en-US" altLang="ja-JP"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C77D8D0-317A-426E-B84D-17A18EB14617}" type="slidenum">
              <a:rPr lang="en-US" altLang="ja-JP"/>
              <a:pPr>
                <a:defRPr/>
              </a:pPr>
              <a:t>‹#›</a:t>
            </a:fld>
            <a:endParaRPr lang="en-US" altLang="ja-JP" dirty="0"/>
          </a:p>
        </p:txBody>
      </p:sp>
    </p:spTree>
    <p:extLst>
      <p:ext uri="{BB962C8B-B14F-4D97-AF65-F5344CB8AC3E}">
        <p14:creationId xmlns:p14="http://schemas.microsoft.com/office/powerpoint/2010/main" val="214523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179512" y="46038"/>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a:solidFill>
                  <a:schemeClr val="bg1"/>
                </a:solidFill>
              </a:rPr>
              <a:t>日本経済　</a:t>
            </a:r>
            <a:r>
              <a:rPr lang="en-US" altLang="ja-JP" sz="1200" dirty="0">
                <a:solidFill>
                  <a:schemeClr val="bg1"/>
                </a:solidFill>
              </a:rPr>
              <a:t>2018</a:t>
            </a:r>
            <a:r>
              <a:rPr lang="ja-JP" altLang="en-US" dirty="0"/>
              <a:t>　　　　　　　　　　　　　　　　　　　　　　　　　　　　　　　　　　　　　　　　　　　　　　　　　　　　　　　　　　　　　　　　　　　　</a:t>
            </a:r>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2018chap3.pptx#-1,11,&#25126;&#26178;&#32113;&#21046;&#12363;&#12425;&#25126;&#24460;&#12408;&#12398;&#36899;&#32154;&#3875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2018chap4-2.pptx#-1,69,&#26684;&#24046;&#21839;&#38988;&#12398;&#23558;&#2646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2018chap4-1.pptx#-1,11,&#20379;&#32102;&#20596;&#25919;&#31574;&#12395;&#38306;&#12431;&#12427;&#35542;&#28857;"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2018chap4-1.pptx#-1,7,&#38656;&#35201;&#20596;&#12392;&#20379;&#32102;&#20596;&#65288;&#65297;&#6528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eml.berkeley.edu/~saez/moriguchi-saezREStat08japa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www.chartbookofeconomicinequality.com/" TargetMode="External"/><Relationship Id="rId2" Type="http://schemas.openxmlformats.org/officeDocument/2006/relationships/hyperlink" Target="https://data.worldbank.org/" TargetMode="External"/><Relationship Id="rId1" Type="http://schemas.openxmlformats.org/officeDocument/2006/relationships/slideLayout" Target="../slideLayouts/slideLayout2.xml"/><Relationship Id="rId4" Type="http://schemas.openxmlformats.org/officeDocument/2006/relationships/hyperlink" Target="http://wid.worl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Ⅱ</a:t>
            </a:r>
            <a:r>
              <a:rPr lang="ja-JP" altLang="en-US" dirty="0"/>
              <a:t>　世界経済の潮流と現代日本経済</a:t>
            </a:r>
            <a:endParaRPr kumimoji="1" lang="ja-JP" altLang="en-US" dirty="0"/>
          </a:p>
        </p:txBody>
      </p:sp>
      <p:sp>
        <p:nvSpPr>
          <p:cNvPr id="3" name="サブタイトル 2"/>
          <p:cNvSpPr>
            <a:spLocks noGrp="1"/>
          </p:cNvSpPr>
          <p:nvPr>
            <p:ph type="subTitle" idx="1"/>
          </p:nvPr>
        </p:nvSpPr>
        <p:spPr/>
        <p:txBody>
          <a:bodyPr/>
          <a:lstStyle/>
          <a:p>
            <a:r>
              <a:rPr kumimoji="1" lang="en-US" altLang="ja-JP" dirty="0"/>
              <a:t>2018</a:t>
            </a:r>
            <a:r>
              <a:rPr kumimoji="1" lang="ja-JP" altLang="en-US" dirty="0"/>
              <a:t>年度「日本経済」</a:t>
            </a:r>
            <a:endParaRPr kumimoji="1" lang="en-US" altLang="ja-JP" dirty="0"/>
          </a:p>
          <a:p>
            <a:r>
              <a:rPr lang="ja-JP" altLang="en-US" dirty="0"/>
              <a:t>川端望</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A4C94890-C4E6-4AB5-BD55-4CD805F317D2}" type="slidenum">
              <a:rPr lang="en-US" altLang="ja-JP" smtClean="0"/>
              <a:pPr>
                <a:defRPr/>
              </a:pPr>
              <a:t>1</a:t>
            </a:fld>
            <a:endParaRPr lang="en-US" altLang="ja-JP" dirty="0"/>
          </a:p>
        </p:txBody>
      </p:sp>
    </p:spTree>
    <p:extLst>
      <p:ext uri="{BB962C8B-B14F-4D97-AF65-F5344CB8AC3E}">
        <p14:creationId xmlns:p14="http://schemas.microsoft.com/office/powerpoint/2010/main" val="2013073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グローバル中間層台頭の原動力：中所得国，特にアジアの経済成長</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10</a:t>
            </a:fld>
            <a:endParaRPr lang="en-US" altLang="ja-JP" dirty="0"/>
          </a:p>
        </p:txBody>
      </p:sp>
      <p:sp>
        <p:nvSpPr>
          <p:cNvPr id="8" name="テキスト ボックス 7"/>
          <p:cNvSpPr txBox="1"/>
          <p:nvPr/>
        </p:nvSpPr>
        <p:spPr>
          <a:xfrm>
            <a:off x="251519" y="6350176"/>
            <a:ext cx="7560841" cy="307777"/>
          </a:xfrm>
          <a:prstGeom prst="rect">
            <a:avLst/>
          </a:prstGeom>
          <a:noFill/>
        </p:spPr>
        <p:txBody>
          <a:bodyPr wrap="square" rtlCol="0">
            <a:spAutoFit/>
          </a:bodyPr>
          <a:lstStyle/>
          <a:p>
            <a:r>
              <a:rPr lang="ja-JP" altLang="en-US" sz="1400" dirty="0"/>
              <a:t>出所：</a:t>
            </a:r>
            <a:r>
              <a:rPr lang="en-US" altLang="ja-JP" sz="1400" dirty="0"/>
              <a:t>World Bank, World Development Indicators (2018</a:t>
            </a:r>
            <a:r>
              <a:rPr lang="ja-JP" altLang="en-US" sz="1400" dirty="0"/>
              <a:t>年</a:t>
            </a:r>
            <a:r>
              <a:rPr lang="en-US" altLang="ja-JP" sz="1400" dirty="0"/>
              <a:t>2</a:t>
            </a:r>
            <a:r>
              <a:rPr lang="ja-JP" altLang="en-US" sz="1400" dirty="0"/>
              <a:t>月</a:t>
            </a:r>
            <a:r>
              <a:rPr lang="en-US" altLang="ja-JP" sz="1400" dirty="0"/>
              <a:t>16</a:t>
            </a:r>
            <a:r>
              <a:rPr lang="ja-JP" altLang="en-US" sz="1400" dirty="0"/>
              <a:t>日閲覧</a:t>
            </a:r>
            <a:r>
              <a:rPr lang="en-US" altLang="ja-JP" sz="1400" dirty="0"/>
              <a:t>)</a:t>
            </a:r>
            <a:r>
              <a:rPr lang="ja-JP" altLang="en-US" sz="1400" dirty="0" err="1"/>
              <a:t>。</a:t>
            </a:r>
            <a:endParaRPr kumimoji="1" lang="en-US" altLang="ja-JP"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1772816"/>
            <a:ext cx="7622256" cy="4577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5292080" y="1992202"/>
            <a:ext cx="3600400" cy="646331"/>
          </a:xfrm>
          <a:prstGeom prst="rect">
            <a:avLst/>
          </a:prstGeom>
          <a:noFill/>
        </p:spPr>
        <p:txBody>
          <a:bodyPr wrap="square" rtlCol="0">
            <a:spAutoFit/>
          </a:bodyPr>
          <a:lstStyle/>
          <a:p>
            <a:r>
              <a:rPr kumimoji="1" lang="ja-JP" altLang="en-US" dirty="0"/>
              <a:t>所得水準グループ別にみた経済成長率の推移</a:t>
            </a:r>
            <a:endParaRPr kumimoji="1" lang="en-US" altLang="ja-JP" dirty="0"/>
          </a:p>
        </p:txBody>
      </p:sp>
    </p:spTree>
    <p:extLst>
      <p:ext uri="{BB962C8B-B14F-4D97-AF65-F5344CB8AC3E}">
        <p14:creationId xmlns:p14="http://schemas.microsoft.com/office/powerpoint/2010/main" val="1551386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ハイパー富裕層への富の集中</a:t>
            </a:r>
            <a:endParaRPr kumimoji="1" lang="ja-JP" altLang="en-US" dirty="0"/>
          </a:p>
        </p:txBody>
      </p:sp>
      <p:sp>
        <p:nvSpPr>
          <p:cNvPr id="3" name="コンテンツ プレースホルダー 2"/>
          <p:cNvSpPr>
            <a:spLocks noGrp="1"/>
          </p:cNvSpPr>
          <p:nvPr>
            <p:ph idx="1"/>
          </p:nvPr>
        </p:nvSpPr>
        <p:spPr>
          <a:xfrm>
            <a:off x="457200" y="1600201"/>
            <a:ext cx="8229600" cy="1468760"/>
          </a:xfrm>
        </p:spPr>
        <p:txBody>
          <a:bodyPr>
            <a:normAutofit fontScale="85000" lnSpcReduction="20000"/>
          </a:bodyPr>
          <a:lstStyle/>
          <a:p>
            <a:r>
              <a:rPr kumimoji="1" lang="ja-JP" altLang="en-US" dirty="0"/>
              <a:t>ハイパー富裕層への富の集中度が増したという点では不平等は進行している</a:t>
            </a:r>
            <a:endParaRPr kumimoji="1" lang="en-US" altLang="ja-JP" dirty="0"/>
          </a:p>
          <a:p>
            <a:pPr lvl="1"/>
            <a:r>
              <a:rPr lang="ja-JP" altLang="en-US" dirty="0"/>
              <a:t>ハイパー富裕層：純資産が１９８７年のアメリカの物価で１０億ドルを超える層</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11</a:t>
            </a:fld>
            <a:endParaRPr lang="en-US" altLang="ja-JP" dirty="0"/>
          </a:p>
        </p:txBody>
      </p:sp>
      <p:sp>
        <p:nvSpPr>
          <p:cNvPr id="6" name="テキスト ボックス 5"/>
          <p:cNvSpPr txBox="1"/>
          <p:nvPr/>
        </p:nvSpPr>
        <p:spPr>
          <a:xfrm>
            <a:off x="6804248" y="4802104"/>
            <a:ext cx="2016224" cy="923330"/>
          </a:xfrm>
          <a:prstGeom prst="rect">
            <a:avLst/>
          </a:prstGeom>
          <a:noFill/>
        </p:spPr>
        <p:txBody>
          <a:bodyPr wrap="square" rtlCol="0">
            <a:spAutoFit/>
          </a:bodyPr>
          <a:lstStyle/>
          <a:p>
            <a:r>
              <a:rPr kumimoji="1" lang="ja-JP" altLang="en-US" dirty="0"/>
              <a:t>出所：ミラノヴィッチ</a:t>
            </a:r>
            <a:r>
              <a:rPr kumimoji="1" lang="en-US" altLang="ja-JP" dirty="0"/>
              <a:t>[2017]Kindle</a:t>
            </a:r>
            <a:r>
              <a:rPr kumimoji="1" lang="ja-JP" altLang="en-US" dirty="0"/>
              <a:t>版位置</a:t>
            </a:r>
            <a:r>
              <a:rPr lang="en-US" altLang="ja-JP" dirty="0"/>
              <a:t>795</a:t>
            </a:r>
            <a:r>
              <a:rPr lang="ja-JP" altLang="en-US" dirty="0" err="1"/>
              <a:t>。</a:t>
            </a:r>
            <a:endParaRPr kumimoji="1" lang="ja-JP" altLang="en-US" dirty="0"/>
          </a:p>
        </p:txBody>
      </p:sp>
    </p:spTree>
    <p:extLst>
      <p:ext uri="{BB962C8B-B14F-4D97-AF65-F5344CB8AC3E}">
        <p14:creationId xmlns:p14="http://schemas.microsoft.com/office/powerpoint/2010/main" val="2851429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国の</a:t>
            </a:r>
            <a:r>
              <a:rPr kumimoji="1" lang="en-US" altLang="ja-JP" dirty="0"/>
              <a:t>1</a:t>
            </a:r>
            <a:r>
              <a:rPr kumimoji="1" lang="ja-JP" altLang="en-US" dirty="0"/>
              <a:t>人当たり</a:t>
            </a:r>
            <a:r>
              <a:rPr kumimoji="1" lang="en-US" altLang="ja-JP" dirty="0"/>
              <a:t>GDP</a:t>
            </a:r>
            <a:r>
              <a:rPr kumimoji="1" lang="ja-JP" altLang="en-US" dirty="0"/>
              <a:t>でみた人口分布</a:t>
            </a:r>
          </a:p>
        </p:txBody>
      </p:sp>
      <p:sp>
        <p:nvSpPr>
          <p:cNvPr id="3" name="コンテンツ プレースホルダー 2"/>
          <p:cNvSpPr>
            <a:spLocks noGrp="1"/>
          </p:cNvSpPr>
          <p:nvPr>
            <p:ph idx="1"/>
          </p:nvPr>
        </p:nvSpPr>
        <p:spPr>
          <a:xfrm>
            <a:off x="467544" y="1085492"/>
            <a:ext cx="8229600" cy="1324744"/>
          </a:xfrm>
        </p:spPr>
        <p:txBody>
          <a:bodyPr>
            <a:normAutofit fontScale="92500" lnSpcReduction="20000"/>
          </a:bodyPr>
          <a:lstStyle/>
          <a:p>
            <a:r>
              <a:rPr kumimoji="1" lang="ja-JP" altLang="en-US" dirty="0"/>
              <a:t>新興国でもまだ所得の絶対水準は高くない</a:t>
            </a:r>
            <a:endParaRPr kumimoji="1" lang="en-US" altLang="ja-JP" dirty="0"/>
          </a:p>
          <a:p>
            <a:r>
              <a:rPr kumimoji="1" lang="ja-JP" altLang="en-US" dirty="0"/>
              <a:t>中国やインドネシアの所得分布には幅があるため，国平均より高い所得の人も少なくない</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12</a:t>
            </a:fld>
            <a:endParaRPr lang="en-US" altLang="ja-JP" dirty="0"/>
          </a:p>
        </p:txBody>
      </p:sp>
      <p:sp>
        <p:nvSpPr>
          <p:cNvPr id="6" name="テキスト ボックス 5"/>
          <p:cNvSpPr txBox="1"/>
          <p:nvPr/>
        </p:nvSpPr>
        <p:spPr>
          <a:xfrm>
            <a:off x="6804248" y="4802104"/>
            <a:ext cx="2016224" cy="923330"/>
          </a:xfrm>
          <a:prstGeom prst="rect">
            <a:avLst/>
          </a:prstGeom>
          <a:noFill/>
        </p:spPr>
        <p:txBody>
          <a:bodyPr wrap="square" rtlCol="0">
            <a:spAutoFit/>
          </a:bodyPr>
          <a:lstStyle/>
          <a:p>
            <a:r>
              <a:rPr kumimoji="1" lang="ja-JP" altLang="en-US" dirty="0"/>
              <a:t>出所：ミラノヴィッチ</a:t>
            </a:r>
            <a:r>
              <a:rPr kumimoji="1" lang="en-US" altLang="ja-JP" dirty="0"/>
              <a:t>[2017]Kindle</a:t>
            </a:r>
            <a:r>
              <a:rPr kumimoji="1" lang="ja-JP" altLang="en-US" dirty="0"/>
              <a:t>版位置</a:t>
            </a:r>
            <a:r>
              <a:rPr kumimoji="1" lang="en-US" altLang="ja-JP" dirty="0"/>
              <a:t>639</a:t>
            </a:r>
            <a:r>
              <a:rPr lang="ja-JP" altLang="en-US" dirty="0" err="1"/>
              <a:t>。</a:t>
            </a:r>
            <a:endParaRPr kumimoji="1" lang="ja-JP" altLang="en-US" dirty="0"/>
          </a:p>
        </p:txBody>
      </p:sp>
    </p:spTree>
    <p:extLst>
      <p:ext uri="{BB962C8B-B14F-4D97-AF65-F5344CB8AC3E}">
        <p14:creationId xmlns:p14="http://schemas.microsoft.com/office/powerpoint/2010/main" val="3556513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２　先進諸国における格差の動向</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13</a:t>
            </a:fld>
            <a:endParaRPr lang="en-US" altLang="ja-JP" dirty="0"/>
          </a:p>
        </p:txBody>
      </p:sp>
    </p:spTree>
    <p:extLst>
      <p:ext uri="{BB962C8B-B14F-4D97-AF65-F5344CB8AC3E}">
        <p14:creationId xmlns:p14="http://schemas.microsoft.com/office/powerpoint/2010/main" val="2318015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648072"/>
          </a:xfrm>
        </p:spPr>
        <p:txBody>
          <a:bodyPr>
            <a:normAutofit/>
          </a:bodyPr>
          <a:lstStyle/>
          <a:p>
            <a:r>
              <a:rPr lang="ja-JP" altLang="en-US" sz="3200" dirty="0"/>
              <a:t>先進国各国内での所得格差は拡大傾向にある</a:t>
            </a:r>
            <a:endParaRPr kumimoji="1" lang="ja-JP" altLang="en-US" sz="3200" dirty="0"/>
          </a:p>
        </p:txBody>
      </p:sp>
      <p:sp>
        <p:nvSpPr>
          <p:cNvPr id="3" name="コンテンツ プレースホルダー 2"/>
          <p:cNvSpPr>
            <a:spLocks noGrp="1"/>
          </p:cNvSpPr>
          <p:nvPr>
            <p:ph idx="1"/>
          </p:nvPr>
        </p:nvSpPr>
        <p:spPr>
          <a:xfrm>
            <a:off x="395536" y="1052736"/>
            <a:ext cx="8568952" cy="1472138"/>
          </a:xfrm>
        </p:spPr>
        <p:txBody>
          <a:bodyPr>
            <a:normAutofit fontScale="77500" lnSpcReduction="20000"/>
          </a:bodyPr>
          <a:lstStyle/>
          <a:p>
            <a:r>
              <a:rPr kumimoji="1" lang="ja-JP" altLang="en-US" dirty="0"/>
              <a:t>低下から拡大への歴史的傾向</a:t>
            </a:r>
            <a:endParaRPr kumimoji="1" lang="en-US" altLang="ja-JP" dirty="0"/>
          </a:p>
          <a:p>
            <a:r>
              <a:rPr kumimoji="1" lang="ja-JP" altLang="en-US" dirty="0"/>
              <a:t>日本のジニ係数は拡大傾向だが他の</a:t>
            </a:r>
            <a:r>
              <a:rPr kumimoji="1" lang="en-US" altLang="ja-JP" dirty="0"/>
              <a:t>G7</a:t>
            </a:r>
            <a:r>
              <a:rPr kumimoji="1" lang="ja-JP" altLang="en-US" dirty="0"/>
              <a:t>諸国ほど高くない</a:t>
            </a:r>
            <a:endParaRPr kumimoji="1" lang="en-US" altLang="ja-JP" dirty="0"/>
          </a:p>
          <a:p>
            <a:pPr lvl="1"/>
            <a:r>
              <a:rPr lang="ja-JP" altLang="en-US" dirty="0"/>
              <a:t>ただし統計の取り方により順位は上がる（森口</a:t>
            </a:r>
            <a:r>
              <a:rPr lang="en-US" altLang="ja-JP" dirty="0"/>
              <a:t>[2017]30</a:t>
            </a:r>
            <a:r>
              <a:rPr lang="ja-JP" altLang="en-US" dirty="0"/>
              <a:t>頁）　　　　　　　　　　　　</a:t>
            </a:r>
            <a:r>
              <a:rPr lang="ja-JP" altLang="en-US" sz="2100" dirty="0"/>
              <a:t>　（</a:t>
            </a:r>
            <a:r>
              <a:rPr lang="ja-JP" altLang="en-US" sz="2100" dirty="0">
                <a:hlinkClick r:id="rId2" action="ppaction://hlinkpres?slideindex=11&amp;slidetitle=戦時統制から戦後への連続面"/>
              </a:rPr>
              <a:t>スライドジャンプ用リンク</a:t>
            </a:r>
            <a:r>
              <a:rPr lang="ja-JP" altLang="en-US" sz="2100" dirty="0"/>
              <a:t>）</a:t>
            </a:r>
            <a:endParaRPr kumimoji="1" lang="ja-JP" altLang="en-US" sz="2100"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14</a:t>
            </a:fld>
            <a:endParaRPr lang="en-US" altLang="ja-JP" dirty="0"/>
          </a:p>
        </p:txBody>
      </p:sp>
      <p:sp>
        <p:nvSpPr>
          <p:cNvPr id="5" name="正方形/長方形 4"/>
          <p:cNvSpPr/>
          <p:nvPr/>
        </p:nvSpPr>
        <p:spPr>
          <a:xfrm>
            <a:off x="179512" y="2340208"/>
            <a:ext cx="4120039" cy="369332"/>
          </a:xfrm>
          <a:prstGeom prst="rect">
            <a:avLst/>
          </a:prstGeom>
        </p:spPr>
        <p:txBody>
          <a:bodyPr wrap="none">
            <a:spAutoFit/>
          </a:bodyPr>
          <a:lstStyle/>
          <a:p>
            <a:r>
              <a:rPr lang="ja-JP" altLang="en-US" dirty="0"/>
              <a:t>ジニ係数で見た</a:t>
            </a:r>
            <a:r>
              <a:rPr lang="en-US" altLang="ja-JP" dirty="0"/>
              <a:t>G7</a:t>
            </a:r>
            <a:r>
              <a:rPr lang="ja-JP" altLang="en-US" dirty="0"/>
              <a:t>諸国の所得格差推移</a:t>
            </a:r>
          </a:p>
        </p:txBody>
      </p:sp>
      <p:sp>
        <p:nvSpPr>
          <p:cNvPr id="11" name="テキスト ボックス 2"/>
          <p:cNvSpPr txBox="1"/>
          <p:nvPr/>
        </p:nvSpPr>
        <p:spPr>
          <a:xfrm>
            <a:off x="7194986" y="3128010"/>
            <a:ext cx="1769502" cy="3253318"/>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a:t>注：アメリカは世帯員数でみた等価家計総所得，イギリス，ドイツ，フランス，日本は世帯員数でみた等価可処分所得，イタリアは</a:t>
            </a:r>
            <a:r>
              <a:rPr kumimoji="1" lang="en-US" altLang="ja-JP" sz="1400"/>
              <a:t>1</a:t>
            </a:r>
            <a:r>
              <a:rPr kumimoji="1" lang="ja-JP" altLang="en-US" sz="1400"/>
              <a:t>人当たり国民所得，カナダは世帯員数でみた等価税引き後家計所得。</a:t>
            </a:r>
            <a:endParaRPr kumimoji="1" lang="en-US" altLang="ja-JP" sz="1400"/>
          </a:p>
          <a:p>
            <a:r>
              <a:rPr kumimoji="1" lang="ja-JP" altLang="en-US" sz="1400"/>
              <a:t>出所：</a:t>
            </a:r>
            <a:r>
              <a:rPr kumimoji="1" lang="en-US" altLang="ja-JP" sz="1400"/>
              <a:t>The Chartbook of Economic Inequality</a:t>
            </a:r>
            <a:r>
              <a:rPr kumimoji="1" lang="ja-JP" altLang="en-US" sz="1400"/>
              <a:t>ウェブサイト（</a:t>
            </a:r>
            <a:r>
              <a:rPr kumimoji="1" lang="en-US" altLang="ja-JP" sz="1400"/>
              <a:t>2018</a:t>
            </a:r>
            <a:r>
              <a:rPr kumimoji="1" lang="ja-JP" altLang="en-US" sz="1400"/>
              <a:t>年</a:t>
            </a:r>
            <a:r>
              <a:rPr kumimoji="1" lang="en-US" altLang="ja-JP" sz="1400"/>
              <a:t>8</a:t>
            </a:r>
            <a:r>
              <a:rPr kumimoji="1" lang="ja-JP" altLang="en-US" sz="1400"/>
              <a:t>月</a:t>
            </a:r>
            <a:r>
              <a:rPr kumimoji="1" lang="en-US" altLang="ja-JP" sz="1400"/>
              <a:t>16</a:t>
            </a:r>
            <a:r>
              <a:rPr kumimoji="1" lang="ja-JP" altLang="en-US" sz="1400"/>
              <a:t>日閲覧）。</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411" y="2709540"/>
            <a:ext cx="7059221" cy="39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767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p:spPr>
        <p:txBody>
          <a:bodyPr>
            <a:noAutofit/>
          </a:bodyPr>
          <a:lstStyle/>
          <a:p>
            <a:r>
              <a:rPr lang="ja-JP" altLang="en-US" sz="3200" dirty="0"/>
              <a:t>先進国や中国での上位</a:t>
            </a:r>
            <a:r>
              <a:rPr lang="en-US" altLang="ja-JP" sz="3200" dirty="0"/>
              <a:t>1%</a:t>
            </a:r>
            <a:r>
              <a:rPr lang="ja-JP" altLang="en-US" sz="3200" dirty="0"/>
              <a:t>の所得シェアは拡大傾向にある</a:t>
            </a:r>
            <a:endParaRPr kumimoji="1" lang="ja-JP" altLang="en-US" sz="3200" dirty="0"/>
          </a:p>
        </p:txBody>
      </p:sp>
      <p:sp>
        <p:nvSpPr>
          <p:cNvPr id="3" name="コンテンツ プレースホルダー 2"/>
          <p:cNvSpPr>
            <a:spLocks noGrp="1"/>
          </p:cNvSpPr>
          <p:nvPr>
            <p:ph idx="1"/>
          </p:nvPr>
        </p:nvSpPr>
        <p:spPr>
          <a:xfrm>
            <a:off x="467544" y="1412776"/>
            <a:ext cx="8568952" cy="1440159"/>
          </a:xfrm>
        </p:spPr>
        <p:txBody>
          <a:bodyPr>
            <a:normAutofit fontScale="55000" lnSpcReduction="20000"/>
          </a:bodyPr>
          <a:lstStyle/>
          <a:p>
            <a:r>
              <a:rPr lang="ja-JP" altLang="en-US" dirty="0"/>
              <a:t>上位階層への所得集中</a:t>
            </a:r>
            <a:r>
              <a:rPr lang="ja-JP" altLang="en-US" dirty="0" smtClean="0"/>
              <a:t>。＿＿＿＿＿</a:t>
            </a:r>
            <a:r>
              <a:rPr lang="en-US" altLang="ja-JP" dirty="0" smtClean="0"/>
              <a:t>[</a:t>
            </a:r>
            <a:r>
              <a:rPr lang="en-US" altLang="ja-JP" dirty="0"/>
              <a:t>2014]</a:t>
            </a:r>
            <a:r>
              <a:rPr lang="ja-JP" altLang="en-US" dirty="0"/>
              <a:t>の着眼点。</a:t>
            </a:r>
            <a:endParaRPr lang="en-US" altLang="ja-JP" dirty="0"/>
          </a:p>
          <a:p>
            <a:r>
              <a:rPr kumimoji="1" lang="ja-JP" altLang="en-US" dirty="0"/>
              <a:t>低下から拡大への歴史的傾向</a:t>
            </a:r>
            <a:endParaRPr kumimoji="1" lang="en-US" altLang="ja-JP" dirty="0"/>
          </a:p>
          <a:p>
            <a:r>
              <a:rPr lang="ja-JP" altLang="en-US" dirty="0"/>
              <a:t>中国は国内での上位</a:t>
            </a:r>
            <a:r>
              <a:rPr lang="en-US" altLang="ja-JP" dirty="0"/>
              <a:t>1%</a:t>
            </a:r>
            <a:r>
              <a:rPr lang="ja-JP" altLang="en-US" dirty="0"/>
              <a:t>集中は激しい</a:t>
            </a:r>
            <a:endParaRPr lang="en-US" altLang="ja-JP" dirty="0"/>
          </a:p>
          <a:p>
            <a:r>
              <a:rPr kumimoji="1" lang="ja-JP" altLang="en-US" dirty="0"/>
              <a:t>日本は上位</a:t>
            </a:r>
            <a:r>
              <a:rPr kumimoji="1" lang="en-US" altLang="ja-JP" dirty="0"/>
              <a:t>1%</a:t>
            </a:r>
            <a:r>
              <a:rPr kumimoji="1" lang="ja-JP" altLang="en-US" dirty="0"/>
              <a:t>＝年収</a:t>
            </a:r>
            <a:r>
              <a:rPr lang="en-US" altLang="ja-JP" dirty="0"/>
              <a:t>2116</a:t>
            </a:r>
            <a:r>
              <a:rPr kumimoji="1" lang="ja-JP" altLang="en-US" dirty="0"/>
              <a:t>万円以上</a:t>
            </a:r>
            <a:r>
              <a:rPr kumimoji="1" lang="en-US" altLang="ja-JP" dirty="0"/>
              <a:t>(2010</a:t>
            </a:r>
            <a:r>
              <a:rPr kumimoji="1" lang="ja-JP" altLang="en-US" dirty="0"/>
              <a:t>年</a:t>
            </a:r>
            <a:r>
              <a:rPr kumimoji="1" lang="en-US" altLang="ja-JP" dirty="0"/>
              <a:t>)</a:t>
            </a:r>
            <a:r>
              <a:rPr kumimoji="1" lang="ja-JP" altLang="en-US" dirty="0" err="1"/>
              <a:t>への</a:t>
            </a:r>
            <a:r>
              <a:rPr kumimoji="1" lang="ja-JP" altLang="en-US" dirty="0"/>
              <a:t>集中は進んでいるがアメリカ，イギリス，ドイツ，カナダほどではない</a:t>
            </a:r>
            <a:endParaRPr kumimoji="1" lang="en-US" altLang="ja-JP" dirty="0"/>
          </a:p>
          <a:p>
            <a:pPr marL="457200" lvl="1"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15</a:t>
            </a:fld>
            <a:endParaRPr lang="en-US" altLang="ja-JP"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85" y="2708920"/>
            <a:ext cx="6589825" cy="4146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6660232" y="2924944"/>
            <a:ext cx="2376264" cy="923330"/>
          </a:xfrm>
          <a:prstGeom prst="rect">
            <a:avLst/>
          </a:prstGeom>
          <a:noFill/>
        </p:spPr>
        <p:txBody>
          <a:bodyPr wrap="square" rtlCol="0">
            <a:spAutoFit/>
          </a:bodyPr>
          <a:lstStyle/>
          <a:p>
            <a:r>
              <a:rPr lang="ja-JP" altLang="en-US" dirty="0"/>
              <a:t>税引き前国民</a:t>
            </a:r>
            <a:r>
              <a:rPr kumimoji="1" lang="ja-JP" altLang="en-US" dirty="0"/>
              <a:t>所得上位</a:t>
            </a:r>
            <a:r>
              <a:rPr kumimoji="1" lang="en-US" altLang="ja-JP" dirty="0"/>
              <a:t>1%</a:t>
            </a:r>
            <a:r>
              <a:rPr kumimoji="1" lang="ja-JP" altLang="en-US" dirty="0"/>
              <a:t>が全体に占めるシェア</a:t>
            </a:r>
          </a:p>
        </p:txBody>
      </p:sp>
      <p:sp>
        <p:nvSpPr>
          <p:cNvPr id="8" name="テキスト ボックス 2"/>
          <p:cNvSpPr txBox="1"/>
          <p:nvPr/>
        </p:nvSpPr>
        <p:spPr>
          <a:xfrm>
            <a:off x="7056871" y="5085184"/>
            <a:ext cx="1944216" cy="116394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a:t>出所： </a:t>
            </a:r>
            <a:r>
              <a:rPr kumimoji="1" lang="en-US" altLang="ja-JP" sz="1400"/>
              <a:t>World</a:t>
            </a:r>
            <a:r>
              <a:rPr kumimoji="1" lang="ja-JP" altLang="en-US" sz="1400"/>
              <a:t> </a:t>
            </a:r>
            <a:r>
              <a:rPr kumimoji="1" lang="en-US" altLang="ja-JP" sz="1400"/>
              <a:t>Wealth</a:t>
            </a:r>
            <a:r>
              <a:rPr kumimoji="1" lang="ja-JP" altLang="en-US" sz="1400"/>
              <a:t> </a:t>
            </a:r>
            <a:r>
              <a:rPr kumimoji="1" lang="en-US" altLang="ja-JP" sz="1400"/>
              <a:t>and</a:t>
            </a:r>
            <a:r>
              <a:rPr kumimoji="1" lang="ja-JP" altLang="en-US" sz="1400" baseline="0"/>
              <a:t> </a:t>
            </a:r>
            <a:r>
              <a:rPr kumimoji="1" lang="en-US" altLang="ja-JP" sz="1400" baseline="0"/>
              <a:t>Income</a:t>
            </a:r>
            <a:r>
              <a:rPr kumimoji="1" lang="ja-JP" altLang="en-US" sz="1400" baseline="0"/>
              <a:t> </a:t>
            </a:r>
            <a:r>
              <a:rPr kumimoji="1" lang="en-US" altLang="ja-JP" sz="1400" baseline="0"/>
              <a:t>Databese</a:t>
            </a:r>
            <a:r>
              <a:rPr kumimoji="1" lang="ja-JP" altLang="en-US" sz="1400" baseline="0"/>
              <a:t> </a:t>
            </a:r>
            <a:r>
              <a:rPr kumimoji="1" lang="en-US" altLang="ja-JP" sz="1400" baseline="0"/>
              <a:t>(2018</a:t>
            </a:r>
            <a:r>
              <a:rPr kumimoji="1" lang="ja-JP" altLang="en-US" sz="1400" baseline="0"/>
              <a:t>年</a:t>
            </a:r>
            <a:r>
              <a:rPr kumimoji="1" lang="en-US" altLang="ja-JP" sz="1400" baseline="0"/>
              <a:t>2</a:t>
            </a:r>
            <a:r>
              <a:rPr kumimoji="1" lang="ja-JP" altLang="en-US" sz="1400" baseline="0"/>
              <a:t>月</a:t>
            </a:r>
            <a:r>
              <a:rPr kumimoji="1" lang="en-US" altLang="ja-JP" sz="1400" baseline="0"/>
              <a:t>16</a:t>
            </a:r>
            <a:r>
              <a:rPr kumimoji="1" lang="ja-JP" altLang="en-US" sz="1400" baseline="0"/>
              <a:t>日閲覧</a:t>
            </a:r>
            <a:r>
              <a:rPr kumimoji="1" lang="en-US" altLang="ja-JP" sz="1400" baseline="0"/>
              <a:t>).</a:t>
            </a:r>
            <a:endParaRPr kumimoji="1" lang="ja-JP" altLang="en-US" sz="1400"/>
          </a:p>
        </p:txBody>
      </p:sp>
    </p:spTree>
    <p:extLst>
      <p:ext uri="{BB962C8B-B14F-4D97-AF65-F5344CB8AC3E}">
        <p14:creationId xmlns:p14="http://schemas.microsoft.com/office/powerpoint/2010/main" val="430222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上位</a:t>
            </a:r>
            <a:r>
              <a:rPr kumimoji="1" lang="en-US" altLang="ja-JP" dirty="0"/>
              <a:t>10%</a:t>
            </a:r>
            <a:r>
              <a:rPr kumimoji="1" lang="ja-JP" altLang="en-US" dirty="0"/>
              <a:t>のシェアも拡大している</a:t>
            </a:r>
          </a:p>
        </p:txBody>
      </p:sp>
      <p:sp>
        <p:nvSpPr>
          <p:cNvPr id="3" name="コンテンツ プレースホルダー 2"/>
          <p:cNvSpPr>
            <a:spLocks noGrp="1"/>
          </p:cNvSpPr>
          <p:nvPr>
            <p:ph idx="1"/>
          </p:nvPr>
        </p:nvSpPr>
        <p:spPr>
          <a:xfrm>
            <a:off x="457200" y="1268761"/>
            <a:ext cx="8229600" cy="1368152"/>
          </a:xfrm>
        </p:spPr>
        <p:txBody>
          <a:bodyPr>
            <a:normAutofit fontScale="85000" lnSpcReduction="10000"/>
          </a:bodyPr>
          <a:lstStyle/>
          <a:p>
            <a:r>
              <a:rPr kumimoji="1" lang="ja-JP" altLang="en-US" dirty="0"/>
              <a:t>日本は</a:t>
            </a:r>
            <a:r>
              <a:rPr kumimoji="1" lang="en-US" altLang="ja-JP" dirty="0"/>
              <a:t>G7</a:t>
            </a:r>
            <a:r>
              <a:rPr kumimoji="1" lang="ja-JP" altLang="en-US" dirty="0"/>
              <a:t>の中でも上位の集中度だが，閾値</a:t>
            </a:r>
            <a:r>
              <a:rPr kumimoji="1" lang="ja-JP" altLang="en-US" dirty="0" smtClean="0"/>
              <a:t>は＿＿＿</a:t>
            </a:r>
            <a:endParaRPr kumimoji="1" lang="en-US" altLang="ja-JP" dirty="0"/>
          </a:p>
          <a:p>
            <a:pPr lvl="1"/>
            <a:r>
              <a:rPr lang="ja-JP" altLang="en-US" dirty="0" smtClean="0"/>
              <a:t>＿＿＿＿＿と</a:t>
            </a:r>
            <a:r>
              <a:rPr lang="ja-JP" altLang="en-US" dirty="0"/>
              <a:t>それ未満の差が激しい社会　</a:t>
            </a:r>
            <a:r>
              <a:rPr lang="ja-JP" altLang="en-US" sz="1400" dirty="0">
                <a:hlinkClick r:id="rId2" action="ppaction://hlinkpres?slideindex=69&amp;slidetitle=格差問題の将来"/>
              </a:rPr>
              <a:t>（スライドジャンプ用リンク）</a:t>
            </a:r>
            <a:endParaRPr kumimoji="1" lang="en-US" altLang="ja-JP" sz="1400"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16</a:t>
            </a:fld>
            <a:endParaRPr lang="en-US" altLang="ja-JP"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456" y="2636912"/>
            <a:ext cx="6717146" cy="422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7236296" y="3212976"/>
            <a:ext cx="1800200" cy="1200329"/>
          </a:xfrm>
          <a:prstGeom prst="rect">
            <a:avLst/>
          </a:prstGeom>
          <a:noFill/>
        </p:spPr>
        <p:txBody>
          <a:bodyPr wrap="square" rtlCol="0">
            <a:spAutoFit/>
          </a:bodyPr>
          <a:lstStyle/>
          <a:p>
            <a:r>
              <a:rPr lang="ja-JP" altLang="en-US" dirty="0"/>
              <a:t>税引き前国民</a:t>
            </a:r>
            <a:r>
              <a:rPr kumimoji="1" lang="ja-JP" altLang="en-US" dirty="0"/>
              <a:t>所得上位</a:t>
            </a:r>
            <a:r>
              <a:rPr lang="en-US" altLang="ja-JP" dirty="0"/>
              <a:t>10%</a:t>
            </a:r>
            <a:r>
              <a:rPr lang="ja-JP" altLang="en-US" dirty="0"/>
              <a:t>が全体</a:t>
            </a:r>
            <a:r>
              <a:rPr kumimoji="1" lang="ja-JP" altLang="en-US" dirty="0"/>
              <a:t>に占めるシェア</a:t>
            </a:r>
          </a:p>
        </p:txBody>
      </p:sp>
      <p:sp>
        <p:nvSpPr>
          <p:cNvPr id="7" name="テキスト ボックス 2"/>
          <p:cNvSpPr txBox="1"/>
          <p:nvPr/>
        </p:nvSpPr>
        <p:spPr>
          <a:xfrm>
            <a:off x="7092280" y="5661248"/>
            <a:ext cx="1944216" cy="79208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a:t>出所： </a:t>
            </a:r>
            <a:r>
              <a:rPr kumimoji="1" lang="en-US" altLang="ja-JP" sz="1400"/>
              <a:t>World</a:t>
            </a:r>
            <a:r>
              <a:rPr kumimoji="1" lang="ja-JP" altLang="en-US" sz="1400"/>
              <a:t> </a:t>
            </a:r>
            <a:r>
              <a:rPr kumimoji="1" lang="en-US" altLang="ja-JP" sz="1400"/>
              <a:t>Wealth</a:t>
            </a:r>
            <a:r>
              <a:rPr kumimoji="1" lang="ja-JP" altLang="en-US" sz="1400"/>
              <a:t> </a:t>
            </a:r>
            <a:r>
              <a:rPr kumimoji="1" lang="en-US" altLang="ja-JP" sz="1400"/>
              <a:t>and</a:t>
            </a:r>
            <a:r>
              <a:rPr kumimoji="1" lang="ja-JP" altLang="en-US" sz="1400" baseline="0"/>
              <a:t> </a:t>
            </a:r>
            <a:r>
              <a:rPr kumimoji="1" lang="en-US" altLang="ja-JP" sz="1400" baseline="0"/>
              <a:t>Income</a:t>
            </a:r>
            <a:r>
              <a:rPr kumimoji="1" lang="ja-JP" altLang="en-US" sz="1400" baseline="0"/>
              <a:t> </a:t>
            </a:r>
            <a:r>
              <a:rPr kumimoji="1" lang="en-US" altLang="ja-JP" sz="1400" baseline="0"/>
              <a:t>Databese</a:t>
            </a:r>
            <a:r>
              <a:rPr kumimoji="1" lang="ja-JP" altLang="en-US" sz="1400" baseline="0"/>
              <a:t> </a:t>
            </a:r>
            <a:r>
              <a:rPr kumimoji="1" lang="en-US" altLang="ja-JP" sz="1400" baseline="0"/>
              <a:t>(2018</a:t>
            </a:r>
            <a:r>
              <a:rPr kumimoji="1" lang="ja-JP" altLang="en-US" sz="1400" baseline="0"/>
              <a:t>年</a:t>
            </a:r>
            <a:r>
              <a:rPr kumimoji="1" lang="en-US" altLang="ja-JP" sz="1400" baseline="0"/>
              <a:t>2</a:t>
            </a:r>
            <a:r>
              <a:rPr kumimoji="1" lang="ja-JP" altLang="en-US" sz="1400" baseline="0"/>
              <a:t>月</a:t>
            </a:r>
            <a:r>
              <a:rPr kumimoji="1" lang="en-US" altLang="ja-JP" sz="1400" baseline="0"/>
              <a:t>16</a:t>
            </a:r>
            <a:r>
              <a:rPr kumimoji="1" lang="ja-JP" altLang="en-US" sz="1400" baseline="0"/>
              <a:t>日閲覧</a:t>
            </a:r>
            <a:r>
              <a:rPr kumimoji="1" lang="en-US" altLang="ja-JP" sz="1400" baseline="0"/>
              <a:t>).</a:t>
            </a:r>
            <a:endParaRPr kumimoji="1" lang="ja-JP" altLang="en-US" sz="1400"/>
          </a:p>
        </p:txBody>
      </p:sp>
    </p:spTree>
    <p:extLst>
      <p:ext uri="{BB962C8B-B14F-4D97-AF65-F5344CB8AC3E}">
        <p14:creationId xmlns:p14="http://schemas.microsoft.com/office/powerpoint/2010/main" val="727138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日本の所得格差とは？</a:t>
            </a:r>
          </a:p>
        </p:txBody>
      </p:sp>
      <p:sp>
        <p:nvSpPr>
          <p:cNvPr id="3" name="コンテンツ プレースホルダー 2"/>
          <p:cNvSpPr>
            <a:spLocks noGrp="1"/>
          </p:cNvSpPr>
          <p:nvPr>
            <p:ph idx="1"/>
          </p:nvPr>
        </p:nvSpPr>
        <p:spPr>
          <a:xfrm>
            <a:off x="457200" y="1600200"/>
            <a:ext cx="8229600" cy="5257800"/>
          </a:xfrm>
        </p:spPr>
        <p:txBody>
          <a:bodyPr/>
          <a:lstStyle/>
          <a:p>
            <a:r>
              <a:rPr kumimoji="1" lang="ja-JP" altLang="en-US" dirty="0"/>
              <a:t>上位</a:t>
            </a:r>
            <a:r>
              <a:rPr kumimoji="1" lang="en-US" altLang="ja-JP" dirty="0"/>
              <a:t>1%</a:t>
            </a:r>
            <a:r>
              <a:rPr kumimoji="1" lang="ja-JP" altLang="en-US" dirty="0" err="1"/>
              <a:t>への</a:t>
            </a:r>
            <a:r>
              <a:rPr kumimoji="1" lang="ja-JP" altLang="en-US" dirty="0"/>
              <a:t>集中</a:t>
            </a:r>
            <a:endParaRPr kumimoji="1" lang="en-US" altLang="ja-JP" dirty="0"/>
          </a:p>
          <a:p>
            <a:pPr lvl="1"/>
            <a:r>
              <a:rPr lang="ja-JP" altLang="en-US" dirty="0"/>
              <a:t>富裕層とはどのような人々か？オーナーや経営者か？ビジネスパーソンの上層か？資産家か？</a:t>
            </a:r>
            <a:endParaRPr lang="en-US" altLang="ja-JP" dirty="0"/>
          </a:p>
          <a:p>
            <a:r>
              <a:rPr kumimoji="1" lang="ja-JP" altLang="en-US" dirty="0"/>
              <a:t>上位</a:t>
            </a:r>
            <a:r>
              <a:rPr kumimoji="1" lang="en-US" altLang="ja-JP" dirty="0"/>
              <a:t>10%</a:t>
            </a:r>
            <a:r>
              <a:rPr kumimoji="1" lang="ja-JP" altLang="en-US" dirty="0" err="1"/>
              <a:t>への</a:t>
            </a:r>
            <a:r>
              <a:rPr kumimoji="1" lang="ja-JP" altLang="en-US" dirty="0"/>
              <a:t>集中</a:t>
            </a:r>
            <a:endParaRPr kumimoji="1" lang="en-US" altLang="ja-JP" dirty="0"/>
          </a:p>
          <a:p>
            <a:pPr lvl="1"/>
            <a:r>
              <a:rPr kumimoji="1" lang="ja-JP" altLang="en-US" dirty="0"/>
              <a:t>給与の高い企業や職種のビジネスパースンとそれ以外の差が生じたのか？</a:t>
            </a:r>
            <a:endParaRPr kumimoji="1" lang="en-US" altLang="ja-JP" dirty="0"/>
          </a:p>
          <a:p>
            <a:pPr lvl="1"/>
            <a:r>
              <a:rPr kumimoji="1" lang="ja-JP" altLang="en-US" dirty="0"/>
              <a:t>年功序列による世代効果が表れたのか？</a:t>
            </a:r>
            <a:endParaRPr kumimoji="1" lang="en-US" altLang="ja-JP" dirty="0"/>
          </a:p>
          <a:p>
            <a:pPr lvl="1"/>
            <a:r>
              <a:rPr kumimoji="1" lang="ja-JP" altLang="en-US" dirty="0"/>
              <a:t>高齢化を反映した効果なのか？</a:t>
            </a:r>
            <a:endParaRPr kumimoji="1" lang="en-US" altLang="ja-JP" dirty="0"/>
          </a:p>
          <a:p>
            <a:r>
              <a:rPr lang="ja-JP" altLang="en-US" dirty="0" smtClean="0"/>
              <a:t>＿＿＿＿＿＿＿＿＿＿＿＿が</a:t>
            </a:r>
            <a:r>
              <a:rPr lang="ja-JP" altLang="en-US" dirty="0"/>
              <a:t>より深刻な問題ではないか？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17</a:t>
            </a:fld>
            <a:endParaRPr lang="en-US" altLang="ja-JP" dirty="0"/>
          </a:p>
        </p:txBody>
      </p:sp>
    </p:spTree>
    <p:extLst>
      <p:ext uri="{BB962C8B-B14F-4D97-AF65-F5344CB8AC3E}">
        <p14:creationId xmlns:p14="http://schemas.microsoft.com/office/powerpoint/2010/main" val="2549179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３　先進諸国における長期停滞</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18</a:t>
            </a:fld>
            <a:endParaRPr lang="en-US" altLang="ja-JP" dirty="0"/>
          </a:p>
        </p:txBody>
      </p:sp>
    </p:spTree>
    <p:extLst>
      <p:ext uri="{BB962C8B-B14F-4D97-AF65-F5344CB8AC3E}">
        <p14:creationId xmlns:p14="http://schemas.microsoft.com/office/powerpoint/2010/main" val="1320326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a:t>先進国における経済成長率の</a:t>
            </a:r>
            <a:r>
              <a:rPr lang="ja-JP" altLang="en-US" sz="4000" dirty="0"/>
              <a:t>屈折</a:t>
            </a:r>
            <a:endParaRPr kumimoji="1" lang="ja-JP" altLang="en-US" sz="4000" dirty="0"/>
          </a:p>
        </p:txBody>
      </p:sp>
      <p:sp>
        <p:nvSpPr>
          <p:cNvPr id="3" name="コンテンツ プレースホルダー 2"/>
          <p:cNvSpPr>
            <a:spLocks noGrp="1"/>
          </p:cNvSpPr>
          <p:nvPr>
            <p:ph idx="1"/>
          </p:nvPr>
        </p:nvSpPr>
        <p:spPr>
          <a:xfrm>
            <a:off x="457200" y="1268761"/>
            <a:ext cx="8229600" cy="1383540"/>
          </a:xfrm>
        </p:spPr>
        <p:txBody>
          <a:bodyPr>
            <a:normAutofit fontScale="85000" lnSpcReduction="10000"/>
          </a:bodyPr>
          <a:lstStyle/>
          <a:p>
            <a:r>
              <a:rPr kumimoji="1" lang="ja-JP" altLang="en-US" dirty="0"/>
              <a:t>先進諸国の経済成長率が世界金融危機以前のトレンドラインを回復しない。</a:t>
            </a:r>
            <a:endParaRPr kumimoji="1" lang="en-US" altLang="ja-JP" dirty="0"/>
          </a:p>
          <a:p>
            <a:r>
              <a:rPr kumimoji="1" lang="ja-JP" altLang="en-US" dirty="0"/>
              <a:t>「</a:t>
            </a:r>
            <a:r>
              <a:rPr kumimoji="1" lang="en-US" altLang="ja-JP" dirty="0"/>
              <a:t>21</a:t>
            </a:r>
            <a:r>
              <a:rPr kumimoji="1" lang="ja-JP" altLang="en-US" dirty="0"/>
              <a:t>世紀の長期停滞」が起こっている（福田</a:t>
            </a:r>
            <a:r>
              <a:rPr kumimoji="1" lang="en-US" altLang="ja-JP" dirty="0"/>
              <a:t>[2018]</a:t>
            </a:r>
            <a:r>
              <a:rPr kumimoji="1" lang="ja-JP" altLang="en-US" dirty="0"/>
              <a:t>）</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19</a:t>
            </a:fld>
            <a:endParaRPr lang="en-US" altLang="ja-JP"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98190"/>
            <a:ext cx="6552728" cy="3859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2"/>
          <p:cNvSpPr txBox="1"/>
          <p:nvPr/>
        </p:nvSpPr>
        <p:spPr>
          <a:xfrm>
            <a:off x="6084168" y="5805264"/>
            <a:ext cx="2652162" cy="61722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t>注：</a:t>
            </a:r>
            <a:r>
              <a:rPr kumimoji="1" lang="en-US" altLang="ja-JP" sz="1100" dirty="0"/>
              <a:t>2010</a:t>
            </a:r>
            <a:r>
              <a:rPr kumimoji="1" lang="ja-JP" altLang="en-US" sz="1100" dirty="0"/>
              <a:t>年</a:t>
            </a:r>
            <a:r>
              <a:rPr kumimoji="1" lang="en-US" altLang="ja-JP" sz="1100" dirty="0"/>
              <a:t>USD</a:t>
            </a:r>
            <a:r>
              <a:rPr kumimoji="1" lang="ja-JP" altLang="en-US" sz="1100" dirty="0"/>
              <a:t>で固定。</a:t>
            </a:r>
            <a:endParaRPr kumimoji="1" lang="en-US" altLang="ja-JP" sz="1100" dirty="0"/>
          </a:p>
          <a:p>
            <a:r>
              <a:rPr kumimoji="1" lang="ja-JP" altLang="en-US" sz="1100" dirty="0"/>
              <a:t>出所：</a:t>
            </a:r>
            <a:r>
              <a:rPr kumimoji="1" lang="en-US" altLang="ja-JP" sz="1100" dirty="0"/>
              <a:t>World</a:t>
            </a:r>
            <a:r>
              <a:rPr kumimoji="1" lang="ja-JP" altLang="en-US" sz="1100" dirty="0"/>
              <a:t> </a:t>
            </a:r>
            <a:r>
              <a:rPr kumimoji="1" lang="en-US" altLang="ja-JP" sz="1100" dirty="0"/>
              <a:t>Bank,</a:t>
            </a:r>
            <a:r>
              <a:rPr kumimoji="1" lang="ja-JP" altLang="en-US" sz="1100" dirty="0"/>
              <a:t> </a:t>
            </a:r>
            <a:r>
              <a:rPr kumimoji="1" lang="en-US" altLang="ja-JP" sz="1100" dirty="0"/>
              <a:t>World</a:t>
            </a:r>
            <a:r>
              <a:rPr kumimoji="1" lang="ja-JP" altLang="en-US" sz="1100" baseline="0" dirty="0"/>
              <a:t> </a:t>
            </a:r>
            <a:r>
              <a:rPr kumimoji="1" lang="en-US" altLang="ja-JP" sz="1100" baseline="0" dirty="0"/>
              <a:t>Economic</a:t>
            </a:r>
            <a:r>
              <a:rPr kumimoji="1" lang="ja-JP" altLang="en-US" sz="1100" baseline="0" dirty="0"/>
              <a:t> </a:t>
            </a:r>
            <a:r>
              <a:rPr kumimoji="1" lang="en-US" altLang="ja-JP" sz="1100" baseline="0" dirty="0"/>
              <a:t>Indicators(2018</a:t>
            </a:r>
            <a:r>
              <a:rPr kumimoji="1" lang="ja-JP" altLang="en-US" sz="1100" baseline="0" dirty="0"/>
              <a:t>年</a:t>
            </a:r>
            <a:r>
              <a:rPr kumimoji="1" lang="en-US" altLang="ja-JP" sz="1100" baseline="0" dirty="0"/>
              <a:t>2</a:t>
            </a:r>
            <a:r>
              <a:rPr kumimoji="1" lang="ja-JP" altLang="en-US" sz="1100" baseline="0" dirty="0"/>
              <a:t>月</a:t>
            </a:r>
            <a:r>
              <a:rPr kumimoji="1" lang="en-US" altLang="ja-JP" sz="1100" baseline="0" dirty="0"/>
              <a:t>16</a:t>
            </a:r>
            <a:r>
              <a:rPr kumimoji="1" lang="ja-JP" altLang="en-US" sz="1100" baseline="0" dirty="0"/>
              <a:t>日閲覧</a:t>
            </a:r>
            <a:r>
              <a:rPr kumimoji="1" lang="en-US" altLang="ja-JP" sz="1100" baseline="0" dirty="0"/>
              <a:t>)</a:t>
            </a:r>
            <a:r>
              <a:rPr kumimoji="1" lang="ja-JP" altLang="en-US" sz="1100" baseline="0" dirty="0" err="1"/>
              <a:t>。</a:t>
            </a:r>
            <a:endParaRPr kumimoji="1" lang="ja-JP" altLang="en-US" sz="1100" dirty="0"/>
          </a:p>
        </p:txBody>
      </p:sp>
      <p:sp>
        <p:nvSpPr>
          <p:cNvPr id="5" name="正方形/長方形 4"/>
          <p:cNvSpPr/>
          <p:nvPr/>
        </p:nvSpPr>
        <p:spPr>
          <a:xfrm>
            <a:off x="172703" y="2652301"/>
            <a:ext cx="2855269" cy="369332"/>
          </a:xfrm>
          <a:prstGeom prst="rect">
            <a:avLst/>
          </a:prstGeom>
        </p:spPr>
        <p:txBody>
          <a:bodyPr wrap="none">
            <a:spAutoFit/>
          </a:bodyPr>
          <a:lstStyle/>
          <a:p>
            <a:r>
              <a:rPr lang="en-US" altLang="ja-JP" dirty="0"/>
              <a:t>G7</a:t>
            </a:r>
            <a:r>
              <a:rPr lang="ja-JP" altLang="en-US" dirty="0"/>
              <a:t>諸国の実質</a:t>
            </a:r>
            <a:r>
              <a:rPr lang="en-US" altLang="ja-JP" dirty="0"/>
              <a:t>GDP</a:t>
            </a:r>
            <a:r>
              <a:rPr lang="ja-JP" altLang="en-US" dirty="0"/>
              <a:t>の推移</a:t>
            </a:r>
          </a:p>
        </p:txBody>
      </p:sp>
      <p:sp>
        <p:nvSpPr>
          <p:cNvPr id="7" name="テキスト ボックス 6"/>
          <p:cNvSpPr txBox="1"/>
          <p:nvPr/>
        </p:nvSpPr>
        <p:spPr>
          <a:xfrm>
            <a:off x="5940152" y="3140968"/>
            <a:ext cx="3024336" cy="261610"/>
          </a:xfrm>
          <a:prstGeom prst="rect">
            <a:avLst/>
          </a:prstGeom>
          <a:noFill/>
        </p:spPr>
        <p:txBody>
          <a:bodyPr wrap="square" rtlCol="0">
            <a:spAutoFit/>
          </a:bodyPr>
          <a:lstStyle/>
          <a:p>
            <a:r>
              <a:rPr kumimoji="1" lang="ja-JP" altLang="en-US" sz="1100" dirty="0">
                <a:hlinkClick r:id="rId3" action="ppaction://hlinkpres?slideindex=11&amp;slidetitle=供給側政策に関わる論点"/>
              </a:rPr>
              <a:t>（スライドジャンプ用リンク）</a:t>
            </a:r>
            <a:endParaRPr kumimoji="1" lang="ja-JP" altLang="en-US" sz="1100" dirty="0"/>
          </a:p>
        </p:txBody>
      </p:sp>
    </p:spTree>
    <p:extLst>
      <p:ext uri="{BB962C8B-B14F-4D97-AF65-F5344CB8AC3E}">
        <p14:creationId xmlns:p14="http://schemas.microsoft.com/office/powerpoint/2010/main" val="977384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構成</a:t>
            </a:r>
          </a:p>
        </p:txBody>
      </p:sp>
      <p:sp>
        <p:nvSpPr>
          <p:cNvPr id="3" name="コンテンツ プレースホルダー 2"/>
          <p:cNvSpPr>
            <a:spLocks noGrp="1"/>
          </p:cNvSpPr>
          <p:nvPr>
            <p:ph idx="1"/>
          </p:nvPr>
        </p:nvSpPr>
        <p:spPr/>
        <p:txBody>
          <a:bodyPr/>
          <a:lstStyle/>
          <a:p>
            <a:r>
              <a:rPr lang="ja-JP" altLang="en-US" dirty="0"/>
              <a:t>１　グローバルに見た所得の動態</a:t>
            </a:r>
            <a:endParaRPr lang="en-US" altLang="ja-JP" dirty="0"/>
          </a:p>
          <a:p>
            <a:r>
              <a:rPr lang="ja-JP" altLang="en-US" dirty="0"/>
              <a:t>２　先進諸国における格差の動向</a:t>
            </a:r>
          </a:p>
          <a:p>
            <a:r>
              <a:rPr lang="ja-JP" altLang="en-US" dirty="0"/>
              <a:t>３　先進諸国における長期停滞</a:t>
            </a:r>
          </a:p>
          <a:p>
            <a:r>
              <a:rPr lang="ja-JP" altLang="en-US" dirty="0"/>
              <a:t>４　本講義の視点と課題</a:t>
            </a:r>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a:t>
            </a:fld>
            <a:endParaRPr lang="en-US" altLang="ja-JP" dirty="0"/>
          </a:p>
        </p:txBody>
      </p:sp>
    </p:spTree>
    <p:extLst>
      <p:ext uri="{BB962C8B-B14F-4D97-AF65-F5344CB8AC3E}">
        <p14:creationId xmlns:p14="http://schemas.microsoft.com/office/powerpoint/2010/main" val="4147412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低金利と低インフレの持続</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20</a:t>
            </a:fld>
            <a:endParaRPr lang="en-US" altLang="ja-JP" dirty="0"/>
          </a:p>
        </p:txBody>
      </p:sp>
      <p:sp>
        <p:nvSpPr>
          <p:cNvPr id="5" name="テキスト ボックス 4"/>
          <p:cNvSpPr txBox="1"/>
          <p:nvPr/>
        </p:nvSpPr>
        <p:spPr>
          <a:xfrm>
            <a:off x="107504" y="5837315"/>
            <a:ext cx="8784976" cy="369332"/>
          </a:xfrm>
          <a:prstGeom prst="rect">
            <a:avLst/>
          </a:prstGeom>
          <a:noFill/>
        </p:spPr>
        <p:txBody>
          <a:bodyPr wrap="square" rtlCol="0">
            <a:spAutoFit/>
          </a:bodyPr>
          <a:lstStyle/>
          <a:p>
            <a:r>
              <a:rPr kumimoji="1" lang="ja-JP" altLang="en-US" dirty="0"/>
              <a:t>出所：左図は福田</a:t>
            </a:r>
            <a:r>
              <a:rPr kumimoji="1" lang="en-US" altLang="ja-JP" dirty="0"/>
              <a:t>[2017]35</a:t>
            </a:r>
            <a:r>
              <a:rPr kumimoji="1" lang="ja-JP" altLang="en-US" dirty="0"/>
              <a:t>頁，右図は福田</a:t>
            </a:r>
            <a:r>
              <a:rPr kumimoji="1" lang="en-US" altLang="ja-JP" dirty="0"/>
              <a:t>[2017]34</a:t>
            </a:r>
            <a:r>
              <a:rPr kumimoji="1" lang="ja-JP" altLang="en-US" dirty="0"/>
              <a:t>頁</a:t>
            </a:r>
            <a:r>
              <a:rPr lang="ja-JP" altLang="en-US" dirty="0"/>
              <a:t>より。</a:t>
            </a:r>
            <a:endParaRPr kumimoji="1" lang="ja-JP" altLang="en-US" dirty="0"/>
          </a:p>
        </p:txBody>
      </p:sp>
    </p:spTree>
    <p:extLst>
      <p:ext uri="{BB962C8B-B14F-4D97-AF65-F5344CB8AC3E}">
        <p14:creationId xmlns:p14="http://schemas.microsoft.com/office/powerpoint/2010/main" val="1496116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低金利，低インフレとバブル</a:t>
            </a:r>
          </a:p>
        </p:txBody>
      </p:sp>
      <p:sp>
        <p:nvSpPr>
          <p:cNvPr id="3" name="コンテンツ プレースホルダー 2"/>
          <p:cNvSpPr>
            <a:spLocks noGrp="1"/>
          </p:cNvSpPr>
          <p:nvPr>
            <p:ph idx="1"/>
          </p:nvPr>
        </p:nvSpPr>
        <p:spPr>
          <a:xfrm>
            <a:off x="395536" y="1340768"/>
            <a:ext cx="8507288" cy="5141168"/>
          </a:xfrm>
        </p:spPr>
        <p:txBody>
          <a:bodyPr>
            <a:normAutofit fontScale="92500" lnSpcReduction="20000"/>
          </a:bodyPr>
          <a:lstStyle/>
          <a:p>
            <a:r>
              <a:rPr kumimoji="1" lang="ja-JP" altLang="en-US" dirty="0"/>
              <a:t>本スライドは福田</a:t>
            </a:r>
            <a:r>
              <a:rPr kumimoji="1" lang="en-US" altLang="ja-JP" dirty="0"/>
              <a:t>[2018]</a:t>
            </a:r>
            <a:r>
              <a:rPr kumimoji="1" lang="ja-JP" altLang="en-US" dirty="0" err="1"/>
              <a:t>でなく</a:t>
            </a:r>
            <a:r>
              <a:rPr kumimoji="1" lang="ja-JP" altLang="en-US" dirty="0"/>
              <a:t>川端の見解</a:t>
            </a:r>
            <a:endParaRPr kumimoji="1" lang="en-US" altLang="ja-JP" dirty="0"/>
          </a:p>
          <a:p>
            <a:r>
              <a:rPr kumimoji="1" lang="ja-JP" altLang="en-US" dirty="0"/>
              <a:t>バブルの発生と崩壊の繰り返し</a:t>
            </a:r>
            <a:endParaRPr kumimoji="1" lang="en-US" altLang="ja-JP" dirty="0"/>
          </a:p>
          <a:p>
            <a:pPr lvl="1"/>
            <a:r>
              <a:rPr kumimoji="1" lang="ja-JP" altLang="en-US" dirty="0"/>
              <a:t>日本のバブル経済（</a:t>
            </a:r>
            <a:r>
              <a:rPr kumimoji="1" lang="en-US" altLang="ja-JP" dirty="0"/>
              <a:t>1986-1991</a:t>
            </a:r>
            <a:r>
              <a:rPr kumimoji="1" lang="ja-JP" altLang="en-US" dirty="0"/>
              <a:t>年）</a:t>
            </a:r>
            <a:endParaRPr kumimoji="1" lang="en-US" altLang="ja-JP" dirty="0"/>
          </a:p>
          <a:p>
            <a:pPr lvl="1"/>
            <a:r>
              <a:rPr kumimoji="1" lang="en-US" altLang="ja-JP" dirty="0"/>
              <a:t>IT</a:t>
            </a:r>
            <a:r>
              <a:rPr kumimoji="1" lang="ja-JP" altLang="en-US" dirty="0"/>
              <a:t>バブル（</a:t>
            </a:r>
            <a:r>
              <a:rPr kumimoji="1" lang="en-US" altLang="ja-JP" dirty="0"/>
              <a:t>1990</a:t>
            </a:r>
            <a:r>
              <a:rPr kumimoji="1" lang="ja-JP" altLang="en-US" dirty="0"/>
              <a:t>年代末期</a:t>
            </a:r>
            <a:r>
              <a:rPr kumimoji="1" lang="en-US" altLang="ja-JP" dirty="0"/>
              <a:t>-2001</a:t>
            </a:r>
            <a:r>
              <a:rPr kumimoji="1" lang="ja-JP" altLang="en-US" dirty="0"/>
              <a:t>年）</a:t>
            </a:r>
            <a:endParaRPr kumimoji="1" lang="en-US" altLang="ja-JP" dirty="0"/>
          </a:p>
          <a:p>
            <a:pPr lvl="1"/>
            <a:r>
              <a:rPr kumimoji="1" lang="ja-JP" altLang="en-US" dirty="0"/>
              <a:t>サブプライムバブル（</a:t>
            </a:r>
            <a:r>
              <a:rPr kumimoji="1" lang="en-US" altLang="ja-JP" dirty="0"/>
              <a:t>2000</a:t>
            </a:r>
            <a:r>
              <a:rPr kumimoji="1" lang="ja-JP" altLang="en-US" dirty="0"/>
              <a:t>年代前半</a:t>
            </a:r>
            <a:r>
              <a:rPr kumimoji="1" lang="ja-JP" altLang="en-US" dirty="0" err="1"/>
              <a:t>ｰ</a:t>
            </a:r>
            <a:r>
              <a:rPr kumimoji="1" lang="en-US" altLang="ja-JP" dirty="0"/>
              <a:t>2007</a:t>
            </a:r>
            <a:r>
              <a:rPr kumimoji="1" lang="ja-JP" altLang="en-US" dirty="0"/>
              <a:t>年）</a:t>
            </a:r>
            <a:endParaRPr kumimoji="1" lang="en-US" altLang="ja-JP" dirty="0"/>
          </a:p>
          <a:p>
            <a:r>
              <a:rPr lang="ja-JP" altLang="en-US" dirty="0"/>
              <a:t>救済のための低金利誘導がまたバブルの土壌となる</a:t>
            </a:r>
            <a:endParaRPr lang="en-US" altLang="ja-JP" dirty="0"/>
          </a:p>
          <a:p>
            <a:r>
              <a:rPr lang="ja-JP" altLang="en-US" dirty="0"/>
              <a:t>低金利を誘導しても実体経済において資金需要が盛り上がらない</a:t>
            </a:r>
            <a:endParaRPr lang="en-US" altLang="ja-JP" dirty="0"/>
          </a:p>
          <a:p>
            <a:r>
              <a:rPr lang="ja-JP" altLang="en-US" u="sng" dirty="0"/>
              <a:t>実体経済</a:t>
            </a:r>
            <a:r>
              <a:rPr lang="ja-JP" altLang="en-US" dirty="0"/>
              <a:t>の需要が盛り上がらないためにインフレ率が低い</a:t>
            </a:r>
            <a:endParaRPr lang="en-US" altLang="ja-JP" dirty="0"/>
          </a:p>
          <a:p>
            <a:pPr lvl="1"/>
            <a:r>
              <a:rPr lang="ja-JP" altLang="en-US" dirty="0"/>
              <a:t>なぜ盛り上がらないか？次章以後，日本について検証</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21</a:t>
            </a:fld>
            <a:endParaRPr lang="en-US" altLang="ja-JP" dirty="0"/>
          </a:p>
        </p:txBody>
      </p:sp>
    </p:spTree>
    <p:extLst>
      <p:ext uri="{BB962C8B-B14F-4D97-AF65-F5344CB8AC3E}">
        <p14:creationId xmlns:p14="http://schemas.microsoft.com/office/powerpoint/2010/main" val="2975288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GDP</a:t>
            </a:r>
            <a:r>
              <a:rPr lang="ja-JP" altLang="en-US" dirty="0"/>
              <a:t>ギャップは解消しつつあるのに長期停滞の中にある</a:t>
            </a:r>
            <a:endParaRPr kumimoji="1" lang="ja-JP" altLang="en-US" dirty="0"/>
          </a:p>
        </p:txBody>
      </p:sp>
      <p:sp>
        <p:nvSpPr>
          <p:cNvPr id="7" name="コンテンツ プレースホルダー 6"/>
          <p:cNvSpPr>
            <a:spLocks noGrp="1"/>
          </p:cNvSpPr>
          <p:nvPr>
            <p:ph idx="1"/>
          </p:nvPr>
        </p:nvSpPr>
        <p:spPr/>
        <p:txBody>
          <a:bodyPr/>
          <a:lstStyle/>
          <a:p>
            <a:r>
              <a:rPr kumimoji="1" lang="en-US" altLang="ja-JP" dirty="0"/>
              <a:t>GDP</a:t>
            </a:r>
            <a:r>
              <a:rPr kumimoji="1" lang="ja-JP" altLang="en-US" dirty="0"/>
              <a:t>ギャップ</a:t>
            </a:r>
            <a:r>
              <a:rPr kumimoji="1" lang="en-US" altLang="ja-JP" dirty="0"/>
              <a:t>(</a:t>
            </a:r>
            <a:r>
              <a:rPr kumimoji="1" lang="ja-JP" altLang="en-US" dirty="0"/>
              <a:t>需給ギャップ</a:t>
            </a:r>
            <a:r>
              <a:rPr kumimoji="1" lang="en-US" altLang="ja-JP" dirty="0"/>
              <a:t>)</a:t>
            </a:r>
            <a:br>
              <a:rPr kumimoji="1" lang="en-US" altLang="ja-JP" dirty="0"/>
            </a:br>
            <a:r>
              <a:rPr kumimoji="1" lang="ja-JP" altLang="en-US" dirty="0"/>
              <a:t>＝（潜在</a:t>
            </a:r>
            <a:r>
              <a:rPr kumimoji="1" lang="en-US" altLang="ja-JP" dirty="0"/>
              <a:t>GDP</a:t>
            </a:r>
            <a:r>
              <a:rPr kumimoji="1" lang="ja-JP" altLang="en-US" dirty="0"/>
              <a:t>－実際の</a:t>
            </a:r>
            <a:r>
              <a:rPr kumimoji="1" lang="en-US" altLang="ja-JP" dirty="0"/>
              <a:t>GDP</a:t>
            </a:r>
            <a:r>
              <a:rPr kumimoji="1" lang="ja-JP" altLang="en-US" dirty="0"/>
              <a:t>）／潜在</a:t>
            </a:r>
            <a:r>
              <a:rPr kumimoji="1" lang="en-US" altLang="ja-JP" dirty="0"/>
              <a:t>GDP</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22</a:t>
            </a:fld>
            <a:endParaRPr lang="en-US" altLang="ja-JP" dirty="0"/>
          </a:p>
        </p:txBody>
      </p:sp>
      <p:sp>
        <p:nvSpPr>
          <p:cNvPr id="6" name="テキスト ボックス 5"/>
          <p:cNvSpPr txBox="1"/>
          <p:nvPr/>
        </p:nvSpPr>
        <p:spPr>
          <a:xfrm>
            <a:off x="5076056" y="6237312"/>
            <a:ext cx="2592288" cy="369332"/>
          </a:xfrm>
          <a:prstGeom prst="rect">
            <a:avLst/>
          </a:prstGeom>
          <a:noFill/>
        </p:spPr>
        <p:txBody>
          <a:bodyPr wrap="square" rtlCol="0">
            <a:spAutoFit/>
          </a:bodyPr>
          <a:lstStyle/>
          <a:p>
            <a:r>
              <a:rPr kumimoji="1" lang="ja-JP" altLang="en-US" dirty="0"/>
              <a:t>出所：福田</a:t>
            </a:r>
            <a:r>
              <a:rPr kumimoji="1" lang="en-US" altLang="ja-JP" dirty="0"/>
              <a:t>[2017]71</a:t>
            </a:r>
            <a:r>
              <a:rPr kumimoji="1" lang="ja-JP" altLang="en-US" dirty="0"/>
              <a:t>頁。</a:t>
            </a:r>
          </a:p>
        </p:txBody>
      </p:sp>
    </p:spTree>
    <p:extLst>
      <p:ext uri="{BB962C8B-B14F-4D97-AF65-F5344CB8AC3E}">
        <p14:creationId xmlns:p14="http://schemas.microsoft.com/office/powerpoint/2010/main" val="584722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潜在</a:t>
            </a:r>
            <a:r>
              <a:rPr kumimoji="1" lang="en-US" altLang="ja-JP" dirty="0"/>
              <a:t>GDP</a:t>
            </a:r>
            <a:r>
              <a:rPr kumimoji="1" lang="ja-JP" altLang="en-US" dirty="0"/>
              <a:t>自体が持続的に低下している（福田</a:t>
            </a:r>
            <a:r>
              <a:rPr kumimoji="1" lang="en-US" altLang="ja-JP" dirty="0"/>
              <a:t>[2017]</a:t>
            </a:r>
            <a:r>
              <a:rPr kumimoji="1" lang="ja-JP" altLang="en-US" dirty="0"/>
              <a:t>）</a:t>
            </a:r>
          </a:p>
        </p:txBody>
      </p:sp>
      <p:sp>
        <p:nvSpPr>
          <p:cNvPr id="3" name="コンテンツ プレースホルダー 2"/>
          <p:cNvSpPr>
            <a:spLocks noGrp="1"/>
          </p:cNvSpPr>
          <p:nvPr>
            <p:ph idx="1"/>
          </p:nvPr>
        </p:nvSpPr>
        <p:spPr>
          <a:xfrm>
            <a:off x="457200" y="1600200"/>
            <a:ext cx="8229600" cy="4997152"/>
          </a:xfrm>
        </p:spPr>
        <p:txBody>
          <a:bodyPr>
            <a:normAutofit fontScale="92500" lnSpcReduction="10000"/>
          </a:bodyPr>
          <a:lstStyle/>
          <a:p>
            <a:r>
              <a:rPr kumimoji="1" lang="ja-JP" altLang="en-US" dirty="0"/>
              <a:t>潜在</a:t>
            </a:r>
            <a:r>
              <a:rPr kumimoji="1" lang="en-US" altLang="ja-JP" dirty="0"/>
              <a:t>GDP</a:t>
            </a:r>
          </a:p>
          <a:p>
            <a:pPr lvl="1"/>
            <a:r>
              <a:rPr kumimoji="1" lang="ja-JP" altLang="en-US" dirty="0"/>
              <a:t>定義：現存する経済構造の下で，利用可能なすべての資源を利用した場合に達成可能な</a:t>
            </a:r>
            <a:r>
              <a:rPr kumimoji="1" lang="en-US" altLang="ja-JP" dirty="0"/>
              <a:t>GDP</a:t>
            </a:r>
          </a:p>
          <a:p>
            <a:pPr lvl="1"/>
            <a:r>
              <a:rPr lang="ja-JP" altLang="en-US" dirty="0"/>
              <a:t>推計：マクロ生産関数を想定し，全要素生産性を所与として，労働力と資本を最大限に投入した場合に達成可能な生産水準</a:t>
            </a:r>
            <a:endParaRPr lang="en-US" altLang="ja-JP" dirty="0"/>
          </a:p>
          <a:p>
            <a:r>
              <a:rPr kumimoji="1" lang="ja-JP" altLang="en-US" dirty="0"/>
              <a:t>低成長の理由</a:t>
            </a:r>
            <a:endParaRPr kumimoji="1" lang="en-US" altLang="ja-JP" dirty="0"/>
          </a:p>
          <a:p>
            <a:pPr lvl="1"/>
            <a:r>
              <a:rPr lang="ja-JP" altLang="en-US" dirty="0"/>
              <a:t>供給サイドの構造にも問題</a:t>
            </a:r>
            <a:endParaRPr lang="en-US" altLang="ja-JP" dirty="0"/>
          </a:p>
          <a:p>
            <a:pPr lvl="1"/>
            <a:r>
              <a:rPr kumimoji="1" lang="ja-JP" altLang="en-US" dirty="0"/>
              <a:t>潜在的には需要も不足</a:t>
            </a:r>
            <a:r>
              <a:rPr lang="ja-JP" altLang="en-US" dirty="0"/>
              <a:t>している</a:t>
            </a:r>
            <a:endParaRPr lang="en-US" altLang="ja-JP" dirty="0"/>
          </a:p>
          <a:p>
            <a:pPr lvl="2"/>
            <a:r>
              <a:rPr kumimoji="1" lang="en-US" altLang="ja-JP" dirty="0"/>
              <a:t>GDP</a:t>
            </a:r>
            <a:r>
              <a:rPr kumimoji="1" lang="ja-JP" altLang="en-US" dirty="0"/>
              <a:t>ギャップが解消しても物価が上昇しない（＝需要超過にならない）</a:t>
            </a:r>
            <a:endParaRPr kumimoji="1" lang="en-US" altLang="ja-JP" dirty="0"/>
          </a:p>
          <a:p>
            <a:pPr marL="914400" lvl="2" indent="0">
              <a:buNone/>
            </a:pPr>
            <a:r>
              <a:rPr lang="ja-JP" altLang="en-US" sz="1200" dirty="0">
                <a:hlinkClick r:id="rId2" action="ppaction://hlinkpres?slideindex=7&amp;slidetitle=需要側と供給側（１）"/>
              </a:rPr>
              <a:t>（スライドジャンプ用リンク）</a:t>
            </a:r>
            <a:endParaRPr kumimoji="1" lang="ja-JP" altLang="en-US" sz="1200"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23</a:t>
            </a:fld>
            <a:endParaRPr lang="en-US" altLang="ja-JP" dirty="0"/>
          </a:p>
        </p:txBody>
      </p:sp>
    </p:spTree>
    <p:extLst>
      <p:ext uri="{BB962C8B-B14F-4D97-AF65-F5344CB8AC3E}">
        <p14:creationId xmlns:p14="http://schemas.microsoft.com/office/powerpoint/2010/main" val="3336510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４　本講義の視点と課題</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24</a:t>
            </a:fld>
            <a:endParaRPr lang="en-US" altLang="ja-JP" dirty="0"/>
          </a:p>
        </p:txBody>
      </p:sp>
    </p:spTree>
    <p:extLst>
      <p:ext uri="{BB962C8B-B14F-4D97-AF65-F5344CB8AC3E}">
        <p14:creationId xmlns:p14="http://schemas.microsoft.com/office/powerpoint/2010/main" val="1653616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まとめ（１）</a:t>
            </a:r>
          </a:p>
        </p:txBody>
      </p:sp>
      <p:sp>
        <p:nvSpPr>
          <p:cNvPr id="3" name="コンテンツ プレースホルダー 2"/>
          <p:cNvSpPr>
            <a:spLocks noGrp="1"/>
          </p:cNvSpPr>
          <p:nvPr>
            <p:ph idx="1"/>
          </p:nvPr>
        </p:nvSpPr>
        <p:spPr>
          <a:xfrm>
            <a:off x="457200" y="1600200"/>
            <a:ext cx="8229600" cy="4781128"/>
          </a:xfrm>
        </p:spPr>
        <p:txBody>
          <a:bodyPr>
            <a:normAutofit/>
          </a:bodyPr>
          <a:lstStyle/>
          <a:p>
            <a:r>
              <a:rPr kumimoji="1" lang="ja-JP" altLang="en-US" dirty="0"/>
              <a:t>グローバリゼーションの二つの側面</a:t>
            </a:r>
            <a:endParaRPr kumimoji="1" lang="en-US" altLang="ja-JP" dirty="0"/>
          </a:p>
          <a:p>
            <a:pPr lvl="1"/>
            <a:r>
              <a:rPr kumimoji="1" lang="ja-JP" altLang="en-US" dirty="0"/>
              <a:t>世界経済において中所得国が著しく成長している。</a:t>
            </a:r>
            <a:endParaRPr kumimoji="1" lang="en-US" altLang="ja-JP" dirty="0"/>
          </a:p>
          <a:p>
            <a:pPr lvl="1"/>
            <a:r>
              <a:rPr lang="ja-JP" altLang="en-US" dirty="0"/>
              <a:t>一方，先進国は世界金融危機以後，長期停滞に陥っている</a:t>
            </a:r>
            <a:endParaRPr lang="en-US" altLang="ja-JP" dirty="0"/>
          </a:p>
          <a:p>
            <a:pPr lvl="1"/>
            <a:r>
              <a:rPr kumimoji="1" lang="ja-JP" altLang="en-US" dirty="0"/>
              <a:t>グローバルに見れば，所得を著しく増加させた人々がグローバル中間層として台頭している</a:t>
            </a:r>
            <a:endParaRPr kumimoji="1" lang="en-US" altLang="ja-JP" dirty="0"/>
          </a:p>
          <a:p>
            <a:pPr lvl="2"/>
            <a:r>
              <a:rPr lang="ja-JP" altLang="en-US" dirty="0"/>
              <a:t>とくに中国の成長は，グローバル中間層の台頭という点では世界の所得の引き上げと平等化に貢献した</a:t>
            </a:r>
            <a:endParaRPr lang="en-US" altLang="ja-JP" dirty="0"/>
          </a:p>
          <a:p>
            <a:pPr lvl="1"/>
            <a:r>
              <a:rPr lang="ja-JP" altLang="en-US" dirty="0"/>
              <a:t>同時に，超富裕層への富の集中は進行している</a:t>
            </a:r>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25</a:t>
            </a:fld>
            <a:endParaRPr lang="en-US" altLang="ja-JP" dirty="0"/>
          </a:p>
        </p:txBody>
      </p:sp>
    </p:spTree>
    <p:extLst>
      <p:ext uri="{BB962C8B-B14F-4D97-AF65-F5344CB8AC3E}">
        <p14:creationId xmlns:p14="http://schemas.microsoft.com/office/powerpoint/2010/main" val="1595923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まとめ（２）</a:t>
            </a:r>
          </a:p>
        </p:txBody>
      </p:sp>
      <p:sp>
        <p:nvSpPr>
          <p:cNvPr id="3" name="コンテンツ プレースホルダー 2"/>
          <p:cNvSpPr>
            <a:spLocks noGrp="1"/>
          </p:cNvSpPr>
          <p:nvPr>
            <p:ph idx="1"/>
          </p:nvPr>
        </p:nvSpPr>
        <p:spPr>
          <a:xfrm>
            <a:off x="395536" y="1196752"/>
            <a:ext cx="8229600" cy="5141168"/>
          </a:xfrm>
        </p:spPr>
        <p:txBody>
          <a:bodyPr>
            <a:normAutofit lnSpcReduction="10000"/>
          </a:bodyPr>
          <a:lstStyle/>
          <a:p>
            <a:r>
              <a:rPr lang="ja-JP" altLang="en-US" dirty="0"/>
              <a:t>グローバリゼーションと日本</a:t>
            </a:r>
            <a:endParaRPr lang="en-US" altLang="ja-JP" dirty="0"/>
          </a:p>
          <a:p>
            <a:pPr lvl="1"/>
            <a:r>
              <a:rPr lang="ja-JP" altLang="en-US" dirty="0"/>
              <a:t>日本の下位中間層は所得が伸びず，グローバリゼーションの恩恵を被っていない</a:t>
            </a:r>
            <a:endParaRPr lang="en-US" altLang="ja-JP" dirty="0"/>
          </a:p>
          <a:p>
            <a:pPr lvl="1"/>
            <a:r>
              <a:rPr lang="ja-JP" altLang="en-US" dirty="0"/>
              <a:t>日本では所得は富裕層だけでなく上位中間層にも集中している</a:t>
            </a:r>
            <a:endParaRPr lang="en-US" altLang="ja-JP" dirty="0"/>
          </a:p>
          <a:p>
            <a:pPr lvl="1"/>
            <a:r>
              <a:rPr lang="ja-JP" altLang="en-US" dirty="0"/>
              <a:t>上位中間層とそれ以下の差が拡大することで，下位階層の困難が増していると予想される</a:t>
            </a:r>
            <a:endParaRPr lang="en-US" altLang="ja-JP" dirty="0"/>
          </a:p>
          <a:p>
            <a:pPr lvl="1"/>
            <a:r>
              <a:rPr lang="ja-JP" altLang="en-US" dirty="0"/>
              <a:t>日本経済は他の先進諸国とともに長期停滞に陥っているが，その中でも停滞が著しい方である</a:t>
            </a:r>
            <a:endParaRPr lang="en-US" altLang="ja-JP" dirty="0"/>
          </a:p>
          <a:p>
            <a:pPr lvl="1"/>
            <a:r>
              <a:rPr lang="ja-JP" altLang="en-US" dirty="0"/>
              <a:t>停滞は需要不足とともに経済構造の問題でもある</a:t>
            </a:r>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26</a:t>
            </a:fld>
            <a:endParaRPr lang="en-US" altLang="ja-JP" dirty="0"/>
          </a:p>
        </p:txBody>
      </p:sp>
    </p:spTree>
    <p:extLst>
      <p:ext uri="{BB962C8B-B14F-4D97-AF65-F5344CB8AC3E}">
        <p14:creationId xmlns:p14="http://schemas.microsoft.com/office/powerpoint/2010/main" val="1136288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本講義の視点</a:t>
            </a:r>
          </a:p>
        </p:txBody>
      </p:sp>
      <p:sp>
        <p:nvSpPr>
          <p:cNvPr id="3" name="コンテンツ プレースホルダー 2"/>
          <p:cNvSpPr>
            <a:spLocks noGrp="1"/>
          </p:cNvSpPr>
          <p:nvPr>
            <p:ph idx="1"/>
          </p:nvPr>
        </p:nvSpPr>
        <p:spPr>
          <a:xfrm>
            <a:off x="457200" y="1268760"/>
            <a:ext cx="8229600" cy="5472608"/>
          </a:xfrm>
        </p:spPr>
        <p:txBody>
          <a:bodyPr>
            <a:normAutofit fontScale="85000" lnSpcReduction="20000"/>
          </a:bodyPr>
          <a:lstStyle/>
          <a:p>
            <a:r>
              <a:rPr kumimoji="1" lang="ja-JP" altLang="en-US" dirty="0"/>
              <a:t>「成長」の問題</a:t>
            </a:r>
            <a:endParaRPr kumimoji="1" lang="en-US" altLang="ja-JP" dirty="0"/>
          </a:p>
          <a:p>
            <a:pPr lvl="1"/>
            <a:r>
              <a:rPr lang="ja-JP" altLang="en-US" dirty="0"/>
              <a:t>ある程度の成長がないと少子高齢社会を支えることはできない。</a:t>
            </a:r>
            <a:endParaRPr lang="en-US" altLang="ja-JP" dirty="0"/>
          </a:p>
          <a:p>
            <a:pPr lvl="2"/>
            <a:r>
              <a:rPr lang="ja-JP" altLang="en-US" dirty="0"/>
              <a:t>より少ない生産年齢人口が生み出す所得でより多数の従属人口を支えるという，変えようのない見通し</a:t>
            </a:r>
            <a:endParaRPr lang="en-US" altLang="ja-JP" dirty="0"/>
          </a:p>
          <a:p>
            <a:pPr lvl="1"/>
            <a:r>
              <a:rPr kumimoji="1" lang="ja-JP" altLang="en-US" dirty="0"/>
              <a:t>低成長の構造を問う</a:t>
            </a:r>
            <a:endParaRPr kumimoji="1" lang="en-US" altLang="ja-JP" dirty="0"/>
          </a:p>
          <a:p>
            <a:pPr lvl="2"/>
            <a:r>
              <a:rPr lang="ja-JP" altLang="en-US" dirty="0"/>
              <a:t>世界共通要因＋日本の</a:t>
            </a:r>
            <a:r>
              <a:rPr kumimoji="1" lang="ja-JP" altLang="en-US" dirty="0"/>
              <a:t>制度や慣行が一定の構造とインセンティブを生み出してしまっている</a:t>
            </a:r>
            <a:endParaRPr kumimoji="1" lang="en-US" altLang="ja-JP" dirty="0"/>
          </a:p>
          <a:p>
            <a:r>
              <a:rPr kumimoji="1" lang="ja-JP" altLang="en-US" dirty="0"/>
              <a:t>「分配」の問題</a:t>
            </a:r>
            <a:endParaRPr kumimoji="1" lang="en-US" altLang="ja-JP" dirty="0"/>
          </a:p>
          <a:p>
            <a:pPr lvl="1"/>
            <a:r>
              <a:rPr kumimoji="1" lang="ja-JP" altLang="en-US" dirty="0"/>
              <a:t>民主主義社会において，格差は社会的に容認される範囲でなければならない。</a:t>
            </a:r>
            <a:endParaRPr kumimoji="1" lang="en-US" altLang="ja-JP" dirty="0"/>
          </a:p>
          <a:p>
            <a:pPr lvl="2"/>
            <a:r>
              <a:rPr kumimoji="1" lang="ja-JP" altLang="en-US" dirty="0"/>
              <a:t>格差を一定範囲に収めるような経済発展には持続性がある</a:t>
            </a:r>
            <a:endParaRPr kumimoji="1" lang="en-US" altLang="ja-JP" dirty="0"/>
          </a:p>
          <a:p>
            <a:pPr lvl="1"/>
            <a:r>
              <a:rPr kumimoji="1" lang="ja-JP" altLang="en-US" dirty="0"/>
              <a:t>少子高齢社会における，持続性ある経済発展を問う</a:t>
            </a:r>
            <a:endParaRPr kumimoji="1" lang="en-US" altLang="ja-JP" dirty="0"/>
          </a:p>
          <a:p>
            <a:pPr lvl="2"/>
            <a:r>
              <a:rPr kumimoji="1" lang="ja-JP" altLang="en-US" dirty="0"/>
              <a:t>制度・慣行が持続的経済発展をもたらすものになっているか</a:t>
            </a:r>
            <a:endParaRPr kumimoji="1" lang="en-US" altLang="ja-JP" dirty="0"/>
          </a:p>
          <a:p>
            <a:r>
              <a:rPr lang="ja-JP" altLang="en-US" dirty="0"/>
              <a:t>マクロレベルでの分析と，メゾ・ミクロレベルの制度・慣行の分析が必要</a:t>
            </a:r>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27</a:t>
            </a:fld>
            <a:endParaRPr lang="en-US" altLang="ja-JP" dirty="0"/>
          </a:p>
        </p:txBody>
      </p:sp>
    </p:spTree>
    <p:extLst>
      <p:ext uri="{BB962C8B-B14F-4D97-AF65-F5344CB8AC3E}">
        <p14:creationId xmlns:p14="http://schemas.microsoft.com/office/powerpoint/2010/main" val="367268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本講義の課題</a:t>
            </a:r>
          </a:p>
        </p:txBody>
      </p:sp>
      <p:sp>
        <p:nvSpPr>
          <p:cNvPr id="3" name="コンテンツ プレースホルダー 2"/>
          <p:cNvSpPr>
            <a:spLocks noGrp="1"/>
          </p:cNvSpPr>
          <p:nvPr>
            <p:ph idx="1"/>
          </p:nvPr>
        </p:nvSpPr>
        <p:spPr>
          <a:xfrm>
            <a:off x="457200" y="1340768"/>
            <a:ext cx="8229600" cy="5040560"/>
          </a:xfrm>
        </p:spPr>
        <p:txBody>
          <a:bodyPr/>
          <a:lstStyle/>
          <a:p>
            <a:r>
              <a:rPr kumimoji="1" lang="ja-JP" altLang="en-US" dirty="0"/>
              <a:t>日本経済の低成長の構造，原因，帰結を明らかにする</a:t>
            </a:r>
            <a:endParaRPr kumimoji="1" lang="en-US" altLang="ja-JP" dirty="0"/>
          </a:p>
          <a:p>
            <a:pPr lvl="1"/>
            <a:r>
              <a:rPr lang="ja-JP" altLang="en-US" dirty="0"/>
              <a:t>経済発展の持続性を点検するために，人口減少・高齢化という条件を重視する</a:t>
            </a:r>
            <a:endParaRPr lang="en-US" altLang="ja-JP" dirty="0"/>
          </a:p>
          <a:p>
            <a:r>
              <a:rPr lang="ja-JP" altLang="en-US" dirty="0"/>
              <a:t>マクロ経済の観点から低成長の構造をとらえるとともに，アベノミクスを含むマクロ経済政策を評価する</a:t>
            </a:r>
            <a:endParaRPr lang="en-US" altLang="ja-JP" dirty="0"/>
          </a:p>
          <a:p>
            <a:r>
              <a:rPr kumimoji="1" lang="ja-JP" altLang="en-US" dirty="0"/>
              <a:t>メゾ・ミクロレベルの産業システム，雇用システムの観点から構造問題を具体的に論じる</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28</a:t>
            </a:fld>
            <a:endParaRPr lang="en-US" altLang="ja-JP" dirty="0"/>
          </a:p>
        </p:txBody>
      </p:sp>
    </p:spTree>
    <p:extLst>
      <p:ext uri="{BB962C8B-B14F-4D97-AF65-F5344CB8AC3E}">
        <p14:creationId xmlns:p14="http://schemas.microsoft.com/office/powerpoint/2010/main" val="3336026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ー 2"/>
          <p:cNvSpPr>
            <a:spLocks noGrp="1"/>
          </p:cNvSpPr>
          <p:nvPr>
            <p:ph idx="1"/>
          </p:nvPr>
        </p:nvSpPr>
        <p:spPr>
          <a:xfrm>
            <a:off x="457200" y="1600200"/>
            <a:ext cx="8229600" cy="4997152"/>
          </a:xfrm>
        </p:spPr>
        <p:txBody>
          <a:bodyPr>
            <a:normAutofit fontScale="77500" lnSpcReduction="20000"/>
          </a:bodyPr>
          <a:lstStyle/>
          <a:p>
            <a:r>
              <a:rPr lang="ja-JP" altLang="en-US" dirty="0"/>
              <a:t>●</a:t>
            </a:r>
            <a:r>
              <a:rPr kumimoji="1" lang="ja-JP" altLang="en-US" dirty="0"/>
              <a:t>ブランコ・ミラノヴィッチ</a:t>
            </a:r>
            <a:r>
              <a:rPr kumimoji="1" lang="en-US" altLang="ja-JP" dirty="0"/>
              <a:t>(</a:t>
            </a:r>
            <a:r>
              <a:rPr kumimoji="1" lang="ja-JP" altLang="en-US" dirty="0"/>
              <a:t>立木勝訳</a:t>
            </a:r>
            <a:r>
              <a:rPr kumimoji="1" lang="en-US" altLang="ja-JP" dirty="0"/>
              <a:t>)[2017]『</a:t>
            </a:r>
            <a:r>
              <a:rPr kumimoji="1" lang="ja-JP" altLang="en-US" dirty="0"/>
              <a:t>大不平等</a:t>
            </a:r>
            <a:r>
              <a:rPr kumimoji="1" lang="ja-JP" altLang="en-US" dirty="0" err="1"/>
              <a:t>ー</a:t>
            </a:r>
            <a:r>
              <a:rPr lang="ja-JP" altLang="en-US" dirty="0"/>
              <a:t>エレファントカーブが予測する未来</a:t>
            </a:r>
            <a:r>
              <a:rPr kumimoji="1" lang="en-US" altLang="ja-JP" dirty="0"/>
              <a:t>』</a:t>
            </a:r>
            <a:r>
              <a:rPr kumimoji="1" lang="ja-JP" altLang="en-US" dirty="0"/>
              <a:t>みすず書房。</a:t>
            </a:r>
            <a:endParaRPr kumimoji="1" lang="en-US" altLang="ja-JP" dirty="0"/>
          </a:p>
          <a:p>
            <a:r>
              <a:rPr lang="en-US" altLang="ja-JP" dirty="0"/>
              <a:t>Chiaki </a:t>
            </a:r>
            <a:r>
              <a:rPr lang="en-US" altLang="ja-JP" dirty="0" err="1"/>
              <a:t>Moriguchi</a:t>
            </a:r>
            <a:r>
              <a:rPr lang="en-US" altLang="ja-JP" dirty="0"/>
              <a:t> and Emmanuel </a:t>
            </a:r>
            <a:r>
              <a:rPr lang="en-US" altLang="ja-JP" dirty="0" err="1"/>
              <a:t>Saez</a:t>
            </a:r>
            <a:r>
              <a:rPr lang="en-US" altLang="ja-JP" dirty="0"/>
              <a:t> [2008]. The Evolution of Income Concentration in Japan, 1886-2002: Evidence from Income Tax Statistics, </a:t>
            </a:r>
            <a:r>
              <a:rPr lang="en-US" altLang="ja-JP" i="1" dirty="0"/>
              <a:t>Review of Economics and Statistics</a:t>
            </a:r>
            <a:r>
              <a:rPr lang="en-US" altLang="ja-JP" dirty="0"/>
              <a:t>,</a:t>
            </a:r>
            <a:r>
              <a:rPr lang="ja-JP" altLang="en-US" dirty="0"/>
              <a:t> </a:t>
            </a:r>
            <a:r>
              <a:rPr lang="en-US" altLang="ja-JP" dirty="0"/>
              <a:t>Vol.90,</a:t>
            </a:r>
            <a:r>
              <a:rPr lang="ja-JP" altLang="en-US" dirty="0"/>
              <a:t> </a:t>
            </a:r>
            <a:r>
              <a:rPr lang="en-US" altLang="ja-JP" dirty="0"/>
              <a:t>Issue 4,</a:t>
            </a:r>
            <a:r>
              <a:rPr lang="ja-JP" altLang="en-US" dirty="0"/>
              <a:t> </a:t>
            </a:r>
            <a:r>
              <a:rPr lang="en-US" altLang="ja-JP" dirty="0"/>
              <a:t>pp.713-734</a:t>
            </a:r>
            <a:r>
              <a:rPr lang="ja-JP" altLang="en-US" dirty="0"/>
              <a:t> </a:t>
            </a:r>
            <a:r>
              <a:rPr lang="en-US" altLang="ja-JP" dirty="0"/>
              <a:t>(</a:t>
            </a:r>
            <a:r>
              <a:rPr lang="en-US" altLang="ja-JP" dirty="0">
                <a:hlinkClick r:id="rId2"/>
              </a:rPr>
              <a:t>https://eml.berkeley.edu/~saez/moriguchi-saezREStat08japan.pdf</a:t>
            </a:r>
            <a:r>
              <a:rPr lang="en-US" altLang="ja-JP" dirty="0"/>
              <a:t>).</a:t>
            </a:r>
            <a:endParaRPr kumimoji="1" lang="en-US" altLang="ja-JP" dirty="0"/>
          </a:p>
          <a:p>
            <a:r>
              <a:rPr kumimoji="1" lang="ja-JP" altLang="en-US" dirty="0"/>
              <a:t>大竹文雄・森口千晶</a:t>
            </a:r>
            <a:r>
              <a:rPr kumimoji="1" lang="en-US" altLang="ja-JP" dirty="0"/>
              <a:t>[2015]</a:t>
            </a:r>
            <a:r>
              <a:rPr kumimoji="1" lang="ja-JP" altLang="en-US" dirty="0"/>
              <a:t>「なぜ日本で格差をめぐる議論が盛り上がるのか」</a:t>
            </a:r>
            <a:r>
              <a:rPr kumimoji="1" lang="en-US" altLang="ja-JP" dirty="0"/>
              <a:t>『</a:t>
            </a:r>
            <a:r>
              <a:rPr kumimoji="1" lang="ja-JP" altLang="en-US" dirty="0"/>
              <a:t>中央公論</a:t>
            </a:r>
            <a:r>
              <a:rPr kumimoji="1" lang="en-US" altLang="ja-JP" dirty="0"/>
              <a:t>』2015</a:t>
            </a:r>
            <a:r>
              <a:rPr kumimoji="1" lang="ja-JP" altLang="en-US" dirty="0"/>
              <a:t>年</a:t>
            </a:r>
            <a:r>
              <a:rPr kumimoji="1" lang="en-US" altLang="ja-JP" dirty="0"/>
              <a:t>4</a:t>
            </a:r>
            <a:r>
              <a:rPr kumimoji="1" lang="ja-JP" altLang="en-US" dirty="0"/>
              <a:t>月号，</a:t>
            </a:r>
            <a:r>
              <a:rPr kumimoji="1" lang="en-US" altLang="ja-JP" dirty="0"/>
              <a:t>32-41</a:t>
            </a:r>
            <a:r>
              <a:rPr kumimoji="1" lang="ja-JP" altLang="en-US" dirty="0"/>
              <a:t>頁。</a:t>
            </a:r>
            <a:endParaRPr kumimoji="1" lang="en-US" altLang="ja-JP" dirty="0"/>
          </a:p>
          <a:p>
            <a:r>
              <a:rPr lang="ja-JP" altLang="en-US" dirty="0"/>
              <a:t>トマ・ピケティ（山形浩生ほか訳）</a:t>
            </a:r>
            <a:r>
              <a:rPr lang="en-US" altLang="ja-JP" dirty="0" smtClean="0"/>
              <a:t>[2014</a:t>
            </a:r>
            <a:r>
              <a:rPr lang="en-US" altLang="ja-JP" dirty="0"/>
              <a:t>]『21</a:t>
            </a:r>
            <a:r>
              <a:rPr lang="ja-JP" altLang="en-US" dirty="0"/>
              <a:t>世紀の資本</a:t>
            </a:r>
            <a:r>
              <a:rPr lang="en-US" altLang="ja-JP" dirty="0"/>
              <a:t>』</a:t>
            </a:r>
            <a:r>
              <a:rPr lang="ja-JP" altLang="en-US" dirty="0"/>
              <a:t>みすず</a:t>
            </a:r>
            <a:r>
              <a:rPr lang="ja-JP" altLang="en-US" dirty="0" smtClean="0"/>
              <a:t>書房（原著</a:t>
            </a:r>
            <a:r>
              <a:rPr lang="en-US" altLang="ja-JP" dirty="0" smtClean="0"/>
              <a:t>2013</a:t>
            </a:r>
            <a:r>
              <a:rPr lang="ja-JP" altLang="en-US" dirty="0" smtClean="0"/>
              <a:t>年）。</a:t>
            </a:r>
            <a:endParaRPr kumimoji="1" lang="en-US" altLang="ja-JP" dirty="0"/>
          </a:p>
          <a:p>
            <a:r>
              <a:rPr lang="ja-JP" altLang="en-US" dirty="0"/>
              <a:t>●</a:t>
            </a:r>
            <a:r>
              <a:rPr kumimoji="1" lang="ja-JP" altLang="en-US" dirty="0"/>
              <a:t>福田慎一</a:t>
            </a:r>
            <a:r>
              <a:rPr kumimoji="1" lang="en-US" altLang="ja-JP" dirty="0"/>
              <a:t>[2017]『21</a:t>
            </a:r>
            <a:r>
              <a:rPr kumimoji="1" lang="ja-JP" altLang="en-US" dirty="0"/>
              <a:t>世紀の長期停滞論</a:t>
            </a:r>
            <a:r>
              <a:rPr kumimoji="1" lang="en-US" altLang="ja-JP" dirty="0"/>
              <a:t>』</a:t>
            </a:r>
            <a:r>
              <a:rPr kumimoji="1" lang="ja-JP" altLang="en-US" dirty="0"/>
              <a:t>平凡社。</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29</a:t>
            </a:fld>
            <a:endParaRPr lang="en-US" altLang="ja-JP" dirty="0"/>
          </a:p>
        </p:txBody>
      </p:sp>
    </p:spTree>
    <p:extLst>
      <p:ext uri="{BB962C8B-B14F-4D97-AF65-F5344CB8AC3E}">
        <p14:creationId xmlns:p14="http://schemas.microsoft.com/office/powerpoint/2010/main" val="2914026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１　グローバルに見た所得の動態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a:t>
            </a:fld>
            <a:endParaRPr lang="en-US" altLang="ja-JP" dirty="0"/>
          </a:p>
        </p:txBody>
      </p:sp>
    </p:spTree>
    <p:extLst>
      <p:ext uri="{BB962C8B-B14F-4D97-AF65-F5344CB8AC3E}">
        <p14:creationId xmlns:p14="http://schemas.microsoft.com/office/powerpoint/2010/main" val="389839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使用データベース</a:t>
            </a:r>
          </a:p>
        </p:txBody>
      </p:sp>
      <p:sp>
        <p:nvSpPr>
          <p:cNvPr id="3" name="コンテンツ プレースホルダー 2"/>
          <p:cNvSpPr>
            <a:spLocks noGrp="1"/>
          </p:cNvSpPr>
          <p:nvPr>
            <p:ph idx="1"/>
          </p:nvPr>
        </p:nvSpPr>
        <p:spPr>
          <a:xfrm>
            <a:off x="457200" y="1600200"/>
            <a:ext cx="8229600" cy="4781128"/>
          </a:xfrm>
        </p:spPr>
        <p:txBody>
          <a:bodyPr>
            <a:normAutofit lnSpcReduction="10000"/>
          </a:bodyPr>
          <a:lstStyle/>
          <a:p>
            <a:r>
              <a:rPr kumimoji="1" lang="en-US" altLang="ja-JP" dirty="0"/>
              <a:t>World</a:t>
            </a:r>
            <a:r>
              <a:rPr kumimoji="1" lang="ja-JP" altLang="en-US" dirty="0"/>
              <a:t> </a:t>
            </a:r>
            <a:r>
              <a:rPr kumimoji="1" lang="en-US" altLang="ja-JP" dirty="0"/>
              <a:t>Bank,</a:t>
            </a:r>
            <a:r>
              <a:rPr kumimoji="1" lang="ja-JP" altLang="en-US" dirty="0"/>
              <a:t> </a:t>
            </a:r>
            <a:r>
              <a:rPr kumimoji="1" lang="en-US" altLang="ja-JP" dirty="0"/>
              <a:t>World</a:t>
            </a:r>
            <a:r>
              <a:rPr kumimoji="1" lang="ja-JP" altLang="en-US" dirty="0"/>
              <a:t> </a:t>
            </a:r>
            <a:r>
              <a:rPr kumimoji="1" lang="en-US" altLang="ja-JP" dirty="0"/>
              <a:t>Economic</a:t>
            </a:r>
            <a:r>
              <a:rPr kumimoji="1" lang="ja-JP" altLang="en-US" dirty="0"/>
              <a:t> </a:t>
            </a:r>
            <a:r>
              <a:rPr kumimoji="1" lang="en-US" altLang="ja-JP" dirty="0"/>
              <a:t>Indicators,</a:t>
            </a:r>
            <a:r>
              <a:rPr kumimoji="1" lang="ja-JP" altLang="en-US" dirty="0"/>
              <a:t> </a:t>
            </a:r>
            <a:r>
              <a:rPr kumimoji="1" lang="en-US" altLang="ja-JP" dirty="0" err="1"/>
              <a:t>Worldbank</a:t>
            </a:r>
            <a:r>
              <a:rPr lang="ja-JP" altLang="en-US" dirty="0"/>
              <a:t> </a:t>
            </a:r>
            <a:r>
              <a:rPr lang="en-US" altLang="ja-JP" dirty="0"/>
              <a:t>Open</a:t>
            </a:r>
            <a:r>
              <a:rPr lang="ja-JP" altLang="en-US" dirty="0"/>
              <a:t> </a:t>
            </a:r>
            <a:r>
              <a:rPr lang="en-US" altLang="ja-JP" dirty="0"/>
              <a:t>Data</a:t>
            </a:r>
            <a:r>
              <a:rPr lang="ja-JP" altLang="en-US" dirty="0"/>
              <a:t> </a:t>
            </a:r>
            <a:r>
              <a:rPr lang="en-US" altLang="ja-JP" dirty="0"/>
              <a:t>(</a:t>
            </a:r>
            <a:r>
              <a:rPr lang="ja-JP" altLang="en-US" dirty="0"/>
              <a:t> </a:t>
            </a:r>
            <a:r>
              <a:rPr lang="en-US" altLang="ja-JP" dirty="0">
                <a:hlinkClick r:id="rId2"/>
              </a:rPr>
              <a:t>https://data.worldbank.org/</a:t>
            </a:r>
            <a:r>
              <a:rPr lang="ja-JP" altLang="en-US" dirty="0"/>
              <a:t> </a:t>
            </a:r>
            <a:r>
              <a:rPr lang="en-US" altLang="ja-JP" dirty="0"/>
              <a:t>).</a:t>
            </a:r>
          </a:p>
          <a:p>
            <a:r>
              <a:rPr lang="en-US" altLang="ja-JP" dirty="0"/>
              <a:t> Atkinson,</a:t>
            </a:r>
            <a:r>
              <a:rPr lang="ja-JP" altLang="en-US" dirty="0"/>
              <a:t> </a:t>
            </a:r>
            <a:r>
              <a:rPr lang="en-US" altLang="ja-JP" dirty="0"/>
              <a:t>A.</a:t>
            </a:r>
            <a:r>
              <a:rPr lang="ja-JP" altLang="en-US" dirty="0"/>
              <a:t> </a:t>
            </a:r>
            <a:r>
              <a:rPr lang="en-US" altLang="ja-JP" dirty="0"/>
              <a:t>B.,</a:t>
            </a:r>
            <a:r>
              <a:rPr lang="ja-JP" altLang="en-US" dirty="0"/>
              <a:t> </a:t>
            </a:r>
            <a:r>
              <a:rPr lang="en-US" altLang="ja-JP" dirty="0"/>
              <a:t> J.</a:t>
            </a:r>
            <a:r>
              <a:rPr lang="ja-JP" altLang="en-US" dirty="0"/>
              <a:t> </a:t>
            </a:r>
            <a:r>
              <a:rPr lang="en-US" altLang="ja-JP" dirty="0" err="1"/>
              <a:t>Hasell</a:t>
            </a:r>
            <a:r>
              <a:rPr lang="en-US" altLang="ja-JP" dirty="0"/>
              <a:t>, S.</a:t>
            </a:r>
            <a:r>
              <a:rPr lang="ja-JP" altLang="en-US" dirty="0"/>
              <a:t> </a:t>
            </a:r>
            <a:r>
              <a:rPr lang="en-US" altLang="ja-JP" dirty="0"/>
              <a:t>Morelli, and M.</a:t>
            </a:r>
            <a:r>
              <a:rPr lang="ja-JP" altLang="en-US" dirty="0"/>
              <a:t> </a:t>
            </a:r>
            <a:r>
              <a:rPr lang="en-US" altLang="ja-JP" dirty="0" err="1"/>
              <a:t>Roser</a:t>
            </a:r>
            <a:r>
              <a:rPr lang="ja-JP" altLang="en-US" dirty="0"/>
              <a:t> </a:t>
            </a:r>
            <a:r>
              <a:rPr lang="en-US" altLang="ja-JP" dirty="0"/>
              <a:t>[2017].</a:t>
            </a:r>
            <a:r>
              <a:rPr lang="ja-JP" altLang="en-US" dirty="0"/>
              <a:t> </a:t>
            </a:r>
            <a:r>
              <a:rPr lang="en-US" altLang="ja-JP" dirty="0"/>
              <a:t>The</a:t>
            </a:r>
            <a:r>
              <a:rPr lang="ja-JP" altLang="en-US" dirty="0"/>
              <a:t> </a:t>
            </a:r>
            <a:r>
              <a:rPr lang="en-US" altLang="ja-JP" dirty="0" err="1"/>
              <a:t>Chartbook</a:t>
            </a:r>
            <a:r>
              <a:rPr lang="ja-JP" altLang="en-US" dirty="0"/>
              <a:t> </a:t>
            </a:r>
            <a:r>
              <a:rPr lang="en-US" altLang="ja-JP" dirty="0"/>
              <a:t>of</a:t>
            </a:r>
            <a:r>
              <a:rPr lang="ja-JP" altLang="en-US" dirty="0"/>
              <a:t> </a:t>
            </a:r>
            <a:r>
              <a:rPr lang="en-US" altLang="ja-JP" dirty="0"/>
              <a:t>Economic</a:t>
            </a:r>
            <a:r>
              <a:rPr lang="ja-JP" altLang="en-US" dirty="0"/>
              <a:t> </a:t>
            </a:r>
            <a:r>
              <a:rPr lang="en-US" altLang="ja-JP" dirty="0"/>
              <a:t>Inequality</a:t>
            </a:r>
            <a:r>
              <a:rPr lang="ja-JP" altLang="en-US" dirty="0"/>
              <a:t> </a:t>
            </a:r>
            <a:r>
              <a:rPr lang="en-US" altLang="ja-JP" dirty="0"/>
              <a:t>(</a:t>
            </a:r>
            <a:r>
              <a:rPr lang="ja-JP" altLang="en-US" dirty="0"/>
              <a:t> </a:t>
            </a:r>
            <a:r>
              <a:rPr lang="en-US" altLang="ja-JP" dirty="0">
                <a:hlinkClick r:id="rId3"/>
              </a:rPr>
              <a:t>https://www.chartbookofeconomicinequality.com/</a:t>
            </a:r>
            <a:r>
              <a:rPr lang="ja-JP" altLang="en-US" dirty="0"/>
              <a:t> </a:t>
            </a:r>
            <a:r>
              <a:rPr lang="en-US" altLang="ja-JP" dirty="0"/>
              <a:t>).</a:t>
            </a:r>
          </a:p>
          <a:p>
            <a:r>
              <a:rPr lang="en-US" altLang="ja-JP" dirty="0"/>
              <a:t>World</a:t>
            </a:r>
            <a:r>
              <a:rPr lang="ja-JP" altLang="en-US" dirty="0"/>
              <a:t> </a:t>
            </a:r>
            <a:r>
              <a:rPr lang="en-US" altLang="ja-JP" dirty="0"/>
              <a:t>Wealth</a:t>
            </a:r>
            <a:r>
              <a:rPr lang="ja-JP" altLang="en-US" dirty="0"/>
              <a:t> </a:t>
            </a:r>
            <a:r>
              <a:rPr lang="en-US" altLang="ja-JP" dirty="0"/>
              <a:t>and</a:t>
            </a:r>
            <a:r>
              <a:rPr lang="ja-JP" altLang="en-US" dirty="0"/>
              <a:t> </a:t>
            </a:r>
            <a:r>
              <a:rPr lang="en-US" altLang="ja-JP" dirty="0"/>
              <a:t>Income</a:t>
            </a:r>
            <a:r>
              <a:rPr lang="ja-JP" altLang="en-US" dirty="0"/>
              <a:t> </a:t>
            </a:r>
            <a:r>
              <a:rPr lang="en-US" altLang="ja-JP" dirty="0"/>
              <a:t>Database</a:t>
            </a:r>
            <a:r>
              <a:rPr lang="ja-JP" altLang="en-US" dirty="0"/>
              <a:t> </a:t>
            </a:r>
            <a:r>
              <a:rPr lang="en-US" altLang="ja-JP" dirty="0"/>
              <a:t>(</a:t>
            </a:r>
            <a:r>
              <a:rPr lang="en-US" altLang="ja-JP" dirty="0">
                <a:hlinkClick r:id="rId4"/>
              </a:rPr>
              <a:t>http://wid.world/</a:t>
            </a:r>
            <a:r>
              <a:rPr lang="en-US" altLang="ja-JP" dirty="0"/>
              <a:t>).</a:t>
            </a:r>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30</a:t>
            </a:fld>
            <a:endParaRPr lang="en-US" altLang="ja-JP" dirty="0"/>
          </a:p>
        </p:txBody>
      </p:sp>
    </p:spTree>
    <p:extLst>
      <p:ext uri="{BB962C8B-B14F-4D97-AF65-F5344CB8AC3E}">
        <p14:creationId xmlns:p14="http://schemas.microsoft.com/office/powerpoint/2010/main" val="1794783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エレファント・カーブ</a:t>
            </a:r>
          </a:p>
        </p:txBody>
      </p:sp>
      <p:sp>
        <p:nvSpPr>
          <p:cNvPr id="3" name="コンテンツ プレースホルダー 2"/>
          <p:cNvSpPr>
            <a:spLocks noGrp="1"/>
          </p:cNvSpPr>
          <p:nvPr>
            <p:ph idx="1"/>
          </p:nvPr>
        </p:nvSpPr>
        <p:spPr/>
        <p:txBody>
          <a:bodyPr/>
          <a:lstStyle/>
          <a:p>
            <a:r>
              <a:rPr kumimoji="1" lang="ja-JP" altLang="en-US" dirty="0"/>
              <a:t>これは何のカーブ？</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a:t>
            </a:fld>
            <a:endParaRPr lang="en-US" altLang="ja-JP" dirty="0"/>
          </a:p>
        </p:txBody>
      </p:sp>
      <p:sp>
        <p:nvSpPr>
          <p:cNvPr id="5" name="テキスト ボックス 4"/>
          <p:cNvSpPr txBox="1"/>
          <p:nvPr/>
        </p:nvSpPr>
        <p:spPr>
          <a:xfrm>
            <a:off x="395536" y="5877272"/>
            <a:ext cx="7848872" cy="369332"/>
          </a:xfrm>
          <a:prstGeom prst="rect">
            <a:avLst/>
          </a:prstGeom>
          <a:noFill/>
        </p:spPr>
        <p:txBody>
          <a:bodyPr wrap="square" rtlCol="0">
            <a:spAutoFit/>
          </a:bodyPr>
          <a:lstStyle/>
          <a:p>
            <a:r>
              <a:rPr kumimoji="1" lang="ja-JP" altLang="en-US" dirty="0"/>
              <a:t>出所：ミラノヴィッチ</a:t>
            </a:r>
            <a:r>
              <a:rPr kumimoji="1" lang="en-US" altLang="ja-JP" dirty="0"/>
              <a:t>[2017]</a:t>
            </a:r>
            <a:r>
              <a:rPr kumimoji="1" lang="ja-JP" altLang="en-US" dirty="0"/>
              <a:t>表紙。</a:t>
            </a:r>
          </a:p>
        </p:txBody>
      </p:sp>
    </p:spTree>
    <p:extLst>
      <p:ext uri="{BB962C8B-B14F-4D97-AF65-F5344CB8AC3E}">
        <p14:creationId xmlns:p14="http://schemas.microsoft.com/office/powerpoint/2010/main" val="858134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エレファントカーブ</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a:t>
            </a:fld>
            <a:endParaRPr lang="en-US" altLang="ja-JP" dirty="0"/>
          </a:p>
        </p:txBody>
      </p:sp>
      <p:sp>
        <p:nvSpPr>
          <p:cNvPr id="6" name="テキスト ボックス 5"/>
          <p:cNvSpPr txBox="1"/>
          <p:nvPr/>
        </p:nvSpPr>
        <p:spPr>
          <a:xfrm>
            <a:off x="539552" y="6309320"/>
            <a:ext cx="7560840" cy="369332"/>
          </a:xfrm>
          <a:prstGeom prst="rect">
            <a:avLst/>
          </a:prstGeom>
          <a:noFill/>
        </p:spPr>
        <p:txBody>
          <a:bodyPr wrap="square" rtlCol="0">
            <a:spAutoFit/>
          </a:bodyPr>
          <a:lstStyle/>
          <a:p>
            <a:r>
              <a:rPr kumimoji="1" lang="ja-JP" altLang="en-US" dirty="0"/>
              <a:t>出所：ミラノヴィッチ</a:t>
            </a:r>
            <a:r>
              <a:rPr kumimoji="1" lang="en-US" altLang="ja-JP" dirty="0"/>
              <a:t>[2017]Kindle</a:t>
            </a:r>
            <a:r>
              <a:rPr kumimoji="1" lang="ja-JP" altLang="en-US" dirty="0"/>
              <a:t>版</a:t>
            </a:r>
            <a:r>
              <a:rPr lang="ja-JP" altLang="en-US" dirty="0"/>
              <a:t>位置</a:t>
            </a:r>
            <a:r>
              <a:rPr lang="en-US" altLang="ja-JP" dirty="0"/>
              <a:t>No.270</a:t>
            </a:r>
            <a:r>
              <a:rPr lang="ja-JP" altLang="en-US" dirty="0" err="1"/>
              <a:t>。</a:t>
            </a:r>
            <a:endParaRPr kumimoji="1" lang="ja-JP" altLang="en-US" dirty="0"/>
          </a:p>
        </p:txBody>
      </p:sp>
    </p:spTree>
    <p:extLst>
      <p:ext uri="{BB962C8B-B14F-4D97-AF65-F5344CB8AC3E}">
        <p14:creationId xmlns:p14="http://schemas.microsoft.com/office/powerpoint/2010/main" val="1501149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512168"/>
          </a:xfrm>
        </p:spPr>
        <p:txBody>
          <a:bodyPr>
            <a:normAutofit fontScale="90000"/>
          </a:bodyPr>
          <a:lstStyle/>
          <a:p>
            <a:r>
              <a:rPr kumimoji="1" lang="en-US" altLang="ja-JP" sz="3600" dirty="0"/>
              <a:t>1988-2008</a:t>
            </a:r>
            <a:r>
              <a:rPr kumimoji="1" lang="ja-JP" altLang="en-US" sz="3600" dirty="0"/>
              <a:t>年の所得の伸び率が大きかった人々</a:t>
            </a:r>
            <a:r>
              <a:rPr kumimoji="1" lang="en-US" altLang="ja-JP" sz="3600" dirty="0"/>
              <a:t>=</a:t>
            </a:r>
            <a:r>
              <a:rPr kumimoji="1" lang="ja-JP" altLang="en-US" sz="3600" dirty="0"/>
              <a:t>グローバリゼーションの</a:t>
            </a:r>
            <a:r>
              <a:rPr lang="ja-JP" altLang="en-US" sz="3600" dirty="0"/>
              <a:t>勝ち組（ミラノヴィッチ</a:t>
            </a:r>
            <a:r>
              <a:rPr lang="en-US" altLang="ja-JP" sz="3600" dirty="0"/>
              <a:t>[2017]</a:t>
            </a:r>
            <a:r>
              <a:rPr kumimoji="1" lang="ja-JP" altLang="en-US" sz="3600" dirty="0"/>
              <a:t>）</a:t>
            </a:r>
          </a:p>
        </p:txBody>
      </p:sp>
      <p:sp>
        <p:nvSpPr>
          <p:cNvPr id="3" name="コンテンツ プレースホルダー 2"/>
          <p:cNvSpPr>
            <a:spLocks noGrp="1"/>
          </p:cNvSpPr>
          <p:nvPr>
            <p:ph idx="1"/>
          </p:nvPr>
        </p:nvSpPr>
        <p:spPr>
          <a:xfrm>
            <a:off x="457200" y="1916832"/>
            <a:ext cx="8229600" cy="4536504"/>
          </a:xfrm>
        </p:spPr>
        <p:txBody>
          <a:bodyPr>
            <a:normAutofit fontScale="92500" lnSpcReduction="10000"/>
          </a:bodyPr>
          <a:lstStyle/>
          <a:p>
            <a:r>
              <a:rPr kumimoji="1" lang="ja-JP" altLang="en-US" dirty="0"/>
              <a:t>所得分布の第</a:t>
            </a:r>
            <a:r>
              <a:rPr lang="en-US" altLang="ja-JP" dirty="0"/>
              <a:t>50</a:t>
            </a:r>
            <a:r>
              <a:rPr lang="ja-JP" altLang="en-US" dirty="0"/>
              <a:t>分位（</a:t>
            </a:r>
            <a:r>
              <a:rPr lang="en-US" altLang="ja-JP" dirty="0"/>
              <a:t>A</a:t>
            </a:r>
            <a:r>
              <a:rPr lang="ja-JP" altLang="en-US" dirty="0"/>
              <a:t>）を中心にした</a:t>
            </a:r>
            <a:r>
              <a:rPr lang="en-US" altLang="ja-JP" dirty="0"/>
              <a:t>40-60</a:t>
            </a:r>
            <a:r>
              <a:rPr lang="ja-JP" altLang="en-US" dirty="0"/>
              <a:t>分位の人々</a:t>
            </a:r>
            <a:r>
              <a:rPr lang="en-US" altLang="ja-JP" dirty="0"/>
              <a:t>(</a:t>
            </a:r>
            <a:r>
              <a:rPr lang="ja-JP" altLang="en-US" dirty="0"/>
              <a:t>世界の人口の</a:t>
            </a:r>
            <a:r>
              <a:rPr lang="en-US" altLang="ja-JP" dirty="0"/>
              <a:t>5</a:t>
            </a:r>
            <a:r>
              <a:rPr lang="ja-JP" altLang="en-US" dirty="0"/>
              <a:t>分の</a:t>
            </a:r>
            <a:r>
              <a:rPr lang="en-US" altLang="ja-JP" dirty="0"/>
              <a:t>1)</a:t>
            </a:r>
          </a:p>
          <a:p>
            <a:pPr lvl="1"/>
            <a:r>
              <a:rPr lang="en-US" altLang="ja-JP" dirty="0"/>
              <a:t>9</a:t>
            </a:r>
            <a:r>
              <a:rPr lang="ja-JP" altLang="en-US" dirty="0"/>
              <a:t>割はアジアの新興経済の人々</a:t>
            </a:r>
            <a:endParaRPr lang="en-US" altLang="ja-JP" dirty="0"/>
          </a:p>
          <a:p>
            <a:pPr lvl="1"/>
            <a:r>
              <a:rPr lang="ja-JP" altLang="en-US" dirty="0" smtClean="0"/>
              <a:t>＿＿＿＿が </a:t>
            </a:r>
            <a:r>
              <a:rPr lang="ja-JP" altLang="en-US" dirty="0"/>
              <a:t>圧倒的 だ が，インド や タイ，ベトナム， インドネシア の 人 たち も 含む。</a:t>
            </a:r>
            <a:endParaRPr lang="en-US" altLang="ja-JP" dirty="0"/>
          </a:p>
          <a:p>
            <a:pPr lvl="2"/>
            <a:r>
              <a:rPr lang="ja-JP" altLang="en-US" dirty="0"/>
              <a:t>それぞれの国の富裕層でなく中間層</a:t>
            </a:r>
          </a:p>
          <a:p>
            <a:r>
              <a:rPr kumimoji="1" lang="ja-JP" altLang="en-US" dirty="0"/>
              <a:t>最富裕層上位</a:t>
            </a:r>
            <a:r>
              <a:rPr kumimoji="1" lang="en-US" altLang="ja-JP" dirty="0"/>
              <a:t>1</a:t>
            </a:r>
            <a:r>
              <a:rPr kumimoji="1" lang="ja-JP" altLang="en-US" dirty="0"/>
              <a:t>％（</a:t>
            </a:r>
            <a:r>
              <a:rPr kumimoji="1" lang="en-US" altLang="ja-JP" dirty="0"/>
              <a:t>C</a:t>
            </a:r>
            <a:r>
              <a:rPr kumimoji="1" lang="ja-JP" altLang="en-US" dirty="0"/>
              <a:t>）</a:t>
            </a:r>
            <a:endParaRPr kumimoji="1" lang="en-US" altLang="ja-JP" dirty="0"/>
          </a:p>
          <a:p>
            <a:pPr lvl="1"/>
            <a:r>
              <a:rPr lang="ja-JP" altLang="en-US" dirty="0"/>
              <a:t>半分はアメリカ人</a:t>
            </a:r>
            <a:endParaRPr lang="en-US" altLang="ja-JP" dirty="0"/>
          </a:p>
          <a:p>
            <a:pPr lvl="2"/>
            <a:r>
              <a:rPr kumimoji="1" lang="ja-JP" altLang="en-US" dirty="0"/>
              <a:t>アメリカ人の約</a:t>
            </a:r>
            <a:r>
              <a:rPr kumimoji="1" lang="en-US" altLang="ja-JP" dirty="0"/>
              <a:t>12%</a:t>
            </a:r>
            <a:r>
              <a:rPr kumimoji="1" lang="ja-JP" altLang="en-US" dirty="0" err="1"/>
              <a:t>，</a:t>
            </a:r>
            <a:r>
              <a:rPr kumimoji="1" lang="ja-JP" altLang="en-US" dirty="0"/>
              <a:t>日本人の約</a:t>
            </a:r>
            <a:r>
              <a:rPr kumimoji="1" lang="en-US" altLang="ja-JP" dirty="0"/>
              <a:t>4%</a:t>
            </a:r>
            <a:r>
              <a:rPr kumimoji="1" lang="ja-JP" altLang="en-US" dirty="0"/>
              <a:t>が最富裕層</a:t>
            </a:r>
            <a:endParaRPr kumimoji="1" lang="en-US" altLang="ja-JP" dirty="0"/>
          </a:p>
          <a:p>
            <a:pPr lvl="1"/>
            <a:r>
              <a:rPr kumimoji="1" lang="ja-JP" altLang="en-US" dirty="0"/>
              <a:t>残りほとんどは西欧，日本，オセアニア</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a:t>
            </a:fld>
            <a:endParaRPr lang="en-US" altLang="ja-JP" dirty="0"/>
          </a:p>
        </p:txBody>
      </p:sp>
    </p:spTree>
    <p:extLst>
      <p:ext uri="{BB962C8B-B14F-4D97-AF65-F5344CB8AC3E}">
        <p14:creationId xmlns:p14="http://schemas.microsoft.com/office/powerpoint/2010/main" val="3442133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600" dirty="0"/>
              <a:t>1988-2008</a:t>
            </a:r>
            <a:r>
              <a:rPr lang="ja-JP" altLang="en-US" sz="3600" dirty="0"/>
              <a:t>年の所得の伸び率が小さかった人々</a:t>
            </a:r>
            <a:r>
              <a:rPr lang="en-US" altLang="ja-JP" sz="3600" dirty="0"/>
              <a:t>=</a:t>
            </a:r>
            <a:r>
              <a:rPr lang="ja-JP" altLang="en-US" sz="3600" dirty="0"/>
              <a:t>グローバリゼーションの負け組（ミラノヴィッチ</a:t>
            </a:r>
            <a:r>
              <a:rPr lang="en-US" altLang="ja-JP" sz="3600" dirty="0"/>
              <a:t>[2017]</a:t>
            </a:r>
            <a:r>
              <a:rPr lang="ja-JP" altLang="en-US" sz="3600" dirty="0"/>
              <a:t>）</a:t>
            </a:r>
            <a:endParaRPr kumimoji="1" lang="ja-JP" altLang="en-US" sz="3600" dirty="0"/>
          </a:p>
        </p:txBody>
      </p:sp>
      <p:sp>
        <p:nvSpPr>
          <p:cNvPr id="3" name="コンテンツ プレースホルダー 2"/>
          <p:cNvSpPr>
            <a:spLocks noGrp="1"/>
          </p:cNvSpPr>
          <p:nvPr>
            <p:ph idx="1"/>
          </p:nvPr>
        </p:nvSpPr>
        <p:spPr>
          <a:xfrm>
            <a:off x="395536" y="2132857"/>
            <a:ext cx="8229600" cy="4713018"/>
          </a:xfrm>
        </p:spPr>
        <p:txBody>
          <a:bodyPr/>
          <a:lstStyle/>
          <a:p>
            <a:r>
              <a:rPr kumimoji="1" lang="ja-JP" altLang="en-US" dirty="0"/>
              <a:t>第</a:t>
            </a:r>
            <a:r>
              <a:rPr kumimoji="1" lang="en-US" altLang="ja-JP" dirty="0"/>
              <a:t>80</a:t>
            </a:r>
            <a:r>
              <a:rPr kumimoji="1" lang="ja-JP" altLang="en-US" dirty="0"/>
              <a:t>分位（</a:t>
            </a:r>
            <a:r>
              <a:rPr kumimoji="1" lang="en-US" altLang="ja-JP" dirty="0"/>
              <a:t>B</a:t>
            </a:r>
            <a:r>
              <a:rPr kumimoji="1" lang="ja-JP" altLang="en-US" dirty="0"/>
              <a:t>）の人々</a:t>
            </a:r>
            <a:endParaRPr kumimoji="1" lang="en-US" altLang="ja-JP" dirty="0"/>
          </a:p>
          <a:p>
            <a:pPr lvl="1"/>
            <a:r>
              <a:rPr lang="ja-JP" altLang="en-US" dirty="0"/>
              <a:t>アメリカ人，ドイツ人，日本人が大半を占める</a:t>
            </a:r>
            <a:endParaRPr lang="en-US" altLang="ja-JP" dirty="0"/>
          </a:p>
          <a:p>
            <a:pPr lvl="1"/>
            <a:r>
              <a:rPr kumimoji="1" lang="ja-JP" altLang="en-US" dirty="0"/>
              <a:t>それぞれの国の所得分布では下半分に属している</a:t>
            </a:r>
            <a:endParaRPr kumimoji="1" lang="en-US" altLang="ja-JP" dirty="0"/>
          </a:p>
          <a:p>
            <a:pPr lvl="2"/>
            <a:r>
              <a:rPr lang="ja-JP" altLang="en-US" dirty="0"/>
              <a:t>アメリカ人の下位</a:t>
            </a:r>
            <a:r>
              <a:rPr lang="en-US" altLang="ja-JP" dirty="0"/>
              <a:t>50%</a:t>
            </a:r>
            <a:r>
              <a:rPr lang="ja-JP" altLang="en-US" dirty="0"/>
              <a:t>：</a:t>
            </a:r>
            <a:r>
              <a:rPr lang="en-US" altLang="ja-JP" dirty="0"/>
              <a:t>0.7%</a:t>
            </a:r>
            <a:r>
              <a:rPr lang="ja-JP" altLang="en-US" dirty="0"/>
              <a:t>成長</a:t>
            </a:r>
            <a:endParaRPr lang="en-US" altLang="ja-JP" dirty="0"/>
          </a:p>
          <a:p>
            <a:pPr lvl="2"/>
            <a:r>
              <a:rPr kumimoji="1" lang="ja-JP" altLang="en-US" dirty="0"/>
              <a:t>ドイツ人の下位</a:t>
            </a:r>
            <a:r>
              <a:rPr kumimoji="1" lang="en-US" altLang="ja-JP" dirty="0"/>
              <a:t>50%</a:t>
            </a:r>
            <a:r>
              <a:rPr kumimoji="1" lang="ja-JP" altLang="en-US" dirty="0"/>
              <a:t>：</a:t>
            </a:r>
            <a:r>
              <a:rPr kumimoji="1" lang="en-US" altLang="ja-JP" dirty="0"/>
              <a:t>21-23%</a:t>
            </a:r>
            <a:r>
              <a:rPr kumimoji="1" lang="ja-JP" altLang="en-US" dirty="0"/>
              <a:t>成長</a:t>
            </a:r>
            <a:endParaRPr kumimoji="1" lang="en-US" altLang="ja-JP" dirty="0"/>
          </a:p>
          <a:p>
            <a:pPr lvl="2"/>
            <a:r>
              <a:rPr lang="ja-JP" altLang="en-US" dirty="0"/>
              <a:t>日本人の下位</a:t>
            </a:r>
            <a:r>
              <a:rPr lang="en-US" altLang="ja-JP" dirty="0"/>
              <a:t>50%</a:t>
            </a:r>
            <a:r>
              <a:rPr lang="ja-JP" altLang="en-US" dirty="0"/>
              <a:t>：マイナス成長</a:t>
            </a:r>
            <a:r>
              <a:rPr lang="en-US" altLang="ja-JP" dirty="0"/>
              <a:t>(</a:t>
            </a:r>
            <a:r>
              <a:rPr lang="ja-JP" altLang="en-US" dirty="0"/>
              <a:t>日本全体で</a:t>
            </a:r>
            <a:r>
              <a:rPr lang="en-US" altLang="ja-JP" dirty="0"/>
              <a:t>3-4%</a:t>
            </a:r>
            <a:r>
              <a:rPr lang="ja-JP" altLang="en-US" dirty="0"/>
              <a:t>成長</a:t>
            </a:r>
            <a:r>
              <a:rPr lang="en-US" altLang="ja-JP" dirty="0"/>
              <a:t>)</a:t>
            </a:r>
          </a:p>
          <a:p>
            <a:pPr lvl="2"/>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a:t>
            </a:fld>
            <a:endParaRPr lang="en-US" altLang="ja-JP" dirty="0"/>
          </a:p>
        </p:txBody>
      </p:sp>
    </p:spTree>
    <p:extLst>
      <p:ext uri="{BB962C8B-B14F-4D97-AF65-F5344CB8AC3E}">
        <p14:creationId xmlns:p14="http://schemas.microsoft.com/office/powerpoint/2010/main" val="2743195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所得の絶対増加の割合でみると</a:t>
            </a:r>
          </a:p>
        </p:txBody>
      </p:sp>
      <p:sp>
        <p:nvSpPr>
          <p:cNvPr id="3" name="コンテンツ プレースホルダー 2"/>
          <p:cNvSpPr>
            <a:spLocks noGrp="1"/>
          </p:cNvSpPr>
          <p:nvPr>
            <p:ph idx="1"/>
          </p:nvPr>
        </p:nvSpPr>
        <p:spPr>
          <a:xfrm>
            <a:off x="443662" y="1340768"/>
            <a:ext cx="8229600" cy="1496303"/>
          </a:xfrm>
        </p:spPr>
        <p:txBody>
          <a:bodyPr>
            <a:normAutofit fontScale="92500" lnSpcReduction="20000"/>
          </a:bodyPr>
          <a:lstStyle/>
          <a:p>
            <a:r>
              <a:rPr kumimoji="1" lang="ja-JP" altLang="en-US" dirty="0"/>
              <a:t>上位</a:t>
            </a:r>
            <a:r>
              <a:rPr kumimoji="1" lang="en-US" altLang="ja-JP" dirty="0"/>
              <a:t>1%</a:t>
            </a:r>
            <a:r>
              <a:rPr kumimoji="1" lang="ja-JP" altLang="en-US" dirty="0"/>
              <a:t>は世界の所得増加分の</a:t>
            </a:r>
            <a:r>
              <a:rPr kumimoji="1" lang="en-US" altLang="ja-JP" dirty="0"/>
              <a:t>19%</a:t>
            </a:r>
            <a:r>
              <a:rPr kumimoji="1" lang="ja-JP" altLang="en-US" dirty="0"/>
              <a:t>を入手</a:t>
            </a:r>
            <a:endParaRPr kumimoji="1" lang="en-US" altLang="ja-JP" dirty="0"/>
          </a:p>
          <a:p>
            <a:r>
              <a:rPr lang="ja-JP" altLang="en-US" dirty="0"/>
              <a:t>上位</a:t>
            </a:r>
            <a:r>
              <a:rPr lang="en-US" altLang="ja-JP" dirty="0"/>
              <a:t>5%</a:t>
            </a:r>
            <a:r>
              <a:rPr lang="ja-JP" altLang="en-US" dirty="0"/>
              <a:t>は</a:t>
            </a:r>
            <a:r>
              <a:rPr lang="en-US" altLang="ja-JP" dirty="0"/>
              <a:t>44%</a:t>
            </a:r>
            <a:r>
              <a:rPr lang="ja-JP" altLang="en-US" dirty="0"/>
              <a:t>を入手</a:t>
            </a:r>
            <a:endParaRPr lang="en-US" altLang="ja-JP" dirty="0"/>
          </a:p>
          <a:p>
            <a:r>
              <a:rPr lang="en-US" altLang="ja-JP" dirty="0"/>
              <a:t>80</a:t>
            </a:r>
            <a:r>
              <a:rPr lang="ja-JP" altLang="en-US" dirty="0"/>
              <a:t>分位も</a:t>
            </a:r>
            <a:r>
              <a:rPr lang="en-US" altLang="ja-JP" dirty="0"/>
              <a:t>3%</a:t>
            </a:r>
            <a:r>
              <a:rPr lang="ja-JP" altLang="en-US" dirty="0"/>
              <a:t>得ており，</a:t>
            </a:r>
            <a:r>
              <a:rPr lang="en-US" altLang="ja-JP" dirty="0"/>
              <a:t>50</a:t>
            </a:r>
            <a:r>
              <a:rPr lang="ja-JP" altLang="en-US" dirty="0"/>
              <a:t>分位の</a:t>
            </a:r>
            <a:r>
              <a:rPr lang="en-US" altLang="ja-JP" dirty="0"/>
              <a:t>2%</a:t>
            </a:r>
            <a:r>
              <a:rPr lang="ja-JP" altLang="en-US" dirty="0"/>
              <a:t>より大きい</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8</a:t>
            </a:fld>
            <a:endParaRPr lang="en-US" altLang="ja-JP" dirty="0"/>
          </a:p>
        </p:txBody>
      </p:sp>
      <p:sp>
        <p:nvSpPr>
          <p:cNvPr id="5" name="テキスト ボックス 4"/>
          <p:cNvSpPr txBox="1"/>
          <p:nvPr/>
        </p:nvSpPr>
        <p:spPr>
          <a:xfrm>
            <a:off x="6804248" y="4802104"/>
            <a:ext cx="2016224" cy="923330"/>
          </a:xfrm>
          <a:prstGeom prst="rect">
            <a:avLst/>
          </a:prstGeom>
          <a:noFill/>
        </p:spPr>
        <p:txBody>
          <a:bodyPr wrap="square" rtlCol="0">
            <a:spAutoFit/>
          </a:bodyPr>
          <a:lstStyle/>
          <a:p>
            <a:r>
              <a:rPr kumimoji="1" lang="ja-JP" altLang="en-US" dirty="0"/>
              <a:t>出所：ミラノヴィッチ</a:t>
            </a:r>
            <a:r>
              <a:rPr kumimoji="1" lang="en-US" altLang="ja-JP" dirty="0"/>
              <a:t>[2017]Kindle</a:t>
            </a:r>
            <a:r>
              <a:rPr kumimoji="1" lang="ja-JP" altLang="en-US" dirty="0"/>
              <a:t>版位置</a:t>
            </a:r>
            <a:r>
              <a:rPr kumimoji="1" lang="en-US" altLang="ja-JP" dirty="0"/>
              <a:t>515</a:t>
            </a:r>
            <a:r>
              <a:rPr lang="ja-JP" altLang="en-US" dirty="0" err="1"/>
              <a:t>。</a:t>
            </a:r>
            <a:endParaRPr kumimoji="1" lang="ja-JP" altLang="en-US" dirty="0"/>
          </a:p>
        </p:txBody>
      </p:sp>
    </p:spTree>
    <p:extLst>
      <p:ext uri="{BB962C8B-B14F-4D97-AF65-F5344CB8AC3E}">
        <p14:creationId xmlns:p14="http://schemas.microsoft.com/office/powerpoint/2010/main" val="2023004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グローバル中間層の台頭</a:t>
            </a:r>
          </a:p>
        </p:txBody>
      </p:sp>
      <p:sp>
        <p:nvSpPr>
          <p:cNvPr id="3" name="コンテンツ プレースホルダー 2"/>
          <p:cNvSpPr>
            <a:spLocks noGrp="1"/>
          </p:cNvSpPr>
          <p:nvPr>
            <p:ph idx="1"/>
          </p:nvPr>
        </p:nvSpPr>
        <p:spPr>
          <a:xfrm>
            <a:off x="457200" y="1268761"/>
            <a:ext cx="8229600" cy="1008112"/>
          </a:xfrm>
        </p:spPr>
        <p:txBody>
          <a:bodyPr>
            <a:normAutofit fontScale="92500" lnSpcReduction="10000"/>
          </a:bodyPr>
          <a:lstStyle/>
          <a:p>
            <a:r>
              <a:rPr kumimoji="1" lang="ja-JP" altLang="en-US" dirty="0"/>
              <a:t>世界は全体としてみればより平等に</a:t>
            </a:r>
            <a:r>
              <a:rPr lang="ja-JP" altLang="en-US" dirty="0"/>
              <a:t>なった</a:t>
            </a:r>
            <a:endParaRPr lang="en-US" altLang="ja-JP" dirty="0"/>
          </a:p>
          <a:p>
            <a:r>
              <a:rPr kumimoji="1" lang="ja-JP" altLang="en-US" dirty="0"/>
              <a:t>その最大の要因は中国の成長</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9</a:t>
            </a:fld>
            <a:endParaRPr lang="en-US" altLang="ja-JP" dirty="0"/>
          </a:p>
        </p:txBody>
      </p:sp>
      <p:sp>
        <p:nvSpPr>
          <p:cNvPr id="6" name="テキスト ボックス 5"/>
          <p:cNvSpPr txBox="1"/>
          <p:nvPr/>
        </p:nvSpPr>
        <p:spPr>
          <a:xfrm>
            <a:off x="6804248" y="4802104"/>
            <a:ext cx="2016224" cy="923330"/>
          </a:xfrm>
          <a:prstGeom prst="rect">
            <a:avLst/>
          </a:prstGeom>
          <a:noFill/>
        </p:spPr>
        <p:txBody>
          <a:bodyPr wrap="square" rtlCol="0">
            <a:spAutoFit/>
          </a:bodyPr>
          <a:lstStyle/>
          <a:p>
            <a:r>
              <a:rPr kumimoji="1" lang="ja-JP" altLang="en-US" dirty="0"/>
              <a:t>出所：ミラノヴィッチ</a:t>
            </a:r>
            <a:r>
              <a:rPr kumimoji="1" lang="en-US" altLang="ja-JP" dirty="0"/>
              <a:t>[2017]Kindle</a:t>
            </a:r>
            <a:r>
              <a:rPr kumimoji="1" lang="ja-JP" altLang="en-US" dirty="0"/>
              <a:t>版位置</a:t>
            </a:r>
            <a:r>
              <a:rPr kumimoji="1" lang="en-US" altLang="ja-JP" dirty="0"/>
              <a:t>639</a:t>
            </a:r>
            <a:r>
              <a:rPr lang="ja-JP" altLang="en-US" dirty="0" err="1"/>
              <a:t>。</a:t>
            </a:r>
            <a:endParaRPr kumimoji="1" lang="ja-JP" altLang="en-US" dirty="0"/>
          </a:p>
        </p:txBody>
      </p:sp>
    </p:spTree>
    <p:extLst>
      <p:ext uri="{BB962C8B-B14F-4D97-AF65-F5344CB8AC3E}">
        <p14:creationId xmlns:p14="http://schemas.microsoft.com/office/powerpoint/2010/main" val="1440934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日本経済テーマ1">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日本経済テーマ1" id="{51632FA8-D42D-4C65-998C-B0D28B09122C}" vid="{DCB1BB0D-71EF-4E0B-BA2F-7D4A958EABD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日本経済テーマ1</Template>
  <TotalTime>1341</TotalTime>
  <Words>1837</Words>
  <Application>Microsoft Office PowerPoint</Application>
  <PresentationFormat>画面に合わせる (4:3)</PresentationFormat>
  <Paragraphs>182</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日本経済テーマ1</vt:lpstr>
      <vt:lpstr>Ⅱ　世界経済の潮流と現代日本経済</vt:lpstr>
      <vt:lpstr>構成</vt:lpstr>
      <vt:lpstr>１　グローバルに見た所得の動態</vt:lpstr>
      <vt:lpstr>エレファント・カーブ</vt:lpstr>
      <vt:lpstr>エレファントカーブ</vt:lpstr>
      <vt:lpstr>1988-2008年の所得の伸び率が大きかった人々=グローバリゼーションの勝ち組（ミラノヴィッチ[2017]）</vt:lpstr>
      <vt:lpstr>1988-2008年の所得の伸び率が小さかった人々=グローバリゼーションの負け組（ミラノヴィッチ[2017]）</vt:lpstr>
      <vt:lpstr>所得の絶対増加の割合でみると</vt:lpstr>
      <vt:lpstr>グローバル中間層の台頭</vt:lpstr>
      <vt:lpstr>グローバル中間層台頭の原動力：中所得国，特にアジアの経済成長</vt:lpstr>
      <vt:lpstr>ハイパー富裕層への富の集中</vt:lpstr>
      <vt:lpstr>国の1人当たりGDPでみた人口分布</vt:lpstr>
      <vt:lpstr>２　先進諸国における格差の動向</vt:lpstr>
      <vt:lpstr>先進国各国内での所得格差は拡大傾向にある</vt:lpstr>
      <vt:lpstr>先進国や中国での上位1%の所得シェアは拡大傾向にある</vt:lpstr>
      <vt:lpstr>上位10%のシェアも拡大している</vt:lpstr>
      <vt:lpstr>日本の所得格差とは？</vt:lpstr>
      <vt:lpstr>３　先進諸国における長期停滞</vt:lpstr>
      <vt:lpstr>先進国における経済成長率の屈折</vt:lpstr>
      <vt:lpstr>低金利と低インフレの持続</vt:lpstr>
      <vt:lpstr>低金利，低インフレとバブル</vt:lpstr>
      <vt:lpstr>GDPギャップは解消しつつあるのに長期停滞の中にある</vt:lpstr>
      <vt:lpstr>潜在GDP自体が持続的に低下している（福田[2017]）</vt:lpstr>
      <vt:lpstr>４　本講義の視点と課題</vt:lpstr>
      <vt:lpstr>まとめ（１）</vt:lpstr>
      <vt:lpstr>まとめ（２）</vt:lpstr>
      <vt:lpstr>本講義の視点</vt:lpstr>
      <vt:lpstr>本講義の課題</vt:lpstr>
      <vt:lpstr>参考文献</vt:lpstr>
      <vt:lpstr>使用データベース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Nozomu Kawabata</dc:creator>
  <cp:lastModifiedBy>Nozomu</cp:lastModifiedBy>
  <cp:revision>68</cp:revision>
  <dcterms:created xsi:type="dcterms:W3CDTF">2018-02-15T12:18:41Z</dcterms:created>
  <dcterms:modified xsi:type="dcterms:W3CDTF">2018-04-02T05:03:35Z</dcterms:modified>
</cp:coreProperties>
</file>