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7" r:id="rId1"/>
  </p:sldMasterIdLst>
  <p:notesMasterIdLst>
    <p:notesMasterId r:id="rId27"/>
  </p:notesMasterIdLst>
  <p:handoutMasterIdLst>
    <p:handoutMasterId r:id="rId28"/>
  </p:handoutMasterIdLst>
  <p:sldIdLst>
    <p:sldId id="256" r:id="rId2"/>
    <p:sldId id="258" r:id="rId3"/>
    <p:sldId id="259" r:id="rId4"/>
    <p:sldId id="299" r:id="rId5"/>
    <p:sldId id="309" r:id="rId6"/>
    <p:sldId id="310" r:id="rId7"/>
    <p:sldId id="315" r:id="rId8"/>
    <p:sldId id="261" r:id="rId9"/>
    <p:sldId id="304" r:id="rId10"/>
    <p:sldId id="305" r:id="rId11"/>
    <p:sldId id="277" r:id="rId12"/>
    <p:sldId id="313" r:id="rId13"/>
    <p:sldId id="306" r:id="rId14"/>
    <p:sldId id="295" r:id="rId15"/>
    <p:sldId id="278" r:id="rId16"/>
    <p:sldId id="280" r:id="rId17"/>
    <p:sldId id="282" r:id="rId18"/>
    <p:sldId id="311" r:id="rId19"/>
    <p:sldId id="314" r:id="rId20"/>
    <p:sldId id="312" r:id="rId21"/>
    <p:sldId id="307" r:id="rId22"/>
    <p:sldId id="288" r:id="rId23"/>
    <p:sldId id="291" r:id="rId24"/>
    <p:sldId id="317" r:id="rId25"/>
    <p:sldId id="293" r:id="rId26"/>
  </p:sldIdLst>
  <p:sldSz cx="9144000" cy="6858000" type="screen4x3"/>
  <p:notesSz cx="6735763" cy="9866313"/>
  <p:defaultTextStyle>
    <a:defPPr>
      <a:defRPr lang="ja-JP"/>
    </a:defPPr>
    <a:lvl1pPr algn="l" rtl="0" fontAlgn="base">
      <a:spcBef>
        <a:spcPct val="0"/>
      </a:spcBef>
      <a:spcAft>
        <a:spcPct val="0"/>
      </a:spcAft>
      <a:defRPr kumimoji="1" kern="1200">
        <a:solidFill>
          <a:schemeClr val="tx1"/>
        </a:solidFill>
        <a:latin typeface="Verdana"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Verdana"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Verdana"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Verdana"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Verdana" pitchFamily="34"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65" autoAdjust="0"/>
    <p:restoredTop sz="94471" autoAdjust="0"/>
  </p:normalViewPr>
  <p:slideViewPr>
    <p:cSldViewPr>
      <p:cViewPr varScale="1">
        <p:scale>
          <a:sx n="104" d="100"/>
          <a:sy n="104" d="100"/>
        </p:scale>
        <p:origin x="-144" y="-96"/>
      </p:cViewPr>
      <p:guideLst>
        <p:guide orient="horz" pos="2160"/>
        <p:guide pos="2880"/>
      </p:guideLst>
    </p:cSldViewPr>
  </p:slideViewPr>
  <p:outlineViewPr>
    <p:cViewPr>
      <p:scale>
        <a:sx n="33" d="100"/>
        <a:sy n="33" d="100"/>
      </p:scale>
      <p:origin x="0" y="809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408" tIns="45704" rIns="91408" bIns="45704" numCol="1" anchor="t" anchorCtr="0" compatLnSpc="1">
            <a:prstTxWarp prst="textNoShape">
              <a:avLst/>
            </a:prstTxWarp>
          </a:bodyPr>
          <a:lstStyle>
            <a:lvl1pPr defTabSz="914489">
              <a:defRPr sz="1200">
                <a:latin typeface="Arial" charset="0"/>
              </a:defRPr>
            </a:lvl1pPr>
          </a:lstStyle>
          <a:p>
            <a:pPr>
              <a:defRPr/>
            </a:pPr>
            <a:endParaRPr lang="en-US" altLang="ja-JP"/>
          </a:p>
        </p:txBody>
      </p:sp>
      <p:sp>
        <p:nvSpPr>
          <p:cNvPr id="83971" name="Rectangle 3"/>
          <p:cNvSpPr>
            <a:spLocks noGrp="1" noChangeArrowheads="1"/>
          </p:cNvSpPr>
          <p:nvPr>
            <p:ph type="dt" sz="quarter" idx="1"/>
          </p:nvPr>
        </p:nvSpPr>
        <p:spPr bwMode="auto">
          <a:xfrm>
            <a:off x="3814763" y="0"/>
            <a:ext cx="2919412" cy="493713"/>
          </a:xfrm>
          <a:prstGeom prst="rect">
            <a:avLst/>
          </a:prstGeom>
          <a:noFill/>
          <a:ln w="9525">
            <a:noFill/>
            <a:miter lim="800000"/>
            <a:headEnd/>
            <a:tailEnd/>
          </a:ln>
          <a:effectLst/>
        </p:spPr>
        <p:txBody>
          <a:bodyPr vert="horz" wrap="square" lIns="91408" tIns="45704" rIns="91408" bIns="45704" numCol="1" anchor="t" anchorCtr="0" compatLnSpc="1">
            <a:prstTxWarp prst="textNoShape">
              <a:avLst/>
            </a:prstTxWarp>
          </a:bodyPr>
          <a:lstStyle>
            <a:lvl1pPr algn="r" defTabSz="914489">
              <a:defRPr sz="1200">
                <a:latin typeface="Arial" charset="0"/>
              </a:defRPr>
            </a:lvl1pPr>
          </a:lstStyle>
          <a:p>
            <a:pPr>
              <a:defRPr/>
            </a:pPr>
            <a:endParaRPr lang="en-US" altLang="ja-JP"/>
          </a:p>
        </p:txBody>
      </p:sp>
      <p:sp>
        <p:nvSpPr>
          <p:cNvPr id="83972" name="Rectangle 4"/>
          <p:cNvSpPr>
            <a:spLocks noGrp="1" noChangeArrowheads="1"/>
          </p:cNvSpPr>
          <p:nvPr>
            <p:ph type="ftr" sz="quarter" idx="2"/>
          </p:nvPr>
        </p:nvSpPr>
        <p:spPr bwMode="auto">
          <a:xfrm>
            <a:off x="0" y="9371013"/>
            <a:ext cx="2919413" cy="493712"/>
          </a:xfrm>
          <a:prstGeom prst="rect">
            <a:avLst/>
          </a:prstGeom>
          <a:noFill/>
          <a:ln w="9525">
            <a:noFill/>
            <a:miter lim="800000"/>
            <a:headEnd/>
            <a:tailEnd/>
          </a:ln>
          <a:effectLst/>
        </p:spPr>
        <p:txBody>
          <a:bodyPr vert="horz" wrap="square" lIns="91408" tIns="45704" rIns="91408" bIns="45704" numCol="1" anchor="b" anchorCtr="0" compatLnSpc="1">
            <a:prstTxWarp prst="textNoShape">
              <a:avLst/>
            </a:prstTxWarp>
          </a:bodyPr>
          <a:lstStyle>
            <a:lvl1pPr defTabSz="914489">
              <a:defRPr sz="1200">
                <a:latin typeface="Arial" charset="0"/>
              </a:defRPr>
            </a:lvl1pPr>
          </a:lstStyle>
          <a:p>
            <a:pPr>
              <a:defRPr/>
            </a:pPr>
            <a:endParaRPr lang="en-US" altLang="ja-JP"/>
          </a:p>
        </p:txBody>
      </p:sp>
      <p:sp>
        <p:nvSpPr>
          <p:cNvPr id="83973" name="Rectangle 5"/>
          <p:cNvSpPr>
            <a:spLocks noGrp="1" noChangeArrowheads="1"/>
          </p:cNvSpPr>
          <p:nvPr>
            <p:ph type="sldNum" sz="quarter" idx="3"/>
          </p:nvPr>
        </p:nvSpPr>
        <p:spPr bwMode="auto">
          <a:xfrm>
            <a:off x="3814763" y="9371013"/>
            <a:ext cx="2919412" cy="493712"/>
          </a:xfrm>
          <a:prstGeom prst="rect">
            <a:avLst/>
          </a:prstGeom>
          <a:noFill/>
          <a:ln w="9525">
            <a:noFill/>
            <a:miter lim="800000"/>
            <a:headEnd/>
            <a:tailEnd/>
          </a:ln>
          <a:effectLst/>
        </p:spPr>
        <p:txBody>
          <a:bodyPr vert="horz" wrap="square" lIns="91408" tIns="45704" rIns="91408" bIns="45704" numCol="1" anchor="b" anchorCtr="0" compatLnSpc="1">
            <a:prstTxWarp prst="textNoShape">
              <a:avLst/>
            </a:prstTxWarp>
          </a:bodyPr>
          <a:lstStyle>
            <a:lvl1pPr algn="r" defTabSz="914489">
              <a:defRPr sz="1200">
                <a:latin typeface="Arial" charset="0"/>
              </a:defRPr>
            </a:lvl1pPr>
          </a:lstStyle>
          <a:p>
            <a:pPr>
              <a:defRPr/>
            </a:pPr>
            <a:fld id="{A417A1ED-6DF1-4699-B620-335868BB909C}" type="slidenum">
              <a:rPr lang="en-US" altLang="ja-JP"/>
              <a:pPr>
                <a:defRPr/>
              </a:pPr>
              <a:t>‹#›</a:t>
            </a:fld>
            <a:endParaRPr lang="en-US" altLang="ja-JP" dirty="0"/>
          </a:p>
        </p:txBody>
      </p:sp>
    </p:spTree>
    <p:extLst>
      <p:ext uri="{BB962C8B-B14F-4D97-AF65-F5344CB8AC3E}">
        <p14:creationId xmlns:p14="http://schemas.microsoft.com/office/powerpoint/2010/main" val="34200594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408" tIns="45704" rIns="91408" bIns="45704" numCol="1" anchor="t" anchorCtr="0" compatLnSpc="1">
            <a:prstTxWarp prst="textNoShape">
              <a:avLst/>
            </a:prstTxWarp>
          </a:bodyPr>
          <a:lstStyle>
            <a:lvl1pPr defTabSz="914489">
              <a:defRPr sz="1200">
                <a:latin typeface="Arial" charset="0"/>
              </a:defRPr>
            </a:lvl1pPr>
          </a:lstStyle>
          <a:p>
            <a:pPr>
              <a:defRPr/>
            </a:pPr>
            <a:endParaRPr lang="en-US" altLang="ja-JP"/>
          </a:p>
        </p:txBody>
      </p:sp>
      <p:sp>
        <p:nvSpPr>
          <p:cNvPr id="38915" name="Rectangle 3"/>
          <p:cNvSpPr>
            <a:spLocks noGrp="1" noChangeArrowheads="1"/>
          </p:cNvSpPr>
          <p:nvPr>
            <p:ph type="dt" idx="1"/>
          </p:nvPr>
        </p:nvSpPr>
        <p:spPr bwMode="auto">
          <a:xfrm>
            <a:off x="3814763" y="0"/>
            <a:ext cx="2919412" cy="493713"/>
          </a:xfrm>
          <a:prstGeom prst="rect">
            <a:avLst/>
          </a:prstGeom>
          <a:noFill/>
          <a:ln w="9525">
            <a:noFill/>
            <a:miter lim="800000"/>
            <a:headEnd/>
            <a:tailEnd/>
          </a:ln>
          <a:effectLst/>
        </p:spPr>
        <p:txBody>
          <a:bodyPr vert="horz" wrap="square" lIns="91408" tIns="45704" rIns="91408" bIns="45704" numCol="1" anchor="t" anchorCtr="0" compatLnSpc="1">
            <a:prstTxWarp prst="textNoShape">
              <a:avLst/>
            </a:prstTxWarp>
          </a:bodyPr>
          <a:lstStyle>
            <a:lvl1pPr algn="r" defTabSz="914489">
              <a:defRPr sz="1200">
                <a:latin typeface="Arial" charset="0"/>
              </a:defRPr>
            </a:lvl1pPr>
          </a:lstStyle>
          <a:p>
            <a:pPr>
              <a:defRPr/>
            </a:pPr>
            <a:endParaRPr lang="en-US" altLang="ja-JP"/>
          </a:p>
        </p:txBody>
      </p:sp>
      <p:sp>
        <p:nvSpPr>
          <p:cNvPr id="38916" name="Rectangle 4"/>
          <p:cNvSpPr>
            <a:spLocks noGrp="1" noRot="1" noChangeAspect="1" noChangeArrowheads="1" noTextEdit="1"/>
          </p:cNvSpPr>
          <p:nvPr>
            <p:ph type="sldImg" idx="2"/>
          </p:nvPr>
        </p:nvSpPr>
        <p:spPr bwMode="auto">
          <a:xfrm>
            <a:off x="904875" y="739775"/>
            <a:ext cx="4933950" cy="3702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7" name="Rectangle 5"/>
          <p:cNvSpPr>
            <a:spLocks noGrp="1" noChangeArrowheads="1"/>
          </p:cNvSpPr>
          <p:nvPr>
            <p:ph type="body" sz="quarter" idx="3"/>
          </p:nvPr>
        </p:nvSpPr>
        <p:spPr bwMode="auto">
          <a:xfrm>
            <a:off x="673100" y="4684713"/>
            <a:ext cx="5389563" cy="4441825"/>
          </a:xfrm>
          <a:prstGeom prst="rect">
            <a:avLst/>
          </a:prstGeom>
          <a:noFill/>
          <a:ln w="9525">
            <a:noFill/>
            <a:miter lim="800000"/>
            <a:headEnd/>
            <a:tailEnd/>
          </a:ln>
          <a:effectLst/>
        </p:spPr>
        <p:txBody>
          <a:bodyPr vert="horz" wrap="square" lIns="91408" tIns="45704" rIns="91408" bIns="45704"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38918" name="Rectangle 6"/>
          <p:cNvSpPr>
            <a:spLocks noGrp="1" noChangeArrowheads="1"/>
          </p:cNvSpPr>
          <p:nvPr>
            <p:ph type="ftr" sz="quarter" idx="4"/>
          </p:nvPr>
        </p:nvSpPr>
        <p:spPr bwMode="auto">
          <a:xfrm>
            <a:off x="0" y="9371013"/>
            <a:ext cx="2919413" cy="493712"/>
          </a:xfrm>
          <a:prstGeom prst="rect">
            <a:avLst/>
          </a:prstGeom>
          <a:noFill/>
          <a:ln w="9525">
            <a:noFill/>
            <a:miter lim="800000"/>
            <a:headEnd/>
            <a:tailEnd/>
          </a:ln>
          <a:effectLst/>
        </p:spPr>
        <p:txBody>
          <a:bodyPr vert="horz" wrap="square" lIns="91408" tIns="45704" rIns="91408" bIns="45704" numCol="1" anchor="b" anchorCtr="0" compatLnSpc="1">
            <a:prstTxWarp prst="textNoShape">
              <a:avLst/>
            </a:prstTxWarp>
          </a:bodyPr>
          <a:lstStyle>
            <a:lvl1pPr defTabSz="914489">
              <a:defRPr sz="1200">
                <a:latin typeface="Arial" charset="0"/>
              </a:defRPr>
            </a:lvl1pPr>
          </a:lstStyle>
          <a:p>
            <a:pPr>
              <a:defRPr/>
            </a:pPr>
            <a:endParaRPr lang="en-US" altLang="ja-JP"/>
          </a:p>
        </p:txBody>
      </p:sp>
      <p:sp>
        <p:nvSpPr>
          <p:cNvPr id="38919" name="Rectangle 7"/>
          <p:cNvSpPr>
            <a:spLocks noGrp="1" noChangeArrowheads="1"/>
          </p:cNvSpPr>
          <p:nvPr>
            <p:ph type="sldNum" sz="quarter" idx="5"/>
          </p:nvPr>
        </p:nvSpPr>
        <p:spPr bwMode="auto">
          <a:xfrm>
            <a:off x="3814763" y="9371013"/>
            <a:ext cx="2919412" cy="493712"/>
          </a:xfrm>
          <a:prstGeom prst="rect">
            <a:avLst/>
          </a:prstGeom>
          <a:noFill/>
          <a:ln w="9525">
            <a:noFill/>
            <a:miter lim="800000"/>
            <a:headEnd/>
            <a:tailEnd/>
          </a:ln>
          <a:effectLst/>
        </p:spPr>
        <p:txBody>
          <a:bodyPr vert="horz" wrap="square" lIns="91408" tIns="45704" rIns="91408" bIns="45704" numCol="1" anchor="b" anchorCtr="0" compatLnSpc="1">
            <a:prstTxWarp prst="textNoShape">
              <a:avLst/>
            </a:prstTxWarp>
          </a:bodyPr>
          <a:lstStyle>
            <a:lvl1pPr algn="r" defTabSz="914489">
              <a:defRPr sz="1200">
                <a:latin typeface="Arial" charset="0"/>
              </a:defRPr>
            </a:lvl1pPr>
          </a:lstStyle>
          <a:p>
            <a:pPr>
              <a:defRPr/>
            </a:pPr>
            <a:fld id="{E905922A-7596-4EB4-86E2-716BA9218DCB}" type="slidenum">
              <a:rPr lang="en-US" altLang="ja-JP"/>
              <a:pPr>
                <a:defRPr/>
              </a:pPr>
              <a:t>‹#›</a:t>
            </a:fld>
            <a:endParaRPr lang="en-US" altLang="ja-JP" dirty="0"/>
          </a:p>
        </p:txBody>
      </p:sp>
    </p:spTree>
    <p:extLst>
      <p:ext uri="{BB962C8B-B14F-4D97-AF65-F5344CB8AC3E}">
        <p14:creationId xmlns:p14="http://schemas.microsoft.com/office/powerpoint/2010/main" val="17112995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スライド イメージ プレースホルダ 1"/>
          <p:cNvSpPr>
            <a:spLocks noGrp="1" noRot="1" noChangeAspect="1" noTextEdit="1"/>
          </p:cNvSpPr>
          <p:nvPr>
            <p:ph type="sldImg"/>
          </p:nvPr>
        </p:nvSpPr>
        <p:spPr>
          <a:ln/>
        </p:spPr>
      </p:sp>
      <p:sp>
        <p:nvSpPr>
          <p:cNvPr id="39939"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
        <p:nvSpPr>
          <p:cNvPr id="3994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明朝" pitchFamily="18" charset="-128"/>
              </a:defRPr>
            </a:lvl1pPr>
            <a:lvl2pPr marL="736600" indent="-282575" eaLnBrk="0" hangingPunct="0">
              <a:spcBef>
                <a:spcPct val="30000"/>
              </a:spcBef>
              <a:defRPr kumimoji="1" sz="1200">
                <a:solidFill>
                  <a:schemeClr val="tx1"/>
                </a:solidFill>
                <a:latin typeface="Arial" charset="0"/>
                <a:ea typeface="ＭＳ Ｐ明朝" pitchFamily="18" charset="-128"/>
              </a:defRPr>
            </a:lvl2pPr>
            <a:lvl3pPr marL="1135063" indent="-227013" eaLnBrk="0" hangingPunct="0">
              <a:spcBef>
                <a:spcPct val="30000"/>
              </a:spcBef>
              <a:defRPr kumimoji="1" sz="1200">
                <a:solidFill>
                  <a:schemeClr val="tx1"/>
                </a:solidFill>
                <a:latin typeface="Arial" charset="0"/>
                <a:ea typeface="ＭＳ Ｐ明朝" pitchFamily="18" charset="-128"/>
              </a:defRPr>
            </a:lvl3pPr>
            <a:lvl4pPr marL="1589088" indent="-227013" eaLnBrk="0" hangingPunct="0">
              <a:spcBef>
                <a:spcPct val="30000"/>
              </a:spcBef>
              <a:defRPr kumimoji="1" sz="1200">
                <a:solidFill>
                  <a:schemeClr val="tx1"/>
                </a:solidFill>
                <a:latin typeface="Arial" charset="0"/>
                <a:ea typeface="ＭＳ Ｐ明朝" pitchFamily="18" charset="-128"/>
              </a:defRPr>
            </a:lvl4pPr>
            <a:lvl5pPr marL="2043113" indent="-227013" eaLnBrk="0" hangingPunct="0">
              <a:spcBef>
                <a:spcPct val="30000"/>
              </a:spcBef>
              <a:defRPr kumimoji="1" sz="1200">
                <a:solidFill>
                  <a:schemeClr val="tx1"/>
                </a:solidFill>
                <a:latin typeface="Arial" charset="0"/>
                <a:ea typeface="ＭＳ Ｐ明朝" pitchFamily="18" charset="-128"/>
              </a:defRPr>
            </a:lvl5pPr>
            <a:lvl6pPr marL="2500313" indent="-227013"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57513" indent="-227013"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14713" indent="-227013"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71913" indent="-227013"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defTabSz="914400" eaLnBrk="1" hangingPunct="1">
              <a:spcBef>
                <a:spcPct val="0"/>
              </a:spcBef>
            </a:pPr>
            <a:fld id="{278BB7E7-E41D-48B3-81F3-70829551CAB6}" type="slidenum">
              <a:rPr lang="en-US" altLang="ja-JP" smtClean="0">
                <a:ea typeface="ＭＳ Ｐゴシック" pitchFamily="50" charset="-128"/>
              </a:rPr>
              <a:pPr defTabSz="914400" eaLnBrk="1" hangingPunct="1">
                <a:spcBef>
                  <a:spcPct val="0"/>
                </a:spcBef>
              </a:pPr>
              <a:t>1</a:t>
            </a:fld>
            <a:endParaRPr lang="en-US" altLang="ja-JP" smtClean="0">
              <a:ea typeface="ＭＳ Ｐゴシック" pitchFamily="50"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明朝" pitchFamily="18" charset="-128"/>
              </a:defRPr>
            </a:lvl1pPr>
            <a:lvl2pPr marL="736600" indent="-282575" eaLnBrk="0" hangingPunct="0">
              <a:spcBef>
                <a:spcPct val="30000"/>
              </a:spcBef>
              <a:defRPr kumimoji="1" sz="1200">
                <a:solidFill>
                  <a:schemeClr val="tx1"/>
                </a:solidFill>
                <a:latin typeface="Arial" charset="0"/>
                <a:ea typeface="ＭＳ Ｐ明朝" pitchFamily="18" charset="-128"/>
              </a:defRPr>
            </a:lvl2pPr>
            <a:lvl3pPr marL="1135063" indent="-227013" eaLnBrk="0" hangingPunct="0">
              <a:spcBef>
                <a:spcPct val="30000"/>
              </a:spcBef>
              <a:defRPr kumimoji="1" sz="1200">
                <a:solidFill>
                  <a:schemeClr val="tx1"/>
                </a:solidFill>
                <a:latin typeface="Arial" charset="0"/>
                <a:ea typeface="ＭＳ Ｐ明朝" pitchFamily="18" charset="-128"/>
              </a:defRPr>
            </a:lvl3pPr>
            <a:lvl4pPr marL="1589088" indent="-227013" eaLnBrk="0" hangingPunct="0">
              <a:spcBef>
                <a:spcPct val="30000"/>
              </a:spcBef>
              <a:defRPr kumimoji="1" sz="1200">
                <a:solidFill>
                  <a:schemeClr val="tx1"/>
                </a:solidFill>
                <a:latin typeface="Arial" charset="0"/>
                <a:ea typeface="ＭＳ Ｐ明朝" pitchFamily="18" charset="-128"/>
              </a:defRPr>
            </a:lvl4pPr>
            <a:lvl5pPr marL="2043113" indent="-227013" eaLnBrk="0" hangingPunct="0">
              <a:spcBef>
                <a:spcPct val="30000"/>
              </a:spcBef>
              <a:defRPr kumimoji="1" sz="1200">
                <a:solidFill>
                  <a:schemeClr val="tx1"/>
                </a:solidFill>
                <a:latin typeface="Arial" charset="0"/>
                <a:ea typeface="ＭＳ Ｐ明朝" pitchFamily="18" charset="-128"/>
              </a:defRPr>
            </a:lvl5pPr>
            <a:lvl6pPr marL="2500313" indent="-227013"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57513" indent="-227013"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14713" indent="-227013"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71913" indent="-227013"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defTabSz="914400" eaLnBrk="1" hangingPunct="1">
              <a:spcBef>
                <a:spcPct val="0"/>
              </a:spcBef>
            </a:pPr>
            <a:fld id="{ED6D3113-EB37-4D80-A858-C61960C9E307}" type="slidenum">
              <a:rPr lang="en-US" altLang="ja-JP" smtClean="0">
                <a:ea typeface="ＭＳ Ｐゴシック" pitchFamily="50" charset="-128"/>
              </a:rPr>
              <a:pPr defTabSz="914400" eaLnBrk="1" hangingPunct="1">
                <a:spcBef>
                  <a:spcPct val="0"/>
                </a:spcBef>
              </a:pPr>
              <a:t>6</a:t>
            </a:fld>
            <a:endParaRPr lang="en-US" altLang="ja-JP" smtClean="0">
              <a:ea typeface="ＭＳ Ｐゴシック" pitchFamily="50" charset="-128"/>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スライド イメージ プレースホルダー 1"/>
          <p:cNvSpPr>
            <a:spLocks noGrp="1" noRot="1" noChangeAspect="1" noTextEdit="1"/>
          </p:cNvSpPr>
          <p:nvPr>
            <p:ph type="sldImg"/>
          </p:nvPr>
        </p:nvSpPr>
        <p:spPr>
          <a:ln/>
        </p:spPr>
      </p:sp>
      <p:sp>
        <p:nvSpPr>
          <p:cNvPr id="4198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
        <p:nvSpPr>
          <p:cNvPr id="41988"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明朝" pitchFamily="18" charset="-128"/>
              </a:defRPr>
            </a:lvl1pPr>
            <a:lvl2pPr marL="742950" indent="-285750" eaLnBrk="0" hangingPunct="0">
              <a:spcBef>
                <a:spcPct val="30000"/>
              </a:spcBef>
              <a:defRPr kumimoji="1" sz="1200">
                <a:solidFill>
                  <a:schemeClr val="tx1"/>
                </a:solidFill>
                <a:latin typeface="Arial" charset="0"/>
                <a:ea typeface="ＭＳ Ｐ明朝" pitchFamily="18" charset="-128"/>
              </a:defRPr>
            </a:lvl2pPr>
            <a:lvl3pPr marL="1143000" indent="-228600" eaLnBrk="0" hangingPunct="0">
              <a:spcBef>
                <a:spcPct val="30000"/>
              </a:spcBef>
              <a:defRPr kumimoji="1" sz="1200">
                <a:solidFill>
                  <a:schemeClr val="tx1"/>
                </a:solidFill>
                <a:latin typeface="Arial" charset="0"/>
                <a:ea typeface="ＭＳ Ｐ明朝" pitchFamily="18" charset="-128"/>
              </a:defRPr>
            </a:lvl3pPr>
            <a:lvl4pPr marL="1600200" indent="-228600" eaLnBrk="0" hangingPunct="0">
              <a:spcBef>
                <a:spcPct val="30000"/>
              </a:spcBef>
              <a:defRPr kumimoji="1" sz="1200">
                <a:solidFill>
                  <a:schemeClr val="tx1"/>
                </a:solidFill>
                <a:latin typeface="Arial" charset="0"/>
                <a:ea typeface="ＭＳ Ｐ明朝" pitchFamily="18" charset="-128"/>
              </a:defRPr>
            </a:lvl4pPr>
            <a:lvl5pPr marL="2057400" indent="-228600" eaLnBrk="0" hangingPunct="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defTabSz="914400" eaLnBrk="1" hangingPunct="1">
              <a:spcBef>
                <a:spcPct val="0"/>
              </a:spcBef>
            </a:pPr>
            <a:fld id="{14FDB15F-3AE4-47BF-AC9D-0AD6A47BF040}" type="slidenum">
              <a:rPr lang="en-US" altLang="ja-JP" smtClean="0">
                <a:ea typeface="ＭＳ Ｐゴシック" pitchFamily="50" charset="-128"/>
              </a:rPr>
              <a:pPr defTabSz="914400" eaLnBrk="1" hangingPunct="1">
                <a:spcBef>
                  <a:spcPct val="0"/>
                </a:spcBef>
              </a:pPr>
              <a:t>17</a:t>
            </a:fld>
            <a:endParaRPr lang="en-US" altLang="ja-JP" smtClean="0">
              <a:ea typeface="ＭＳ Ｐゴシック" pitchFamily="50"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a:prstGeom prst="rect">
            <a:avLst/>
          </a:prstGeo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lvl1pPr>
              <a:defRPr/>
            </a:lvl1pPr>
          </a:lstStyle>
          <a:p>
            <a:pPr>
              <a:defRPr/>
            </a:pPr>
            <a:fld id="{C28F4EE8-6896-43CB-ABDE-078C0F00DB84}" type="datetime1">
              <a:rPr lang="ja-JP" altLang="en-US"/>
              <a:pPr>
                <a:defRPr/>
              </a:pPr>
              <a:t>2016/10/5</a:t>
            </a:fld>
            <a:endParaRPr lang="en-US" altLang="ja-JP" dirty="0"/>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ltLang="ja-JP"/>
          </a:p>
        </p:txBody>
      </p:sp>
      <p:sp>
        <p:nvSpPr>
          <p:cNvPr id="6" name="スライド番号プレースホルダー 5"/>
          <p:cNvSpPr>
            <a:spLocks noGrp="1"/>
          </p:cNvSpPr>
          <p:nvPr>
            <p:ph type="sldNum" sz="quarter" idx="12"/>
          </p:nvPr>
        </p:nvSpPr>
        <p:spPr>
          <a:xfrm>
            <a:off x="7956550" y="6356350"/>
            <a:ext cx="730250" cy="365125"/>
          </a:xfrm>
          <a:prstGeom prst="rect">
            <a:avLst/>
          </a:prstGeom>
        </p:spPr>
        <p:txBody>
          <a:bodyPr/>
          <a:lstStyle>
            <a:lvl1pPr>
              <a:defRPr/>
            </a:lvl1pPr>
          </a:lstStyle>
          <a:p>
            <a:pPr>
              <a:defRPr/>
            </a:pPr>
            <a:fld id="{A4C94890-C4E6-4AB5-BD55-4CD805F317D2}" type="slidenum">
              <a:rPr lang="en-US" altLang="ja-JP"/>
              <a:pPr>
                <a:defRPr/>
              </a:pPr>
              <a:t>‹#›</a:t>
            </a:fld>
            <a:endParaRPr lang="en-US" altLang="ja-JP" dirty="0"/>
          </a:p>
        </p:txBody>
      </p:sp>
    </p:spTree>
    <p:extLst>
      <p:ext uri="{BB962C8B-B14F-4D97-AF65-F5344CB8AC3E}">
        <p14:creationId xmlns:p14="http://schemas.microsoft.com/office/powerpoint/2010/main" val="1387902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1600200"/>
            <a:ext cx="8229600" cy="4525963"/>
          </a:xfrm>
          <a:prstGeom prst="rect">
            <a:avLst/>
          </a:prstGeo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lvl1pPr>
              <a:defRPr/>
            </a:lvl1pPr>
          </a:lstStyle>
          <a:p>
            <a:pPr>
              <a:defRPr/>
            </a:pPr>
            <a:fld id="{8104B4BC-B095-4B2F-8DC1-6BEAD9F0BAA9}" type="datetime1">
              <a:rPr lang="ja-JP" altLang="en-US"/>
              <a:pPr>
                <a:defRPr/>
              </a:pPr>
              <a:t>2016/10/5</a:t>
            </a:fld>
            <a:endParaRPr lang="en-US" altLang="ja-JP" dirty="0"/>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ltLang="ja-JP"/>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559C41D4-B59E-44F9-A003-E742D60666E5}" type="slidenum">
              <a:rPr lang="en-US" altLang="ja-JP"/>
              <a:pPr>
                <a:defRPr/>
              </a:pPr>
              <a:t>‹#›</a:t>
            </a:fld>
            <a:endParaRPr lang="en-US" altLang="ja-JP" dirty="0"/>
          </a:p>
        </p:txBody>
      </p:sp>
    </p:spTree>
    <p:extLst>
      <p:ext uri="{BB962C8B-B14F-4D97-AF65-F5344CB8AC3E}">
        <p14:creationId xmlns:p14="http://schemas.microsoft.com/office/powerpoint/2010/main" val="2844849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a:prstGeom prst="rect">
            <a:avLst/>
          </a:prstGeo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51525"/>
          </a:xfrm>
          <a:prstGeom prst="rect">
            <a:avLst/>
          </a:prstGeo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lvl1pPr>
              <a:defRPr/>
            </a:lvl1pPr>
          </a:lstStyle>
          <a:p>
            <a:pPr>
              <a:defRPr/>
            </a:pPr>
            <a:fld id="{326D20F1-5452-4FBF-9D99-35F201649D3E}" type="datetime1">
              <a:rPr lang="ja-JP" altLang="en-US"/>
              <a:pPr>
                <a:defRPr/>
              </a:pPr>
              <a:t>2016/10/5</a:t>
            </a:fld>
            <a:endParaRPr lang="en-US" altLang="ja-JP" dirty="0"/>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ltLang="ja-JP"/>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56FF03A0-2CE1-44EE-AA66-9E32251C93BA}" type="slidenum">
              <a:rPr lang="en-US" altLang="ja-JP"/>
              <a:pPr>
                <a:defRPr/>
              </a:pPr>
              <a:t>‹#›</a:t>
            </a:fld>
            <a:endParaRPr lang="en-US" altLang="ja-JP" dirty="0"/>
          </a:p>
        </p:txBody>
      </p:sp>
    </p:spTree>
    <p:extLst>
      <p:ext uri="{BB962C8B-B14F-4D97-AF65-F5344CB8AC3E}">
        <p14:creationId xmlns:p14="http://schemas.microsoft.com/office/powerpoint/2010/main" val="11937686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42913" y="332656"/>
            <a:ext cx="8243887" cy="1008112"/>
          </a:xfrm>
          <a:prstGeom prst="rect">
            <a:avLst/>
          </a:prstGeom>
        </p:spPr>
        <p:txBody>
          <a:bodyPr/>
          <a:lstStyle/>
          <a:p>
            <a:r>
              <a:rPr lang="ja-JP" altLang="en-US" dirty="0" smtClean="0"/>
              <a:t>マスタ タイトルの書式設定</a:t>
            </a:r>
            <a:endParaRPr lang="ja-JP" altLang="en-US" dirty="0"/>
          </a:p>
        </p:txBody>
      </p:sp>
      <p:sp>
        <p:nvSpPr>
          <p:cNvPr id="3" name="テキスト プレースホルダ 2"/>
          <p:cNvSpPr>
            <a:spLocks noGrp="1"/>
          </p:cNvSpPr>
          <p:nvPr>
            <p:ph type="body" sz="half" idx="1"/>
          </p:nvPr>
        </p:nvSpPr>
        <p:spPr>
          <a:xfrm>
            <a:off x="457200" y="1412875"/>
            <a:ext cx="4038600" cy="4679950"/>
          </a:xfrm>
          <a:prstGeom prst="rect">
            <a:avLst/>
          </a:prstGeo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8200" y="1412875"/>
            <a:ext cx="4038600" cy="2263775"/>
          </a:xfrm>
          <a:prstGeom prst="rect">
            <a:avLst/>
          </a:prstGeo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648200" y="3829050"/>
            <a:ext cx="4038600" cy="2263775"/>
          </a:xfrm>
          <a:prstGeom prst="rect">
            <a:avLst/>
          </a:prstGeo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5"/>
          <p:cNvSpPr>
            <a:spLocks noGrp="1" noChangeArrowheads="1"/>
          </p:cNvSpPr>
          <p:nvPr>
            <p:ph type="dt" sz="half" idx="10"/>
          </p:nvPr>
        </p:nvSpPr>
        <p:spPr>
          <a:xfrm>
            <a:off x="457200" y="6248400"/>
            <a:ext cx="2133600" cy="457200"/>
          </a:xfrm>
          <a:prstGeom prst="rect">
            <a:avLst/>
          </a:prstGeom>
        </p:spPr>
        <p:txBody>
          <a:bodyPr/>
          <a:lstStyle>
            <a:lvl1pPr>
              <a:defRPr/>
            </a:lvl1pPr>
          </a:lstStyle>
          <a:p>
            <a:pPr>
              <a:defRPr/>
            </a:pPr>
            <a:fld id="{E15DC44F-02FE-4618-97FB-26E3DB8B1671}" type="datetime1">
              <a:rPr lang="ja-JP" altLang="en-US"/>
              <a:pPr>
                <a:defRPr/>
              </a:pPr>
              <a:t>2016/10/5</a:t>
            </a:fld>
            <a:endParaRPr lang="en-US" altLang="ja-JP" dirty="0"/>
          </a:p>
        </p:txBody>
      </p:sp>
      <p:sp>
        <p:nvSpPr>
          <p:cNvPr id="7" name="Rectangle 6"/>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ltLang="ja-JP"/>
          </a:p>
        </p:txBody>
      </p:sp>
      <p:sp>
        <p:nvSpPr>
          <p:cNvPr id="8" name="Rectangle 7"/>
          <p:cNvSpPr>
            <a:spLocks noGrp="1" noChangeArrowheads="1"/>
          </p:cNvSpPr>
          <p:nvPr>
            <p:ph type="sldNum" sz="quarter" idx="12"/>
          </p:nvPr>
        </p:nvSpPr>
        <p:spPr>
          <a:xfrm>
            <a:off x="6553200" y="6248400"/>
            <a:ext cx="2133600" cy="457200"/>
          </a:xfrm>
          <a:prstGeom prst="rect">
            <a:avLst/>
          </a:prstGeom>
        </p:spPr>
        <p:txBody>
          <a:bodyPr/>
          <a:lstStyle>
            <a:lvl1pPr>
              <a:defRPr/>
            </a:lvl1pPr>
          </a:lstStyle>
          <a:p>
            <a:pPr>
              <a:defRPr/>
            </a:pPr>
            <a:fld id="{93E94A38-85A7-4825-8375-9F557DBF633B}" type="slidenum">
              <a:rPr lang="en-US" altLang="ja-JP"/>
              <a:pPr>
                <a:defRPr/>
              </a:pPr>
              <a:t>‹#›</a:t>
            </a:fld>
            <a:endParaRPr lang="en-US" altLang="ja-JP" dirty="0"/>
          </a:p>
        </p:txBody>
      </p:sp>
    </p:spTree>
    <p:extLst>
      <p:ext uri="{BB962C8B-B14F-4D97-AF65-F5344CB8AC3E}">
        <p14:creationId xmlns:p14="http://schemas.microsoft.com/office/powerpoint/2010/main" val="3646468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04664"/>
            <a:ext cx="8229600" cy="1152128"/>
          </a:xfrm>
          <a:prstGeom prst="rect">
            <a:avLst/>
          </a:prstGeom>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457200" y="1600200"/>
            <a:ext cx="8229600" cy="4525963"/>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lvl1pPr>
              <a:defRPr/>
            </a:lvl1pPr>
          </a:lstStyle>
          <a:p>
            <a:pPr>
              <a:defRPr/>
            </a:pPr>
            <a:fld id="{C312AC7C-E47E-4772-AFAB-E9D7ECC7CCDD}" type="datetime1">
              <a:rPr lang="ja-JP" altLang="en-US"/>
              <a:pPr>
                <a:defRPr/>
              </a:pPr>
              <a:t>2016/10/5</a:t>
            </a:fld>
            <a:endParaRPr lang="en-US" altLang="ja-JP" dirty="0"/>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ltLang="ja-JP"/>
          </a:p>
        </p:txBody>
      </p:sp>
      <p:sp>
        <p:nvSpPr>
          <p:cNvPr id="6" name="スライド番号プレースホルダー 5"/>
          <p:cNvSpPr>
            <a:spLocks noGrp="1"/>
          </p:cNvSpPr>
          <p:nvPr>
            <p:ph type="sldNum" sz="quarter" idx="12"/>
          </p:nvPr>
        </p:nvSpPr>
        <p:spPr>
          <a:xfrm>
            <a:off x="7924800" y="6356350"/>
            <a:ext cx="762000" cy="365125"/>
          </a:xfrm>
          <a:prstGeom prst="rect">
            <a:avLst/>
          </a:prstGeom>
        </p:spPr>
        <p:txBody>
          <a:bodyPr/>
          <a:lstStyle>
            <a:lvl1pPr algn="r">
              <a:defRPr/>
            </a:lvl1pPr>
          </a:lstStyle>
          <a:p>
            <a:pPr>
              <a:defRPr/>
            </a:pPr>
            <a:fld id="{F7182273-542A-4D76-9A12-21A75F9967A5}" type="slidenum">
              <a:rPr lang="en-US" altLang="ja-JP"/>
              <a:pPr>
                <a:defRPr/>
              </a:pPr>
              <a:t>‹#›</a:t>
            </a:fld>
            <a:endParaRPr lang="en-US" altLang="ja-JP" dirty="0"/>
          </a:p>
        </p:txBody>
      </p:sp>
    </p:spTree>
    <p:extLst>
      <p:ext uri="{BB962C8B-B14F-4D97-AF65-F5344CB8AC3E}">
        <p14:creationId xmlns:p14="http://schemas.microsoft.com/office/powerpoint/2010/main" val="1893830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lvl1pPr>
              <a:defRPr/>
            </a:lvl1pPr>
          </a:lstStyle>
          <a:p>
            <a:pPr>
              <a:defRPr/>
            </a:pPr>
            <a:fld id="{B6D5198D-0B16-4414-8772-112CB837EFBD}" type="datetime1">
              <a:rPr lang="ja-JP" altLang="en-US"/>
              <a:pPr>
                <a:defRPr/>
              </a:pPr>
              <a:t>2016/10/5</a:t>
            </a:fld>
            <a:endParaRPr lang="en-US" altLang="ja-JP" dirty="0"/>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ltLang="ja-JP"/>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94727E45-A1F4-41A5-940F-FE06EC856ACE}" type="slidenum">
              <a:rPr lang="en-US" altLang="ja-JP"/>
              <a:pPr>
                <a:defRPr/>
              </a:pPr>
              <a:t>‹#›</a:t>
            </a:fld>
            <a:endParaRPr lang="en-US" altLang="ja-JP" dirty="0"/>
          </a:p>
        </p:txBody>
      </p:sp>
    </p:spTree>
    <p:extLst>
      <p:ext uri="{BB962C8B-B14F-4D97-AF65-F5344CB8AC3E}">
        <p14:creationId xmlns:p14="http://schemas.microsoft.com/office/powerpoint/2010/main" val="2334216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04664"/>
            <a:ext cx="8229600" cy="1152128"/>
          </a:xfrm>
          <a:prstGeom prst="rect">
            <a:avLst/>
          </a:prstGeom>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a:xfrm>
            <a:off x="457200" y="6356350"/>
            <a:ext cx="2133600" cy="365125"/>
          </a:xfrm>
          <a:prstGeom prst="rect">
            <a:avLst/>
          </a:prstGeom>
        </p:spPr>
        <p:txBody>
          <a:bodyPr/>
          <a:lstStyle>
            <a:lvl1pPr>
              <a:defRPr/>
            </a:lvl1pPr>
          </a:lstStyle>
          <a:p>
            <a:pPr>
              <a:defRPr/>
            </a:pPr>
            <a:fld id="{AEB93B22-DA16-4F80-81BA-93BC3AF6227D}" type="datetime1">
              <a:rPr lang="ja-JP" altLang="en-US"/>
              <a:pPr>
                <a:defRPr/>
              </a:pPr>
              <a:t>2016/10/5</a:t>
            </a:fld>
            <a:endParaRPr lang="en-US" altLang="ja-JP" dirty="0"/>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ltLang="ja-JP"/>
          </a:p>
        </p:txBody>
      </p:sp>
      <p:sp>
        <p:nvSpPr>
          <p:cNvPr id="7" name="スライド番号プレースホルダー 6"/>
          <p:cNvSpPr>
            <a:spLocks noGrp="1"/>
          </p:cNvSpPr>
          <p:nvPr>
            <p:ph type="sldNum" sz="quarter" idx="12"/>
          </p:nvPr>
        </p:nvSpPr>
        <p:spPr>
          <a:xfrm>
            <a:off x="7956550" y="6356350"/>
            <a:ext cx="730250" cy="365125"/>
          </a:xfrm>
          <a:prstGeom prst="rect">
            <a:avLst/>
          </a:prstGeom>
        </p:spPr>
        <p:txBody>
          <a:bodyPr/>
          <a:lstStyle>
            <a:lvl1pPr>
              <a:defRPr/>
            </a:lvl1pPr>
          </a:lstStyle>
          <a:p>
            <a:pPr>
              <a:defRPr/>
            </a:pPr>
            <a:fld id="{42038DC2-DD65-41D8-A6C0-B2488156339C}" type="slidenum">
              <a:rPr lang="en-US" altLang="ja-JP"/>
              <a:pPr>
                <a:defRPr/>
              </a:pPr>
              <a:t>‹#›</a:t>
            </a:fld>
            <a:endParaRPr lang="en-US" altLang="ja-JP" dirty="0"/>
          </a:p>
        </p:txBody>
      </p:sp>
    </p:spTree>
    <p:extLst>
      <p:ext uri="{BB962C8B-B14F-4D97-AF65-F5344CB8AC3E}">
        <p14:creationId xmlns:p14="http://schemas.microsoft.com/office/powerpoint/2010/main" val="4017676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32656"/>
            <a:ext cx="8229600" cy="1084982"/>
          </a:xfrm>
          <a:prstGeom prst="rect">
            <a:avLst/>
          </a:prstGeom>
        </p:spPr>
        <p:txBody>
          <a:bodyPr/>
          <a:lstStyle>
            <a:lvl1pPr>
              <a:defRPr/>
            </a:lvl1pPr>
          </a:lstStyle>
          <a:p>
            <a:r>
              <a:rPr lang="ja-JP" altLang="en-US" dirty="0" smtClean="0"/>
              <a:t>マスター タイトルの書式設定</a:t>
            </a:r>
            <a:endParaRPr lang="ja-JP" altLang="en-US" dirty="0"/>
          </a:p>
        </p:txBody>
      </p:sp>
      <p:sp>
        <p:nvSpPr>
          <p:cNvPr id="3" name="テキスト プレースホルダー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a:xfrm>
            <a:off x="457200" y="6356350"/>
            <a:ext cx="2133600" cy="365125"/>
          </a:xfrm>
          <a:prstGeom prst="rect">
            <a:avLst/>
          </a:prstGeom>
        </p:spPr>
        <p:txBody>
          <a:bodyPr/>
          <a:lstStyle>
            <a:lvl1pPr>
              <a:defRPr/>
            </a:lvl1pPr>
          </a:lstStyle>
          <a:p>
            <a:pPr>
              <a:defRPr/>
            </a:pPr>
            <a:fld id="{380A30F4-D551-4AA2-B376-E56FDC53701E}" type="datetime1">
              <a:rPr lang="ja-JP" altLang="en-US"/>
              <a:pPr>
                <a:defRPr/>
              </a:pPr>
              <a:t>2016/10/5</a:t>
            </a:fld>
            <a:endParaRPr lang="en-US" altLang="ja-JP" dirty="0"/>
          </a:p>
        </p:txBody>
      </p:sp>
      <p:sp>
        <p:nvSpPr>
          <p:cNvPr id="8" name="フッター プレースホルダー 7"/>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ltLang="ja-JP"/>
          </a:p>
        </p:txBody>
      </p:sp>
      <p:sp>
        <p:nvSpPr>
          <p:cNvPr id="9" name="スライド番号プレースホルダー 8"/>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82CCF9AD-6870-405C-A7D7-6EC34246075C}" type="slidenum">
              <a:rPr lang="en-US" altLang="ja-JP"/>
              <a:pPr>
                <a:defRPr/>
              </a:pPr>
              <a:t>‹#›</a:t>
            </a:fld>
            <a:endParaRPr lang="en-US" altLang="ja-JP" dirty="0"/>
          </a:p>
        </p:txBody>
      </p:sp>
    </p:spTree>
    <p:extLst>
      <p:ext uri="{BB962C8B-B14F-4D97-AF65-F5344CB8AC3E}">
        <p14:creationId xmlns:p14="http://schemas.microsoft.com/office/powerpoint/2010/main" val="2819475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a:xfrm>
            <a:off x="457200" y="6356350"/>
            <a:ext cx="2133600" cy="365125"/>
          </a:xfrm>
          <a:prstGeom prst="rect">
            <a:avLst/>
          </a:prstGeom>
        </p:spPr>
        <p:txBody>
          <a:bodyPr/>
          <a:lstStyle>
            <a:lvl1pPr>
              <a:defRPr/>
            </a:lvl1pPr>
          </a:lstStyle>
          <a:p>
            <a:pPr>
              <a:defRPr/>
            </a:pPr>
            <a:fld id="{59A13B30-41A7-4125-96E6-1ED38FC5F986}" type="datetime1">
              <a:rPr lang="ja-JP" altLang="en-US"/>
              <a:pPr>
                <a:defRPr/>
              </a:pPr>
              <a:t>2016/10/5</a:t>
            </a:fld>
            <a:endParaRPr lang="en-US" altLang="ja-JP" dirty="0"/>
          </a:p>
        </p:txBody>
      </p:sp>
      <p:sp>
        <p:nvSpPr>
          <p:cNvPr id="4" name="フッター プレースホルダー 3"/>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ltLang="ja-JP"/>
          </a:p>
        </p:txBody>
      </p:sp>
      <p:sp>
        <p:nvSpPr>
          <p:cNvPr id="5" name="スライド番号プレースホルダー 4"/>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4077BB3-7DFE-49E4-AA61-91FE59E29089}" type="slidenum">
              <a:rPr lang="en-US" altLang="ja-JP"/>
              <a:pPr>
                <a:defRPr/>
              </a:pPr>
              <a:t>‹#›</a:t>
            </a:fld>
            <a:endParaRPr lang="en-US" altLang="ja-JP" dirty="0"/>
          </a:p>
        </p:txBody>
      </p:sp>
    </p:spTree>
    <p:extLst>
      <p:ext uri="{BB962C8B-B14F-4D97-AF65-F5344CB8AC3E}">
        <p14:creationId xmlns:p14="http://schemas.microsoft.com/office/powerpoint/2010/main" val="367424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a:xfrm>
            <a:off x="457200" y="6356350"/>
            <a:ext cx="2133600" cy="365125"/>
          </a:xfrm>
          <a:prstGeom prst="rect">
            <a:avLst/>
          </a:prstGeom>
        </p:spPr>
        <p:txBody>
          <a:bodyPr/>
          <a:lstStyle>
            <a:lvl1pPr>
              <a:defRPr/>
            </a:lvl1pPr>
          </a:lstStyle>
          <a:p>
            <a:pPr>
              <a:defRPr/>
            </a:pPr>
            <a:fld id="{B4568F6A-C93A-4446-B947-C4CE3D4B867C}" type="datetime1">
              <a:rPr lang="ja-JP" altLang="en-US"/>
              <a:pPr>
                <a:defRPr/>
              </a:pPr>
              <a:t>2016/10/5</a:t>
            </a:fld>
            <a:endParaRPr lang="en-US" altLang="ja-JP" dirty="0"/>
          </a:p>
        </p:txBody>
      </p:sp>
      <p:sp>
        <p:nvSpPr>
          <p:cNvPr id="3" name="フッター プレースホルダー 2"/>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ltLang="ja-JP"/>
          </a:p>
        </p:txBody>
      </p:sp>
      <p:sp>
        <p:nvSpPr>
          <p:cNvPr id="4" name="スライド番号プレースホルダー 3"/>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A3B6CABC-D24C-4073-8025-0639182B8B7F}" type="slidenum">
              <a:rPr lang="en-US" altLang="ja-JP"/>
              <a:pPr>
                <a:defRPr/>
              </a:pPr>
              <a:t>‹#›</a:t>
            </a:fld>
            <a:endParaRPr lang="en-US" altLang="ja-JP" dirty="0"/>
          </a:p>
        </p:txBody>
      </p:sp>
    </p:spTree>
    <p:extLst>
      <p:ext uri="{BB962C8B-B14F-4D97-AF65-F5344CB8AC3E}">
        <p14:creationId xmlns:p14="http://schemas.microsoft.com/office/powerpoint/2010/main" val="2973537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332656"/>
            <a:ext cx="3008313" cy="1080120"/>
          </a:xfrm>
          <a:prstGeom prst="rect">
            <a:avLst/>
          </a:prstGeo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332656"/>
            <a:ext cx="5111750" cy="579350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テキスト プレースホルダー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a:xfrm>
            <a:off x="457200" y="6356350"/>
            <a:ext cx="2133600" cy="365125"/>
          </a:xfrm>
          <a:prstGeom prst="rect">
            <a:avLst/>
          </a:prstGeom>
        </p:spPr>
        <p:txBody>
          <a:bodyPr/>
          <a:lstStyle>
            <a:lvl1pPr>
              <a:defRPr/>
            </a:lvl1pPr>
          </a:lstStyle>
          <a:p>
            <a:pPr>
              <a:defRPr/>
            </a:pPr>
            <a:fld id="{BC36C24F-B6B4-4AA5-98C7-348CDFEB55C1}" type="datetime1">
              <a:rPr lang="ja-JP" altLang="en-US"/>
              <a:pPr>
                <a:defRPr/>
              </a:pPr>
              <a:t>2016/10/5</a:t>
            </a:fld>
            <a:endParaRPr lang="en-US" altLang="ja-JP" dirty="0"/>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ltLang="ja-JP"/>
          </a:p>
        </p:txBody>
      </p:sp>
      <p:sp>
        <p:nvSpPr>
          <p:cNvPr id="7" name="スライド番号プレースホルダー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7D0D58F1-441C-4C0F-AD33-156B79E94784}" type="slidenum">
              <a:rPr lang="en-US" altLang="ja-JP"/>
              <a:pPr>
                <a:defRPr/>
              </a:pPr>
              <a:t>‹#›</a:t>
            </a:fld>
            <a:endParaRPr lang="en-US" altLang="ja-JP" dirty="0"/>
          </a:p>
        </p:txBody>
      </p:sp>
    </p:spTree>
    <p:extLst>
      <p:ext uri="{BB962C8B-B14F-4D97-AF65-F5344CB8AC3E}">
        <p14:creationId xmlns:p14="http://schemas.microsoft.com/office/powerpoint/2010/main" val="778088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a:prstGeom prst="rect">
            <a:avLst/>
          </a:prstGeo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endParaRPr lang="ja-JP" altLang="en-US" noProof="0"/>
          </a:p>
        </p:txBody>
      </p:sp>
      <p:sp>
        <p:nvSpPr>
          <p:cNvPr id="4" name="テキスト プレースホルダー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a:xfrm>
            <a:off x="457200" y="6356350"/>
            <a:ext cx="2133600" cy="365125"/>
          </a:xfrm>
          <a:prstGeom prst="rect">
            <a:avLst/>
          </a:prstGeom>
        </p:spPr>
        <p:txBody>
          <a:bodyPr/>
          <a:lstStyle>
            <a:lvl1pPr>
              <a:defRPr/>
            </a:lvl1pPr>
          </a:lstStyle>
          <a:p>
            <a:pPr>
              <a:defRPr/>
            </a:pPr>
            <a:fld id="{064C3039-F2A0-4E49-8075-2ABFCAF48A6A}" type="datetime1">
              <a:rPr lang="ja-JP" altLang="en-US"/>
              <a:pPr>
                <a:defRPr/>
              </a:pPr>
              <a:t>2016/10/5</a:t>
            </a:fld>
            <a:endParaRPr lang="en-US" altLang="ja-JP" dirty="0"/>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ltLang="ja-JP"/>
          </a:p>
        </p:txBody>
      </p:sp>
      <p:sp>
        <p:nvSpPr>
          <p:cNvPr id="7" name="スライド番号プレースホルダー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C77D8D0-317A-426E-B84D-17A18EB14617}" type="slidenum">
              <a:rPr lang="en-US" altLang="ja-JP"/>
              <a:pPr>
                <a:defRPr/>
              </a:pPr>
              <a:t>‹#›</a:t>
            </a:fld>
            <a:endParaRPr lang="en-US" altLang="ja-JP" dirty="0"/>
          </a:p>
        </p:txBody>
      </p:sp>
    </p:spTree>
    <p:extLst>
      <p:ext uri="{BB962C8B-B14F-4D97-AF65-F5344CB8AC3E}">
        <p14:creationId xmlns:p14="http://schemas.microsoft.com/office/powerpoint/2010/main" val="2145239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タイトル 1"/>
          <p:cNvSpPr txBox="1">
            <a:spLocks/>
          </p:cNvSpPr>
          <p:nvPr/>
        </p:nvSpPr>
        <p:spPr>
          <a:xfrm>
            <a:off x="250825" y="46038"/>
            <a:ext cx="8713788" cy="287337"/>
          </a:xfrm>
          <a:prstGeom prst="rect">
            <a:avLst/>
          </a:prstGeom>
          <a:solidFill>
            <a:schemeClr val="accent3">
              <a:lumMod val="50000"/>
            </a:schemeClr>
          </a:solidFill>
        </p:spPr>
        <p:style>
          <a:lnRef idx="1">
            <a:schemeClr val="accent3"/>
          </a:lnRef>
          <a:fillRef idx="3">
            <a:schemeClr val="accent3"/>
          </a:fillRef>
          <a:effectRef idx="2">
            <a:schemeClr val="accent3"/>
          </a:effectRef>
          <a:fontRef idx="minor">
            <a:schemeClr val="lt1"/>
          </a:fontRef>
        </p:style>
        <p:txBody>
          <a:bodyPr>
            <a:normAutofit/>
          </a:bodyPr>
          <a:lstStyle>
            <a:lvl1pPr algn="ctr" defTabSz="914400" rtl="0" eaLnBrk="1" latinLnBrk="0" hangingPunct="1">
              <a:spcBef>
                <a:spcPct val="0"/>
              </a:spcBef>
              <a:buNone/>
              <a:defRPr kumimoji="1" sz="1050" kern="1200">
                <a:solidFill>
                  <a:schemeClr val="tx1"/>
                </a:solidFill>
                <a:latin typeface="+mj-lt"/>
                <a:ea typeface="+mj-ea"/>
                <a:cs typeface="+mj-cs"/>
              </a:defRPr>
            </a:lvl1pPr>
          </a:lstStyle>
          <a:p>
            <a:pPr algn="r">
              <a:defRPr/>
            </a:pPr>
            <a:r>
              <a:rPr lang="ja-JP" altLang="en-US" sz="1200" dirty="0" smtClean="0">
                <a:solidFill>
                  <a:schemeClr val="bg1"/>
                </a:solidFill>
              </a:rPr>
              <a:t>企業論　</a:t>
            </a:r>
            <a:r>
              <a:rPr lang="en-US" altLang="ja-JP" sz="1200" dirty="0" smtClean="0">
                <a:solidFill>
                  <a:schemeClr val="bg1"/>
                </a:solidFill>
              </a:rPr>
              <a:t>2016</a:t>
            </a:r>
            <a:r>
              <a:rPr lang="ja-JP" altLang="en-US" dirty="0" smtClean="0"/>
              <a:t>　　　　　　　　　　　　　　　　　　　　　　　　　　　　　　　　　　　　　　　　　　　　　　　　　　　　　　　　　　　　　　　　　　　　</a:t>
            </a:r>
            <a:endParaRPr lang="ja-JP" altLang="en-US" dirty="0"/>
          </a:p>
        </p:txBody>
      </p:sp>
    </p:spTree>
  </p:cSld>
  <p:clrMap bg1="lt1" tx1="dk1" bg2="lt2" tx2="dk2" accent1="accent1" accent2="accent2" accent3="accent3" accent4="accent4" accent5="accent5" accent6="accent6" hlink="hlink" folHlink="folHlink"/>
  <p:sldLayoutIdLst>
    <p:sldLayoutId id="2147484130" r:id="rId1"/>
    <p:sldLayoutId id="2147484131" r:id="rId2"/>
    <p:sldLayoutId id="2147484132" r:id="rId3"/>
    <p:sldLayoutId id="2147484133" r:id="rId4"/>
    <p:sldLayoutId id="2147484134" r:id="rId5"/>
    <p:sldLayoutId id="2147484135" r:id="rId6"/>
    <p:sldLayoutId id="2147484136" r:id="rId7"/>
    <p:sldLayoutId id="2147484137" r:id="rId8"/>
    <p:sldLayoutId id="2147484138" r:id="rId9"/>
    <p:sldLayoutId id="2147484139" r:id="rId10"/>
    <p:sldLayoutId id="2147484140" r:id="rId11"/>
    <p:sldLayoutId id="2147484141"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econ.tohoku.ac.jp/~kawabata/jugyofile/jugyo2016.ht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mailto:kawabata@econ.tohoku.ac.jp"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ndlopac.ndl.go.jp/" TargetMode="External"/><Relationship Id="rId7" Type="http://schemas.openxmlformats.org/officeDocument/2006/relationships/hyperlink" Target="http://www.honyaclub.com/shop/default.aspx" TargetMode="External"/><Relationship Id="rId2" Type="http://schemas.openxmlformats.org/officeDocument/2006/relationships/hyperlink" Target="http://tul.library.tohoku.ac.jp/" TargetMode="External"/><Relationship Id="rId1" Type="http://schemas.openxmlformats.org/officeDocument/2006/relationships/slideLayout" Target="../slideLayouts/slideLayout2.xml"/><Relationship Id="rId6" Type="http://schemas.openxmlformats.org/officeDocument/2006/relationships/hyperlink" Target="http://www.amazon.co.jp/" TargetMode="External"/><Relationship Id="rId5" Type="http://schemas.openxmlformats.org/officeDocument/2006/relationships/hyperlink" Target="http://www.econ.tohoku.ac.jp/kyoulink.html#01kanren" TargetMode="External"/><Relationship Id="rId4" Type="http://schemas.openxmlformats.org/officeDocument/2006/relationships/hyperlink" Target="http://ci.nii.ac.jp/"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png"/><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smtClean="0"/>
              <a:t>１　ガイダンス</a:t>
            </a:r>
          </a:p>
        </p:txBody>
      </p:sp>
      <p:sp>
        <p:nvSpPr>
          <p:cNvPr id="14339" name="Rectangle 3"/>
          <p:cNvSpPr>
            <a:spLocks noGrp="1" noChangeArrowheads="1"/>
          </p:cNvSpPr>
          <p:nvPr>
            <p:ph type="subTitle"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zh-TW" smtClean="0">
                <a:latin typeface="ＭＳ Ｐゴシック" pitchFamily="50" charset="-128"/>
                <a:ea typeface="ＭＳ Ｐゴシック" pitchFamily="50" charset="-128"/>
              </a:rPr>
              <a:t>201</a:t>
            </a:r>
            <a:r>
              <a:rPr lang="en-US" altLang="ja-JP" smtClean="0">
                <a:latin typeface="ＭＳ Ｐゴシック" pitchFamily="50" charset="-128"/>
              </a:rPr>
              <a:t>6</a:t>
            </a:r>
            <a:r>
              <a:rPr lang="zh-TW" altLang="en-US" smtClean="0">
                <a:latin typeface="ＭＳ Ｐゴシック" pitchFamily="50" charset="-128"/>
                <a:ea typeface="ＭＳ Ｐゴシック" pitchFamily="50" charset="-128"/>
              </a:rPr>
              <a:t>年度「企業論」</a:t>
            </a:r>
            <a:endParaRPr lang="en-US" altLang="ja-JP" smtClean="0">
              <a:latin typeface="ＭＳ Ｐゴシック" pitchFamily="50" charset="-128"/>
            </a:endParaRPr>
          </a:p>
          <a:p>
            <a:pPr eaLnBrk="1" hangingPunct="1"/>
            <a:r>
              <a:rPr lang="ja-JP" altLang="en-US" smtClean="0"/>
              <a:t>川端望</a:t>
            </a:r>
          </a:p>
          <a:p>
            <a:pPr eaLnBrk="1" hangingPunct="1"/>
            <a:endParaRPr lang="en-US" altLang="ja-JP" smtClean="0"/>
          </a:p>
        </p:txBody>
      </p:sp>
      <p:sp>
        <p:nvSpPr>
          <p:cNvPr id="14340" name="Rectangle 46"/>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Verdana" pitchFamily="34" charset="0"/>
                <a:ea typeface="ＭＳ Ｐゴシック" pitchFamily="50" charset="-128"/>
              </a:defRPr>
            </a:lvl1pPr>
            <a:lvl2pPr marL="742950" indent="-285750" eaLnBrk="0" hangingPunct="0">
              <a:defRPr kumimoji="1">
                <a:solidFill>
                  <a:schemeClr val="tx1"/>
                </a:solidFill>
                <a:latin typeface="Verdana" pitchFamily="34" charset="0"/>
                <a:ea typeface="ＭＳ Ｐゴシック" pitchFamily="50" charset="-128"/>
              </a:defRPr>
            </a:lvl2pPr>
            <a:lvl3pPr marL="1143000" indent="-228600" eaLnBrk="0" hangingPunct="0">
              <a:defRPr kumimoji="1">
                <a:solidFill>
                  <a:schemeClr val="tx1"/>
                </a:solidFill>
                <a:latin typeface="Verdana" pitchFamily="34" charset="0"/>
                <a:ea typeface="ＭＳ Ｐゴシック" pitchFamily="50" charset="-128"/>
              </a:defRPr>
            </a:lvl3pPr>
            <a:lvl4pPr marL="1600200" indent="-228600" eaLnBrk="0" hangingPunct="0">
              <a:defRPr kumimoji="1">
                <a:solidFill>
                  <a:schemeClr val="tx1"/>
                </a:solidFill>
                <a:latin typeface="Verdana" pitchFamily="34" charset="0"/>
                <a:ea typeface="ＭＳ Ｐゴシック" pitchFamily="50" charset="-128"/>
              </a:defRPr>
            </a:lvl4pPr>
            <a:lvl5pPr marL="2057400" indent="-228600" eaLnBrk="0" hangingPunct="0">
              <a:defRPr kumimoji="1">
                <a:solidFill>
                  <a:schemeClr val="tx1"/>
                </a:solidFill>
                <a:latin typeface="Verdana"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9pPr>
          </a:lstStyle>
          <a:p>
            <a:pPr eaLnBrk="1" hangingPunct="1"/>
            <a:fld id="{838055D5-7733-4CBF-83A0-358751021F4D}" type="slidenum">
              <a:rPr kumimoji="0" lang="en-US" altLang="ja-JP" smtClean="0"/>
              <a:pPr eaLnBrk="1" hangingPunct="1"/>
              <a:t>1</a:t>
            </a:fld>
            <a:endParaRPr kumimoji="0" lang="en-US" altLang="ja-JP" smtClean="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457200" y="404813"/>
            <a:ext cx="8229600" cy="1152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smtClean="0"/>
              <a:t>経済用語辞典</a:t>
            </a:r>
          </a:p>
        </p:txBody>
      </p:sp>
      <p:sp>
        <p:nvSpPr>
          <p:cNvPr id="2054" name="Rectangle 3"/>
          <p:cNvSpPr>
            <a:spLocks noGrp="1" noChangeArrowheads="1"/>
          </p:cNvSpPr>
          <p:nvPr>
            <p:ph idx="1"/>
          </p:nvPr>
        </p:nvSpPr>
        <p:spPr>
          <a:xfrm>
            <a:off x="468313" y="1700213"/>
            <a:ext cx="8229600" cy="5041900"/>
          </a:xfrm>
        </p:spPr>
        <p:txBody>
          <a:bodyPr>
            <a:normAutofit fontScale="92500" lnSpcReduction="20000"/>
          </a:bodyPr>
          <a:lstStyle/>
          <a:p>
            <a:pPr eaLnBrk="1" fontAlgn="auto" hangingPunct="1">
              <a:lnSpc>
                <a:spcPct val="110000"/>
              </a:lnSpc>
              <a:spcAft>
                <a:spcPts val="0"/>
              </a:spcAft>
              <a:buFont typeface="Arial" pitchFamily="34" charset="0"/>
              <a:buChar char="•"/>
              <a:defRPr/>
            </a:pPr>
            <a:r>
              <a:rPr lang="ja-JP" altLang="en-US" dirty="0" smtClean="0"/>
              <a:t>以下を勧める</a:t>
            </a:r>
          </a:p>
          <a:p>
            <a:pPr lvl="1" eaLnBrk="1" fontAlgn="auto" hangingPunct="1">
              <a:lnSpc>
                <a:spcPct val="110000"/>
              </a:lnSpc>
              <a:spcAft>
                <a:spcPts val="0"/>
              </a:spcAft>
              <a:buFont typeface="Arial" pitchFamily="34" charset="0"/>
              <a:buChar char="–"/>
              <a:defRPr/>
            </a:pPr>
            <a:r>
              <a:rPr lang="ja-JP" altLang="en-US" sz="2500" dirty="0" smtClean="0"/>
              <a:t>伊東光晴編</a:t>
            </a:r>
            <a:r>
              <a:rPr lang="en-US" altLang="ja-JP" sz="2500" dirty="0" smtClean="0"/>
              <a:t>『</a:t>
            </a:r>
            <a:r>
              <a:rPr lang="ja-JP" altLang="en-US" sz="2500" dirty="0" smtClean="0"/>
              <a:t>岩波現代経済</a:t>
            </a:r>
            <a:br>
              <a:rPr lang="ja-JP" altLang="en-US" sz="2500" dirty="0" smtClean="0"/>
            </a:br>
            <a:r>
              <a:rPr lang="ja-JP" altLang="en-US" sz="2500" dirty="0" smtClean="0"/>
              <a:t>学事典</a:t>
            </a:r>
            <a:r>
              <a:rPr lang="en-US" altLang="ja-JP" sz="2500" dirty="0" smtClean="0"/>
              <a:t>』</a:t>
            </a:r>
            <a:r>
              <a:rPr lang="ja-JP" altLang="en-US" sz="2500" dirty="0" smtClean="0"/>
              <a:t>岩波書店，</a:t>
            </a:r>
            <a:r>
              <a:rPr lang="en-US" altLang="ja-JP" sz="2500" dirty="0" smtClean="0"/>
              <a:t>2004</a:t>
            </a:r>
            <a:r>
              <a:rPr lang="ja-JP" altLang="en-US" sz="2500" dirty="0" smtClean="0"/>
              <a:t>年</a:t>
            </a:r>
          </a:p>
          <a:p>
            <a:pPr lvl="1" eaLnBrk="1" fontAlgn="auto" hangingPunct="1">
              <a:lnSpc>
                <a:spcPct val="110000"/>
              </a:lnSpc>
              <a:spcAft>
                <a:spcPts val="0"/>
              </a:spcAft>
              <a:buFont typeface="Arial" pitchFamily="34" charset="0"/>
              <a:buChar char="–"/>
              <a:defRPr/>
            </a:pPr>
            <a:r>
              <a:rPr lang="ja-JP" altLang="en-US" sz="2500" dirty="0" smtClean="0"/>
              <a:t>金森久雄ほか編</a:t>
            </a:r>
            <a:r>
              <a:rPr lang="en-US" altLang="ja-JP" sz="2500" dirty="0" smtClean="0"/>
              <a:t>『</a:t>
            </a:r>
            <a:r>
              <a:rPr lang="ja-JP" altLang="en-US" sz="2500" dirty="0" smtClean="0"/>
              <a:t>経済辞典　</a:t>
            </a:r>
            <a:br>
              <a:rPr lang="ja-JP" altLang="en-US" sz="2500" dirty="0" smtClean="0"/>
            </a:br>
            <a:r>
              <a:rPr lang="ja-JP" altLang="en-US" sz="2500" dirty="0" smtClean="0"/>
              <a:t>第</a:t>
            </a:r>
            <a:r>
              <a:rPr lang="en-US" altLang="ja-JP" sz="2500" dirty="0" smtClean="0"/>
              <a:t>5</a:t>
            </a:r>
            <a:r>
              <a:rPr lang="ja-JP" altLang="en-US" sz="2500" dirty="0" smtClean="0"/>
              <a:t>版</a:t>
            </a:r>
            <a:r>
              <a:rPr lang="en-US" altLang="ja-JP" sz="2500" dirty="0" smtClean="0"/>
              <a:t>』</a:t>
            </a:r>
            <a:r>
              <a:rPr lang="ja-JP" altLang="en-US" sz="2500" dirty="0" smtClean="0"/>
              <a:t>有斐閣，</a:t>
            </a:r>
            <a:r>
              <a:rPr lang="en-US" altLang="ja-JP" sz="2500" dirty="0" smtClean="0"/>
              <a:t>2013</a:t>
            </a:r>
            <a:r>
              <a:rPr lang="ja-JP" altLang="en-US" sz="2500" dirty="0" smtClean="0"/>
              <a:t>年</a:t>
            </a:r>
          </a:p>
          <a:p>
            <a:pPr eaLnBrk="1" fontAlgn="auto" hangingPunct="1">
              <a:lnSpc>
                <a:spcPct val="110000"/>
              </a:lnSpc>
              <a:spcAft>
                <a:spcPts val="0"/>
              </a:spcAft>
              <a:buFont typeface="Arial" pitchFamily="34" charset="0"/>
              <a:buChar char="•"/>
              <a:defRPr/>
            </a:pPr>
            <a:r>
              <a:rPr lang="ja-JP" altLang="en-US" dirty="0" smtClean="0"/>
              <a:t>取引費用経済学（</a:t>
            </a:r>
            <a:r>
              <a:rPr lang="en-US" altLang="ja-JP" dirty="0" smtClean="0"/>
              <a:t>TCE)</a:t>
            </a:r>
            <a:r>
              <a:rPr lang="ja-JP" altLang="en-US" dirty="0" smtClean="0"/>
              <a:t>の用語は，</a:t>
            </a:r>
            <a:r>
              <a:rPr lang="en-US" altLang="ja-JP" dirty="0" smtClean="0"/>
              <a:t/>
            </a:r>
            <a:br>
              <a:rPr lang="en-US" altLang="ja-JP" dirty="0" smtClean="0"/>
            </a:br>
            <a:r>
              <a:rPr lang="ja-JP" altLang="en-US" dirty="0" smtClean="0"/>
              <a:t>ミルグロム＆ロバーツ，前掲書の</a:t>
            </a:r>
            <a:r>
              <a:rPr lang="en-US" altLang="ja-JP" dirty="0" smtClean="0"/>
              <a:t/>
            </a:r>
            <a:br>
              <a:rPr lang="en-US" altLang="ja-JP" dirty="0" smtClean="0"/>
            </a:br>
            <a:r>
              <a:rPr lang="ja-JP" altLang="en-US" dirty="0" smtClean="0"/>
              <a:t>末尾の用語集が便利。</a:t>
            </a:r>
          </a:p>
          <a:p>
            <a:pPr eaLnBrk="1" fontAlgn="auto" hangingPunct="1">
              <a:lnSpc>
                <a:spcPct val="110000"/>
              </a:lnSpc>
              <a:spcAft>
                <a:spcPts val="0"/>
              </a:spcAft>
              <a:buFont typeface="Arial" pitchFamily="34" charset="0"/>
              <a:buChar char="•"/>
              <a:defRPr/>
            </a:pPr>
            <a:r>
              <a:rPr lang="en-US" altLang="ja-JP" dirty="0" smtClean="0"/>
              <a:t>Wikipedia</a:t>
            </a:r>
            <a:r>
              <a:rPr lang="ja-JP" altLang="en-US" dirty="0" smtClean="0"/>
              <a:t>は参考にしてもかまわない</a:t>
            </a:r>
            <a:r>
              <a:rPr lang="en-US" altLang="ja-JP" dirty="0" smtClean="0"/>
              <a:t/>
            </a:r>
            <a:br>
              <a:rPr lang="en-US" altLang="ja-JP" dirty="0" smtClean="0"/>
            </a:br>
            <a:r>
              <a:rPr lang="ja-JP" altLang="en-US" dirty="0" smtClean="0"/>
              <a:t>が，誤っていることも多い。</a:t>
            </a:r>
          </a:p>
          <a:p>
            <a:pPr lvl="1" eaLnBrk="1" fontAlgn="auto" hangingPunct="1">
              <a:lnSpc>
                <a:spcPct val="110000"/>
              </a:lnSpc>
              <a:spcAft>
                <a:spcPts val="0"/>
              </a:spcAft>
              <a:buFont typeface="Arial" pitchFamily="34" charset="0"/>
              <a:buChar char="–"/>
              <a:defRPr/>
            </a:pPr>
            <a:r>
              <a:rPr lang="ja-JP" altLang="en-US" sz="2400" dirty="0" smtClean="0"/>
              <a:t>他に</a:t>
            </a:r>
            <a:r>
              <a:rPr lang="ja-JP" altLang="en-US" sz="2400" dirty="0"/>
              <a:t>出典</a:t>
            </a:r>
            <a:r>
              <a:rPr lang="ja-JP" altLang="en-US" sz="2400" dirty="0" smtClean="0"/>
              <a:t>がなくやむを得ない場合を除いて，</a:t>
            </a:r>
            <a:r>
              <a:rPr lang="en-US" altLang="ja-JP" sz="2400" dirty="0" smtClean="0"/>
              <a:t/>
            </a:r>
            <a:br>
              <a:rPr lang="en-US" altLang="ja-JP" sz="2400" dirty="0" smtClean="0"/>
            </a:br>
            <a:r>
              <a:rPr lang="ja-JP" altLang="en-US" sz="2400" dirty="0" smtClean="0"/>
              <a:t>レポート･論文では引用しないことが適切。</a:t>
            </a:r>
          </a:p>
        </p:txBody>
      </p:sp>
      <p:sp>
        <p:nvSpPr>
          <p:cNvPr id="22532" name="スライド番号プレースホル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Verdana" pitchFamily="34" charset="0"/>
                <a:ea typeface="ＭＳ Ｐゴシック" pitchFamily="50" charset="-128"/>
              </a:defRPr>
            </a:lvl1pPr>
            <a:lvl2pPr marL="742950" indent="-285750" eaLnBrk="0" hangingPunct="0">
              <a:defRPr kumimoji="1">
                <a:solidFill>
                  <a:schemeClr val="tx1"/>
                </a:solidFill>
                <a:latin typeface="Verdana" pitchFamily="34" charset="0"/>
                <a:ea typeface="ＭＳ Ｐゴシック" pitchFamily="50" charset="-128"/>
              </a:defRPr>
            </a:lvl2pPr>
            <a:lvl3pPr marL="1143000" indent="-228600" eaLnBrk="0" hangingPunct="0">
              <a:defRPr kumimoji="1">
                <a:solidFill>
                  <a:schemeClr val="tx1"/>
                </a:solidFill>
                <a:latin typeface="Verdana" pitchFamily="34" charset="0"/>
                <a:ea typeface="ＭＳ Ｐゴシック" pitchFamily="50" charset="-128"/>
              </a:defRPr>
            </a:lvl3pPr>
            <a:lvl4pPr marL="1600200" indent="-228600" eaLnBrk="0" hangingPunct="0">
              <a:defRPr kumimoji="1">
                <a:solidFill>
                  <a:schemeClr val="tx1"/>
                </a:solidFill>
                <a:latin typeface="Verdana" pitchFamily="34" charset="0"/>
                <a:ea typeface="ＭＳ Ｐゴシック" pitchFamily="50" charset="-128"/>
              </a:defRPr>
            </a:lvl4pPr>
            <a:lvl5pPr marL="2057400" indent="-228600" eaLnBrk="0" hangingPunct="0">
              <a:defRPr kumimoji="1">
                <a:solidFill>
                  <a:schemeClr val="tx1"/>
                </a:solidFill>
                <a:latin typeface="Verdana"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9pPr>
          </a:lstStyle>
          <a:p>
            <a:pPr eaLnBrk="1" hangingPunct="1"/>
            <a:fld id="{B0E407A5-71A1-45BC-9651-3B9294B020F7}" type="slidenum">
              <a:rPr kumimoji="0" lang="en-US" altLang="ja-JP" smtClean="0"/>
              <a:pPr eaLnBrk="1" hangingPunct="1"/>
              <a:t>10</a:t>
            </a:fld>
            <a:endParaRPr kumimoji="0" lang="en-US" altLang="ja-JP" smtClean="0"/>
          </a:p>
        </p:txBody>
      </p:sp>
      <p:graphicFrame>
        <p:nvGraphicFramePr>
          <p:cNvPr id="22533" name="Object 5"/>
          <p:cNvGraphicFramePr>
            <a:graphicFrameLocks noChangeAspect="1"/>
          </p:cNvGraphicFramePr>
          <p:nvPr/>
        </p:nvGraphicFramePr>
        <p:xfrm>
          <a:off x="6443663" y="1268413"/>
          <a:ext cx="2343150" cy="3213100"/>
        </p:xfrm>
        <a:graphic>
          <a:graphicData uri="http://schemas.openxmlformats.org/presentationml/2006/ole">
            <mc:AlternateContent xmlns:mc="http://schemas.openxmlformats.org/markup-compatibility/2006">
              <mc:Choice xmlns:v="urn:schemas-microsoft-com:vml" Requires="v">
                <p:oleObj spid="_x0000_s22545" name="ビットマップ イメージ" r:id="rId3" imgW="2029108" imgH="2781688" progId="Paint.Picture">
                  <p:embed/>
                </p:oleObj>
              </mc:Choice>
              <mc:Fallback>
                <p:oleObj name="ビットマップ イメージ" r:id="rId3" imgW="2029108" imgH="2781688" progId="Paint.Picture">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3663" y="1268413"/>
                        <a:ext cx="2343150" cy="321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457200" y="404813"/>
            <a:ext cx="8229600" cy="1152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smtClean="0"/>
              <a:t>授業の予定</a:t>
            </a:r>
          </a:p>
        </p:txBody>
      </p:sp>
      <p:sp>
        <p:nvSpPr>
          <p:cNvPr id="23555" name="Rectangle 3"/>
          <p:cNvSpPr>
            <a:spLocks noGrp="1" noChangeArrowheads="1"/>
          </p:cNvSpPr>
          <p:nvPr>
            <p:ph idx="1"/>
          </p:nvPr>
        </p:nvSpPr>
        <p:spPr bwMode="auto">
          <a:xfrm>
            <a:off x="457200" y="1268413"/>
            <a:ext cx="8229600" cy="54737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10000"/>
          </a:bodyPr>
          <a:lstStyle/>
          <a:p>
            <a:pPr eaLnBrk="1" hangingPunct="1">
              <a:lnSpc>
                <a:spcPct val="90000"/>
              </a:lnSpc>
              <a:defRPr/>
            </a:pPr>
            <a:r>
              <a:rPr lang="ja-JP" altLang="en-US" dirty="0"/>
              <a:t>以下の構成で行う。</a:t>
            </a:r>
          </a:p>
          <a:p>
            <a:pPr marL="742950" lvl="2" indent="-342900" eaLnBrk="1" hangingPunct="1">
              <a:lnSpc>
                <a:spcPct val="90000"/>
              </a:lnSpc>
              <a:defRPr/>
            </a:pPr>
            <a:r>
              <a:rPr lang="ja-JP" altLang="en-US" dirty="0"/>
              <a:t>１　ガイダンス（１回）</a:t>
            </a:r>
          </a:p>
          <a:p>
            <a:pPr marL="742950" lvl="2" indent="-342900" eaLnBrk="1" hangingPunct="1">
              <a:lnSpc>
                <a:spcPct val="90000"/>
              </a:lnSpc>
              <a:defRPr/>
            </a:pPr>
            <a:r>
              <a:rPr lang="ja-JP" altLang="en-US" dirty="0"/>
              <a:t>２　内部組織（</a:t>
            </a:r>
            <a:r>
              <a:rPr lang="ja-JP" altLang="en-US" dirty="0" smtClean="0"/>
              <a:t>５回）</a:t>
            </a:r>
            <a:endParaRPr lang="ja-JP" altLang="en-US" dirty="0"/>
          </a:p>
          <a:p>
            <a:pPr marL="742950" lvl="2" indent="-342900" eaLnBrk="1" hangingPunct="1">
              <a:lnSpc>
                <a:spcPct val="90000"/>
              </a:lnSpc>
              <a:defRPr/>
            </a:pPr>
            <a:r>
              <a:rPr lang="ja-JP" altLang="en-US" dirty="0"/>
              <a:t>３　雇用システム（５回）</a:t>
            </a:r>
          </a:p>
          <a:p>
            <a:pPr marL="742950" lvl="2" indent="-342900" eaLnBrk="1" hangingPunct="1">
              <a:lnSpc>
                <a:spcPct val="90000"/>
              </a:lnSpc>
              <a:defRPr/>
            </a:pPr>
            <a:r>
              <a:rPr lang="ja-JP" altLang="en-US" dirty="0"/>
              <a:t>４　日本企業の雇用システム（</a:t>
            </a:r>
            <a:r>
              <a:rPr lang="en-US" altLang="ja-JP" dirty="0"/>
              <a:t>5</a:t>
            </a:r>
            <a:r>
              <a:rPr lang="ja-JP" altLang="en-US" dirty="0"/>
              <a:t>回）</a:t>
            </a:r>
          </a:p>
          <a:p>
            <a:pPr marL="742950" lvl="2" indent="-342900" eaLnBrk="1" hangingPunct="1">
              <a:lnSpc>
                <a:spcPct val="90000"/>
              </a:lnSpc>
              <a:defRPr/>
            </a:pPr>
            <a:r>
              <a:rPr lang="ja-JP" altLang="en-US" dirty="0"/>
              <a:t>５　日本のサプライヤー･システム（</a:t>
            </a:r>
            <a:r>
              <a:rPr lang="en-US" altLang="ja-JP" dirty="0"/>
              <a:t>5</a:t>
            </a:r>
            <a:r>
              <a:rPr lang="ja-JP" altLang="en-US" dirty="0"/>
              <a:t>回）</a:t>
            </a:r>
          </a:p>
          <a:p>
            <a:pPr marL="742950" lvl="2" indent="-342900" eaLnBrk="1" hangingPunct="1">
              <a:lnSpc>
                <a:spcPct val="90000"/>
              </a:lnSpc>
              <a:defRPr/>
            </a:pPr>
            <a:r>
              <a:rPr lang="ja-JP" altLang="en-US" dirty="0"/>
              <a:t>６　日本のコーポレート・ガバナンス（</a:t>
            </a:r>
            <a:r>
              <a:rPr lang="en-US" altLang="ja-JP" dirty="0"/>
              <a:t>5</a:t>
            </a:r>
            <a:r>
              <a:rPr lang="ja-JP" altLang="en-US" dirty="0"/>
              <a:t>回）</a:t>
            </a:r>
          </a:p>
          <a:p>
            <a:pPr marL="742950" lvl="2" indent="-342900" eaLnBrk="1" hangingPunct="1">
              <a:lnSpc>
                <a:spcPct val="90000"/>
              </a:lnSpc>
              <a:defRPr/>
            </a:pPr>
            <a:r>
              <a:rPr lang="ja-JP" altLang="en-US" dirty="0"/>
              <a:t>７　結論と試験のポイント（１回）</a:t>
            </a:r>
          </a:p>
          <a:p>
            <a:pPr marL="742950" lvl="2" indent="-342900" eaLnBrk="1" hangingPunct="1">
              <a:lnSpc>
                <a:spcPct val="90000"/>
              </a:lnSpc>
              <a:defRPr/>
            </a:pPr>
            <a:r>
              <a:rPr lang="ja-JP" altLang="en-US" dirty="0"/>
              <a:t>自由質問コーナー（１回）</a:t>
            </a:r>
            <a:endParaRPr lang="en-US" altLang="ja-JP" dirty="0"/>
          </a:p>
          <a:p>
            <a:pPr marL="742950" lvl="2" indent="-342900" eaLnBrk="1" hangingPunct="1">
              <a:lnSpc>
                <a:spcPct val="90000"/>
              </a:lnSpc>
              <a:defRPr/>
            </a:pPr>
            <a:r>
              <a:rPr lang="ja-JP" altLang="en-US" dirty="0"/>
              <a:t>予備</a:t>
            </a:r>
            <a:r>
              <a:rPr lang="en-US" altLang="ja-JP" dirty="0" smtClean="0"/>
              <a:t>(2</a:t>
            </a:r>
            <a:r>
              <a:rPr lang="ja-JP" altLang="en-US" dirty="0" smtClean="0"/>
              <a:t>回</a:t>
            </a:r>
            <a:r>
              <a:rPr lang="en-US" altLang="ja-JP" dirty="0"/>
              <a:t>)</a:t>
            </a:r>
          </a:p>
          <a:p>
            <a:pPr eaLnBrk="1" hangingPunct="1">
              <a:lnSpc>
                <a:spcPct val="90000"/>
              </a:lnSpc>
              <a:defRPr/>
            </a:pPr>
            <a:r>
              <a:rPr lang="ja-JP" altLang="en-US" dirty="0" smtClean="0"/>
              <a:t>休講と補講の予定</a:t>
            </a:r>
            <a:endParaRPr lang="en-US" altLang="ja-JP" dirty="0" smtClean="0"/>
          </a:p>
          <a:p>
            <a:pPr lvl="1" eaLnBrk="1" hangingPunct="1">
              <a:lnSpc>
                <a:spcPct val="90000"/>
              </a:lnSpc>
              <a:defRPr/>
            </a:pPr>
            <a:r>
              <a:rPr lang="ja-JP" altLang="en-US" dirty="0" smtClean="0"/>
              <a:t>休講日：</a:t>
            </a:r>
            <a:r>
              <a:rPr lang="en-US" altLang="ja-JP" dirty="0" smtClean="0"/>
              <a:t>10/31</a:t>
            </a:r>
            <a:r>
              <a:rPr lang="ja-JP" altLang="en-US" dirty="0" err="1" smtClean="0"/>
              <a:t>，</a:t>
            </a:r>
            <a:r>
              <a:rPr lang="en-US" altLang="ja-JP" dirty="0" smtClean="0"/>
              <a:t>11/2</a:t>
            </a:r>
            <a:r>
              <a:rPr lang="ja-JP" altLang="en-US" dirty="0" err="1" smtClean="0"/>
              <a:t>，</a:t>
            </a:r>
            <a:r>
              <a:rPr lang="en-US" altLang="ja-JP" dirty="0" smtClean="0"/>
              <a:t>1/16</a:t>
            </a:r>
          </a:p>
          <a:p>
            <a:pPr lvl="1" eaLnBrk="1" hangingPunct="1">
              <a:lnSpc>
                <a:spcPct val="90000"/>
              </a:lnSpc>
              <a:defRPr/>
            </a:pPr>
            <a:r>
              <a:rPr lang="ja-JP" altLang="en-US" dirty="0"/>
              <a:t>補講予定</a:t>
            </a:r>
            <a:r>
              <a:rPr lang="ja-JP" altLang="en-US" dirty="0" smtClean="0"/>
              <a:t>日：</a:t>
            </a:r>
            <a:r>
              <a:rPr lang="en-US" altLang="ja-JP" dirty="0" smtClean="0"/>
              <a:t>11/16</a:t>
            </a:r>
            <a:r>
              <a:rPr lang="ja-JP" altLang="en-US" dirty="0" err="1" smtClean="0"/>
              <a:t>，</a:t>
            </a:r>
            <a:r>
              <a:rPr lang="en-US" altLang="ja-JP" dirty="0" smtClean="0"/>
              <a:t>11/30</a:t>
            </a:r>
            <a:r>
              <a:rPr lang="ja-JP" altLang="en-US" dirty="0" err="1" smtClean="0"/>
              <a:t>，</a:t>
            </a:r>
            <a:r>
              <a:rPr lang="en-US" altLang="ja-JP" dirty="0" smtClean="0"/>
              <a:t>12/21</a:t>
            </a:r>
            <a:r>
              <a:rPr lang="ja-JP" altLang="en-US" dirty="0" err="1" smtClean="0"/>
              <a:t>，</a:t>
            </a:r>
            <a:r>
              <a:rPr lang="en-US" altLang="ja-JP" dirty="0" smtClean="0"/>
              <a:t>1/11</a:t>
            </a:r>
          </a:p>
          <a:p>
            <a:pPr lvl="2" eaLnBrk="1" hangingPunct="1">
              <a:lnSpc>
                <a:spcPct val="90000"/>
              </a:lnSpc>
              <a:defRPr/>
            </a:pPr>
            <a:r>
              <a:rPr lang="ja-JP" altLang="en-US" dirty="0" smtClean="0"/>
              <a:t>それぞれ</a:t>
            </a:r>
            <a:r>
              <a:rPr lang="en-US" altLang="ja-JP" dirty="0" smtClean="0"/>
              <a:t>6</a:t>
            </a:r>
            <a:r>
              <a:rPr lang="ja-JP" altLang="en-US" dirty="0" smtClean="0"/>
              <a:t>講時（</a:t>
            </a:r>
            <a:r>
              <a:rPr lang="en-US" altLang="ja-JP" dirty="0" smtClean="0"/>
              <a:t>18:00-19:30</a:t>
            </a:r>
            <a:r>
              <a:rPr lang="ja-JP" altLang="en-US" dirty="0" smtClean="0"/>
              <a:t>に行う）</a:t>
            </a:r>
            <a:endParaRPr lang="en-US" altLang="ja-JP" dirty="0" smtClean="0"/>
          </a:p>
          <a:p>
            <a:pPr lvl="2" eaLnBrk="1" hangingPunct="1">
              <a:lnSpc>
                <a:spcPct val="90000"/>
              </a:lnSpc>
              <a:defRPr/>
            </a:pPr>
            <a:r>
              <a:rPr lang="ja-JP" altLang="en-US" dirty="0" smtClean="0"/>
              <a:t>改めて</a:t>
            </a:r>
            <a:r>
              <a:rPr lang="ja-JP" altLang="en-US" dirty="0"/>
              <a:t>掲示する</a:t>
            </a:r>
            <a:endParaRPr lang="ja-JP" altLang="en-US" dirty="0" smtClean="0"/>
          </a:p>
          <a:p>
            <a:pPr lvl="1" eaLnBrk="1" hangingPunct="1">
              <a:lnSpc>
                <a:spcPct val="90000"/>
              </a:lnSpc>
              <a:defRPr/>
            </a:pPr>
            <a:endParaRPr lang="ja-JP" altLang="en-US" sz="2400" dirty="0" smtClean="0"/>
          </a:p>
        </p:txBody>
      </p:sp>
      <p:sp>
        <p:nvSpPr>
          <p:cNvPr id="23556" name="スライド番号プレースホルダー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Verdana" pitchFamily="34" charset="0"/>
                <a:ea typeface="ＭＳ Ｐゴシック" pitchFamily="50" charset="-128"/>
              </a:defRPr>
            </a:lvl1pPr>
            <a:lvl2pPr marL="742950" indent="-285750" eaLnBrk="0" hangingPunct="0">
              <a:defRPr kumimoji="1">
                <a:solidFill>
                  <a:schemeClr val="tx1"/>
                </a:solidFill>
                <a:latin typeface="Verdana" pitchFamily="34" charset="0"/>
                <a:ea typeface="ＭＳ Ｐゴシック" pitchFamily="50" charset="-128"/>
              </a:defRPr>
            </a:lvl2pPr>
            <a:lvl3pPr marL="1143000" indent="-228600" eaLnBrk="0" hangingPunct="0">
              <a:defRPr kumimoji="1">
                <a:solidFill>
                  <a:schemeClr val="tx1"/>
                </a:solidFill>
                <a:latin typeface="Verdana" pitchFamily="34" charset="0"/>
                <a:ea typeface="ＭＳ Ｐゴシック" pitchFamily="50" charset="-128"/>
              </a:defRPr>
            </a:lvl3pPr>
            <a:lvl4pPr marL="1600200" indent="-228600" eaLnBrk="0" hangingPunct="0">
              <a:defRPr kumimoji="1">
                <a:solidFill>
                  <a:schemeClr val="tx1"/>
                </a:solidFill>
                <a:latin typeface="Verdana" pitchFamily="34" charset="0"/>
                <a:ea typeface="ＭＳ Ｐゴシック" pitchFamily="50" charset="-128"/>
              </a:defRPr>
            </a:lvl4pPr>
            <a:lvl5pPr marL="2057400" indent="-228600" eaLnBrk="0" hangingPunct="0">
              <a:defRPr kumimoji="1">
                <a:solidFill>
                  <a:schemeClr val="tx1"/>
                </a:solidFill>
                <a:latin typeface="Verdana"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9pPr>
          </a:lstStyle>
          <a:p>
            <a:pPr eaLnBrk="1" hangingPunct="1"/>
            <a:fld id="{EDA70714-9D0F-40CB-8458-8ECEE2ADBA17}" type="slidenum">
              <a:rPr lang="en-US" altLang="ja-JP" smtClean="0"/>
              <a:pPr eaLnBrk="1" hangingPunct="1"/>
              <a:t>11</a:t>
            </a:fld>
            <a:endParaRPr lang="en-US" altLang="ja-JP"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タイトル 1"/>
          <p:cNvSpPr>
            <a:spLocks noGrp="1"/>
          </p:cNvSpPr>
          <p:nvPr>
            <p:ph type="title"/>
          </p:nvPr>
        </p:nvSpPr>
        <p:spPr bwMode="auto">
          <a:xfrm>
            <a:off x="457200" y="404813"/>
            <a:ext cx="8229600" cy="1152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smtClean="0"/>
              <a:t>授業運営の考え方</a:t>
            </a:r>
          </a:p>
        </p:txBody>
      </p:sp>
      <p:sp>
        <p:nvSpPr>
          <p:cNvPr id="3" name="コンテンツ プレースホルダ 2"/>
          <p:cNvSpPr>
            <a:spLocks noGrp="1"/>
          </p:cNvSpPr>
          <p:nvPr>
            <p:ph idx="1"/>
          </p:nvPr>
        </p:nvSpPr>
        <p:spPr>
          <a:xfrm>
            <a:off x="468313" y="1196975"/>
            <a:ext cx="8362950" cy="5400675"/>
          </a:xfrm>
        </p:spPr>
        <p:txBody>
          <a:bodyPr>
            <a:normAutofit fontScale="70000" lnSpcReduction="20000"/>
          </a:bodyPr>
          <a:lstStyle/>
          <a:p>
            <a:pPr marL="0" indent="0" eaLnBrk="1" fontAlgn="auto" hangingPunct="1">
              <a:lnSpc>
                <a:spcPct val="120000"/>
              </a:lnSpc>
              <a:spcAft>
                <a:spcPts val="0"/>
              </a:spcAft>
              <a:buFont typeface="Arial" charset="0"/>
              <a:buNone/>
              <a:defRPr/>
            </a:pPr>
            <a:r>
              <a:rPr lang="ja-JP" altLang="en-US" dirty="0" smtClean="0"/>
              <a:t>１）基本－－結果重視の原則：最後は結果で評価される（成果主義）</a:t>
            </a:r>
            <a:endParaRPr lang="en-US" altLang="ja-JP" dirty="0" smtClean="0"/>
          </a:p>
          <a:p>
            <a:pPr lvl="1" eaLnBrk="1" fontAlgn="auto" hangingPunct="1">
              <a:lnSpc>
                <a:spcPct val="120000"/>
              </a:lnSpc>
              <a:spcAft>
                <a:spcPts val="0"/>
              </a:spcAft>
              <a:buFont typeface="Arial" pitchFamily="34" charset="0"/>
              <a:buChar char="–"/>
              <a:defRPr/>
            </a:pPr>
            <a:r>
              <a:rPr lang="ja-JP" altLang="en-US" dirty="0" smtClean="0"/>
              <a:t>例：頼み込みは完全拒否する</a:t>
            </a:r>
            <a:endParaRPr lang="en-US" altLang="ja-JP" dirty="0" smtClean="0"/>
          </a:p>
          <a:p>
            <a:pPr marL="0" indent="0" eaLnBrk="1" fontAlgn="auto" hangingPunct="1">
              <a:lnSpc>
                <a:spcPct val="120000"/>
              </a:lnSpc>
              <a:spcAft>
                <a:spcPts val="0"/>
              </a:spcAft>
              <a:buFont typeface="Arial" charset="0"/>
              <a:buNone/>
              <a:defRPr/>
            </a:pPr>
            <a:r>
              <a:rPr lang="ja-JP" altLang="en-US" dirty="0" smtClean="0"/>
              <a:t>２）出席者優位の原則：出席することは立派である（努力主義）</a:t>
            </a:r>
            <a:endParaRPr lang="en-US" altLang="ja-JP" dirty="0" smtClean="0"/>
          </a:p>
          <a:p>
            <a:pPr lvl="1" eaLnBrk="1" fontAlgn="auto" hangingPunct="1">
              <a:lnSpc>
                <a:spcPct val="120000"/>
              </a:lnSpc>
              <a:spcAft>
                <a:spcPts val="0"/>
              </a:spcAft>
              <a:buFont typeface="Arial" pitchFamily="34" charset="0"/>
              <a:buChar char="–"/>
              <a:defRPr/>
            </a:pPr>
            <a:r>
              <a:rPr lang="ja-JP" altLang="en-US" dirty="0" smtClean="0"/>
              <a:t>例</a:t>
            </a:r>
            <a:r>
              <a:rPr lang="en-US" altLang="ja-JP" dirty="0" smtClean="0"/>
              <a:t>:</a:t>
            </a:r>
            <a:r>
              <a:rPr lang="ja-JP" altLang="en-US" dirty="0" smtClean="0"/>
              <a:t>小テスト，スライドの空白部分の扱い</a:t>
            </a:r>
            <a:endParaRPr lang="en-US" altLang="ja-JP" dirty="0" smtClean="0"/>
          </a:p>
          <a:p>
            <a:pPr marL="0" indent="0" eaLnBrk="1" fontAlgn="auto" hangingPunct="1">
              <a:lnSpc>
                <a:spcPct val="120000"/>
              </a:lnSpc>
              <a:spcAft>
                <a:spcPts val="0"/>
              </a:spcAft>
              <a:buFont typeface="Arial" charset="0"/>
              <a:buNone/>
              <a:defRPr/>
            </a:pPr>
            <a:r>
              <a:rPr lang="ja-JP" altLang="en-US" dirty="0" smtClean="0"/>
              <a:t>３）発言者優位の原則：意見を言うことは立派であり，何も言えないことは問題である（市民としての自立）</a:t>
            </a:r>
            <a:endParaRPr lang="en-US" altLang="ja-JP" dirty="0" smtClean="0"/>
          </a:p>
          <a:p>
            <a:pPr lvl="1" eaLnBrk="1" fontAlgn="auto" hangingPunct="1">
              <a:lnSpc>
                <a:spcPct val="120000"/>
              </a:lnSpc>
              <a:spcAft>
                <a:spcPts val="0"/>
              </a:spcAft>
              <a:buFont typeface="Arial" pitchFamily="34" charset="0"/>
              <a:buChar char="–"/>
              <a:defRPr/>
            </a:pPr>
            <a:r>
              <a:rPr lang="ja-JP" altLang="en-US" dirty="0" smtClean="0"/>
              <a:t>発言の項参照</a:t>
            </a:r>
            <a:endParaRPr lang="en-US" altLang="ja-JP" dirty="0" smtClean="0"/>
          </a:p>
          <a:p>
            <a:pPr marL="0" indent="0" eaLnBrk="1" fontAlgn="auto" hangingPunct="1">
              <a:lnSpc>
                <a:spcPct val="120000"/>
              </a:lnSpc>
              <a:spcAft>
                <a:spcPts val="0"/>
              </a:spcAft>
              <a:buFont typeface="Arial" charset="0"/>
              <a:buNone/>
              <a:defRPr/>
            </a:pPr>
            <a:r>
              <a:rPr lang="ja-JP" altLang="en-US" dirty="0" smtClean="0"/>
              <a:t>４）自己管理の原則：自己管理ゼロは不可である（個人としての自立）</a:t>
            </a:r>
            <a:endParaRPr lang="en-US" altLang="ja-JP" dirty="0" smtClean="0"/>
          </a:p>
          <a:p>
            <a:pPr lvl="1" eaLnBrk="1" fontAlgn="auto" hangingPunct="1">
              <a:lnSpc>
                <a:spcPct val="120000"/>
              </a:lnSpc>
              <a:spcAft>
                <a:spcPts val="0"/>
              </a:spcAft>
              <a:buFont typeface="Arial" pitchFamily="34" charset="0"/>
              <a:buChar char="–"/>
              <a:defRPr/>
            </a:pPr>
            <a:r>
              <a:rPr lang="ja-JP" altLang="en-US" dirty="0" smtClean="0"/>
              <a:t>やむを得ず小テストに欠席した場合，スライドの空白部分の扱い</a:t>
            </a:r>
            <a:endParaRPr lang="en-US" altLang="ja-JP" dirty="0" smtClean="0"/>
          </a:p>
          <a:p>
            <a:pPr marL="0" indent="0" eaLnBrk="1" fontAlgn="auto" hangingPunct="1">
              <a:lnSpc>
                <a:spcPct val="120000"/>
              </a:lnSpc>
              <a:spcAft>
                <a:spcPts val="0"/>
              </a:spcAft>
              <a:buNone/>
              <a:defRPr/>
            </a:pPr>
            <a:r>
              <a:rPr lang="ja-JP" altLang="en-US" sz="3100" dirty="0"/>
              <a:t>５</a:t>
            </a:r>
            <a:r>
              <a:rPr lang="ja-JP" altLang="en-US" sz="3100" dirty="0" smtClean="0"/>
              <a:t>）やむを得ない事情により学習が困難な学生については，２）３）４）を柔軟に適用する。ただし１</a:t>
            </a:r>
            <a:r>
              <a:rPr lang="ja-JP" altLang="en-US" sz="3100" dirty="0"/>
              <a:t>）は完全適用</a:t>
            </a:r>
            <a:r>
              <a:rPr lang="ja-JP" altLang="en-US" sz="3100" dirty="0" smtClean="0"/>
              <a:t>する。</a:t>
            </a:r>
            <a:endParaRPr lang="en-US" altLang="ja-JP" sz="3100" dirty="0" smtClean="0"/>
          </a:p>
          <a:p>
            <a:pPr lvl="1" eaLnBrk="1" fontAlgn="auto" hangingPunct="1">
              <a:lnSpc>
                <a:spcPct val="120000"/>
              </a:lnSpc>
              <a:spcAft>
                <a:spcPts val="0"/>
              </a:spcAft>
              <a:buFont typeface="Arial" pitchFamily="34" charset="0"/>
              <a:buChar char="–"/>
              <a:defRPr/>
            </a:pPr>
            <a:r>
              <a:rPr lang="ja-JP" altLang="en-US" sz="2900" dirty="0" smtClean="0"/>
              <a:t>学習方法の工夫について相談に応じる。</a:t>
            </a:r>
            <a:endParaRPr lang="en-US" altLang="ja-JP" sz="2900" dirty="0" smtClean="0"/>
          </a:p>
          <a:p>
            <a:pPr lvl="1" eaLnBrk="1" fontAlgn="auto" hangingPunct="1">
              <a:lnSpc>
                <a:spcPct val="120000"/>
              </a:lnSpc>
              <a:spcAft>
                <a:spcPts val="0"/>
              </a:spcAft>
              <a:buFont typeface="Arial" pitchFamily="34" charset="0"/>
              <a:buChar char="–"/>
              <a:defRPr/>
            </a:pPr>
            <a:r>
              <a:rPr lang="ja-JP" altLang="en-US" sz="2900" dirty="0"/>
              <a:t>評価基準は変更しない。</a:t>
            </a:r>
            <a:endParaRPr lang="en-US" altLang="ja-JP" sz="2900" dirty="0" smtClean="0"/>
          </a:p>
          <a:p>
            <a:pPr lvl="1" eaLnBrk="1" fontAlgn="auto" hangingPunct="1">
              <a:lnSpc>
                <a:spcPct val="120000"/>
              </a:lnSpc>
              <a:spcAft>
                <a:spcPts val="0"/>
              </a:spcAft>
              <a:buFont typeface="Arial" pitchFamily="34" charset="0"/>
              <a:buChar char="–"/>
              <a:defRPr/>
            </a:pPr>
            <a:r>
              <a:rPr lang="ja-JP" altLang="en-US" sz="2900" dirty="0" smtClean="0"/>
              <a:t>配慮が必要な人は，まず教務係に相談を</a:t>
            </a:r>
            <a:endParaRPr lang="en-US" altLang="ja-JP" sz="2900" dirty="0" smtClean="0"/>
          </a:p>
          <a:p>
            <a:pPr lvl="1" eaLnBrk="1" fontAlgn="auto" hangingPunct="1">
              <a:lnSpc>
                <a:spcPct val="120000"/>
              </a:lnSpc>
              <a:spcAft>
                <a:spcPts val="0"/>
              </a:spcAft>
              <a:buFont typeface="Arial" pitchFamily="34" charset="0"/>
              <a:buChar char="–"/>
              <a:defRPr/>
            </a:pPr>
            <a:endParaRPr lang="ja-JP" altLang="en-US" sz="2900" dirty="0"/>
          </a:p>
        </p:txBody>
      </p:sp>
      <p:sp>
        <p:nvSpPr>
          <p:cNvPr id="24580" name="スライド番号プレースホル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Verdana" pitchFamily="34" charset="0"/>
                <a:ea typeface="ＭＳ Ｐゴシック" pitchFamily="50" charset="-128"/>
              </a:defRPr>
            </a:lvl1pPr>
            <a:lvl2pPr marL="742950" indent="-285750" eaLnBrk="0" hangingPunct="0">
              <a:defRPr kumimoji="1">
                <a:solidFill>
                  <a:schemeClr val="tx1"/>
                </a:solidFill>
                <a:latin typeface="Verdana" pitchFamily="34" charset="0"/>
                <a:ea typeface="ＭＳ Ｐゴシック" pitchFamily="50" charset="-128"/>
              </a:defRPr>
            </a:lvl2pPr>
            <a:lvl3pPr marL="1143000" indent="-228600" eaLnBrk="0" hangingPunct="0">
              <a:defRPr kumimoji="1">
                <a:solidFill>
                  <a:schemeClr val="tx1"/>
                </a:solidFill>
                <a:latin typeface="Verdana" pitchFamily="34" charset="0"/>
                <a:ea typeface="ＭＳ Ｐゴシック" pitchFamily="50" charset="-128"/>
              </a:defRPr>
            </a:lvl3pPr>
            <a:lvl4pPr marL="1600200" indent="-228600" eaLnBrk="0" hangingPunct="0">
              <a:defRPr kumimoji="1">
                <a:solidFill>
                  <a:schemeClr val="tx1"/>
                </a:solidFill>
                <a:latin typeface="Verdana" pitchFamily="34" charset="0"/>
                <a:ea typeface="ＭＳ Ｐゴシック" pitchFamily="50" charset="-128"/>
              </a:defRPr>
            </a:lvl4pPr>
            <a:lvl5pPr marL="2057400" indent="-228600" eaLnBrk="0" hangingPunct="0">
              <a:defRPr kumimoji="1">
                <a:solidFill>
                  <a:schemeClr val="tx1"/>
                </a:solidFill>
                <a:latin typeface="Verdana"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9pPr>
          </a:lstStyle>
          <a:p>
            <a:pPr eaLnBrk="1" hangingPunct="1"/>
            <a:fld id="{278A767F-8F0E-43E5-A5B4-67879D641000}" type="slidenum">
              <a:rPr kumimoji="0" lang="en-US" altLang="ja-JP" smtClean="0"/>
              <a:pPr eaLnBrk="1" hangingPunct="1"/>
              <a:t>12</a:t>
            </a:fld>
            <a:endParaRPr kumimoji="0" lang="en-US" altLang="ja-JP"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68313" y="333375"/>
            <a:ext cx="7543800" cy="1006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smtClean="0"/>
              <a:t>授業の進め方</a:t>
            </a:r>
          </a:p>
        </p:txBody>
      </p:sp>
      <p:sp>
        <p:nvSpPr>
          <p:cNvPr id="14340" name="Rectangle 3"/>
          <p:cNvSpPr>
            <a:spLocks noGrp="1" noChangeArrowheads="1"/>
          </p:cNvSpPr>
          <p:nvPr>
            <p:ph idx="1"/>
          </p:nvPr>
        </p:nvSpPr>
        <p:spPr>
          <a:xfrm>
            <a:off x="457200" y="1412875"/>
            <a:ext cx="8229600" cy="5445125"/>
          </a:xfrm>
        </p:spPr>
        <p:txBody>
          <a:bodyPr>
            <a:normAutofit fontScale="85000" lnSpcReduction="20000"/>
          </a:bodyPr>
          <a:lstStyle/>
          <a:p>
            <a:pPr eaLnBrk="1" fontAlgn="auto" hangingPunct="1">
              <a:lnSpc>
                <a:spcPct val="120000"/>
              </a:lnSpc>
              <a:spcAft>
                <a:spcPts val="0"/>
              </a:spcAft>
              <a:buFont typeface="Arial" pitchFamily="34" charset="0"/>
              <a:buChar char="•"/>
              <a:defRPr/>
            </a:pPr>
            <a:r>
              <a:rPr lang="ja-JP" altLang="en-US" sz="2800" dirty="0" smtClean="0"/>
              <a:t>教科書は使わず，プレゼンスライドとそのプリントアウトで講義を行う。</a:t>
            </a:r>
          </a:p>
          <a:p>
            <a:pPr eaLnBrk="1" fontAlgn="auto" hangingPunct="1">
              <a:lnSpc>
                <a:spcPct val="120000"/>
              </a:lnSpc>
              <a:spcAft>
                <a:spcPts val="0"/>
              </a:spcAft>
              <a:buFont typeface="Arial" pitchFamily="34" charset="0"/>
              <a:buChar char="•"/>
              <a:defRPr/>
            </a:pPr>
            <a:r>
              <a:rPr lang="ja-JP" altLang="en-US" sz="2800" dirty="0" smtClean="0"/>
              <a:t>プレゼンスライドを３スライド／ページで印刷したものを配布し，ウェブにも掲載する。</a:t>
            </a:r>
          </a:p>
          <a:p>
            <a:pPr lvl="1" eaLnBrk="1" fontAlgn="auto" hangingPunct="1">
              <a:lnSpc>
                <a:spcPct val="120000"/>
              </a:lnSpc>
              <a:spcAft>
                <a:spcPts val="0"/>
              </a:spcAft>
              <a:buFont typeface="Arial" pitchFamily="34" charset="0"/>
              <a:buChar char="–"/>
              <a:defRPr/>
            </a:pPr>
            <a:r>
              <a:rPr lang="ja-JP" altLang="en-US" sz="2400" dirty="0" smtClean="0"/>
              <a:t>ガイダンススライドのみ６スライド／ページ</a:t>
            </a:r>
            <a:endParaRPr lang="en-US" altLang="ja-JP" sz="2400" dirty="0" smtClean="0"/>
          </a:p>
          <a:p>
            <a:pPr eaLnBrk="1" fontAlgn="auto" hangingPunct="1">
              <a:lnSpc>
                <a:spcPct val="120000"/>
              </a:lnSpc>
              <a:spcAft>
                <a:spcPts val="0"/>
              </a:spcAft>
              <a:buFont typeface="Arial" pitchFamily="34" charset="0"/>
              <a:buChar char="•"/>
              <a:defRPr/>
            </a:pPr>
            <a:r>
              <a:rPr lang="ja-JP" altLang="en-US" sz="2800" dirty="0" smtClean="0"/>
              <a:t>他に，補足資料を配布する。</a:t>
            </a:r>
          </a:p>
          <a:p>
            <a:pPr eaLnBrk="1" fontAlgn="auto" hangingPunct="1">
              <a:lnSpc>
                <a:spcPct val="120000"/>
              </a:lnSpc>
              <a:spcAft>
                <a:spcPts val="0"/>
              </a:spcAft>
              <a:buFont typeface="Arial" pitchFamily="34" charset="0"/>
              <a:buChar char="•"/>
              <a:defRPr/>
            </a:pPr>
            <a:r>
              <a:rPr lang="ja-JP" altLang="en-US" sz="2800" dirty="0" smtClean="0"/>
              <a:t>注意：レジュメにすべてのことが書かれているのではない。</a:t>
            </a:r>
          </a:p>
          <a:p>
            <a:pPr lvl="1" eaLnBrk="1" fontAlgn="auto" hangingPunct="1">
              <a:lnSpc>
                <a:spcPct val="120000"/>
              </a:lnSpc>
              <a:spcAft>
                <a:spcPts val="0"/>
              </a:spcAft>
              <a:buFont typeface="Arial" pitchFamily="34" charset="0"/>
              <a:buChar char="–"/>
              <a:defRPr/>
            </a:pPr>
            <a:r>
              <a:rPr lang="ja-JP" altLang="en-US" sz="2500" dirty="0" smtClean="0"/>
              <a:t>スライド右側にノートを取ること。取らないとわからないと予想される。</a:t>
            </a:r>
          </a:p>
          <a:p>
            <a:pPr lvl="1" eaLnBrk="1" fontAlgn="auto" hangingPunct="1">
              <a:lnSpc>
                <a:spcPct val="120000"/>
              </a:lnSpc>
              <a:spcAft>
                <a:spcPts val="0"/>
              </a:spcAft>
              <a:buFont typeface="Arial" pitchFamily="34" charset="0"/>
              <a:buChar char="–"/>
              <a:defRPr/>
            </a:pPr>
            <a:r>
              <a:rPr lang="ja-JP" altLang="en-US" sz="2500" dirty="0" smtClean="0"/>
              <a:t>スライドの空白部分は口頭で補足し，また受講者諸君にあてて質問することがある。</a:t>
            </a:r>
            <a:r>
              <a:rPr lang="ja-JP" altLang="en-US" sz="2500" u="sng" dirty="0" smtClean="0"/>
              <a:t>ウェブ掲載版には空白部分は載っていない。ただし，授業後に</a:t>
            </a:r>
            <a:r>
              <a:rPr lang="en-US" altLang="ja-JP" sz="2500" u="sng" dirty="0" smtClean="0"/>
              <a:t>TA</a:t>
            </a:r>
            <a:r>
              <a:rPr lang="ja-JP" altLang="en-US" sz="2500" u="sng" dirty="0" smtClean="0"/>
              <a:t>に質問すれば，教える。</a:t>
            </a:r>
          </a:p>
          <a:p>
            <a:pPr lvl="1" eaLnBrk="1" fontAlgn="auto" hangingPunct="1">
              <a:lnSpc>
                <a:spcPct val="120000"/>
              </a:lnSpc>
              <a:spcAft>
                <a:spcPts val="0"/>
              </a:spcAft>
              <a:buFont typeface="Arial" pitchFamily="34" charset="0"/>
              <a:buChar char="–"/>
              <a:defRPr/>
            </a:pPr>
            <a:r>
              <a:rPr lang="ja-JP" altLang="en-US" sz="2500" dirty="0" smtClean="0"/>
              <a:t>スライドをダウンロード・加工してレジュメ化し，書き込みやすくするなど工夫するのもよい</a:t>
            </a:r>
          </a:p>
        </p:txBody>
      </p:sp>
      <p:sp>
        <p:nvSpPr>
          <p:cNvPr id="25604" name="スライド番号プレースホル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Verdana" pitchFamily="34" charset="0"/>
                <a:ea typeface="ＭＳ Ｐゴシック" pitchFamily="50" charset="-128"/>
              </a:defRPr>
            </a:lvl1pPr>
            <a:lvl2pPr marL="742950" indent="-285750" eaLnBrk="0" hangingPunct="0">
              <a:defRPr kumimoji="1">
                <a:solidFill>
                  <a:schemeClr val="tx1"/>
                </a:solidFill>
                <a:latin typeface="Verdana" pitchFamily="34" charset="0"/>
                <a:ea typeface="ＭＳ Ｐゴシック" pitchFamily="50" charset="-128"/>
              </a:defRPr>
            </a:lvl2pPr>
            <a:lvl3pPr marL="1143000" indent="-228600" eaLnBrk="0" hangingPunct="0">
              <a:defRPr kumimoji="1">
                <a:solidFill>
                  <a:schemeClr val="tx1"/>
                </a:solidFill>
                <a:latin typeface="Verdana" pitchFamily="34" charset="0"/>
                <a:ea typeface="ＭＳ Ｐゴシック" pitchFamily="50" charset="-128"/>
              </a:defRPr>
            </a:lvl3pPr>
            <a:lvl4pPr marL="1600200" indent="-228600" eaLnBrk="0" hangingPunct="0">
              <a:defRPr kumimoji="1">
                <a:solidFill>
                  <a:schemeClr val="tx1"/>
                </a:solidFill>
                <a:latin typeface="Verdana" pitchFamily="34" charset="0"/>
                <a:ea typeface="ＭＳ Ｐゴシック" pitchFamily="50" charset="-128"/>
              </a:defRPr>
            </a:lvl4pPr>
            <a:lvl5pPr marL="2057400" indent="-228600" eaLnBrk="0" hangingPunct="0">
              <a:defRPr kumimoji="1">
                <a:solidFill>
                  <a:schemeClr val="tx1"/>
                </a:solidFill>
                <a:latin typeface="Verdana"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9pPr>
          </a:lstStyle>
          <a:p>
            <a:pPr eaLnBrk="1" hangingPunct="1"/>
            <a:fld id="{72DDEDC7-2204-4BA6-92F1-70EC3989BB8D}" type="slidenum">
              <a:rPr kumimoji="0" lang="en-US" altLang="ja-JP" smtClean="0"/>
              <a:pPr eaLnBrk="1" hangingPunct="1"/>
              <a:t>13</a:t>
            </a:fld>
            <a:endParaRPr kumimoji="0" lang="en-US" altLang="ja-JP"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457200" y="404813"/>
            <a:ext cx="8229600" cy="1152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smtClean="0"/>
              <a:t>予習と復習について</a:t>
            </a:r>
          </a:p>
        </p:txBody>
      </p:sp>
      <p:sp>
        <p:nvSpPr>
          <p:cNvPr id="26627" name="Rectangle 3"/>
          <p:cNvSpPr>
            <a:spLocks noGrp="1" noChangeArrowheads="1"/>
          </p:cNvSpPr>
          <p:nvPr>
            <p:ph idx="1"/>
          </p:nvPr>
        </p:nvSpPr>
        <p:spPr bwMode="auto">
          <a:xfrm>
            <a:off x="395288" y="1557338"/>
            <a:ext cx="8291512" cy="50403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sz="2800" dirty="0" smtClean="0"/>
              <a:t>予習が絶対に必要というわけではないが，解説速度は速めなので，わかりにくい場合は予習した方が安全</a:t>
            </a:r>
            <a:endParaRPr lang="en-US" altLang="ja-JP" sz="2800" dirty="0" smtClean="0"/>
          </a:p>
          <a:p>
            <a:pPr lvl="1" eaLnBrk="1" hangingPunct="1"/>
            <a:r>
              <a:rPr lang="ja-JP" altLang="en-US" sz="2400" dirty="0" smtClean="0"/>
              <a:t>自分で理解が危ないなと思ったら，宮本</a:t>
            </a:r>
            <a:r>
              <a:rPr lang="en-US" altLang="ja-JP" sz="2400" dirty="0" smtClean="0"/>
              <a:t>[2004]</a:t>
            </a:r>
            <a:r>
              <a:rPr lang="ja-JP" altLang="en-US" sz="2400" dirty="0" smtClean="0"/>
              <a:t>を読むとよい</a:t>
            </a:r>
            <a:endParaRPr lang="en-US" altLang="ja-JP" sz="2400" dirty="0" smtClean="0"/>
          </a:p>
          <a:p>
            <a:pPr lvl="1" eaLnBrk="1" hangingPunct="1"/>
            <a:r>
              <a:rPr lang="ja-JP" altLang="en-US" sz="2400" dirty="0" smtClean="0"/>
              <a:t>個人的見解：授業時間外の学習は，ゼミの予習を中心に行ってほしい</a:t>
            </a:r>
          </a:p>
          <a:p>
            <a:pPr eaLnBrk="1" hangingPunct="1"/>
            <a:r>
              <a:rPr lang="ja-JP" altLang="en-US" sz="2800" dirty="0" smtClean="0"/>
              <a:t>復習する方が，より重要</a:t>
            </a:r>
          </a:p>
          <a:p>
            <a:pPr lvl="1" eaLnBrk="1" hangingPunct="1"/>
            <a:r>
              <a:rPr lang="ja-JP" altLang="en-US" sz="2400" dirty="0" smtClean="0"/>
              <a:t>内容量が多いので，期末試験前だけの復習ではきつい</a:t>
            </a:r>
          </a:p>
          <a:p>
            <a:pPr lvl="1" eaLnBrk="1" hangingPunct="1"/>
            <a:r>
              <a:rPr lang="ja-JP" altLang="en-US" sz="2400" dirty="0" smtClean="0"/>
              <a:t>期末試験前には相当復習する必要あり</a:t>
            </a:r>
          </a:p>
          <a:p>
            <a:pPr eaLnBrk="1" hangingPunct="1"/>
            <a:endParaRPr lang="ja-JP" altLang="en-US" sz="2800" dirty="0" smtClean="0"/>
          </a:p>
          <a:p>
            <a:pPr eaLnBrk="1" hangingPunct="1"/>
            <a:endParaRPr lang="ja-JP" altLang="en-US" sz="2800" dirty="0" smtClean="0"/>
          </a:p>
          <a:p>
            <a:pPr eaLnBrk="1" hangingPunct="1"/>
            <a:endParaRPr lang="en-US" altLang="ja-JP" dirty="0" smtClean="0"/>
          </a:p>
        </p:txBody>
      </p:sp>
      <p:sp>
        <p:nvSpPr>
          <p:cNvPr id="26628" name="スライド番号プレースホル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Verdana" pitchFamily="34" charset="0"/>
                <a:ea typeface="ＭＳ Ｐゴシック" pitchFamily="50" charset="-128"/>
              </a:defRPr>
            </a:lvl1pPr>
            <a:lvl2pPr marL="742950" indent="-285750" eaLnBrk="0" hangingPunct="0">
              <a:defRPr kumimoji="1">
                <a:solidFill>
                  <a:schemeClr val="tx1"/>
                </a:solidFill>
                <a:latin typeface="Verdana" pitchFamily="34" charset="0"/>
                <a:ea typeface="ＭＳ Ｐゴシック" pitchFamily="50" charset="-128"/>
              </a:defRPr>
            </a:lvl2pPr>
            <a:lvl3pPr marL="1143000" indent="-228600" eaLnBrk="0" hangingPunct="0">
              <a:defRPr kumimoji="1">
                <a:solidFill>
                  <a:schemeClr val="tx1"/>
                </a:solidFill>
                <a:latin typeface="Verdana" pitchFamily="34" charset="0"/>
                <a:ea typeface="ＭＳ Ｐゴシック" pitchFamily="50" charset="-128"/>
              </a:defRPr>
            </a:lvl3pPr>
            <a:lvl4pPr marL="1600200" indent="-228600" eaLnBrk="0" hangingPunct="0">
              <a:defRPr kumimoji="1">
                <a:solidFill>
                  <a:schemeClr val="tx1"/>
                </a:solidFill>
                <a:latin typeface="Verdana" pitchFamily="34" charset="0"/>
                <a:ea typeface="ＭＳ Ｐゴシック" pitchFamily="50" charset="-128"/>
              </a:defRPr>
            </a:lvl4pPr>
            <a:lvl5pPr marL="2057400" indent="-228600" eaLnBrk="0" hangingPunct="0">
              <a:defRPr kumimoji="1">
                <a:solidFill>
                  <a:schemeClr val="tx1"/>
                </a:solidFill>
                <a:latin typeface="Verdana"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9pPr>
          </a:lstStyle>
          <a:p>
            <a:pPr eaLnBrk="1" hangingPunct="1"/>
            <a:fld id="{B55E6E3E-4DF6-4ACC-9630-09494EC8FCAA}" type="slidenum">
              <a:rPr kumimoji="0" lang="en-US" altLang="ja-JP" smtClean="0"/>
              <a:pPr eaLnBrk="1" hangingPunct="1"/>
              <a:t>14</a:t>
            </a:fld>
            <a:endParaRPr kumimoji="0" lang="en-US" altLang="ja-JP"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457200" y="404813"/>
            <a:ext cx="8229600" cy="1152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smtClean="0"/>
              <a:t>教員への連絡方法</a:t>
            </a:r>
          </a:p>
        </p:txBody>
      </p:sp>
      <p:sp>
        <p:nvSpPr>
          <p:cNvPr id="62467" name="Rectangle 3"/>
          <p:cNvSpPr>
            <a:spLocks noGrp="1" noChangeArrowheads="1"/>
          </p:cNvSpPr>
          <p:nvPr>
            <p:ph idx="1"/>
          </p:nvPr>
        </p:nvSpPr>
        <p:spPr>
          <a:xfrm>
            <a:off x="611188" y="1412875"/>
            <a:ext cx="8064500" cy="4895850"/>
          </a:xfrm>
        </p:spPr>
        <p:txBody>
          <a:bodyPr>
            <a:normAutofit fontScale="92500" lnSpcReduction="10000"/>
          </a:bodyPr>
          <a:lstStyle/>
          <a:p>
            <a:pPr eaLnBrk="1" fontAlgn="auto" hangingPunct="1">
              <a:lnSpc>
                <a:spcPct val="90000"/>
              </a:lnSpc>
              <a:spcAft>
                <a:spcPts val="0"/>
              </a:spcAft>
              <a:buFont typeface="Arial" pitchFamily="34" charset="0"/>
              <a:buChar char="•"/>
              <a:defRPr/>
            </a:pPr>
            <a:r>
              <a:rPr lang="ja-JP" altLang="en-US" sz="2800" dirty="0" smtClean="0"/>
              <a:t>研究室：経済学研究科棟</a:t>
            </a:r>
            <a:r>
              <a:rPr lang="en-US" altLang="ja-JP" sz="2800" dirty="0" smtClean="0"/>
              <a:t>618</a:t>
            </a:r>
            <a:r>
              <a:rPr lang="ja-JP" altLang="en-US" sz="2800" dirty="0" smtClean="0"/>
              <a:t>号室（オフィス・アワー以外は予約すること）</a:t>
            </a:r>
          </a:p>
          <a:p>
            <a:pPr eaLnBrk="1" fontAlgn="auto" hangingPunct="1">
              <a:lnSpc>
                <a:spcPct val="90000"/>
              </a:lnSpc>
              <a:spcAft>
                <a:spcPts val="0"/>
              </a:spcAft>
              <a:buFont typeface="Arial" pitchFamily="34" charset="0"/>
              <a:buChar char="•"/>
              <a:defRPr/>
            </a:pPr>
            <a:r>
              <a:rPr lang="en-US" altLang="ja-JP" sz="2800" dirty="0" smtClean="0"/>
              <a:t>Tel&amp;Fax 022-795-6279</a:t>
            </a:r>
          </a:p>
          <a:p>
            <a:pPr eaLnBrk="1" fontAlgn="auto" hangingPunct="1">
              <a:lnSpc>
                <a:spcPct val="90000"/>
              </a:lnSpc>
              <a:spcAft>
                <a:spcPts val="0"/>
              </a:spcAft>
              <a:buFont typeface="Arial" pitchFamily="34" charset="0"/>
              <a:buChar char="•"/>
              <a:defRPr/>
            </a:pPr>
            <a:r>
              <a:rPr lang="en-US" altLang="ja-JP" sz="2800" dirty="0" smtClean="0"/>
              <a:t>E-mail kawabata@econ.tohoku.ac.jp</a:t>
            </a:r>
          </a:p>
          <a:p>
            <a:pPr eaLnBrk="1" fontAlgn="auto" hangingPunct="1">
              <a:lnSpc>
                <a:spcPct val="90000"/>
              </a:lnSpc>
              <a:spcAft>
                <a:spcPts val="0"/>
              </a:spcAft>
              <a:buFont typeface="Arial" pitchFamily="34" charset="0"/>
              <a:buChar char="•"/>
              <a:defRPr/>
            </a:pPr>
            <a:r>
              <a:rPr lang="ja-JP" altLang="en-US" sz="2800" dirty="0"/>
              <a:t>この講義のページ</a:t>
            </a:r>
            <a:r>
              <a:rPr lang="ja-JP" altLang="en-US" sz="2800" dirty="0" smtClean="0"/>
              <a:t/>
            </a:r>
            <a:br>
              <a:rPr lang="ja-JP" altLang="en-US" sz="2800" dirty="0" smtClean="0"/>
            </a:br>
            <a:r>
              <a:rPr lang="en-US" altLang="ja-JP" sz="2800" dirty="0">
                <a:hlinkClick r:id="rId2"/>
              </a:rPr>
              <a:t>http://www.econ.tohoku.ac.jp/~</a:t>
            </a:r>
            <a:r>
              <a:rPr lang="en-US" altLang="ja-JP" sz="2800" dirty="0" smtClean="0">
                <a:hlinkClick r:id="rId2"/>
              </a:rPr>
              <a:t>kawabata/jugyofile/jugyo2016.htm</a:t>
            </a:r>
            <a:endParaRPr lang="en-US" altLang="ja-JP" sz="2400" dirty="0" smtClean="0"/>
          </a:p>
          <a:p>
            <a:pPr eaLnBrk="1" fontAlgn="auto" hangingPunct="1">
              <a:lnSpc>
                <a:spcPct val="90000"/>
              </a:lnSpc>
              <a:spcAft>
                <a:spcPts val="0"/>
              </a:spcAft>
              <a:buFont typeface="Arial" pitchFamily="34" charset="0"/>
              <a:buChar char="•"/>
              <a:defRPr/>
            </a:pPr>
            <a:r>
              <a:rPr lang="ja-JP" altLang="en-US" sz="2800" dirty="0" smtClean="0"/>
              <a:t>プレゼンファイル等はウェブサイトに掲載するので，随時チェックすること。</a:t>
            </a:r>
            <a:endParaRPr lang="ja-JP" altLang="en-US" sz="2400" dirty="0" smtClean="0"/>
          </a:p>
          <a:p>
            <a:pPr eaLnBrk="1" fontAlgn="auto" hangingPunct="1">
              <a:lnSpc>
                <a:spcPct val="90000"/>
              </a:lnSpc>
              <a:spcAft>
                <a:spcPts val="0"/>
              </a:spcAft>
              <a:buFont typeface="Arial" pitchFamily="34" charset="0"/>
              <a:buChar char="•"/>
              <a:defRPr/>
            </a:pPr>
            <a:r>
              <a:rPr lang="ja-JP" altLang="en-US" sz="2800" dirty="0" smtClean="0"/>
              <a:t>連絡マナー</a:t>
            </a:r>
            <a:r>
              <a:rPr lang="en-US" altLang="ja-JP" sz="2800" dirty="0" smtClean="0"/>
              <a:t>(</a:t>
            </a:r>
            <a:r>
              <a:rPr lang="ja-JP" altLang="en-US" sz="2800" dirty="0" smtClean="0"/>
              <a:t>就職活動でも同じ</a:t>
            </a:r>
            <a:r>
              <a:rPr lang="en-US" altLang="ja-JP" sz="2800" dirty="0" smtClean="0"/>
              <a:t>)</a:t>
            </a:r>
          </a:p>
          <a:p>
            <a:pPr lvl="1" eaLnBrk="1" fontAlgn="auto" hangingPunct="1">
              <a:lnSpc>
                <a:spcPct val="90000"/>
              </a:lnSpc>
              <a:spcAft>
                <a:spcPts val="0"/>
              </a:spcAft>
              <a:buFont typeface="Arial" pitchFamily="34" charset="0"/>
              <a:buChar char="–"/>
              <a:defRPr/>
            </a:pPr>
            <a:r>
              <a:rPr lang="ja-JP" altLang="en-US" sz="2400" dirty="0" smtClean="0"/>
              <a:t>電話：自分がかけた場合は，</a:t>
            </a:r>
            <a:r>
              <a:rPr lang="ja-JP" altLang="en-US" sz="2400" u="sng" dirty="0" smtClean="0"/>
              <a:t>先に名乗ること。</a:t>
            </a:r>
          </a:p>
          <a:p>
            <a:pPr lvl="1" eaLnBrk="1" fontAlgn="auto" hangingPunct="1">
              <a:lnSpc>
                <a:spcPct val="90000"/>
              </a:lnSpc>
              <a:spcAft>
                <a:spcPts val="0"/>
              </a:spcAft>
              <a:buFont typeface="Arial" pitchFamily="34" charset="0"/>
              <a:buChar char="–"/>
              <a:defRPr/>
            </a:pPr>
            <a:r>
              <a:rPr lang="ja-JP" altLang="en-US" sz="2400" dirty="0" smtClean="0"/>
              <a:t>メール：</a:t>
            </a:r>
            <a:r>
              <a:rPr lang="ja-JP" altLang="en-US" sz="2400" u="sng" dirty="0" smtClean="0"/>
              <a:t>メール本文内で必ず名乗ること</a:t>
            </a:r>
            <a:r>
              <a:rPr lang="ja-JP" altLang="en-US" sz="2400" dirty="0" smtClean="0"/>
              <a:t>。件名に書いたことは本文ではない。本文だけで完結するように書くこと</a:t>
            </a:r>
          </a:p>
        </p:txBody>
      </p:sp>
      <p:sp>
        <p:nvSpPr>
          <p:cNvPr id="27652" name="スライド番号プレースホル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Verdana" pitchFamily="34" charset="0"/>
                <a:ea typeface="ＭＳ Ｐゴシック" pitchFamily="50" charset="-128"/>
              </a:defRPr>
            </a:lvl1pPr>
            <a:lvl2pPr marL="742950" indent="-285750" eaLnBrk="0" hangingPunct="0">
              <a:defRPr kumimoji="1">
                <a:solidFill>
                  <a:schemeClr val="tx1"/>
                </a:solidFill>
                <a:latin typeface="Verdana" pitchFamily="34" charset="0"/>
                <a:ea typeface="ＭＳ Ｐゴシック" pitchFamily="50" charset="-128"/>
              </a:defRPr>
            </a:lvl2pPr>
            <a:lvl3pPr marL="1143000" indent="-228600" eaLnBrk="0" hangingPunct="0">
              <a:defRPr kumimoji="1">
                <a:solidFill>
                  <a:schemeClr val="tx1"/>
                </a:solidFill>
                <a:latin typeface="Verdana" pitchFamily="34" charset="0"/>
                <a:ea typeface="ＭＳ Ｐゴシック" pitchFamily="50" charset="-128"/>
              </a:defRPr>
            </a:lvl3pPr>
            <a:lvl4pPr marL="1600200" indent="-228600" eaLnBrk="0" hangingPunct="0">
              <a:defRPr kumimoji="1">
                <a:solidFill>
                  <a:schemeClr val="tx1"/>
                </a:solidFill>
                <a:latin typeface="Verdana" pitchFamily="34" charset="0"/>
                <a:ea typeface="ＭＳ Ｐゴシック" pitchFamily="50" charset="-128"/>
              </a:defRPr>
            </a:lvl4pPr>
            <a:lvl5pPr marL="2057400" indent="-228600" eaLnBrk="0" hangingPunct="0">
              <a:defRPr kumimoji="1">
                <a:solidFill>
                  <a:schemeClr val="tx1"/>
                </a:solidFill>
                <a:latin typeface="Verdana"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9pPr>
          </a:lstStyle>
          <a:p>
            <a:pPr eaLnBrk="1" hangingPunct="1"/>
            <a:fld id="{2BE593DA-0752-4EF8-8BC4-C17963FCD7B8}" type="slidenum">
              <a:rPr kumimoji="0" lang="en-US" altLang="ja-JP" smtClean="0"/>
              <a:pPr eaLnBrk="1" hangingPunct="1"/>
              <a:t>15</a:t>
            </a:fld>
            <a:endParaRPr kumimoji="0" lang="en-US" altLang="ja-JP"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bwMode="auto">
          <a:xfrm>
            <a:off x="457200" y="404813"/>
            <a:ext cx="8229600" cy="1152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smtClean="0"/>
              <a:t>オフィス・アワーについて	</a:t>
            </a:r>
          </a:p>
        </p:txBody>
      </p:sp>
      <p:sp>
        <p:nvSpPr>
          <p:cNvPr id="28675" name="Rectangle 3"/>
          <p:cNvSpPr>
            <a:spLocks noGrp="1" noChangeArrowheads="1"/>
          </p:cNvSpPr>
          <p:nvPr>
            <p:ph idx="1"/>
          </p:nvPr>
        </p:nvSpPr>
        <p:spPr bwMode="auto">
          <a:xfrm>
            <a:off x="457200" y="1412875"/>
            <a:ext cx="8229600" cy="5040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sz="2800" smtClean="0"/>
              <a:t>教員が質問を受けたりディスカッションに応じたりする時間のこと。学生は</a:t>
            </a:r>
            <a:r>
              <a:rPr lang="ja-JP" altLang="en-US" sz="2800" u="sng" smtClean="0"/>
              <a:t>予約なし</a:t>
            </a:r>
            <a:r>
              <a:rPr lang="ja-JP" altLang="en-US" sz="2800" smtClean="0"/>
              <a:t>で教員を訪ねてよい。</a:t>
            </a:r>
          </a:p>
          <a:p>
            <a:pPr eaLnBrk="1" hangingPunct="1"/>
            <a:r>
              <a:rPr lang="ja-JP" altLang="en-US" sz="2800" smtClean="0"/>
              <a:t>当分の間，以下のようにする</a:t>
            </a:r>
            <a:endParaRPr lang="en-US" altLang="ja-JP" sz="2800" smtClean="0"/>
          </a:p>
          <a:p>
            <a:pPr lvl="1" eaLnBrk="1" hangingPunct="1"/>
            <a:r>
              <a:rPr lang="ja-JP" altLang="en-US" sz="2400" smtClean="0"/>
              <a:t>奇数週：水曜日１４：４０－１５：１０</a:t>
            </a:r>
            <a:endParaRPr lang="en-US" altLang="ja-JP" sz="2400" smtClean="0"/>
          </a:p>
          <a:p>
            <a:pPr lvl="1" eaLnBrk="1" hangingPunct="1"/>
            <a:r>
              <a:rPr lang="ja-JP" altLang="en-US" sz="2400" smtClean="0"/>
              <a:t>偶数週：月曜日１０：３０</a:t>
            </a:r>
            <a:r>
              <a:rPr lang="en-US" altLang="ja-JP" sz="2400" smtClean="0"/>
              <a:t>―</a:t>
            </a:r>
            <a:r>
              <a:rPr lang="ja-JP" altLang="en-US" sz="2400" smtClean="0"/>
              <a:t>１１：００</a:t>
            </a:r>
            <a:endParaRPr lang="en-US" altLang="ja-JP" sz="2400" smtClean="0"/>
          </a:p>
          <a:p>
            <a:pPr eaLnBrk="1" hangingPunct="1"/>
            <a:r>
              <a:rPr lang="ja-JP" altLang="en-US" sz="2800" smtClean="0"/>
              <a:t>毎回，まず１階のコモン・スペースで１０分待機する。誰も来なければ研究室に戻る。</a:t>
            </a:r>
          </a:p>
          <a:p>
            <a:pPr eaLnBrk="1" hangingPunct="1"/>
            <a:r>
              <a:rPr lang="ja-JP" altLang="en-US" sz="2800" smtClean="0"/>
              <a:t>それ以外の時間に研究室に来るときは，予約すること。電話でもよいが，メールの方が望ましい。</a:t>
            </a:r>
          </a:p>
        </p:txBody>
      </p:sp>
      <p:sp>
        <p:nvSpPr>
          <p:cNvPr id="28676" name="スライド番号プレースホル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Verdana" pitchFamily="34" charset="0"/>
                <a:ea typeface="ＭＳ Ｐゴシック" pitchFamily="50" charset="-128"/>
              </a:defRPr>
            </a:lvl1pPr>
            <a:lvl2pPr marL="742950" indent="-285750" eaLnBrk="0" hangingPunct="0">
              <a:defRPr kumimoji="1">
                <a:solidFill>
                  <a:schemeClr val="tx1"/>
                </a:solidFill>
                <a:latin typeface="Verdana" pitchFamily="34" charset="0"/>
                <a:ea typeface="ＭＳ Ｐゴシック" pitchFamily="50" charset="-128"/>
              </a:defRPr>
            </a:lvl2pPr>
            <a:lvl3pPr marL="1143000" indent="-228600" eaLnBrk="0" hangingPunct="0">
              <a:defRPr kumimoji="1">
                <a:solidFill>
                  <a:schemeClr val="tx1"/>
                </a:solidFill>
                <a:latin typeface="Verdana" pitchFamily="34" charset="0"/>
                <a:ea typeface="ＭＳ Ｐゴシック" pitchFamily="50" charset="-128"/>
              </a:defRPr>
            </a:lvl3pPr>
            <a:lvl4pPr marL="1600200" indent="-228600" eaLnBrk="0" hangingPunct="0">
              <a:defRPr kumimoji="1">
                <a:solidFill>
                  <a:schemeClr val="tx1"/>
                </a:solidFill>
                <a:latin typeface="Verdana" pitchFamily="34" charset="0"/>
                <a:ea typeface="ＭＳ Ｐゴシック" pitchFamily="50" charset="-128"/>
              </a:defRPr>
            </a:lvl4pPr>
            <a:lvl5pPr marL="2057400" indent="-228600" eaLnBrk="0" hangingPunct="0">
              <a:defRPr kumimoji="1">
                <a:solidFill>
                  <a:schemeClr val="tx1"/>
                </a:solidFill>
                <a:latin typeface="Verdana"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9pPr>
          </a:lstStyle>
          <a:p>
            <a:pPr eaLnBrk="1" hangingPunct="1"/>
            <a:fld id="{6072EC24-6C70-43C9-BDD9-0597C845D9C4}" type="slidenum">
              <a:rPr kumimoji="0" lang="en-US" altLang="ja-JP" smtClean="0"/>
              <a:pPr eaLnBrk="1" hangingPunct="1"/>
              <a:t>16</a:t>
            </a:fld>
            <a:endParaRPr kumimoji="0" lang="en-US" altLang="ja-JP"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xfrm>
            <a:off x="457200" y="333375"/>
            <a:ext cx="7543800" cy="86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smtClean="0"/>
              <a:t>成績評価について</a:t>
            </a:r>
          </a:p>
        </p:txBody>
      </p:sp>
      <p:sp>
        <p:nvSpPr>
          <p:cNvPr id="18436" name="Rectangle 3"/>
          <p:cNvSpPr>
            <a:spLocks noGrp="1" noChangeArrowheads="1"/>
          </p:cNvSpPr>
          <p:nvPr>
            <p:ph idx="1"/>
          </p:nvPr>
        </p:nvSpPr>
        <p:spPr>
          <a:xfrm>
            <a:off x="539750" y="1341438"/>
            <a:ext cx="8135938" cy="5516562"/>
          </a:xfrm>
        </p:spPr>
        <p:txBody>
          <a:bodyPr>
            <a:normAutofit fontScale="85000" lnSpcReduction="20000"/>
          </a:bodyPr>
          <a:lstStyle/>
          <a:p>
            <a:pPr eaLnBrk="1" fontAlgn="auto" hangingPunct="1">
              <a:lnSpc>
                <a:spcPct val="120000"/>
              </a:lnSpc>
              <a:spcAft>
                <a:spcPts val="0"/>
              </a:spcAft>
              <a:buFont typeface="Arial" pitchFamily="34" charset="0"/>
              <a:buChar char="•"/>
              <a:defRPr/>
            </a:pPr>
            <a:r>
              <a:rPr lang="ja-JP" altLang="en-US" dirty="0" smtClean="0"/>
              <a:t>期末テスト・小テスト・授業中の発言で評価する。</a:t>
            </a:r>
          </a:p>
          <a:p>
            <a:pPr eaLnBrk="1" fontAlgn="auto" hangingPunct="1">
              <a:lnSpc>
                <a:spcPct val="120000"/>
              </a:lnSpc>
              <a:spcAft>
                <a:spcPts val="0"/>
              </a:spcAft>
              <a:buFont typeface="Arial" pitchFamily="34" charset="0"/>
              <a:buChar char="•"/>
              <a:defRPr/>
            </a:pPr>
            <a:r>
              <a:rPr lang="ja-JP" altLang="en-US" dirty="0" smtClean="0"/>
              <a:t>配点</a:t>
            </a:r>
            <a:r>
              <a:rPr lang="ja-JP" altLang="en-US" dirty="0" smtClean="0">
                <a:solidFill>
                  <a:srgbClr val="FF0000"/>
                </a:solidFill>
              </a:rPr>
              <a:t>（シラバスから変更したので注意！）</a:t>
            </a:r>
          </a:p>
          <a:p>
            <a:pPr lvl="1" eaLnBrk="1" fontAlgn="auto" hangingPunct="1">
              <a:lnSpc>
                <a:spcPct val="120000"/>
              </a:lnSpc>
              <a:spcAft>
                <a:spcPts val="0"/>
              </a:spcAft>
              <a:buFont typeface="Arial" pitchFamily="34" charset="0"/>
              <a:buChar char="–"/>
              <a:defRPr/>
            </a:pPr>
            <a:r>
              <a:rPr lang="ja-JP" altLang="en-US" sz="3000" dirty="0" smtClean="0"/>
              <a:t>期末試験：</a:t>
            </a:r>
            <a:r>
              <a:rPr lang="en-US" altLang="ja-JP" sz="3000" b="1" u="sng" dirty="0" smtClean="0">
                <a:solidFill>
                  <a:srgbClr val="FF0000"/>
                </a:solidFill>
              </a:rPr>
              <a:t>80</a:t>
            </a:r>
            <a:r>
              <a:rPr lang="ja-JP" altLang="en-US" sz="3000" dirty="0" smtClean="0"/>
              <a:t>点。</a:t>
            </a:r>
          </a:p>
          <a:p>
            <a:pPr lvl="1" eaLnBrk="1" fontAlgn="auto" hangingPunct="1">
              <a:lnSpc>
                <a:spcPct val="120000"/>
              </a:lnSpc>
              <a:spcAft>
                <a:spcPts val="0"/>
              </a:spcAft>
              <a:buFont typeface="Arial" pitchFamily="34" charset="0"/>
              <a:buChar char="–"/>
              <a:defRPr/>
            </a:pPr>
            <a:r>
              <a:rPr lang="ja-JP" altLang="en-US" sz="3000" dirty="0"/>
              <a:t>小テスト</a:t>
            </a:r>
            <a:r>
              <a:rPr lang="ja-JP" altLang="en-US" sz="3000" dirty="0" smtClean="0"/>
              <a:t>：</a:t>
            </a:r>
            <a:r>
              <a:rPr lang="en-US" altLang="ja-JP" sz="3000" b="1" u="sng" dirty="0">
                <a:solidFill>
                  <a:srgbClr val="FF0000"/>
                </a:solidFill>
              </a:rPr>
              <a:t>2</a:t>
            </a:r>
            <a:r>
              <a:rPr lang="en-US" altLang="ja-JP" sz="3000" b="1" u="sng" dirty="0" smtClean="0">
                <a:solidFill>
                  <a:srgbClr val="FF0000"/>
                </a:solidFill>
              </a:rPr>
              <a:t>0</a:t>
            </a:r>
            <a:r>
              <a:rPr lang="ja-JP" altLang="en-US" sz="3000" dirty="0" smtClean="0"/>
              <a:t>点</a:t>
            </a:r>
          </a:p>
          <a:p>
            <a:pPr lvl="1" eaLnBrk="1" fontAlgn="auto" hangingPunct="1">
              <a:lnSpc>
                <a:spcPct val="120000"/>
              </a:lnSpc>
              <a:spcAft>
                <a:spcPts val="0"/>
              </a:spcAft>
              <a:buFont typeface="Arial" pitchFamily="34" charset="0"/>
              <a:buChar char="–"/>
              <a:defRPr/>
            </a:pPr>
            <a:r>
              <a:rPr lang="ja-JP" altLang="en-US" sz="3000" dirty="0" smtClean="0"/>
              <a:t>１００点満点の枠外で，発言１回につき最大</a:t>
            </a:r>
            <a:r>
              <a:rPr lang="en-US" altLang="ja-JP" sz="3000" dirty="0" smtClean="0"/>
              <a:t>3</a:t>
            </a:r>
            <a:r>
              <a:rPr lang="ja-JP" altLang="en-US" sz="3000" dirty="0" smtClean="0"/>
              <a:t>点加点。</a:t>
            </a:r>
            <a:endParaRPr lang="en-US" altLang="ja-JP" sz="3000" dirty="0" smtClean="0"/>
          </a:p>
          <a:p>
            <a:pPr lvl="1" eaLnBrk="1" fontAlgn="auto" hangingPunct="1">
              <a:lnSpc>
                <a:spcPct val="120000"/>
              </a:lnSpc>
              <a:spcAft>
                <a:spcPts val="0"/>
              </a:spcAft>
              <a:buFont typeface="Arial" pitchFamily="34" charset="0"/>
              <a:buChar char="–"/>
              <a:defRPr/>
            </a:pPr>
            <a:r>
              <a:rPr lang="ja-JP" altLang="en-US" sz="3000" dirty="0">
                <a:solidFill>
                  <a:srgbClr val="FF0000"/>
                </a:solidFill>
              </a:rPr>
              <a:t>修正したシラバス</a:t>
            </a:r>
            <a:r>
              <a:rPr lang="ja-JP" altLang="en-US" sz="3000" dirty="0" smtClean="0">
                <a:solidFill>
                  <a:srgbClr val="FF0000"/>
                </a:solidFill>
              </a:rPr>
              <a:t>は教員の授業</a:t>
            </a:r>
            <a:r>
              <a:rPr lang="ja-JP" altLang="en-US" sz="3000" dirty="0">
                <a:solidFill>
                  <a:srgbClr val="FF0000"/>
                </a:solidFill>
              </a:rPr>
              <a:t>サイトに掲示する</a:t>
            </a:r>
            <a:endParaRPr lang="ja-JP" altLang="en-US" sz="3000" dirty="0" smtClean="0">
              <a:solidFill>
                <a:srgbClr val="FF0000"/>
              </a:solidFill>
            </a:endParaRPr>
          </a:p>
          <a:p>
            <a:pPr eaLnBrk="1" fontAlgn="auto" hangingPunct="1">
              <a:lnSpc>
                <a:spcPct val="120000"/>
              </a:lnSpc>
              <a:spcAft>
                <a:spcPts val="0"/>
              </a:spcAft>
              <a:buFont typeface="Arial" pitchFamily="34" charset="0"/>
              <a:buChar char="•"/>
              <a:defRPr/>
            </a:pPr>
            <a:r>
              <a:rPr lang="ja-JP" altLang="en-US" dirty="0" smtClean="0"/>
              <a:t>過去の試験についてはウェブサイト参照</a:t>
            </a:r>
            <a:endParaRPr lang="en-US" altLang="ja-JP" dirty="0" smtClean="0"/>
          </a:p>
          <a:p>
            <a:pPr eaLnBrk="1" fontAlgn="auto" hangingPunct="1">
              <a:lnSpc>
                <a:spcPct val="120000"/>
              </a:lnSpc>
              <a:spcAft>
                <a:spcPts val="0"/>
              </a:spcAft>
              <a:buFont typeface="Arial" pitchFamily="34" charset="0"/>
              <a:buChar char="•"/>
              <a:defRPr/>
            </a:pPr>
            <a:r>
              <a:rPr lang="ja-JP" altLang="en-US" dirty="0" smtClean="0"/>
              <a:t>履修</a:t>
            </a:r>
            <a:r>
              <a:rPr lang="ja-JP" altLang="en-US" dirty="0"/>
              <a:t>放棄について</a:t>
            </a:r>
            <a:endParaRPr lang="en-US" altLang="ja-JP" dirty="0"/>
          </a:p>
          <a:p>
            <a:pPr lvl="1" eaLnBrk="1" fontAlgn="auto" hangingPunct="1">
              <a:lnSpc>
                <a:spcPct val="120000"/>
              </a:lnSpc>
              <a:spcAft>
                <a:spcPts val="0"/>
              </a:spcAft>
              <a:buFont typeface="Arial" pitchFamily="34" charset="0"/>
              <a:buChar char="•"/>
              <a:defRPr/>
            </a:pPr>
            <a:r>
              <a:rPr lang="ja-JP" altLang="en-US" dirty="0"/>
              <a:t>期末試験時</a:t>
            </a:r>
            <a:r>
              <a:rPr lang="ja-JP" altLang="en-US" dirty="0" smtClean="0"/>
              <a:t>に</a:t>
            </a:r>
            <a:r>
              <a:rPr lang="ja-JP" altLang="en-US" u="sng" dirty="0">
                <a:solidFill>
                  <a:srgbClr val="FF0000"/>
                </a:solidFill>
              </a:rPr>
              <a:t>答案</a:t>
            </a:r>
            <a:r>
              <a:rPr lang="ja-JP" altLang="en-US" u="sng" dirty="0" smtClean="0">
                <a:solidFill>
                  <a:srgbClr val="FF0000"/>
                </a:solidFill>
              </a:rPr>
              <a:t>に</a:t>
            </a:r>
            <a:r>
              <a:rPr lang="ja-JP" altLang="en-US" u="sng" dirty="0">
                <a:solidFill>
                  <a:srgbClr val="FF0000"/>
                </a:solidFill>
              </a:rPr>
              <a:t>「放棄」と書くことによって</a:t>
            </a:r>
            <a:r>
              <a:rPr lang="ja-JP" altLang="en-US" dirty="0" smtClean="0"/>
              <a:t>履修</a:t>
            </a:r>
            <a:r>
              <a:rPr lang="ja-JP" altLang="en-US" dirty="0"/>
              <a:t>放棄することは不可とする</a:t>
            </a:r>
            <a:endParaRPr lang="en-US" altLang="ja-JP" dirty="0"/>
          </a:p>
          <a:p>
            <a:pPr lvl="1" eaLnBrk="1" fontAlgn="auto" hangingPunct="1">
              <a:lnSpc>
                <a:spcPct val="120000"/>
              </a:lnSpc>
              <a:spcAft>
                <a:spcPts val="0"/>
              </a:spcAft>
              <a:buFont typeface="Arial" pitchFamily="34" charset="0"/>
              <a:buChar char="•"/>
              <a:defRPr/>
            </a:pPr>
            <a:r>
              <a:rPr lang="ja-JP" altLang="en-US" dirty="0"/>
              <a:t>もし</a:t>
            </a:r>
            <a:r>
              <a:rPr lang="en-US" altLang="ja-JP" dirty="0"/>
              <a:t>GPA</a:t>
            </a:r>
            <a:r>
              <a:rPr lang="ja-JP" altLang="en-US" dirty="0"/>
              <a:t>計算をする場合，大学の基準では</a:t>
            </a:r>
            <a:r>
              <a:rPr lang="ja-JP" altLang="en-US" dirty="0">
                <a:solidFill>
                  <a:srgbClr val="FF0000"/>
                </a:solidFill>
              </a:rPr>
              <a:t>履修放棄は不合格と同等となる</a:t>
            </a:r>
            <a:endParaRPr lang="en-US" altLang="ja-JP" dirty="0">
              <a:solidFill>
                <a:srgbClr val="FF0000"/>
              </a:solidFill>
            </a:endParaRPr>
          </a:p>
          <a:p>
            <a:pPr eaLnBrk="1" fontAlgn="auto" hangingPunct="1">
              <a:lnSpc>
                <a:spcPct val="120000"/>
              </a:lnSpc>
              <a:spcAft>
                <a:spcPts val="0"/>
              </a:spcAft>
              <a:buFont typeface="Arial" pitchFamily="34" charset="0"/>
              <a:buChar char="•"/>
              <a:defRPr/>
            </a:pPr>
            <a:endParaRPr lang="en-US" altLang="ja-JP" dirty="0" smtClean="0"/>
          </a:p>
          <a:p>
            <a:pPr eaLnBrk="1" fontAlgn="auto" hangingPunct="1">
              <a:lnSpc>
                <a:spcPct val="120000"/>
              </a:lnSpc>
              <a:spcAft>
                <a:spcPts val="0"/>
              </a:spcAft>
              <a:buFont typeface="Arial" pitchFamily="34" charset="0"/>
              <a:buChar char="•"/>
              <a:defRPr/>
            </a:pPr>
            <a:endParaRPr lang="ja-JP" altLang="en-US" dirty="0" smtClean="0"/>
          </a:p>
        </p:txBody>
      </p:sp>
      <p:sp>
        <p:nvSpPr>
          <p:cNvPr id="29700" name="スライド番号プレースホル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Verdana" pitchFamily="34" charset="0"/>
                <a:ea typeface="ＭＳ Ｐゴシック" pitchFamily="50" charset="-128"/>
              </a:defRPr>
            </a:lvl1pPr>
            <a:lvl2pPr marL="742950" indent="-285750" eaLnBrk="0" hangingPunct="0">
              <a:defRPr kumimoji="1">
                <a:solidFill>
                  <a:schemeClr val="tx1"/>
                </a:solidFill>
                <a:latin typeface="Verdana" pitchFamily="34" charset="0"/>
                <a:ea typeface="ＭＳ Ｐゴシック" pitchFamily="50" charset="-128"/>
              </a:defRPr>
            </a:lvl2pPr>
            <a:lvl3pPr marL="1143000" indent="-228600" eaLnBrk="0" hangingPunct="0">
              <a:defRPr kumimoji="1">
                <a:solidFill>
                  <a:schemeClr val="tx1"/>
                </a:solidFill>
                <a:latin typeface="Verdana" pitchFamily="34" charset="0"/>
                <a:ea typeface="ＭＳ Ｐゴシック" pitchFamily="50" charset="-128"/>
              </a:defRPr>
            </a:lvl3pPr>
            <a:lvl4pPr marL="1600200" indent="-228600" eaLnBrk="0" hangingPunct="0">
              <a:defRPr kumimoji="1">
                <a:solidFill>
                  <a:schemeClr val="tx1"/>
                </a:solidFill>
                <a:latin typeface="Verdana" pitchFamily="34" charset="0"/>
                <a:ea typeface="ＭＳ Ｐゴシック" pitchFamily="50" charset="-128"/>
              </a:defRPr>
            </a:lvl4pPr>
            <a:lvl5pPr marL="2057400" indent="-228600" eaLnBrk="0" hangingPunct="0">
              <a:defRPr kumimoji="1">
                <a:solidFill>
                  <a:schemeClr val="tx1"/>
                </a:solidFill>
                <a:latin typeface="Verdana"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9pPr>
          </a:lstStyle>
          <a:p>
            <a:pPr eaLnBrk="1" hangingPunct="1"/>
            <a:fld id="{96855995-F896-4FFC-822B-5963239414B3}" type="slidenum">
              <a:rPr kumimoji="0" lang="en-US" altLang="ja-JP" smtClean="0"/>
              <a:pPr eaLnBrk="1" hangingPunct="1"/>
              <a:t>17</a:t>
            </a:fld>
            <a:endParaRPr kumimoji="0" lang="en-US" altLang="ja-JP"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bwMode="auto">
          <a:xfrm>
            <a:off x="457200" y="404813"/>
            <a:ext cx="8229600" cy="1152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smtClean="0"/>
              <a:t>小テストの実施方法について（１）</a:t>
            </a:r>
          </a:p>
        </p:txBody>
      </p:sp>
      <p:sp>
        <p:nvSpPr>
          <p:cNvPr id="3" name="コンテンツ プレースホルダー 2"/>
          <p:cNvSpPr>
            <a:spLocks noGrp="1"/>
          </p:cNvSpPr>
          <p:nvPr>
            <p:ph idx="1"/>
          </p:nvPr>
        </p:nvSpPr>
        <p:spPr>
          <a:xfrm>
            <a:off x="457200" y="1600200"/>
            <a:ext cx="8229600" cy="4997152"/>
          </a:xfrm>
        </p:spPr>
        <p:txBody>
          <a:bodyPr>
            <a:normAutofit fontScale="92500" lnSpcReduction="20000"/>
          </a:bodyPr>
          <a:lstStyle/>
          <a:p>
            <a:pPr>
              <a:defRPr/>
            </a:pPr>
            <a:r>
              <a:rPr lang="ja-JP" altLang="en-US" dirty="0"/>
              <a:t>実施日・回数</a:t>
            </a:r>
          </a:p>
          <a:p>
            <a:pPr lvl="1">
              <a:defRPr/>
            </a:pPr>
            <a:r>
              <a:rPr lang="ja-JP" altLang="en-US" dirty="0"/>
              <a:t>予告しない。実施した場合には，その事実をキャンパス･コミュニティと掲示で発表する</a:t>
            </a:r>
            <a:r>
              <a:rPr lang="ja-JP" altLang="en-US" dirty="0" smtClean="0"/>
              <a:t>。</a:t>
            </a:r>
            <a:endParaRPr lang="en-US" altLang="ja-JP" dirty="0" smtClean="0"/>
          </a:p>
          <a:p>
            <a:pPr lvl="1">
              <a:defRPr/>
            </a:pPr>
            <a:r>
              <a:rPr lang="ja-JP" altLang="en-US" u="sng" dirty="0">
                <a:solidFill>
                  <a:srgbClr val="FF0000"/>
                </a:solidFill>
              </a:rPr>
              <a:t>補講日には実施しない</a:t>
            </a:r>
          </a:p>
          <a:p>
            <a:pPr lvl="1">
              <a:defRPr/>
            </a:pPr>
            <a:r>
              <a:rPr lang="ja-JP" altLang="en-US" strike="dblStrike" dirty="0">
                <a:solidFill>
                  <a:srgbClr val="FF0000"/>
                </a:solidFill>
              </a:rPr>
              <a:t>３</a:t>
            </a:r>
            <a:r>
              <a:rPr lang="ja-JP" altLang="en-US" strike="dblStrike" dirty="0"/>
              <a:t>回行う</a:t>
            </a:r>
            <a:r>
              <a:rPr lang="ja-JP" altLang="en-US" strike="dblStrike" dirty="0" smtClean="0"/>
              <a:t>。</a:t>
            </a:r>
            <a:r>
              <a:rPr lang="ja-JP" altLang="en-US" dirty="0" smtClean="0">
                <a:solidFill>
                  <a:srgbClr val="FF0000"/>
                </a:solidFill>
              </a:rPr>
              <a:t>→</a:t>
            </a:r>
            <a:r>
              <a:rPr lang="en-US" altLang="ja-JP" dirty="0" smtClean="0">
                <a:solidFill>
                  <a:srgbClr val="FF0000"/>
                </a:solidFill>
              </a:rPr>
              <a:t>4</a:t>
            </a:r>
            <a:r>
              <a:rPr lang="ja-JP" altLang="en-US" dirty="0" smtClean="0">
                <a:solidFill>
                  <a:srgbClr val="FF0000"/>
                </a:solidFill>
              </a:rPr>
              <a:t>回行う。</a:t>
            </a:r>
            <a:endParaRPr lang="ja-JP" altLang="en-US" dirty="0">
              <a:solidFill>
                <a:srgbClr val="FF0000"/>
              </a:solidFill>
            </a:endParaRPr>
          </a:p>
          <a:p>
            <a:pPr>
              <a:defRPr/>
            </a:pPr>
            <a:r>
              <a:rPr lang="ja-JP" altLang="en-US" dirty="0"/>
              <a:t>方式は授業に対する感想・意見・質問の提示とする。</a:t>
            </a:r>
          </a:p>
          <a:p>
            <a:pPr>
              <a:defRPr/>
            </a:pPr>
            <a:r>
              <a:rPr lang="ja-JP" altLang="en-US" dirty="0"/>
              <a:t>実施時点まで行った授業の範囲について，感想・意見・質問を</a:t>
            </a:r>
            <a:r>
              <a:rPr lang="en-US" altLang="ja-JP" dirty="0"/>
              <a:t>100</a:t>
            </a:r>
            <a:r>
              <a:rPr lang="ja-JP" altLang="en-US" dirty="0"/>
              <a:t>字以上提示することにより，</a:t>
            </a:r>
            <a:r>
              <a:rPr lang="en-US" altLang="ja-JP" dirty="0"/>
              <a:t>5</a:t>
            </a:r>
            <a:r>
              <a:rPr lang="ja-JP" altLang="en-US" dirty="0"/>
              <a:t>点を与える。教員に批判的でもかまわない。</a:t>
            </a:r>
          </a:p>
          <a:p>
            <a:pPr>
              <a:defRPr/>
            </a:pPr>
            <a:r>
              <a:rPr lang="ja-JP" altLang="en-US" dirty="0"/>
              <a:t>氏名や個人が特定される情報を伏したうえで授業内で紹介し，コメントすることがある。</a:t>
            </a:r>
          </a:p>
          <a:p>
            <a:pPr>
              <a:defRPr/>
            </a:pPr>
            <a:endParaRPr lang="ja-JP" altLang="en-US" dirty="0"/>
          </a:p>
        </p:txBody>
      </p:sp>
      <p:sp>
        <p:nvSpPr>
          <p:cNvPr id="30724" name="スライド番号プレースホル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Verdana" pitchFamily="34" charset="0"/>
                <a:ea typeface="ＭＳ Ｐゴシック" pitchFamily="50" charset="-128"/>
              </a:defRPr>
            </a:lvl1pPr>
            <a:lvl2pPr marL="742950" indent="-285750" eaLnBrk="0" hangingPunct="0">
              <a:defRPr kumimoji="1">
                <a:solidFill>
                  <a:schemeClr val="tx1"/>
                </a:solidFill>
                <a:latin typeface="Verdana" pitchFamily="34" charset="0"/>
                <a:ea typeface="ＭＳ Ｐゴシック" pitchFamily="50" charset="-128"/>
              </a:defRPr>
            </a:lvl2pPr>
            <a:lvl3pPr marL="1143000" indent="-228600" eaLnBrk="0" hangingPunct="0">
              <a:defRPr kumimoji="1">
                <a:solidFill>
                  <a:schemeClr val="tx1"/>
                </a:solidFill>
                <a:latin typeface="Verdana" pitchFamily="34" charset="0"/>
                <a:ea typeface="ＭＳ Ｐゴシック" pitchFamily="50" charset="-128"/>
              </a:defRPr>
            </a:lvl3pPr>
            <a:lvl4pPr marL="1600200" indent="-228600" eaLnBrk="0" hangingPunct="0">
              <a:defRPr kumimoji="1">
                <a:solidFill>
                  <a:schemeClr val="tx1"/>
                </a:solidFill>
                <a:latin typeface="Verdana" pitchFamily="34" charset="0"/>
                <a:ea typeface="ＭＳ Ｐゴシック" pitchFamily="50" charset="-128"/>
              </a:defRPr>
            </a:lvl4pPr>
            <a:lvl5pPr marL="2057400" indent="-228600" eaLnBrk="0" hangingPunct="0">
              <a:defRPr kumimoji="1">
                <a:solidFill>
                  <a:schemeClr val="tx1"/>
                </a:solidFill>
                <a:latin typeface="Verdana"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9pPr>
          </a:lstStyle>
          <a:p>
            <a:pPr eaLnBrk="1" hangingPunct="1"/>
            <a:fld id="{43B10884-26A9-4CEA-8D54-AED291D17242}" type="slidenum">
              <a:rPr kumimoji="0" lang="en-US" altLang="ja-JP" smtClean="0"/>
              <a:pPr eaLnBrk="1" hangingPunct="1"/>
              <a:t>18</a:t>
            </a:fld>
            <a:endParaRPr kumimoji="0" lang="en-US" altLang="ja-JP"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タイトル 1"/>
          <p:cNvSpPr>
            <a:spLocks noGrp="1"/>
          </p:cNvSpPr>
          <p:nvPr>
            <p:ph type="title"/>
          </p:nvPr>
        </p:nvSpPr>
        <p:spPr bwMode="auto">
          <a:xfrm>
            <a:off x="457200" y="404813"/>
            <a:ext cx="8229600" cy="1152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ja-JP" altLang="en-US" smtClean="0"/>
              <a:t>小テストの実施について（２）</a:t>
            </a:r>
          </a:p>
        </p:txBody>
      </p:sp>
      <p:sp>
        <p:nvSpPr>
          <p:cNvPr id="3" name="コンテンツ プレースホルダー 2"/>
          <p:cNvSpPr>
            <a:spLocks noGrp="1"/>
          </p:cNvSpPr>
          <p:nvPr>
            <p:ph idx="1"/>
          </p:nvPr>
        </p:nvSpPr>
        <p:spPr>
          <a:xfrm>
            <a:off x="457200" y="1600200"/>
            <a:ext cx="8229600" cy="5257800"/>
          </a:xfrm>
        </p:spPr>
        <p:txBody>
          <a:bodyPr>
            <a:normAutofit fontScale="77500" lnSpcReduction="20000"/>
          </a:bodyPr>
          <a:lstStyle/>
          <a:p>
            <a:pPr>
              <a:defRPr/>
            </a:pPr>
            <a:r>
              <a:rPr lang="ja-JP" altLang="en-US" dirty="0"/>
              <a:t>欠席について</a:t>
            </a:r>
          </a:p>
          <a:p>
            <a:pPr lvl="1">
              <a:defRPr/>
            </a:pPr>
            <a:r>
              <a:rPr lang="ja-JP" altLang="en-US" dirty="0"/>
              <a:t>やむを得ず欠席した者は，試験日の１４暦日後（休日も１日と計算）までに，欠席理由を証明する書類を添えて川端まで申し出ること。インフルエンザ等で登校できない場合は，とりあえずメールか電話で通知すること。何も連絡がない場合は本人の責任として申し出を認めない。</a:t>
            </a:r>
          </a:p>
          <a:p>
            <a:pPr lvl="1">
              <a:defRPr/>
            </a:pPr>
            <a:r>
              <a:rPr lang="en-US" altLang="ja-JP" dirty="0"/>
              <a:t>『</a:t>
            </a:r>
            <a:r>
              <a:rPr lang="ja-JP" altLang="en-US" dirty="0"/>
              <a:t>学生便覧</a:t>
            </a:r>
            <a:r>
              <a:rPr lang="en-US" altLang="ja-JP" dirty="0"/>
              <a:t>』</a:t>
            </a:r>
            <a:r>
              <a:rPr lang="ja-JP" altLang="en-US" dirty="0"/>
              <a:t>の「専門教育科目の履修上の注意」記載の追試験該当事由と同等の理由であると教員が判断した場合は</a:t>
            </a:r>
            <a:r>
              <a:rPr lang="en-US" altLang="ja-JP" dirty="0"/>
              <a:t>5</a:t>
            </a:r>
            <a:r>
              <a:rPr lang="ja-JP" altLang="en-US" dirty="0"/>
              <a:t>点を与える。診断書がある病欠もこれに含まれる。</a:t>
            </a:r>
          </a:p>
          <a:p>
            <a:pPr lvl="1">
              <a:defRPr/>
            </a:pPr>
            <a:r>
              <a:rPr lang="ja-JP" altLang="en-US" dirty="0"/>
              <a:t>就職内定先からの呼び出し，特定企業相手ではない就職関係セミナーについては，</a:t>
            </a:r>
            <a:r>
              <a:rPr lang="en-US" altLang="ja-JP" dirty="0"/>
              <a:t>3</a:t>
            </a:r>
            <a:r>
              <a:rPr lang="ja-JP" altLang="en-US" dirty="0"/>
              <a:t>点を与える。出席を証明するに十分な書類，資料，写真等を提出することが条件である。何もない場合は認めない</a:t>
            </a:r>
            <a:r>
              <a:rPr lang="ja-JP" altLang="en-US" dirty="0" smtClean="0"/>
              <a:t>。</a:t>
            </a:r>
            <a:endParaRPr lang="en-US" altLang="ja-JP" dirty="0" smtClean="0"/>
          </a:p>
          <a:p>
            <a:pPr>
              <a:defRPr/>
            </a:pPr>
            <a:r>
              <a:rPr lang="ja-JP" altLang="en-US" dirty="0" smtClean="0"/>
              <a:t>付記</a:t>
            </a:r>
            <a:r>
              <a:rPr lang="ja-JP" altLang="en-US" dirty="0"/>
              <a:t>：</a:t>
            </a:r>
            <a:r>
              <a:rPr lang="ja-JP" altLang="en-US" u="sng" dirty="0" smtClean="0"/>
              <a:t>場所</a:t>
            </a:r>
            <a:r>
              <a:rPr lang="ja-JP" altLang="en-US" u="sng" dirty="0"/>
              <a:t>や日時を示す写真をスマホで撮るなど，証明のために精一杯努力することが減点を防ぐ</a:t>
            </a:r>
            <a:r>
              <a:rPr lang="ja-JP" altLang="en-US" u="sng" dirty="0" smtClean="0"/>
              <a:t>道</a:t>
            </a:r>
            <a:endParaRPr lang="en-US" altLang="ja-JP" u="sng" dirty="0" smtClean="0"/>
          </a:p>
          <a:p>
            <a:pPr>
              <a:defRPr/>
            </a:pPr>
            <a:r>
              <a:rPr lang="ja-JP" altLang="en-US" dirty="0" smtClean="0">
                <a:solidFill>
                  <a:srgbClr val="FF0000"/>
                </a:solidFill>
              </a:rPr>
              <a:t>付記：２点</a:t>
            </a:r>
            <a:r>
              <a:rPr lang="en-US" altLang="ja-JP" dirty="0" smtClean="0">
                <a:solidFill>
                  <a:srgbClr val="FF0000"/>
                </a:solidFill>
              </a:rPr>
              <a:t>×</a:t>
            </a:r>
            <a:r>
              <a:rPr lang="ja-JP" altLang="en-US" dirty="0" smtClean="0">
                <a:solidFill>
                  <a:srgbClr val="FF0000"/>
                </a:solidFill>
              </a:rPr>
              <a:t>１０回のクイズでは欠席者への対応が困難なので，シラバスを変更した</a:t>
            </a:r>
            <a:endParaRPr lang="en-US" altLang="ja-JP" dirty="0" smtClean="0">
              <a:solidFill>
                <a:srgbClr val="FF0000"/>
              </a:solidFill>
            </a:endParaRPr>
          </a:p>
          <a:p>
            <a:pPr>
              <a:defRPr/>
            </a:pPr>
            <a:endParaRPr lang="ja-JP" altLang="en-US" dirty="0"/>
          </a:p>
        </p:txBody>
      </p:sp>
      <p:sp>
        <p:nvSpPr>
          <p:cNvPr id="31748" name="スライド番号プレースホルダー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Verdana" pitchFamily="34" charset="0"/>
                <a:ea typeface="ＭＳ Ｐゴシック" pitchFamily="50" charset="-128"/>
              </a:defRPr>
            </a:lvl1pPr>
            <a:lvl2pPr marL="742950" indent="-285750" eaLnBrk="0" hangingPunct="0">
              <a:defRPr kumimoji="1">
                <a:solidFill>
                  <a:schemeClr val="tx1"/>
                </a:solidFill>
                <a:latin typeface="Verdana" pitchFamily="34" charset="0"/>
                <a:ea typeface="ＭＳ Ｐゴシック" pitchFamily="50" charset="-128"/>
              </a:defRPr>
            </a:lvl2pPr>
            <a:lvl3pPr marL="1143000" indent="-228600" eaLnBrk="0" hangingPunct="0">
              <a:defRPr kumimoji="1">
                <a:solidFill>
                  <a:schemeClr val="tx1"/>
                </a:solidFill>
                <a:latin typeface="Verdana" pitchFamily="34" charset="0"/>
                <a:ea typeface="ＭＳ Ｐゴシック" pitchFamily="50" charset="-128"/>
              </a:defRPr>
            </a:lvl3pPr>
            <a:lvl4pPr marL="1600200" indent="-228600" eaLnBrk="0" hangingPunct="0">
              <a:defRPr kumimoji="1">
                <a:solidFill>
                  <a:schemeClr val="tx1"/>
                </a:solidFill>
                <a:latin typeface="Verdana" pitchFamily="34" charset="0"/>
                <a:ea typeface="ＭＳ Ｐゴシック" pitchFamily="50" charset="-128"/>
              </a:defRPr>
            </a:lvl4pPr>
            <a:lvl5pPr marL="2057400" indent="-228600" eaLnBrk="0" hangingPunct="0">
              <a:defRPr kumimoji="1">
                <a:solidFill>
                  <a:schemeClr val="tx1"/>
                </a:solidFill>
                <a:latin typeface="Verdana"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9pPr>
          </a:lstStyle>
          <a:p>
            <a:pPr eaLnBrk="1" hangingPunct="1"/>
            <a:fld id="{07B34A15-21F7-41D5-9977-BCE7F4CA1F79}" type="slidenum">
              <a:rPr lang="en-US" altLang="ja-JP" smtClean="0"/>
              <a:pPr eaLnBrk="1" hangingPunct="1"/>
              <a:t>19</a:t>
            </a:fld>
            <a:endParaRPr lang="en-US" altLang="ja-JP"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404813"/>
            <a:ext cx="8229600" cy="1152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smtClean="0"/>
              <a:t>担当教員自己紹介</a:t>
            </a:r>
          </a:p>
        </p:txBody>
      </p:sp>
      <p:sp>
        <p:nvSpPr>
          <p:cNvPr id="6148" name="Rectangle 3"/>
          <p:cNvSpPr>
            <a:spLocks noGrp="1" noChangeArrowheads="1"/>
          </p:cNvSpPr>
          <p:nvPr>
            <p:ph idx="1"/>
          </p:nvPr>
        </p:nvSpPr>
        <p:spPr>
          <a:xfrm>
            <a:off x="468313" y="1412875"/>
            <a:ext cx="8218487" cy="5184775"/>
          </a:xfrm>
        </p:spPr>
        <p:txBody>
          <a:bodyPr>
            <a:normAutofit lnSpcReduction="10000"/>
          </a:bodyPr>
          <a:lstStyle/>
          <a:p>
            <a:pPr eaLnBrk="1" fontAlgn="auto" hangingPunct="1">
              <a:lnSpc>
                <a:spcPct val="90000"/>
              </a:lnSpc>
              <a:spcAft>
                <a:spcPts val="0"/>
              </a:spcAft>
              <a:buFont typeface="Arial" pitchFamily="34" charset="0"/>
              <a:buChar char="•"/>
              <a:defRPr/>
            </a:pPr>
            <a:r>
              <a:rPr lang="ja-JP" altLang="en-US" sz="2800" b="1" dirty="0" smtClean="0"/>
              <a:t>氏名：川端　望（かわばた　のぞむ）</a:t>
            </a:r>
          </a:p>
          <a:p>
            <a:pPr eaLnBrk="1" fontAlgn="auto" hangingPunct="1">
              <a:lnSpc>
                <a:spcPct val="90000"/>
              </a:lnSpc>
              <a:spcAft>
                <a:spcPts val="0"/>
              </a:spcAft>
              <a:buFont typeface="Arial" pitchFamily="34" charset="0"/>
              <a:buChar char="•"/>
              <a:defRPr/>
            </a:pPr>
            <a:r>
              <a:rPr lang="ja-JP" altLang="en-US" sz="2800" b="1" dirty="0" smtClean="0"/>
              <a:t>略歴 </a:t>
            </a:r>
          </a:p>
          <a:p>
            <a:pPr lvl="1" eaLnBrk="1" fontAlgn="auto" hangingPunct="1">
              <a:lnSpc>
                <a:spcPct val="90000"/>
              </a:lnSpc>
              <a:spcAft>
                <a:spcPts val="0"/>
              </a:spcAft>
              <a:buFont typeface="Arial" pitchFamily="34" charset="0"/>
              <a:buChar char="–"/>
              <a:defRPr/>
            </a:pPr>
            <a:r>
              <a:rPr lang="ja-JP" altLang="en-US" sz="2500" dirty="0" smtClean="0"/>
              <a:t>出身地		仙台市（</a:t>
            </a:r>
            <a:r>
              <a:rPr lang="en-US" altLang="ja-JP" sz="2500" dirty="0" smtClean="0"/>
              <a:t>1964</a:t>
            </a:r>
            <a:r>
              <a:rPr lang="ja-JP" altLang="en-US" sz="2500" dirty="0" smtClean="0"/>
              <a:t>年）</a:t>
            </a:r>
          </a:p>
          <a:p>
            <a:pPr lvl="1" eaLnBrk="1" fontAlgn="auto" hangingPunct="1">
              <a:lnSpc>
                <a:spcPct val="90000"/>
              </a:lnSpc>
              <a:spcAft>
                <a:spcPts val="0"/>
              </a:spcAft>
              <a:buFont typeface="Arial" pitchFamily="34" charset="0"/>
              <a:buChar char="–"/>
              <a:defRPr/>
            </a:pPr>
            <a:r>
              <a:rPr lang="ja-JP" altLang="en-US" sz="2500" dirty="0" smtClean="0"/>
              <a:t>出身中学</a:t>
            </a:r>
            <a:r>
              <a:rPr lang="en-US" altLang="ja-JP" sz="2500" dirty="0" smtClean="0"/>
              <a:t>	</a:t>
            </a:r>
            <a:r>
              <a:rPr lang="ja-JP" altLang="en-US" sz="2500" dirty="0" smtClean="0"/>
              <a:t>仙台市立愛宕中学校</a:t>
            </a:r>
          </a:p>
          <a:p>
            <a:pPr lvl="1" eaLnBrk="1" fontAlgn="auto" hangingPunct="1">
              <a:lnSpc>
                <a:spcPct val="90000"/>
              </a:lnSpc>
              <a:spcAft>
                <a:spcPts val="0"/>
              </a:spcAft>
              <a:buFont typeface="Arial" pitchFamily="34" charset="0"/>
              <a:buChar char="–"/>
              <a:defRPr/>
            </a:pPr>
            <a:r>
              <a:rPr lang="ja-JP" altLang="en-US" sz="2500" dirty="0" smtClean="0"/>
              <a:t>出身高校</a:t>
            </a:r>
            <a:r>
              <a:rPr lang="en-US" altLang="ja-JP" sz="2500" dirty="0" smtClean="0"/>
              <a:t>	</a:t>
            </a:r>
            <a:r>
              <a:rPr lang="ja-JP" altLang="en-US" sz="2500" dirty="0" smtClean="0"/>
              <a:t>宮城県仙台向山高校</a:t>
            </a:r>
          </a:p>
          <a:p>
            <a:pPr lvl="1" eaLnBrk="1" fontAlgn="auto" hangingPunct="1">
              <a:lnSpc>
                <a:spcPct val="90000"/>
              </a:lnSpc>
              <a:spcAft>
                <a:spcPts val="0"/>
              </a:spcAft>
              <a:buFont typeface="Arial" pitchFamily="34" charset="0"/>
              <a:buChar char="–"/>
              <a:defRPr/>
            </a:pPr>
            <a:r>
              <a:rPr lang="ja-JP" altLang="en-US" sz="2500" dirty="0" smtClean="0"/>
              <a:t>出身学部</a:t>
            </a:r>
            <a:r>
              <a:rPr lang="en-US" altLang="ja-JP" sz="2500" dirty="0" smtClean="0"/>
              <a:t>	</a:t>
            </a:r>
            <a:r>
              <a:rPr lang="ja-JP" altLang="en-US" sz="2500" dirty="0" smtClean="0"/>
              <a:t>東北大学経済学部</a:t>
            </a:r>
          </a:p>
          <a:p>
            <a:pPr lvl="1" eaLnBrk="1" fontAlgn="auto" hangingPunct="1">
              <a:lnSpc>
                <a:spcPct val="90000"/>
              </a:lnSpc>
              <a:spcAft>
                <a:spcPts val="0"/>
              </a:spcAft>
              <a:buFont typeface="Arial" pitchFamily="34" charset="0"/>
              <a:buChar char="–"/>
              <a:defRPr/>
            </a:pPr>
            <a:r>
              <a:rPr lang="ja-JP" altLang="en-US" sz="2500" dirty="0" smtClean="0"/>
              <a:t>出身大学院	東北大学大学院経済学研究科</a:t>
            </a:r>
          </a:p>
          <a:p>
            <a:pPr lvl="1" eaLnBrk="1" fontAlgn="auto" hangingPunct="1">
              <a:lnSpc>
                <a:spcPct val="90000"/>
              </a:lnSpc>
              <a:spcAft>
                <a:spcPts val="0"/>
              </a:spcAft>
              <a:buFont typeface="Arial" pitchFamily="34" charset="0"/>
              <a:buChar char="–"/>
              <a:defRPr/>
            </a:pPr>
            <a:r>
              <a:rPr lang="ja-JP" altLang="en-US" sz="2500" dirty="0" smtClean="0"/>
              <a:t>職歴		大阪市立大学経済研究所を経て東</a:t>
            </a:r>
            <a:br>
              <a:rPr lang="ja-JP" altLang="en-US" sz="2500" dirty="0" smtClean="0"/>
            </a:br>
            <a:r>
              <a:rPr lang="ja-JP" altLang="en-US" sz="2500" dirty="0" smtClean="0"/>
              <a:t>			北大学大学院経済学研究科へ</a:t>
            </a:r>
          </a:p>
          <a:p>
            <a:pPr lvl="1" eaLnBrk="1" fontAlgn="auto" hangingPunct="1">
              <a:lnSpc>
                <a:spcPct val="90000"/>
              </a:lnSpc>
              <a:spcAft>
                <a:spcPts val="0"/>
              </a:spcAft>
              <a:buFont typeface="Arial" pitchFamily="34" charset="0"/>
              <a:buChar char="–"/>
              <a:defRPr/>
            </a:pPr>
            <a:r>
              <a:rPr lang="ja-JP" altLang="en-US" sz="2500" dirty="0" smtClean="0"/>
              <a:t>学位		博士（経済学）。東北大学より</a:t>
            </a:r>
          </a:p>
          <a:p>
            <a:pPr eaLnBrk="1" fontAlgn="auto" hangingPunct="1">
              <a:lnSpc>
                <a:spcPct val="90000"/>
              </a:lnSpc>
              <a:spcAft>
                <a:spcPts val="0"/>
              </a:spcAft>
              <a:buFont typeface="Arial" pitchFamily="34" charset="0"/>
              <a:buChar char="•"/>
              <a:defRPr/>
            </a:pPr>
            <a:r>
              <a:rPr lang="ja-JP" altLang="en-US" sz="2900" b="1" dirty="0" smtClean="0"/>
              <a:t>担当ティーチング･アシスタント：</a:t>
            </a:r>
            <a:r>
              <a:rPr lang="en-US" altLang="ja-JP" sz="2900" b="1" dirty="0" smtClean="0"/>
              <a:t>Nguyen</a:t>
            </a:r>
            <a:r>
              <a:rPr lang="ja-JP" altLang="en-US" sz="2900" b="1" dirty="0" smtClean="0"/>
              <a:t> </a:t>
            </a:r>
            <a:r>
              <a:rPr lang="en-US" altLang="ja-JP" sz="2900" b="1" dirty="0" smtClean="0"/>
              <a:t>Kim</a:t>
            </a:r>
            <a:r>
              <a:rPr lang="ja-JP" altLang="en-US" sz="2900" b="1" dirty="0" smtClean="0"/>
              <a:t> </a:t>
            </a:r>
            <a:r>
              <a:rPr lang="en-US" altLang="ja-JP" sz="2900" b="1" dirty="0" smtClean="0"/>
              <a:t>Ngan</a:t>
            </a:r>
            <a:r>
              <a:rPr lang="ja-JP" altLang="en-US" sz="2900" b="1" dirty="0" smtClean="0"/>
              <a:t>（グエン・キム・ガン）</a:t>
            </a:r>
          </a:p>
          <a:p>
            <a:pPr lvl="1" eaLnBrk="1" fontAlgn="auto" hangingPunct="1">
              <a:lnSpc>
                <a:spcPct val="90000"/>
              </a:lnSpc>
              <a:spcAft>
                <a:spcPts val="0"/>
              </a:spcAft>
              <a:buFont typeface="Arial" pitchFamily="34" charset="0"/>
              <a:buChar char="–"/>
              <a:defRPr/>
            </a:pPr>
            <a:r>
              <a:rPr lang="ja-JP" altLang="en-US" sz="2500" dirty="0" smtClean="0"/>
              <a:t>経済学研究科後期課程</a:t>
            </a:r>
            <a:r>
              <a:rPr lang="en-US" altLang="ja-JP" sz="2500" dirty="0" smtClean="0"/>
              <a:t>1</a:t>
            </a:r>
            <a:r>
              <a:rPr lang="ja-JP" altLang="en-US" sz="2500" dirty="0" smtClean="0"/>
              <a:t>年</a:t>
            </a:r>
          </a:p>
          <a:p>
            <a:pPr eaLnBrk="1" fontAlgn="auto" hangingPunct="1">
              <a:lnSpc>
                <a:spcPct val="90000"/>
              </a:lnSpc>
              <a:spcAft>
                <a:spcPts val="0"/>
              </a:spcAft>
              <a:buFont typeface="Arial" pitchFamily="34" charset="0"/>
              <a:buChar char="•"/>
              <a:defRPr/>
            </a:pPr>
            <a:endParaRPr lang="ja-JP" altLang="en-US" sz="2900" dirty="0" smtClean="0"/>
          </a:p>
          <a:p>
            <a:pPr lvl="1" eaLnBrk="1" fontAlgn="auto" hangingPunct="1">
              <a:lnSpc>
                <a:spcPct val="90000"/>
              </a:lnSpc>
              <a:spcAft>
                <a:spcPts val="0"/>
              </a:spcAft>
              <a:buFont typeface="Arial" pitchFamily="34" charset="0"/>
              <a:buChar char="–"/>
              <a:defRPr/>
            </a:pPr>
            <a:endParaRPr lang="en-US" altLang="ja-JP" sz="2500" dirty="0" smtClean="0"/>
          </a:p>
        </p:txBody>
      </p:sp>
      <p:sp>
        <p:nvSpPr>
          <p:cNvPr id="15364" name="スライド番号プレースホル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Verdana" pitchFamily="34" charset="0"/>
                <a:ea typeface="ＭＳ Ｐゴシック" pitchFamily="50" charset="-128"/>
              </a:defRPr>
            </a:lvl1pPr>
            <a:lvl2pPr marL="742950" indent="-285750" eaLnBrk="0" hangingPunct="0">
              <a:defRPr kumimoji="1">
                <a:solidFill>
                  <a:schemeClr val="tx1"/>
                </a:solidFill>
                <a:latin typeface="Verdana" pitchFamily="34" charset="0"/>
                <a:ea typeface="ＭＳ Ｐゴシック" pitchFamily="50" charset="-128"/>
              </a:defRPr>
            </a:lvl2pPr>
            <a:lvl3pPr marL="1143000" indent="-228600" eaLnBrk="0" hangingPunct="0">
              <a:defRPr kumimoji="1">
                <a:solidFill>
                  <a:schemeClr val="tx1"/>
                </a:solidFill>
                <a:latin typeface="Verdana" pitchFamily="34" charset="0"/>
                <a:ea typeface="ＭＳ Ｐゴシック" pitchFamily="50" charset="-128"/>
              </a:defRPr>
            </a:lvl3pPr>
            <a:lvl4pPr marL="1600200" indent="-228600" eaLnBrk="0" hangingPunct="0">
              <a:defRPr kumimoji="1">
                <a:solidFill>
                  <a:schemeClr val="tx1"/>
                </a:solidFill>
                <a:latin typeface="Verdana" pitchFamily="34" charset="0"/>
                <a:ea typeface="ＭＳ Ｐゴシック" pitchFamily="50" charset="-128"/>
              </a:defRPr>
            </a:lvl4pPr>
            <a:lvl5pPr marL="2057400" indent="-228600" eaLnBrk="0" hangingPunct="0">
              <a:defRPr kumimoji="1">
                <a:solidFill>
                  <a:schemeClr val="tx1"/>
                </a:solidFill>
                <a:latin typeface="Verdana"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9pPr>
          </a:lstStyle>
          <a:p>
            <a:pPr eaLnBrk="1" hangingPunct="1"/>
            <a:fld id="{E54D04CD-C7A5-4646-B1C7-D3F50DA80662}" type="slidenum">
              <a:rPr kumimoji="0" lang="en-US" altLang="ja-JP" smtClean="0"/>
              <a:pPr eaLnBrk="1" hangingPunct="1"/>
              <a:t>2</a:t>
            </a:fld>
            <a:endParaRPr kumimoji="0" lang="en-US" altLang="ja-JP" smtClean="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bwMode="auto">
          <a:xfrm>
            <a:off x="457200" y="333375"/>
            <a:ext cx="7543800" cy="86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smtClean="0"/>
              <a:t>発言について</a:t>
            </a:r>
          </a:p>
        </p:txBody>
      </p:sp>
      <p:sp>
        <p:nvSpPr>
          <p:cNvPr id="32771" name="Rectangle 3"/>
          <p:cNvSpPr>
            <a:spLocks noGrp="1" noChangeArrowheads="1"/>
          </p:cNvSpPr>
          <p:nvPr>
            <p:ph idx="1"/>
          </p:nvPr>
        </p:nvSpPr>
        <p:spPr bwMode="auto">
          <a:xfrm>
            <a:off x="395288" y="1196975"/>
            <a:ext cx="8291512" cy="5661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sz="2900" smtClean="0"/>
              <a:t>受講者名簿によりランダムに学籍番号で指名する。</a:t>
            </a:r>
          </a:p>
          <a:p>
            <a:pPr lvl="1" eaLnBrk="1" hangingPunct="1"/>
            <a:r>
              <a:rPr lang="ja-JP" altLang="en-US" sz="2400" smtClean="0"/>
              <a:t>問題に正解ないし，よい問題提起：プラス</a:t>
            </a:r>
            <a:r>
              <a:rPr lang="en-US" altLang="ja-JP" sz="2400" smtClean="0"/>
              <a:t>3</a:t>
            </a:r>
            <a:r>
              <a:rPr lang="ja-JP" altLang="en-US" sz="2400" smtClean="0"/>
              <a:t>点</a:t>
            </a:r>
          </a:p>
          <a:p>
            <a:pPr lvl="1" eaLnBrk="1" hangingPunct="1"/>
            <a:r>
              <a:rPr lang="ja-JP" altLang="en-US" sz="2400" smtClean="0"/>
              <a:t>とにかく何か内容のあることをしゃべった：プラス２点</a:t>
            </a:r>
          </a:p>
          <a:p>
            <a:pPr lvl="1" eaLnBrk="1" hangingPunct="1"/>
            <a:r>
              <a:rPr lang="ja-JP" altLang="en-US" sz="2400" smtClean="0"/>
              <a:t>「わかりません」「別にありません」，ただ黙っている：</a:t>
            </a:r>
            <a:r>
              <a:rPr lang="en-US" altLang="ja-JP" sz="2400" smtClean="0"/>
              <a:t>0</a:t>
            </a:r>
            <a:r>
              <a:rPr lang="ja-JP" altLang="en-US" sz="2400" smtClean="0"/>
              <a:t>点</a:t>
            </a:r>
            <a:endParaRPr lang="en-US" altLang="ja-JP" sz="2400" smtClean="0"/>
          </a:p>
          <a:p>
            <a:pPr lvl="1" eaLnBrk="1" hangingPunct="1"/>
            <a:r>
              <a:rPr lang="ja-JP" altLang="en-US" sz="2400" smtClean="0"/>
              <a:t>欠席：０点</a:t>
            </a:r>
            <a:endParaRPr lang="en-US" altLang="ja-JP" sz="2400" smtClean="0"/>
          </a:p>
          <a:p>
            <a:pPr eaLnBrk="1" hangingPunct="1"/>
            <a:r>
              <a:rPr lang="ja-JP" altLang="en-US" sz="2900" smtClean="0"/>
              <a:t>授業期間を通して，２回以上指名されることはない。ただし欠席だった場合は指名回数にカウントしない</a:t>
            </a:r>
            <a:endParaRPr lang="ja-JP" altLang="en-US" sz="2800" smtClean="0"/>
          </a:p>
          <a:p>
            <a:pPr eaLnBrk="1" hangingPunct="1"/>
            <a:r>
              <a:rPr lang="ja-JP" altLang="en-US" sz="2900" smtClean="0"/>
              <a:t>自ら挙手して発言することはできる。加点はプラス</a:t>
            </a:r>
            <a:r>
              <a:rPr lang="en-US" altLang="ja-JP" sz="2900" smtClean="0"/>
              <a:t>15</a:t>
            </a:r>
            <a:r>
              <a:rPr lang="ja-JP" altLang="en-US" sz="2900" smtClean="0"/>
              <a:t>点まで</a:t>
            </a:r>
          </a:p>
          <a:p>
            <a:pPr eaLnBrk="1" hangingPunct="1"/>
            <a:r>
              <a:rPr lang="ja-JP" altLang="en-US" sz="2900" smtClean="0"/>
              <a:t>事情があっておおぜいの前で発言できない人には配慮するので，事前に相談されたい。</a:t>
            </a:r>
            <a:endParaRPr lang="en-US" altLang="ja-JP" sz="2900" smtClean="0"/>
          </a:p>
        </p:txBody>
      </p:sp>
      <p:sp>
        <p:nvSpPr>
          <p:cNvPr id="32772" name="スライド番号プレースホル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Verdana" pitchFamily="34" charset="0"/>
                <a:ea typeface="ＭＳ Ｐゴシック" pitchFamily="50" charset="-128"/>
              </a:defRPr>
            </a:lvl1pPr>
            <a:lvl2pPr marL="742950" indent="-285750" eaLnBrk="0" hangingPunct="0">
              <a:defRPr kumimoji="1">
                <a:solidFill>
                  <a:schemeClr val="tx1"/>
                </a:solidFill>
                <a:latin typeface="Verdana" pitchFamily="34" charset="0"/>
                <a:ea typeface="ＭＳ Ｐゴシック" pitchFamily="50" charset="-128"/>
              </a:defRPr>
            </a:lvl2pPr>
            <a:lvl3pPr marL="1143000" indent="-228600" eaLnBrk="0" hangingPunct="0">
              <a:defRPr kumimoji="1">
                <a:solidFill>
                  <a:schemeClr val="tx1"/>
                </a:solidFill>
                <a:latin typeface="Verdana" pitchFamily="34" charset="0"/>
                <a:ea typeface="ＭＳ Ｐゴシック" pitchFamily="50" charset="-128"/>
              </a:defRPr>
            </a:lvl3pPr>
            <a:lvl4pPr marL="1600200" indent="-228600" eaLnBrk="0" hangingPunct="0">
              <a:defRPr kumimoji="1">
                <a:solidFill>
                  <a:schemeClr val="tx1"/>
                </a:solidFill>
                <a:latin typeface="Verdana" pitchFamily="34" charset="0"/>
                <a:ea typeface="ＭＳ Ｐゴシック" pitchFamily="50" charset="-128"/>
              </a:defRPr>
            </a:lvl4pPr>
            <a:lvl5pPr marL="2057400" indent="-228600" eaLnBrk="0" hangingPunct="0">
              <a:defRPr kumimoji="1">
                <a:solidFill>
                  <a:schemeClr val="tx1"/>
                </a:solidFill>
                <a:latin typeface="Verdana"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9pPr>
          </a:lstStyle>
          <a:p>
            <a:pPr eaLnBrk="1" hangingPunct="1"/>
            <a:fld id="{715DEEB2-ED1E-4785-80BD-E83F4979B325}" type="slidenum">
              <a:rPr kumimoji="0" lang="en-US" altLang="ja-JP" smtClean="0"/>
              <a:pPr eaLnBrk="1" hangingPunct="1"/>
              <a:t>20</a:t>
            </a:fld>
            <a:endParaRPr kumimoji="0" lang="en-US" altLang="ja-JP"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bwMode="auto">
          <a:xfrm>
            <a:off x="468313" y="333375"/>
            <a:ext cx="8243887" cy="949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smtClean="0"/>
              <a:t>留意事項</a:t>
            </a:r>
          </a:p>
        </p:txBody>
      </p:sp>
      <p:sp>
        <p:nvSpPr>
          <p:cNvPr id="33795" name="Rectangle 3"/>
          <p:cNvSpPr>
            <a:spLocks noGrp="1" noChangeArrowheads="1"/>
          </p:cNvSpPr>
          <p:nvPr>
            <p:ph idx="1"/>
          </p:nvPr>
        </p:nvSpPr>
        <p:spPr bwMode="auto">
          <a:xfrm>
            <a:off x="457200" y="1341438"/>
            <a:ext cx="8291513" cy="5183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pPr>
            <a:r>
              <a:rPr lang="ja-JP" altLang="en-US" sz="2800" smtClean="0">
                <a:solidFill>
                  <a:srgbClr val="FF3300"/>
                </a:solidFill>
              </a:rPr>
              <a:t>禁止</a:t>
            </a:r>
            <a:r>
              <a:rPr lang="ja-JP" altLang="en-US" sz="2800" smtClean="0"/>
              <a:t>：喫煙，私語，携帯電話の呼び出し音。その他の雑音。授業に無関係なテレビ，ラジオ，音楽，動画の視聴は</a:t>
            </a:r>
            <a:r>
              <a:rPr lang="ja-JP" altLang="en-US" sz="2800" u="sng" smtClean="0"/>
              <a:t>音がしなくても不可</a:t>
            </a:r>
            <a:r>
              <a:rPr lang="ja-JP" altLang="en-US" sz="2800" smtClean="0"/>
              <a:t>。</a:t>
            </a:r>
          </a:p>
          <a:p>
            <a:pPr eaLnBrk="1" hangingPunct="1">
              <a:lnSpc>
                <a:spcPct val="90000"/>
              </a:lnSpc>
            </a:pPr>
            <a:r>
              <a:rPr lang="ja-JP" altLang="en-US" sz="2800" smtClean="0">
                <a:solidFill>
                  <a:srgbClr val="FF3300"/>
                </a:solidFill>
              </a:rPr>
              <a:t>原則禁止</a:t>
            </a:r>
            <a:r>
              <a:rPr lang="ja-JP" altLang="en-US" sz="2800" smtClean="0"/>
              <a:t>：途中退室（手洗いは黙認）。</a:t>
            </a:r>
          </a:p>
          <a:p>
            <a:pPr eaLnBrk="1" hangingPunct="1">
              <a:lnSpc>
                <a:spcPct val="90000"/>
              </a:lnSpc>
            </a:pPr>
            <a:r>
              <a:rPr lang="ja-JP" altLang="en-US" sz="2800" smtClean="0">
                <a:solidFill>
                  <a:srgbClr val="FF3300"/>
                </a:solidFill>
              </a:rPr>
              <a:t>諸君の良心に委ねる</a:t>
            </a:r>
            <a:r>
              <a:rPr lang="ja-JP" altLang="en-US" sz="2800" smtClean="0"/>
              <a:t>：</a:t>
            </a:r>
            <a:r>
              <a:rPr lang="ja-JP" altLang="en-US" sz="2800" u="sng" smtClean="0"/>
              <a:t>内職，居眠り，就職活動等に必要なメールの応対</a:t>
            </a:r>
            <a:r>
              <a:rPr lang="ja-JP" altLang="en-US" sz="2800" smtClean="0"/>
              <a:t>。途中入室。</a:t>
            </a:r>
          </a:p>
          <a:p>
            <a:pPr eaLnBrk="1" hangingPunct="1">
              <a:lnSpc>
                <a:spcPct val="90000"/>
              </a:lnSpc>
            </a:pPr>
            <a:r>
              <a:rPr lang="ja-JP" altLang="en-US" sz="2800" smtClean="0">
                <a:solidFill>
                  <a:srgbClr val="FF3300"/>
                </a:solidFill>
              </a:rPr>
              <a:t>許可する</a:t>
            </a:r>
            <a:r>
              <a:rPr lang="ja-JP" altLang="en-US" sz="2800" smtClean="0"/>
              <a:t>：飲み物を飲むこと。周囲がうるさいと思わない限りにおいて，パソコンでノートをとること。録音（ただし音声ファイルそのままの一般公開は不可）。</a:t>
            </a:r>
          </a:p>
          <a:p>
            <a:pPr eaLnBrk="1" hangingPunct="1">
              <a:lnSpc>
                <a:spcPct val="90000"/>
              </a:lnSpc>
            </a:pPr>
            <a:r>
              <a:rPr lang="en-US" altLang="ja-JP" sz="2800" smtClean="0"/>
              <a:t>※</a:t>
            </a:r>
            <a:r>
              <a:rPr lang="ja-JP" altLang="en-US" sz="2800" smtClean="0"/>
              <a:t>以上の事項は，この授業に限ってのことであり，他の授業には適用されない（ただし全キャンパス禁煙は大学の方針である</a:t>
            </a:r>
            <a:r>
              <a:rPr lang="en-US" altLang="ja-JP" sz="2800" smtClean="0"/>
              <a:t>)</a:t>
            </a:r>
            <a:r>
              <a:rPr lang="ja-JP" altLang="en-US" sz="2800" smtClean="0"/>
              <a:t>。</a:t>
            </a:r>
          </a:p>
          <a:p>
            <a:pPr eaLnBrk="1" hangingPunct="1">
              <a:lnSpc>
                <a:spcPct val="90000"/>
              </a:lnSpc>
            </a:pPr>
            <a:endParaRPr lang="en-US" altLang="ja-JP" sz="2800" smtClean="0"/>
          </a:p>
        </p:txBody>
      </p:sp>
      <p:sp>
        <p:nvSpPr>
          <p:cNvPr id="33796" name="スライド番号プレースホル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Verdana" pitchFamily="34" charset="0"/>
                <a:ea typeface="ＭＳ Ｐゴシック" pitchFamily="50" charset="-128"/>
              </a:defRPr>
            </a:lvl1pPr>
            <a:lvl2pPr marL="742950" indent="-285750" eaLnBrk="0" hangingPunct="0">
              <a:defRPr kumimoji="1">
                <a:solidFill>
                  <a:schemeClr val="tx1"/>
                </a:solidFill>
                <a:latin typeface="Verdana" pitchFamily="34" charset="0"/>
                <a:ea typeface="ＭＳ Ｐゴシック" pitchFamily="50" charset="-128"/>
              </a:defRPr>
            </a:lvl2pPr>
            <a:lvl3pPr marL="1143000" indent="-228600" eaLnBrk="0" hangingPunct="0">
              <a:defRPr kumimoji="1">
                <a:solidFill>
                  <a:schemeClr val="tx1"/>
                </a:solidFill>
                <a:latin typeface="Verdana" pitchFamily="34" charset="0"/>
                <a:ea typeface="ＭＳ Ｐゴシック" pitchFamily="50" charset="-128"/>
              </a:defRPr>
            </a:lvl3pPr>
            <a:lvl4pPr marL="1600200" indent="-228600" eaLnBrk="0" hangingPunct="0">
              <a:defRPr kumimoji="1">
                <a:solidFill>
                  <a:schemeClr val="tx1"/>
                </a:solidFill>
                <a:latin typeface="Verdana" pitchFamily="34" charset="0"/>
                <a:ea typeface="ＭＳ Ｐゴシック" pitchFamily="50" charset="-128"/>
              </a:defRPr>
            </a:lvl4pPr>
            <a:lvl5pPr marL="2057400" indent="-228600" eaLnBrk="0" hangingPunct="0">
              <a:defRPr kumimoji="1">
                <a:solidFill>
                  <a:schemeClr val="tx1"/>
                </a:solidFill>
                <a:latin typeface="Verdana"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9pPr>
          </a:lstStyle>
          <a:p>
            <a:pPr eaLnBrk="1" hangingPunct="1"/>
            <a:fld id="{83AB59D1-D06F-47C3-8ADD-191587B3211E}" type="slidenum">
              <a:rPr kumimoji="0" lang="en-US" altLang="ja-JP" smtClean="0"/>
              <a:pPr eaLnBrk="1" hangingPunct="1"/>
              <a:t>21</a:t>
            </a:fld>
            <a:endParaRPr kumimoji="0" lang="en-US" altLang="ja-JP"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dirty="0"/>
              <a:t>連絡・</a:t>
            </a:r>
            <a:r>
              <a:rPr lang="ja-JP" altLang="en-US" dirty="0" smtClean="0"/>
              <a:t>質問について</a:t>
            </a:r>
          </a:p>
        </p:txBody>
      </p:sp>
      <p:sp>
        <p:nvSpPr>
          <p:cNvPr id="4" name="コンテンツ プレースホルダー 3"/>
          <p:cNvSpPr>
            <a:spLocks noGrp="1"/>
          </p:cNvSpPr>
          <p:nvPr>
            <p:ph idx="1"/>
          </p:nvPr>
        </p:nvSpPr>
        <p:spPr>
          <a:xfrm>
            <a:off x="457200" y="1196752"/>
            <a:ext cx="8229600" cy="5472608"/>
          </a:xfrm>
        </p:spPr>
        <p:txBody>
          <a:bodyPr>
            <a:normAutofit fontScale="85000" lnSpcReduction="20000"/>
          </a:bodyPr>
          <a:lstStyle/>
          <a:p>
            <a:pPr eaLnBrk="1" hangingPunct="1"/>
            <a:r>
              <a:rPr lang="ja-JP" altLang="en-US" dirty="0"/>
              <a:t>メールでの質問は随時受け付ける。</a:t>
            </a:r>
          </a:p>
          <a:p>
            <a:pPr lvl="1" eaLnBrk="1" hangingPunct="1"/>
            <a:r>
              <a:rPr lang="ja-JP" altLang="en-US" dirty="0"/>
              <a:t>アドレス：　</a:t>
            </a:r>
            <a:r>
              <a:rPr lang="en-US" altLang="ja-JP" dirty="0">
                <a:hlinkClick r:id="rId2"/>
              </a:rPr>
              <a:t>kawabata@econ.tohoku.ac.jp</a:t>
            </a:r>
            <a:endParaRPr lang="en-US" altLang="ja-JP" dirty="0"/>
          </a:p>
          <a:p>
            <a:pPr lvl="1" eaLnBrk="1" hangingPunct="1"/>
            <a:r>
              <a:rPr lang="ja-JP" altLang="en-US" dirty="0"/>
              <a:t>スライドの空白部分を教えてほしい，というだけの質問は受け付けない。授業に出席の上，</a:t>
            </a:r>
            <a:r>
              <a:rPr lang="en-US" altLang="ja-JP" dirty="0"/>
              <a:t>TA</a:t>
            </a:r>
            <a:r>
              <a:rPr lang="ja-JP" altLang="en-US" dirty="0"/>
              <a:t>に質問すること。</a:t>
            </a:r>
            <a:endParaRPr lang="en-US" altLang="ja-JP" dirty="0"/>
          </a:p>
          <a:p>
            <a:pPr lvl="1" eaLnBrk="1" hangingPunct="1"/>
            <a:r>
              <a:rPr lang="ja-JP" altLang="en-US" u="sng" dirty="0"/>
              <a:t>氏名および氏名が特定できる情報を削除した上で</a:t>
            </a:r>
            <a:r>
              <a:rPr lang="ja-JP" altLang="en-US" dirty="0"/>
              <a:t>，印刷・配信することがある。</a:t>
            </a:r>
          </a:p>
          <a:p>
            <a:pPr eaLnBrk="1" hangingPunct="1"/>
            <a:r>
              <a:rPr lang="ja-JP" altLang="en-US" u="sng" dirty="0"/>
              <a:t>履修手続きや</a:t>
            </a:r>
            <a:r>
              <a:rPr lang="ja-JP" altLang="en-US" u="sng" dirty="0">
                <a:solidFill>
                  <a:srgbClr val="FF0000"/>
                </a:solidFill>
              </a:rPr>
              <a:t>追試験</a:t>
            </a:r>
            <a:r>
              <a:rPr lang="ja-JP" altLang="en-US" u="sng" dirty="0"/>
              <a:t>に関わる質問は，教員でなく経済学部教務係へ</a:t>
            </a:r>
            <a:endParaRPr lang="en-US" altLang="ja-JP" u="sng" dirty="0"/>
          </a:p>
          <a:p>
            <a:pPr eaLnBrk="1" hangingPunct="1"/>
            <a:r>
              <a:rPr lang="ja-JP" altLang="en-US" dirty="0">
                <a:solidFill>
                  <a:srgbClr val="FF0000"/>
                </a:solidFill>
              </a:rPr>
              <a:t>本講義ではキャンパス･コミュニティと紙の掲示を同レベルで最優先する。</a:t>
            </a:r>
          </a:p>
          <a:p>
            <a:pPr lvl="1" eaLnBrk="1" hangingPunct="1"/>
            <a:r>
              <a:rPr lang="ja-JP" altLang="en-US" dirty="0"/>
              <a:t>なるべく同時掲載するが，どうしても掲載日がずれることはある。</a:t>
            </a:r>
          </a:p>
          <a:p>
            <a:pPr lvl="1" eaLnBrk="1" hangingPunct="1"/>
            <a:r>
              <a:rPr lang="ja-JP" altLang="en-US" dirty="0"/>
              <a:t>どちらかに情報を出さないために周知されないことは，教員の責任である。</a:t>
            </a:r>
          </a:p>
          <a:p>
            <a:pPr lvl="1" eaLnBrk="1" hangingPunct="1"/>
            <a:r>
              <a:rPr lang="ja-JP" altLang="en-US" dirty="0"/>
              <a:t>どちらかで情報を得ることは履修者の自己責任である。</a:t>
            </a:r>
            <a:endParaRPr lang="en-US" altLang="ja-JP" dirty="0"/>
          </a:p>
          <a:p>
            <a:pPr lvl="1" eaLnBrk="1" hangingPunct="1"/>
            <a:endParaRPr lang="en-US" altLang="ja-JP" sz="2400" u="sng" dirty="0"/>
          </a:p>
          <a:p>
            <a:pPr eaLnBrk="1" hangingPunct="1"/>
            <a:endParaRPr lang="ja-JP" altLang="en-US" u="sng" dirty="0"/>
          </a:p>
          <a:p>
            <a:endParaRPr kumimoji="1" lang="ja-JP" altLang="en-US" dirty="0"/>
          </a:p>
        </p:txBody>
      </p:sp>
      <p:sp>
        <p:nvSpPr>
          <p:cNvPr id="34820" name="スライド番号プレースホル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Verdana" pitchFamily="34" charset="0"/>
                <a:ea typeface="ＭＳ Ｐゴシック" pitchFamily="50" charset="-128"/>
              </a:defRPr>
            </a:lvl1pPr>
            <a:lvl2pPr marL="742950" indent="-285750" eaLnBrk="0" hangingPunct="0">
              <a:defRPr kumimoji="1">
                <a:solidFill>
                  <a:schemeClr val="tx1"/>
                </a:solidFill>
                <a:latin typeface="Verdana" pitchFamily="34" charset="0"/>
                <a:ea typeface="ＭＳ Ｐゴシック" pitchFamily="50" charset="-128"/>
              </a:defRPr>
            </a:lvl2pPr>
            <a:lvl3pPr marL="1143000" indent="-228600" eaLnBrk="0" hangingPunct="0">
              <a:defRPr kumimoji="1">
                <a:solidFill>
                  <a:schemeClr val="tx1"/>
                </a:solidFill>
                <a:latin typeface="Verdana" pitchFamily="34" charset="0"/>
                <a:ea typeface="ＭＳ Ｐゴシック" pitchFamily="50" charset="-128"/>
              </a:defRPr>
            </a:lvl3pPr>
            <a:lvl4pPr marL="1600200" indent="-228600" eaLnBrk="0" hangingPunct="0">
              <a:defRPr kumimoji="1">
                <a:solidFill>
                  <a:schemeClr val="tx1"/>
                </a:solidFill>
                <a:latin typeface="Verdana" pitchFamily="34" charset="0"/>
                <a:ea typeface="ＭＳ Ｐゴシック" pitchFamily="50" charset="-128"/>
              </a:defRPr>
            </a:lvl4pPr>
            <a:lvl5pPr marL="2057400" indent="-228600" eaLnBrk="0" hangingPunct="0">
              <a:defRPr kumimoji="1">
                <a:solidFill>
                  <a:schemeClr val="tx1"/>
                </a:solidFill>
                <a:latin typeface="Verdana"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9pPr>
          </a:lstStyle>
          <a:p>
            <a:pPr eaLnBrk="1" hangingPunct="1"/>
            <a:fld id="{CC2ED6C6-5153-4672-BFFC-29AFB8121050}" type="slidenum">
              <a:rPr kumimoji="0" lang="en-US" altLang="ja-JP" smtClean="0"/>
              <a:pPr eaLnBrk="1" hangingPunct="1"/>
              <a:t>22</a:t>
            </a:fld>
            <a:endParaRPr kumimoji="0" lang="en-US" altLang="ja-JP"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bwMode="auto">
          <a:xfrm>
            <a:off x="457200" y="404813"/>
            <a:ext cx="8229600" cy="1152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smtClean="0"/>
              <a:t>他科目との関連性について	</a:t>
            </a:r>
          </a:p>
        </p:txBody>
      </p:sp>
      <p:sp>
        <p:nvSpPr>
          <p:cNvPr id="27652" name="Rectangle 3"/>
          <p:cNvSpPr>
            <a:spLocks noGrp="1" noChangeArrowheads="1"/>
          </p:cNvSpPr>
          <p:nvPr>
            <p:ph idx="1"/>
          </p:nvPr>
        </p:nvSpPr>
        <p:spPr>
          <a:xfrm>
            <a:off x="457200" y="1628775"/>
            <a:ext cx="8229600" cy="5113338"/>
          </a:xfrm>
        </p:spPr>
        <p:txBody>
          <a:bodyPr>
            <a:normAutofit lnSpcReduction="10000"/>
          </a:bodyPr>
          <a:lstStyle/>
          <a:p>
            <a:pPr eaLnBrk="1" fontAlgn="auto" hangingPunct="1">
              <a:spcAft>
                <a:spcPts val="0"/>
              </a:spcAft>
              <a:buFont typeface="Arial" pitchFamily="34" charset="0"/>
              <a:buChar char="•"/>
              <a:defRPr/>
            </a:pPr>
            <a:r>
              <a:rPr lang="ja-JP" altLang="en-US" sz="2800" dirty="0" smtClean="0"/>
              <a:t>本講義の中心となる理論は取引費用経済学（</a:t>
            </a:r>
            <a:r>
              <a:rPr lang="en-US" altLang="ja-JP" sz="2800" dirty="0" smtClean="0"/>
              <a:t>TCE)</a:t>
            </a:r>
            <a:r>
              <a:rPr lang="ja-JP" altLang="en-US" sz="2800" dirty="0" smtClean="0"/>
              <a:t>であり，ミクロ経済学の応用である。</a:t>
            </a:r>
          </a:p>
          <a:p>
            <a:pPr lvl="1" eaLnBrk="1" fontAlgn="auto" hangingPunct="1">
              <a:spcAft>
                <a:spcPts val="0"/>
              </a:spcAft>
              <a:buFont typeface="Arial" pitchFamily="34" charset="0"/>
              <a:buChar char="–"/>
              <a:defRPr/>
            </a:pPr>
            <a:r>
              <a:rPr lang="ja-JP" altLang="en-US" sz="2400" dirty="0" smtClean="0"/>
              <a:t>ただしこの授業では経済数学は不要であり，ミクロの理論的枠組みについて初歩的知識があれば理解できる。</a:t>
            </a:r>
          </a:p>
          <a:p>
            <a:pPr eaLnBrk="1" fontAlgn="auto" hangingPunct="1">
              <a:spcAft>
                <a:spcPts val="0"/>
              </a:spcAft>
              <a:buFont typeface="Arial" pitchFamily="34" charset="0"/>
              <a:buChar char="•"/>
              <a:defRPr/>
            </a:pPr>
            <a:r>
              <a:rPr lang="ja-JP" altLang="en-US" sz="2800" dirty="0" smtClean="0"/>
              <a:t>マルクス経済学や経営学の知識も役に立つ。</a:t>
            </a:r>
          </a:p>
          <a:p>
            <a:pPr eaLnBrk="1" fontAlgn="auto" hangingPunct="1">
              <a:spcAft>
                <a:spcPts val="0"/>
              </a:spcAft>
              <a:buFont typeface="Arial" pitchFamily="34" charset="0"/>
              <a:buChar char="•"/>
              <a:defRPr/>
            </a:pPr>
            <a:r>
              <a:rPr lang="ja-JP" altLang="en-US" sz="2800" dirty="0" smtClean="0"/>
              <a:t>日本経済，生産管理，人事管理，経営戦略，産業組織に関連した科目との相乗効果がありうる（保証はできないが）</a:t>
            </a:r>
          </a:p>
          <a:p>
            <a:pPr eaLnBrk="1" fontAlgn="auto" hangingPunct="1">
              <a:spcAft>
                <a:spcPts val="0"/>
              </a:spcAft>
              <a:buFont typeface="Arial" pitchFamily="34" charset="0"/>
              <a:buChar char="•"/>
              <a:defRPr/>
            </a:pPr>
            <a:r>
              <a:rPr lang="ja-JP" altLang="en-US" sz="2800" dirty="0" smtClean="0"/>
              <a:t>この講義では，理論の現実説明力，とくに日本企業の特徴に対する説明力を重視する。したがって，もっとも重要なことは，新聞やニュースを毎日チェックし，現実の経済事情に強くなっていることである。</a:t>
            </a:r>
          </a:p>
          <a:p>
            <a:pPr eaLnBrk="1" fontAlgn="auto" hangingPunct="1">
              <a:spcAft>
                <a:spcPts val="0"/>
              </a:spcAft>
              <a:buFont typeface="Arial" pitchFamily="34" charset="0"/>
              <a:buChar char="•"/>
              <a:defRPr/>
            </a:pPr>
            <a:endParaRPr lang="ja-JP" altLang="en-US" sz="2800" dirty="0" smtClean="0"/>
          </a:p>
          <a:p>
            <a:pPr eaLnBrk="1" fontAlgn="auto" hangingPunct="1">
              <a:spcAft>
                <a:spcPts val="0"/>
              </a:spcAft>
              <a:buFont typeface="Arial" pitchFamily="34" charset="0"/>
              <a:buChar char="•"/>
              <a:defRPr/>
            </a:pPr>
            <a:endParaRPr lang="ja-JP" altLang="en-US" sz="2800" dirty="0" smtClean="0"/>
          </a:p>
          <a:p>
            <a:pPr eaLnBrk="1" fontAlgn="auto" hangingPunct="1">
              <a:spcAft>
                <a:spcPts val="0"/>
              </a:spcAft>
              <a:buFont typeface="Arial" pitchFamily="34" charset="0"/>
              <a:buChar char="•"/>
              <a:defRPr/>
            </a:pPr>
            <a:endParaRPr lang="en-US" altLang="ja-JP" sz="2800" dirty="0" smtClean="0"/>
          </a:p>
        </p:txBody>
      </p:sp>
      <p:sp>
        <p:nvSpPr>
          <p:cNvPr id="36868" name="スライド番号プレースホル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Verdana" pitchFamily="34" charset="0"/>
                <a:ea typeface="ＭＳ Ｐゴシック" pitchFamily="50" charset="-128"/>
              </a:defRPr>
            </a:lvl1pPr>
            <a:lvl2pPr marL="742950" indent="-285750" eaLnBrk="0" hangingPunct="0">
              <a:defRPr kumimoji="1">
                <a:solidFill>
                  <a:schemeClr val="tx1"/>
                </a:solidFill>
                <a:latin typeface="Verdana" pitchFamily="34" charset="0"/>
                <a:ea typeface="ＭＳ Ｐゴシック" pitchFamily="50" charset="-128"/>
              </a:defRPr>
            </a:lvl2pPr>
            <a:lvl3pPr marL="1143000" indent="-228600" eaLnBrk="0" hangingPunct="0">
              <a:defRPr kumimoji="1">
                <a:solidFill>
                  <a:schemeClr val="tx1"/>
                </a:solidFill>
                <a:latin typeface="Verdana" pitchFamily="34" charset="0"/>
                <a:ea typeface="ＭＳ Ｐゴシック" pitchFamily="50" charset="-128"/>
              </a:defRPr>
            </a:lvl3pPr>
            <a:lvl4pPr marL="1600200" indent="-228600" eaLnBrk="0" hangingPunct="0">
              <a:defRPr kumimoji="1">
                <a:solidFill>
                  <a:schemeClr val="tx1"/>
                </a:solidFill>
                <a:latin typeface="Verdana" pitchFamily="34" charset="0"/>
                <a:ea typeface="ＭＳ Ｐゴシック" pitchFamily="50" charset="-128"/>
              </a:defRPr>
            </a:lvl4pPr>
            <a:lvl5pPr marL="2057400" indent="-228600" eaLnBrk="0" hangingPunct="0">
              <a:defRPr kumimoji="1">
                <a:solidFill>
                  <a:schemeClr val="tx1"/>
                </a:solidFill>
                <a:latin typeface="Verdana"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9pPr>
          </a:lstStyle>
          <a:p>
            <a:pPr eaLnBrk="1" hangingPunct="1"/>
            <a:fld id="{EBD0BE5A-392D-426D-99CB-DB2772312A8B}" type="slidenum">
              <a:rPr kumimoji="0" lang="en-US" altLang="ja-JP" smtClean="0"/>
              <a:pPr eaLnBrk="1" hangingPunct="1"/>
              <a:t>23</a:t>
            </a:fld>
            <a:endParaRPr kumimoji="0" lang="en-US" altLang="ja-JP"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04664"/>
            <a:ext cx="8579296" cy="1152128"/>
          </a:xfrm>
        </p:spPr>
        <p:txBody>
          <a:bodyPr>
            <a:normAutofit/>
          </a:bodyPr>
          <a:lstStyle/>
          <a:p>
            <a:r>
              <a:rPr kumimoji="1" lang="ja-JP" altLang="en-US" sz="3600" dirty="0" smtClean="0">
                <a:solidFill>
                  <a:srgbClr val="FF0000"/>
                </a:solidFill>
              </a:rPr>
              <a:t>学部研究生で授業聴講を希望する人へ</a:t>
            </a:r>
            <a:endParaRPr kumimoji="1" lang="ja-JP" altLang="en-US" sz="3600" dirty="0">
              <a:solidFill>
                <a:srgbClr val="FF0000"/>
              </a:solidFill>
            </a:endParaRPr>
          </a:p>
        </p:txBody>
      </p:sp>
      <p:sp>
        <p:nvSpPr>
          <p:cNvPr id="3" name="コンテンツ プレースホルダー 2"/>
          <p:cNvSpPr>
            <a:spLocks noGrp="1"/>
          </p:cNvSpPr>
          <p:nvPr>
            <p:ph idx="1"/>
          </p:nvPr>
        </p:nvSpPr>
        <p:spPr/>
        <p:txBody>
          <a:bodyPr/>
          <a:lstStyle/>
          <a:p>
            <a:r>
              <a:rPr kumimoji="1" lang="ja-JP" altLang="en-US" u="sng" dirty="0" smtClean="0">
                <a:solidFill>
                  <a:srgbClr val="FF0000"/>
                </a:solidFill>
              </a:rPr>
              <a:t>授業を受けるだけでなく，期末試験を受けることを，聴講を認める条件とする。</a:t>
            </a:r>
            <a:endParaRPr kumimoji="1" lang="en-US" altLang="ja-JP" u="sng" dirty="0" smtClean="0">
              <a:solidFill>
                <a:srgbClr val="FF0000"/>
              </a:solidFill>
            </a:endParaRPr>
          </a:p>
          <a:p>
            <a:pPr lvl="1"/>
            <a:r>
              <a:rPr lang="ja-JP" altLang="en-US" u="sng" dirty="0">
                <a:solidFill>
                  <a:srgbClr val="FF0000"/>
                </a:solidFill>
              </a:rPr>
              <a:t>特別な事情に</a:t>
            </a:r>
            <a:r>
              <a:rPr lang="ja-JP" altLang="en-US" u="sng" dirty="0" smtClean="0">
                <a:solidFill>
                  <a:srgbClr val="FF0000"/>
                </a:solidFill>
              </a:rPr>
              <a:t>より期末試験を受けられない見込みである人は，申し出ること。</a:t>
            </a:r>
            <a:endParaRPr kumimoji="1" lang="en-US" altLang="ja-JP" u="sng" dirty="0" smtClean="0">
              <a:solidFill>
                <a:srgbClr val="FF0000"/>
              </a:solidFill>
            </a:endParaRPr>
          </a:p>
          <a:p>
            <a:r>
              <a:rPr kumimoji="1" lang="ja-JP" altLang="en-US" dirty="0" smtClean="0">
                <a:solidFill>
                  <a:srgbClr val="FF0000"/>
                </a:solidFill>
              </a:rPr>
              <a:t>この授業では，非正規生が期末試験を受けることを認め，採点も行う。</a:t>
            </a:r>
            <a:endParaRPr kumimoji="1" lang="en-US" altLang="ja-JP" dirty="0" smtClean="0">
              <a:solidFill>
                <a:srgbClr val="FF0000"/>
              </a:solidFill>
            </a:endParaRPr>
          </a:p>
          <a:p>
            <a:r>
              <a:rPr lang="ja-JP" altLang="en-US" dirty="0">
                <a:solidFill>
                  <a:srgbClr val="FF0000"/>
                </a:solidFill>
              </a:rPr>
              <a:t>採点結果を通知</a:t>
            </a:r>
            <a:r>
              <a:rPr lang="ja-JP" altLang="en-US" dirty="0" smtClean="0">
                <a:solidFill>
                  <a:srgbClr val="FF0000"/>
                </a:solidFill>
              </a:rPr>
              <a:t>できる</a:t>
            </a:r>
            <a:r>
              <a:rPr lang="ja-JP" altLang="en-US" dirty="0">
                <a:solidFill>
                  <a:srgbClr val="FF0000"/>
                </a:solidFill>
              </a:rPr>
              <a:t>メールアドレスを知らせること。</a:t>
            </a:r>
            <a:endParaRPr kumimoji="1" lang="ja-JP" altLang="en-US" dirty="0">
              <a:solidFill>
                <a:srgbClr val="FF0000"/>
              </a:solidFill>
            </a:endParaRPr>
          </a:p>
        </p:txBody>
      </p:sp>
    </p:spTree>
    <p:extLst>
      <p:ext uri="{BB962C8B-B14F-4D97-AF65-F5344CB8AC3E}">
        <p14:creationId xmlns:p14="http://schemas.microsoft.com/office/powerpoint/2010/main" val="40323061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457200" y="404813"/>
            <a:ext cx="8229600" cy="1152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ja-JP" smtClean="0"/>
              <a:t>Web</a:t>
            </a:r>
            <a:r>
              <a:rPr lang="ja-JP" altLang="en-US" smtClean="0"/>
              <a:t>で文献・経済資料を探す</a:t>
            </a:r>
          </a:p>
        </p:txBody>
      </p:sp>
      <p:sp>
        <p:nvSpPr>
          <p:cNvPr id="37891" name="Rectangle 3"/>
          <p:cNvSpPr>
            <a:spLocks noGrp="1" noChangeArrowheads="1"/>
          </p:cNvSpPr>
          <p:nvPr>
            <p:ph idx="1"/>
          </p:nvPr>
        </p:nvSpPr>
        <p:spPr bwMode="auto">
          <a:xfrm>
            <a:off x="395288" y="1412875"/>
            <a:ext cx="8291512" cy="544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defRPr/>
            </a:pPr>
            <a:r>
              <a:rPr lang="ja-JP" altLang="en-US" sz="2600" dirty="0" smtClean="0"/>
              <a:t>東北大学付属図書館</a:t>
            </a:r>
            <a:br>
              <a:rPr lang="ja-JP" altLang="en-US" sz="2600" dirty="0" smtClean="0"/>
            </a:br>
            <a:r>
              <a:rPr lang="en-US" altLang="ja-JP" sz="2400" dirty="0" smtClean="0">
                <a:hlinkClick r:id="rId2"/>
              </a:rPr>
              <a:t>http://tul.library.tohoku.ac.jp/</a:t>
            </a:r>
            <a:endParaRPr lang="en-US" altLang="ja-JP" sz="2400" dirty="0" smtClean="0"/>
          </a:p>
          <a:p>
            <a:pPr eaLnBrk="1" hangingPunct="1">
              <a:lnSpc>
                <a:spcPct val="90000"/>
              </a:lnSpc>
              <a:defRPr/>
            </a:pPr>
            <a:r>
              <a:rPr lang="ja-JP" altLang="en-US" sz="2600" dirty="0" smtClean="0"/>
              <a:t>国会図書館</a:t>
            </a:r>
            <a:r>
              <a:rPr lang="en-US" altLang="ja-JP" sz="2600" dirty="0" smtClean="0"/>
              <a:t>NDL-OPAC</a:t>
            </a:r>
            <a:r>
              <a:rPr lang="ja-JP" altLang="en-US" sz="2600" dirty="0" smtClean="0"/>
              <a:t>（カバレッジが広い。単行書も</a:t>
            </a:r>
            <a:r>
              <a:rPr lang="ja-JP" altLang="en-US" sz="2600" u="sng" dirty="0" smtClean="0"/>
              <a:t>雑誌論文</a:t>
            </a:r>
            <a:r>
              <a:rPr lang="ja-JP" altLang="en-US" sz="2600" dirty="0" smtClean="0"/>
              <a:t>も検索可能）</a:t>
            </a:r>
            <a:br>
              <a:rPr lang="ja-JP" altLang="en-US" sz="2600" dirty="0" smtClean="0"/>
            </a:br>
            <a:r>
              <a:rPr lang="en-US" altLang="ja-JP" sz="2600" dirty="0" smtClean="0">
                <a:hlinkClick r:id="rId3"/>
              </a:rPr>
              <a:t>https://ndlopac.ndl.go.jp/</a:t>
            </a:r>
            <a:endParaRPr lang="en-US" altLang="ja-JP" sz="2600" dirty="0" smtClean="0"/>
          </a:p>
          <a:p>
            <a:pPr eaLnBrk="1" hangingPunct="1">
              <a:lnSpc>
                <a:spcPct val="90000"/>
              </a:lnSpc>
              <a:defRPr/>
            </a:pPr>
            <a:r>
              <a:rPr lang="ja-JP" altLang="en-US" sz="2600" dirty="0" smtClean="0"/>
              <a:t>国立情報学研究所</a:t>
            </a:r>
            <a:r>
              <a:rPr lang="en-US" altLang="ja-JP" sz="2600" dirty="0" err="1" smtClean="0"/>
              <a:t>CiNii</a:t>
            </a:r>
            <a:r>
              <a:rPr lang="ja-JP" altLang="en-US" sz="2600" dirty="0" smtClean="0"/>
              <a:t>（本文リンクがある）</a:t>
            </a:r>
            <a:endParaRPr lang="en-US" altLang="ja-JP" sz="2600" dirty="0" smtClean="0"/>
          </a:p>
          <a:p>
            <a:pPr marL="0" indent="0" eaLnBrk="1" hangingPunct="1">
              <a:lnSpc>
                <a:spcPct val="90000"/>
              </a:lnSpc>
              <a:buFont typeface="Arial" charset="0"/>
              <a:buNone/>
              <a:defRPr/>
            </a:pPr>
            <a:r>
              <a:rPr lang="ja-JP" altLang="en-US" sz="2600" dirty="0" smtClean="0"/>
              <a:t>　　</a:t>
            </a:r>
            <a:r>
              <a:rPr lang="en-US" altLang="ja-JP" sz="2600" dirty="0" smtClean="0">
                <a:hlinkClick r:id="rId4"/>
              </a:rPr>
              <a:t>http://ci.nii.ac.jp/</a:t>
            </a:r>
            <a:endParaRPr lang="en-US" altLang="ja-JP" sz="2600" dirty="0" smtClean="0"/>
          </a:p>
          <a:p>
            <a:pPr eaLnBrk="1" hangingPunct="1">
              <a:lnSpc>
                <a:spcPct val="90000"/>
              </a:lnSpc>
              <a:defRPr/>
            </a:pPr>
            <a:r>
              <a:rPr lang="ja-JP" altLang="en-US" sz="2600" dirty="0" smtClean="0"/>
              <a:t>経済学部経済情報リンクページ</a:t>
            </a:r>
            <a:br>
              <a:rPr lang="ja-JP" altLang="en-US" sz="2600" dirty="0" smtClean="0"/>
            </a:br>
            <a:r>
              <a:rPr lang="en-US" altLang="ja-JP" sz="2600" dirty="0" smtClean="0">
                <a:hlinkClick r:id="rId5"/>
              </a:rPr>
              <a:t>http://www.econ.tohoku.ac.jp/kyoulink.html#01kanren</a:t>
            </a:r>
            <a:endParaRPr lang="en-US" altLang="ja-JP" sz="2600" dirty="0" smtClean="0"/>
          </a:p>
          <a:p>
            <a:pPr eaLnBrk="1" hangingPunct="1">
              <a:lnSpc>
                <a:spcPct val="90000"/>
              </a:lnSpc>
              <a:defRPr/>
            </a:pPr>
            <a:r>
              <a:rPr lang="ja-JP" altLang="en-US" sz="2600" dirty="0" smtClean="0"/>
              <a:t>検索可能な</a:t>
            </a:r>
            <a:r>
              <a:rPr lang="en-US" altLang="ja-JP" sz="2600" dirty="0" smtClean="0"/>
              <a:t>Web</a:t>
            </a:r>
            <a:r>
              <a:rPr lang="ja-JP" altLang="en-US" sz="2600" dirty="0" smtClean="0"/>
              <a:t>書店（各種あり）（単行本検索可能）</a:t>
            </a:r>
          </a:p>
          <a:p>
            <a:pPr lvl="1" eaLnBrk="1" hangingPunct="1">
              <a:lnSpc>
                <a:spcPct val="90000"/>
              </a:lnSpc>
              <a:defRPr/>
            </a:pPr>
            <a:r>
              <a:rPr lang="en-US" altLang="ja-JP" sz="2400" dirty="0" smtClean="0"/>
              <a:t>Amazon.co.jp</a:t>
            </a:r>
            <a:br>
              <a:rPr lang="en-US" altLang="ja-JP" sz="2400" dirty="0" smtClean="0"/>
            </a:br>
            <a:r>
              <a:rPr lang="en-US" altLang="ja-JP" sz="2400" dirty="0" smtClean="0">
                <a:hlinkClick r:id="rId6"/>
              </a:rPr>
              <a:t>http://www.amazon.co.jp/</a:t>
            </a:r>
            <a:endParaRPr lang="en-US" altLang="ja-JP" sz="2400" dirty="0" smtClean="0"/>
          </a:p>
          <a:p>
            <a:pPr lvl="1" eaLnBrk="1" hangingPunct="1">
              <a:lnSpc>
                <a:spcPct val="90000"/>
              </a:lnSpc>
              <a:defRPr/>
            </a:pPr>
            <a:r>
              <a:rPr lang="en-US" altLang="ja-JP" sz="2400" dirty="0" err="1" smtClean="0"/>
              <a:t>Honya</a:t>
            </a:r>
            <a:r>
              <a:rPr lang="ja-JP" altLang="en-US" sz="2400" dirty="0" smtClean="0"/>
              <a:t> </a:t>
            </a:r>
            <a:r>
              <a:rPr lang="en-US" altLang="ja-JP" sz="2400" dirty="0" smtClean="0"/>
              <a:t>Club</a:t>
            </a:r>
            <a:r>
              <a:rPr lang="ja-JP" altLang="en-US" sz="2400" dirty="0" smtClean="0"/>
              <a:t/>
            </a:r>
            <a:br>
              <a:rPr lang="ja-JP" altLang="en-US" sz="2400" dirty="0" smtClean="0"/>
            </a:br>
            <a:r>
              <a:rPr lang="en-US" altLang="ja-JP" sz="2400" dirty="0" smtClean="0">
                <a:hlinkClick r:id="rId7"/>
              </a:rPr>
              <a:t>http://www.honyaclub.com/shop/default.aspx</a:t>
            </a:r>
            <a:endParaRPr lang="en-US" altLang="ja-JP" sz="2400" dirty="0" smtClean="0"/>
          </a:p>
          <a:p>
            <a:pPr eaLnBrk="1" hangingPunct="1">
              <a:lnSpc>
                <a:spcPct val="90000"/>
              </a:lnSpc>
              <a:defRPr/>
            </a:pPr>
            <a:endParaRPr lang="en-US" altLang="ja-JP" sz="2600" dirty="0" smtClean="0"/>
          </a:p>
          <a:p>
            <a:pPr eaLnBrk="1" hangingPunct="1">
              <a:lnSpc>
                <a:spcPct val="90000"/>
              </a:lnSpc>
              <a:defRPr/>
            </a:pPr>
            <a:endParaRPr lang="en-US" altLang="ja-JP" sz="2600" dirty="0" smtClean="0"/>
          </a:p>
        </p:txBody>
      </p:sp>
      <p:sp>
        <p:nvSpPr>
          <p:cNvPr id="37892" name="スライド番号プレースホル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Verdana" pitchFamily="34" charset="0"/>
                <a:ea typeface="ＭＳ Ｐゴシック" pitchFamily="50" charset="-128"/>
              </a:defRPr>
            </a:lvl1pPr>
            <a:lvl2pPr marL="742950" indent="-285750" eaLnBrk="0" hangingPunct="0">
              <a:defRPr kumimoji="1">
                <a:solidFill>
                  <a:schemeClr val="tx1"/>
                </a:solidFill>
                <a:latin typeface="Verdana" pitchFamily="34" charset="0"/>
                <a:ea typeface="ＭＳ Ｐゴシック" pitchFamily="50" charset="-128"/>
              </a:defRPr>
            </a:lvl2pPr>
            <a:lvl3pPr marL="1143000" indent="-228600" eaLnBrk="0" hangingPunct="0">
              <a:defRPr kumimoji="1">
                <a:solidFill>
                  <a:schemeClr val="tx1"/>
                </a:solidFill>
                <a:latin typeface="Verdana" pitchFamily="34" charset="0"/>
                <a:ea typeface="ＭＳ Ｐゴシック" pitchFamily="50" charset="-128"/>
              </a:defRPr>
            </a:lvl3pPr>
            <a:lvl4pPr marL="1600200" indent="-228600" eaLnBrk="0" hangingPunct="0">
              <a:defRPr kumimoji="1">
                <a:solidFill>
                  <a:schemeClr val="tx1"/>
                </a:solidFill>
                <a:latin typeface="Verdana" pitchFamily="34" charset="0"/>
                <a:ea typeface="ＭＳ Ｐゴシック" pitchFamily="50" charset="-128"/>
              </a:defRPr>
            </a:lvl4pPr>
            <a:lvl5pPr marL="2057400" indent="-228600" eaLnBrk="0" hangingPunct="0">
              <a:defRPr kumimoji="1">
                <a:solidFill>
                  <a:schemeClr val="tx1"/>
                </a:solidFill>
                <a:latin typeface="Verdana"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9pPr>
          </a:lstStyle>
          <a:p>
            <a:pPr eaLnBrk="1" hangingPunct="1"/>
            <a:fld id="{88FB7700-804A-4F91-895A-F0B34BAD3CF7}" type="slidenum">
              <a:rPr kumimoji="0" lang="en-US" altLang="ja-JP" smtClean="0"/>
              <a:pPr eaLnBrk="1" hangingPunct="1"/>
              <a:t>25</a:t>
            </a:fld>
            <a:endParaRPr kumimoji="0" lang="en-US" altLang="ja-JP"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457200" y="404813"/>
            <a:ext cx="8229600" cy="1152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smtClean="0"/>
              <a:t>担当科目・研究テーマ</a:t>
            </a:r>
          </a:p>
        </p:txBody>
      </p:sp>
      <p:sp>
        <p:nvSpPr>
          <p:cNvPr id="8195" name="Rectangle 3"/>
          <p:cNvSpPr>
            <a:spLocks noGrp="1" noChangeArrowheads="1"/>
          </p:cNvSpPr>
          <p:nvPr>
            <p:ph idx="1"/>
          </p:nvPr>
        </p:nvSpPr>
        <p:spPr>
          <a:xfrm>
            <a:off x="457200" y="1412875"/>
            <a:ext cx="8229600" cy="5329238"/>
          </a:xfrm>
        </p:spPr>
        <p:txBody>
          <a:bodyPr>
            <a:normAutofit fontScale="92500" lnSpcReduction="20000"/>
          </a:bodyPr>
          <a:lstStyle/>
          <a:p>
            <a:pPr eaLnBrk="1" fontAlgn="auto" hangingPunct="1">
              <a:spcAft>
                <a:spcPts val="0"/>
              </a:spcAft>
              <a:buFont typeface="Arial" pitchFamily="34" charset="0"/>
              <a:buChar char="•"/>
              <a:defRPr/>
            </a:pPr>
            <a:r>
              <a:rPr lang="ja-JP" altLang="en-US" dirty="0" smtClean="0"/>
              <a:t>担当科目：産業発展論（旧・工業経済学）</a:t>
            </a:r>
          </a:p>
          <a:p>
            <a:pPr lvl="1" eaLnBrk="1" fontAlgn="auto" hangingPunct="1">
              <a:spcAft>
                <a:spcPts val="0"/>
              </a:spcAft>
              <a:buFont typeface="Arial" pitchFamily="34" charset="0"/>
              <a:buChar char="–"/>
              <a:defRPr/>
            </a:pPr>
            <a:r>
              <a:rPr lang="ja-JP" altLang="en-US" dirty="0" smtClean="0"/>
              <a:t>学部科目：企業論，産業発展論ゼミ，産業発展論特殊講義，経済学入門</a:t>
            </a:r>
            <a:r>
              <a:rPr lang="en-US" altLang="ja-JP" dirty="0" smtClean="0"/>
              <a:t>A</a:t>
            </a:r>
          </a:p>
          <a:p>
            <a:pPr eaLnBrk="1" fontAlgn="auto" hangingPunct="1">
              <a:spcAft>
                <a:spcPts val="0"/>
              </a:spcAft>
              <a:buFont typeface="Arial" pitchFamily="34" charset="0"/>
              <a:buChar char="•"/>
              <a:defRPr/>
            </a:pPr>
            <a:r>
              <a:rPr lang="ja-JP" altLang="en-US" dirty="0" smtClean="0"/>
              <a:t>当面の研究テーマ：東アジア諸国･地域の産業発展とイノベーション</a:t>
            </a:r>
          </a:p>
          <a:p>
            <a:pPr lvl="1" eaLnBrk="1" fontAlgn="auto" hangingPunct="1">
              <a:spcAft>
                <a:spcPts val="0"/>
              </a:spcAft>
              <a:buFont typeface="Arial" pitchFamily="34" charset="0"/>
              <a:buChar char="–"/>
              <a:defRPr/>
            </a:pPr>
            <a:r>
              <a:rPr lang="ja-JP" altLang="en-US" dirty="0" smtClean="0"/>
              <a:t>グローバリゼーション下における</a:t>
            </a:r>
            <a:r>
              <a:rPr lang="en-US" altLang="ja-JP" dirty="0" smtClean="0"/>
              <a:t/>
            </a:r>
            <a:br>
              <a:rPr lang="en-US" altLang="ja-JP" dirty="0" smtClean="0"/>
            </a:br>
            <a:r>
              <a:rPr lang="ja-JP" altLang="en-US" dirty="0" smtClean="0"/>
              <a:t>鉄鋼業の成熟と発展のダイナミ</a:t>
            </a:r>
            <a:r>
              <a:rPr lang="en-US" altLang="ja-JP" dirty="0" smtClean="0"/>
              <a:t/>
            </a:r>
            <a:br>
              <a:rPr lang="en-US" altLang="ja-JP" dirty="0" smtClean="0"/>
            </a:br>
            <a:r>
              <a:rPr lang="ja-JP" altLang="en-US" dirty="0" smtClean="0"/>
              <a:t>ズム</a:t>
            </a:r>
          </a:p>
          <a:p>
            <a:pPr lvl="1" eaLnBrk="1" fontAlgn="auto" hangingPunct="1">
              <a:spcAft>
                <a:spcPts val="0"/>
              </a:spcAft>
              <a:buFont typeface="Arial" pitchFamily="34" charset="0"/>
              <a:buChar char="–"/>
              <a:defRPr/>
            </a:pPr>
            <a:r>
              <a:rPr lang="ja-JP" altLang="en-US" dirty="0" smtClean="0"/>
              <a:t>ソフトウェア･情報サービス産業の</a:t>
            </a:r>
            <a:r>
              <a:rPr lang="en-US" altLang="ja-JP" dirty="0" smtClean="0"/>
              <a:t/>
            </a:r>
            <a:br>
              <a:rPr lang="en-US" altLang="ja-JP" dirty="0" smtClean="0"/>
            </a:br>
            <a:r>
              <a:rPr lang="ja-JP" altLang="en-US" dirty="0" smtClean="0"/>
              <a:t>発展と人材の国際移動の役割</a:t>
            </a:r>
            <a:endParaRPr lang="en-US" altLang="ja-JP" dirty="0" smtClean="0"/>
          </a:p>
          <a:p>
            <a:pPr eaLnBrk="1" fontAlgn="auto" hangingPunct="1">
              <a:spcAft>
                <a:spcPts val="0"/>
              </a:spcAft>
              <a:buFont typeface="Arial" pitchFamily="34" charset="0"/>
              <a:buChar char="•"/>
              <a:defRPr/>
            </a:pPr>
            <a:r>
              <a:rPr lang="ja-JP" altLang="en-US" dirty="0" smtClean="0"/>
              <a:t>研究方法</a:t>
            </a:r>
            <a:endParaRPr lang="en-US" altLang="ja-JP" dirty="0" smtClean="0"/>
          </a:p>
          <a:p>
            <a:pPr lvl="1" eaLnBrk="1" fontAlgn="auto" hangingPunct="1">
              <a:spcAft>
                <a:spcPts val="0"/>
              </a:spcAft>
              <a:buFont typeface="Arial" pitchFamily="34" charset="0"/>
              <a:buChar char="–"/>
              <a:defRPr/>
            </a:pPr>
            <a:r>
              <a:rPr lang="ja-JP" altLang="en-US" dirty="0" smtClean="0"/>
              <a:t>実態調査に基づくケース・スタディ</a:t>
            </a:r>
            <a:endParaRPr lang="en-US" altLang="ja-JP" dirty="0" smtClean="0"/>
          </a:p>
          <a:p>
            <a:pPr lvl="1" eaLnBrk="1" fontAlgn="auto" hangingPunct="1">
              <a:spcAft>
                <a:spcPts val="0"/>
              </a:spcAft>
              <a:buFont typeface="Arial" pitchFamily="34" charset="0"/>
              <a:buChar char="–"/>
              <a:defRPr/>
            </a:pPr>
            <a:r>
              <a:rPr lang="ja-JP" altLang="en-US" dirty="0" smtClean="0"/>
              <a:t>定性的研究</a:t>
            </a:r>
          </a:p>
        </p:txBody>
      </p:sp>
      <p:sp>
        <p:nvSpPr>
          <p:cNvPr id="16388" name="スライド番号プレースホル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Verdana" pitchFamily="34" charset="0"/>
                <a:ea typeface="ＭＳ Ｐゴシック" pitchFamily="50" charset="-128"/>
              </a:defRPr>
            </a:lvl1pPr>
            <a:lvl2pPr marL="742950" indent="-285750" eaLnBrk="0" hangingPunct="0">
              <a:defRPr kumimoji="1">
                <a:solidFill>
                  <a:schemeClr val="tx1"/>
                </a:solidFill>
                <a:latin typeface="Verdana" pitchFamily="34" charset="0"/>
                <a:ea typeface="ＭＳ Ｐゴシック" pitchFamily="50" charset="-128"/>
              </a:defRPr>
            </a:lvl2pPr>
            <a:lvl3pPr marL="1143000" indent="-228600" eaLnBrk="0" hangingPunct="0">
              <a:defRPr kumimoji="1">
                <a:solidFill>
                  <a:schemeClr val="tx1"/>
                </a:solidFill>
                <a:latin typeface="Verdana" pitchFamily="34" charset="0"/>
                <a:ea typeface="ＭＳ Ｐゴシック" pitchFamily="50" charset="-128"/>
              </a:defRPr>
            </a:lvl3pPr>
            <a:lvl4pPr marL="1600200" indent="-228600" eaLnBrk="0" hangingPunct="0">
              <a:defRPr kumimoji="1">
                <a:solidFill>
                  <a:schemeClr val="tx1"/>
                </a:solidFill>
                <a:latin typeface="Verdana" pitchFamily="34" charset="0"/>
                <a:ea typeface="ＭＳ Ｐゴシック" pitchFamily="50" charset="-128"/>
              </a:defRPr>
            </a:lvl4pPr>
            <a:lvl5pPr marL="2057400" indent="-228600" eaLnBrk="0" hangingPunct="0">
              <a:defRPr kumimoji="1">
                <a:solidFill>
                  <a:schemeClr val="tx1"/>
                </a:solidFill>
                <a:latin typeface="Verdana"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9pPr>
          </a:lstStyle>
          <a:p>
            <a:pPr eaLnBrk="1" hangingPunct="1"/>
            <a:fld id="{E7EB7F9E-7DEB-4319-A46F-B4545E7FCBBA}" type="slidenum">
              <a:rPr kumimoji="0" lang="en-US" altLang="ja-JP" smtClean="0"/>
              <a:pPr eaLnBrk="1" hangingPunct="1"/>
              <a:t>3</a:t>
            </a:fld>
            <a:endParaRPr kumimoji="0" lang="en-US" altLang="ja-JP" smtClean="0"/>
          </a:p>
        </p:txBody>
      </p:sp>
      <p:pic>
        <p:nvPicPr>
          <p:cNvPr id="1638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425" y="3429000"/>
            <a:ext cx="2663825" cy="199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Text Box 9"/>
          <p:cNvSpPr txBox="1">
            <a:spLocks noChangeArrowheads="1"/>
          </p:cNvSpPr>
          <p:nvPr/>
        </p:nvSpPr>
        <p:spPr bwMode="auto">
          <a:xfrm>
            <a:off x="6156325" y="5694363"/>
            <a:ext cx="27368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Verdana" pitchFamily="34" charset="0"/>
                <a:ea typeface="ＭＳ Ｐゴシック" pitchFamily="50" charset="-128"/>
              </a:defRPr>
            </a:lvl1pPr>
            <a:lvl2pPr marL="742950" indent="-285750" eaLnBrk="0" hangingPunct="0">
              <a:defRPr kumimoji="1">
                <a:solidFill>
                  <a:schemeClr val="tx1"/>
                </a:solidFill>
                <a:latin typeface="Verdana" pitchFamily="34" charset="0"/>
                <a:ea typeface="ＭＳ Ｐゴシック" pitchFamily="50" charset="-128"/>
              </a:defRPr>
            </a:lvl2pPr>
            <a:lvl3pPr marL="1143000" indent="-228600" eaLnBrk="0" hangingPunct="0">
              <a:defRPr kumimoji="1">
                <a:solidFill>
                  <a:schemeClr val="tx1"/>
                </a:solidFill>
                <a:latin typeface="Verdana" pitchFamily="34" charset="0"/>
                <a:ea typeface="ＭＳ Ｐゴシック" pitchFamily="50" charset="-128"/>
              </a:defRPr>
            </a:lvl3pPr>
            <a:lvl4pPr marL="1600200" indent="-228600" eaLnBrk="0" hangingPunct="0">
              <a:defRPr kumimoji="1">
                <a:solidFill>
                  <a:schemeClr val="tx1"/>
                </a:solidFill>
                <a:latin typeface="Verdana" pitchFamily="34" charset="0"/>
                <a:ea typeface="ＭＳ Ｐゴシック" pitchFamily="50" charset="-128"/>
              </a:defRPr>
            </a:lvl4pPr>
            <a:lvl5pPr marL="2057400" indent="-228600" eaLnBrk="0" hangingPunct="0">
              <a:defRPr kumimoji="1">
                <a:solidFill>
                  <a:schemeClr val="tx1"/>
                </a:solidFill>
                <a:latin typeface="Verdana"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9pPr>
          </a:lstStyle>
          <a:p>
            <a:pPr eaLnBrk="1" hangingPunct="1">
              <a:spcBef>
                <a:spcPct val="50000"/>
              </a:spcBef>
            </a:pPr>
            <a:r>
              <a:rPr lang="ja-JP" altLang="en-US"/>
              <a:t>韓国・浦項市にて</a:t>
            </a:r>
            <a:r>
              <a:rPr lang="en-US" altLang="ja-JP"/>
              <a:t/>
            </a:r>
            <a:br>
              <a:rPr lang="en-US" altLang="ja-JP"/>
            </a:br>
            <a:r>
              <a:rPr lang="ja-JP" altLang="en-US"/>
              <a:t>（</a:t>
            </a:r>
            <a:r>
              <a:rPr lang="en-US" altLang="ja-JP"/>
              <a:t>2008</a:t>
            </a:r>
            <a:r>
              <a:rPr lang="ja-JP" altLang="en-US"/>
              <a:t>年）</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457200" y="404813"/>
            <a:ext cx="8229600" cy="1152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sz="4000" smtClean="0"/>
              <a:t>研究成果の例</a:t>
            </a:r>
          </a:p>
        </p:txBody>
      </p:sp>
      <p:sp>
        <p:nvSpPr>
          <p:cNvPr id="1029" name="Rectangle 6"/>
          <p:cNvSpPr>
            <a:spLocks noGrp="1" noChangeArrowheads="1"/>
          </p:cNvSpPr>
          <p:nvPr>
            <p:ph idx="1"/>
          </p:nvPr>
        </p:nvSpPr>
        <p:spPr>
          <a:xfrm>
            <a:off x="468313" y="1341438"/>
            <a:ext cx="4897437" cy="5516562"/>
          </a:xfrm>
        </p:spPr>
        <p:txBody>
          <a:bodyPr>
            <a:normAutofit fontScale="85000" lnSpcReduction="20000"/>
          </a:bodyPr>
          <a:lstStyle/>
          <a:p>
            <a:pPr eaLnBrk="1" fontAlgn="auto" hangingPunct="1">
              <a:spcAft>
                <a:spcPts val="0"/>
              </a:spcAft>
              <a:buFont typeface="Arial" pitchFamily="34" charset="0"/>
              <a:buChar char="•"/>
              <a:defRPr/>
            </a:pPr>
            <a:r>
              <a:rPr lang="ja-JP" altLang="en-US" sz="2800" dirty="0" smtClean="0"/>
              <a:t>川端望</a:t>
            </a:r>
            <a:r>
              <a:rPr lang="en-US" altLang="ja-JP" sz="2800" dirty="0" smtClean="0"/>
              <a:t>『</a:t>
            </a:r>
            <a:r>
              <a:rPr lang="ja-JP" altLang="en-US" sz="2800" dirty="0" smtClean="0"/>
              <a:t>東アジア鉄鋼業の構造とダイナミズム</a:t>
            </a:r>
            <a:r>
              <a:rPr lang="en-US" altLang="ja-JP" sz="2800" dirty="0" smtClean="0"/>
              <a:t>』</a:t>
            </a:r>
            <a:r>
              <a:rPr lang="ja-JP" altLang="en-US" sz="2800" dirty="0" smtClean="0"/>
              <a:t>ミネルヴァ書房，</a:t>
            </a:r>
            <a:r>
              <a:rPr lang="en-US" altLang="ja-JP" sz="2800" dirty="0" smtClean="0"/>
              <a:t>2005</a:t>
            </a:r>
            <a:r>
              <a:rPr lang="ja-JP" altLang="en-US" sz="2800" dirty="0" smtClean="0"/>
              <a:t>年。</a:t>
            </a:r>
          </a:p>
          <a:p>
            <a:pPr eaLnBrk="1" fontAlgn="auto" hangingPunct="1">
              <a:spcAft>
                <a:spcPts val="0"/>
              </a:spcAft>
              <a:buFont typeface="Arial" pitchFamily="34" charset="0"/>
              <a:buChar char="•"/>
              <a:defRPr/>
            </a:pPr>
            <a:r>
              <a:rPr lang="ja-JP" altLang="en-US" sz="2800" dirty="0" smtClean="0"/>
              <a:t>大野健一・川端望編著</a:t>
            </a:r>
            <a:r>
              <a:rPr lang="en-US" altLang="ja-JP" sz="2800" dirty="0" smtClean="0"/>
              <a:t>『</a:t>
            </a:r>
            <a:r>
              <a:rPr lang="ja-JP" altLang="en-US" sz="2800" dirty="0" smtClean="0"/>
              <a:t>ベトナムの工業化戦略</a:t>
            </a:r>
            <a:r>
              <a:rPr lang="en-US" altLang="ja-JP" sz="2800" dirty="0" smtClean="0"/>
              <a:t>』</a:t>
            </a:r>
            <a:r>
              <a:rPr lang="ja-JP" altLang="en-US" sz="2800" dirty="0" smtClean="0"/>
              <a:t>日本評論社，</a:t>
            </a:r>
            <a:r>
              <a:rPr lang="en-US" altLang="ja-JP" sz="2800" dirty="0" smtClean="0"/>
              <a:t>2003</a:t>
            </a:r>
            <a:r>
              <a:rPr lang="ja-JP" altLang="en-US" sz="2800" dirty="0" smtClean="0"/>
              <a:t>年。</a:t>
            </a:r>
          </a:p>
          <a:p>
            <a:pPr eaLnBrk="1" fontAlgn="auto" hangingPunct="1">
              <a:spcAft>
                <a:spcPts val="0"/>
              </a:spcAft>
              <a:buFont typeface="Arial" pitchFamily="34" charset="0"/>
              <a:buChar char="•"/>
              <a:defRPr/>
            </a:pPr>
            <a:r>
              <a:rPr lang="ja-JP" altLang="en-US" sz="2800" dirty="0" smtClean="0"/>
              <a:t>川端望「ベトナム鉄鋼業における民間企業の勃興」</a:t>
            </a:r>
            <a:r>
              <a:rPr lang="en-US" altLang="ja-JP" sz="2800" dirty="0" smtClean="0"/>
              <a:t>『</a:t>
            </a:r>
            <a:r>
              <a:rPr lang="ja-JP" altLang="en-US" sz="2800" dirty="0" smtClean="0"/>
              <a:t>アジア経営研究</a:t>
            </a:r>
            <a:r>
              <a:rPr lang="en-US" altLang="ja-JP" sz="2800" dirty="0" smtClean="0"/>
              <a:t>』</a:t>
            </a:r>
            <a:r>
              <a:rPr lang="ja-JP" altLang="en-US" sz="2800" dirty="0" smtClean="0"/>
              <a:t>第</a:t>
            </a:r>
            <a:r>
              <a:rPr lang="en-US" altLang="ja-JP" sz="2800" dirty="0" smtClean="0"/>
              <a:t>22</a:t>
            </a:r>
            <a:r>
              <a:rPr lang="ja-JP" altLang="en-US" sz="2800" dirty="0" smtClean="0"/>
              <a:t>号，</a:t>
            </a:r>
            <a:r>
              <a:rPr lang="en-US" altLang="ja-JP" sz="2800" dirty="0" smtClean="0"/>
              <a:t>2016</a:t>
            </a:r>
            <a:r>
              <a:rPr lang="ja-JP" altLang="en-US" sz="2800" dirty="0" smtClean="0"/>
              <a:t>年。</a:t>
            </a:r>
            <a:endParaRPr lang="en-US" altLang="ja-JP" sz="2800" dirty="0" smtClean="0"/>
          </a:p>
          <a:p>
            <a:pPr eaLnBrk="1" fontAlgn="auto" hangingPunct="1">
              <a:spcAft>
                <a:spcPts val="0"/>
              </a:spcAft>
              <a:buFont typeface="Arial" pitchFamily="34" charset="0"/>
              <a:buChar char="•"/>
              <a:defRPr/>
            </a:pPr>
            <a:r>
              <a:rPr lang="ja-JP" altLang="en-US" sz="2800" dirty="0"/>
              <a:t>竹下裕美・川端望</a:t>
            </a:r>
            <a:r>
              <a:rPr lang="ja-JP" altLang="en-US" sz="2800" dirty="0" smtClean="0"/>
              <a:t>「東北</a:t>
            </a:r>
            <a:r>
              <a:rPr lang="ja-JP" altLang="en-US" sz="2800" dirty="0"/>
              <a:t>地方における自動車部品調達の</a:t>
            </a:r>
            <a:r>
              <a:rPr lang="ja-JP" altLang="en-US" sz="2800" dirty="0" smtClean="0"/>
              <a:t>構造」</a:t>
            </a:r>
            <a:r>
              <a:rPr lang="en-US" altLang="ja-JP" sz="2800" dirty="0"/>
              <a:t>『</a:t>
            </a:r>
            <a:r>
              <a:rPr lang="ja-JP" altLang="en-US" sz="2800" dirty="0"/>
              <a:t>赤門マネジメント・レビュー</a:t>
            </a:r>
            <a:r>
              <a:rPr lang="en-US" altLang="ja-JP" sz="2800" dirty="0"/>
              <a:t>』</a:t>
            </a:r>
            <a:r>
              <a:rPr lang="ja-JP" altLang="en-US" sz="2800" dirty="0"/>
              <a:t>第</a:t>
            </a:r>
            <a:r>
              <a:rPr lang="en-US" altLang="ja-JP" sz="2800" dirty="0"/>
              <a:t>12</a:t>
            </a:r>
            <a:r>
              <a:rPr lang="ja-JP" altLang="en-US" sz="2800" dirty="0"/>
              <a:t>巻第</a:t>
            </a:r>
            <a:r>
              <a:rPr lang="en-US" altLang="ja-JP" sz="2800" dirty="0"/>
              <a:t>10</a:t>
            </a:r>
            <a:r>
              <a:rPr lang="ja-JP" altLang="en-US" sz="2800" dirty="0"/>
              <a:t>号</a:t>
            </a:r>
            <a:r>
              <a:rPr lang="ja-JP" altLang="en-US" sz="2800" dirty="0" smtClean="0"/>
              <a:t>，</a:t>
            </a:r>
            <a:r>
              <a:rPr lang="en-US" altLang="ja-JP" sz="2800" dirty="0" smtClean="0"/>
              <a:t>2013</a:t>
            </a:r>
            <a:r>
              <a:rPr lang="ja-JP" altLang="en-US" sz="2800" dirty="0"/>
              <a:t>年</a:t>
            </a:r>
            <a:r>
              <a:rPr lang="en-US" altLang="ja-JP" sz="2800" dirty="0"/>
              <a:t>10</a:t>
            </a:r>
            <a:r>
              <a:rPr lang="ja-JP" altLang="en-US" sz="2800" dirty="0"/>
              <a:t>月</a:t>
            </a:r>
            <a:endParaRPr lang="en-US" altLang="ja-JP" sz="2800" dirty="0" smtClean="0"/>
          </a:p>
          <a:p>
            <a:pPr eaLnBrk="1" fontAlgn="auto" hangingPunct="1">
              <a:spcAft>
                <a:spcPts val="0"/>
              </a:spcAft>
              <a:buFont typeface="Arial" pitchFamily="34" charset="0"/>
              <a:buChar char="•"/>
              <a:defRPr/>
            </a:pPr>
            <a:r>
              <a:rPr lang="ja-JP" altLang="en-US" sz="2800" dirty="0" smtClean="0"/>
              <a:t> 張艶・川端望「大連市におけるソフトウェア・情報サービス産業の形成」</a:t>
            </a:r>
            <a:r>
              <a:rPr lang="en-US" altLang="ja-JP" sz="2800" dirty="0" smtClean="0"/>
              <a:t>『</a:t>
            </a:r>
            <a:r>
              <a:rPr lang="ja-JP" altLang="en-US" sz="2800" dirty="0" smtClean="0"/>
              <a:t>アジア経営研究</a:t>
            </a:r>
            <a:r>
              <a:rPr lang="en-US" altLang="ja-JP" sz="2800" dirty="0" smtClean="0"/>
              <a:t>』</a:t>
            </a:r>
            <a:r>
              <a:rPr lang="ja-JP" altLang="en-US" sz="2800" dirty="0" smtClean="0"/>
              <a:t>第</a:t>
            </a:r>
            <a:r>
              <a:rPr lang="en-US" altLang="ja-JP" sz="2800" dirty="0" smtClean="0"/>
              <a:t>18</a:t>
            </a:r>
            <a:r>
              <a:rPr lang="ja-JP" altLang="en-US" sz="2800" dirty="0" smtClean="0"/>
              <a:t>号，</a:t>
            </a:r>
            <a:r>
              <a:rPr lang="en-US" altLang="ja-JP" sz="2800" dirty="0" smtClean="0"/>
              <a:t>2012</a:t>
            </a:r>
            <a:r>
              <a:rPr lang="ja-JP" altLang="en-US" sz="2800" dirty="0" smtClean="0"/>
              <a:t>年。</a:t>
            </a:r>
          </a:p>
        </p:txBody>
      </p:sp>
      <p:sp>
        <p:nvSpPr>
          <p:cNvPr id="17412" name="スライド番号プレースホル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Verdana" pitchFamily="34" charset="0"/>
                <a:ea typeface="ＭＳ Ｐゴシック" pitchFamily="50" charset="-128"/>
              </a:defRPr>
            </a:lvl1pPr>
            <a:lvl2pPr marL="742950" indent="-285750" eaLnBrk="0" hangingPunct="0">
              <a:defRPr kumimoji="1">
                <a:solidFill>
                  <a:schemeClr val="tx1"/>
                </a:solidFill>
                <a:latin typeface="Verdana" pitchFamily="34" charset="0"/>
                <a:ea typeface="ＭＳ Ｐゴシック" pitchFamily="50" charset="-128"/>
              </a:defRPr>
            </a:lvl2pPr>
            <a:lvl3pPr marL="1143000" indent="-228600" eaLnBrk="0" hangingPunct="0">
              <a:defRPr kumimoji="1">
                <a:solidFill>
                  <a:schemeClr val="tx1"/>
                </a:solidFill>
                <a:latin typeface="Verdana" pitchFamily="34" charset="0"/>
                <a:ea typeface="ＭＳ Ｐゴシック" pitchFamily="50" charset="-128"/>
              </a:defRPr>
            </a:lvl3pPr>
            <a:lvl4pPr marL="1600200" indent="-228600" eaLnBrk="0" hangingPunct="0">
              <a:defRPr kumimoji="1">
                <a:solidFill>
                  <a:schemeClr val="tx1"/>
                </a:solidFill>
                <a:latin typeface="Verdana" pitchFamily="34" charset="0"/>
                <a:ea typeface="ＭＳ Ｐゴシック" pitchFamily="50" charset="-128"/>
              </a:defRPr>
            </a:lvl4pPr>
            <a:lvl5pPr marL="2057400" indent="-228600" eaLnBrk="0" hangingPunct="0">
              <a:defRPr kumimoji="1">
                <a:solidFill>
                  <a:schemeClr val="tx1"/>
                </a:solidFill>
                <a:latin typeface="Verdana"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9pPr>
          </a:lstStyle>
          <a:p>
            <a:pPr eaLnBrk="1" hangingPunct="1"/>
            <a:fld id="{15DD8A74-50AA-48E8-8555-C20B7AED9D08}" type="slidenum">
              <a:rPr kumimoji="0" lang="en-US" altLang="ja-JP" smtClean="0"/>
              <a:pPr eaLnBrk="1" hangingPunct="1"/>
              <a:t>4</a:t>
            </a:fld>
            <a:endParaRPr kumimoji="0" lang="en-US" altLang="ja-JP" smtClean="0"/>
          </a:p>
        </p:txBody>
      </p:sp>
      <p:pic>
        <p:nvPicPr>
          <p:cNvPr id="1741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063" y="1677988"/>
            <a:ext cx="2451100" cy="3506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7414" name="Object 5"/>
          <p:cNvGraphicFramePr>
            <a:graphicFrameLocks noChangeAspect="1"/>
          </p:cNvGraphicFramePr>
          <p:nvPr/>
        </p:nvGraphicFramePr>
        <p:xfrm>
          <a:off x="6372225" y="2781300"/>
          <a:ext cx="2465388" cy="3487738"/>
        </p:xfrm>
        <a:graphic>
          <a:graphicData uri="http://schemas.openxmlformats.org/presentationml/2006/ole">
            <mc:AlternateContent xmlns:mc="http://schemas.openxmlformats.org/markup-compatibility/2006">
              <mc:Choice xmlns:v="urn:schemas-microsoft-com:vml" Requires="v">
                <p:oleObj spid="_x0000_s17426" name="ビットマップ イメージ" r:id="rId4" imgW="8590476" imgH="12152381" progId="Paint.Picture">
                  <p:embed/>
                </p:oleObj>
              </mc:Choice>
              <mc:Fallback>
                <p:oleObj name="ビットマップ イメージ" r:id="rId4" imgW="8590476" imgH="12152381" progId="Paint.Picture">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2225" y="2781300"/>
                        <a:ext cx="2465388" cy="3487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457200" y="404813"/>
            <a:ext cx="8229600" cy="1152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smtClean="0"/>
              <a:t>授業の目的</a:t>
            </a:r>
          </a:p>
        </p:txBody>
      </p:sp>
      <p:sp>
        <p:nvSpPr>
          <p:cNvPr id="18435" name="Rectangle 3"/>
          <p:cNvSpPr>
            <a:spLocks noGrp="1" noChangeArrowheads="1"/>
          </p:cNvSpPr>
          <p:nvPr>
            <p:ph idx="1"/>
          </p:nvPr>
        </p:nvSpPr>
        <p:spPr bwMode="auto">
          <a:xfrm>
            <a:off x="827088" y="1268413"/>
            <a:ext cx="8128000" cy="5283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smtClean="0"/>
              <a:t>現代社会での生活に「企業」は欠かせない存在である。この授業では，企業について経済学的に理解することを学ぶ。</a:t>
            </a:r>
          </a:p>
          <a:p>
            <a:pPr eaLnBrk="1" hangingPunct="1"/>
            <a:r>
              <a:rPr lang="ja-JP" altLang="en-US" smtClean="0"/>
              <a:t>具体的には，日本の企業システムを対象として，これを取引費用理論</a:t>
            </a:r>
            <a:r>
              <a:rPr lang="en-US" altLang="ja-JP" smtClean="0"/>
              <a:t>=TCE</a:t>
            </a:r>
            <a:r>
              <a:rPr lang="ja-JP" altLang="en-US" smtClean="0"/>
              <a:t>を中心とした組織の経済学によって理解するアプローチと，その問題点を考察する。</a:t>
            </a:r>
          </a:p>
          <a:p>
            <a:pPr eaLnBrk="1" hangingPunct="1"/>
            <a:r>
              <a:rPr lang="ja-JP" altLang="en-US" smtClean="0"/>
              <a:t>このことを通して，社会人の基礎的素養としての，企業に関する冷静で自立的な分析と考察の能力を養う。</a:t>
            </a:r>
          </a:p>
        </p:txBody>
      </p:sp>
      <p:sp>
        <p:nvSpPr>
          <p:cNvPr id="18436" name="スライド番号プレースホル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Verdana" pitchFamily="34" charset="0"/>
                <a:ea typeface="ＭＳ Ｐゴシック" pitchFamily="50" charset="-128"/>
              </a:defRPr>
            </a:lvl1pPr>
            <a:lvl2pPr marL="742950" indent="-285750" eaLnBrk="0" hangingPunct="0">
              <a:defRPr kumimoji="1">
                <a:solidFill>
                  <a:schemeClr val="tx1"/>
                </a:solidFill>
                <a:latin typeface="Verdana" pitchFamily="34" charset="0"/>
                <a:ea typeface="ＭＳ Ｐゴシック" pitchFamily="50" charset="-128"/>
              </a:defRPr>
            </a:lvl2pPr>
            <a:lvl3pPr marL="1143000" indent="-228600" eaLnBrk="0" hangingPunct="0">
              <a:defRPr kumimoji="1">
                <a:solidFill>
                  <a:schemeClr val="tx1"/>
                </a:solidFill>
                <a:latin typeface="Verdana" pitchFamily="34" charset="0"/>
                <a:ea typeface="ＭＳ Ｐゴシック" pitchFamily="50" charset="-128"/>
              </a:defRPr>
            </a:lvl3pPr>
            <a:lvl4pPr marL="1600200" indent="-228600" eaLnBrk="0" hangingPunct="0">
              <a:defRPr kumimoji="1">
                <a:solidFill>
                  <a:schemeClr val="tx1"/>
                </a:solidFill>
                <a:latin typeface="Verdana" pitchFamily="34" charset="0"/>
                <a:ea typeface="ＭＳ Ｐゴシック" pitchFamily="50" charset="-128"/>
              </a:defRPr>
            </a:lvl4pPr>
            <a:lvl5pPr marL="2057400" indent="-228600" eaLnBrk="0" hangingPunct="0">
              <a:defRPr kumimoji="1">
                <a:solidFill>
                  <a:schemeClr val="tx1"/>
                </a:solidFill>
                <a:latin typeface="Verdana"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9pPr>
          </a:lstStyle>
          <a:p>
            <a:pPr eaLnBrk="1" hangingPunct="1"/>
            <a:fld id="{DD9EE857-3A47-4716-AA73-6A6D6F34DD73}" type="slidenum">
              <a:rPr kumimoji="0" lang="en-US" altLang="ja-JP" smtClean="0"/>
              <a:pPr eaLnBrk="1" hangingPunct="1"/>
              <a:t>5</a:t>
            </a:fld>
            <a:endParaRPr kumimoji="0" lang="en-US" altLang="ja-JP" smtClean="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457200" y="404813"/>
            <a:ext cx="8229600" cy="1152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smtClean="0"/>
              <a:t>到達目標</a:t>
            </a:r>
          </a:p>
        </p:txBody>
      </p:sp>
      <p:sp>
        <p:nvSpPr>
          <p:cNvPr id="10244" name="Rectangle 3"/>
          <p:cNvSpPr>
            <a:spLocks noGrp="1" noChangeArrowheads="1"/>
          </p:cNvSpPr>
          <p:nvPr>
            <p:ph idx="1"/>
          </p:nvPr>
        </p:nvSpPr>
        <p:spPr>
          <a:xfrm>
            <a:off x="457200" y="1719263"/>
            <a:ext cx="8229600" cy="4878387"/>
          </a:xfrm>
        </p:spPr>
        <p:txBody>
          <a:bodyPr>
            <a:normAutofit lnSpcReduction="10000"/>
          </a:bodyPr>
          <a:lstStyle/>
          <a:p>
            <a:pPr eaLnBrk="1" fontAlgn="auto" hangingPunct="1">
              <a:lnSpc>
                <a:spcPct val="90000"/>
              </a:lnSpc>
              <a:spcAft>
                <a:spcPts val="0"/>
              </a:spcAft>
              <a:buFont typeface="Arial" pitchFamily="34" charset="0"/>
              <a:buChar char="•"/>
              <a:defRPr/>
            </a:pPr>
            <a:r>
              <a:rPr lang="ja-JP" altLang="en-US" sz="2800" dirty="0" smtClean="0"/>
              <a:t>組織の経済学による企業認識の基礎を学ぶ。</a:t>
            </a:r>
          </a:p>
          <a:p>
            <a:pPr eaLnBrk="1" fontAlgn="auto" hangingPunct="1">
              <a:lnSpc>
                <a:spcPct val="90000"/>
              </a:lnSpc>
              <a:spcAft>
                <a:spcPts val="0"/>
              </a:spcAft>
              <a:buFont typeface="Arial" pitchFamily="34" charset="0"/>
              <a:buChar char="•"/>
              <a:defRPr/>
            </a:pPr>
            <a:r>
              <a:rPr lang="ja-JP" altLang="en-US" sz="2800" dirty="0" smtClean="0"/>
              <a:t>日本の企業システムの概要を，雇用システム，サプライヤー・システム，コーポレート・ガバナンスの各々の側面から理解する。</a:t>
            </a:r>
          </a:p>
          <a:p>
            <a:pPr lvl="1" eaLnBrk="1" fontAlgn="auto" hangingPunct="1">
              <a:lnSpc>
                <a:spcPct val="90000"/>
              </a:lnSpc>
              <a:spcAft>
                <a:spcPts val="0"/>
              </a:spcAft>
              <a:buFont typeface="Arial" pitchFamily="34" charset="0"/>
              <a:buChar char="–"/>
              <a:defRPr/>
            </a:pPr>
            <a:r>
              <a:rPr lang="ja-JP" altLang="en-US" sz="2400" dirty="0" smtClean="0"/>
              <a:t>まず，上記の課題を組織の経済学でどこまで達成できるかを試み，その意義と問題点を学ぶ。</a:t>
            </a:r>
          </a:p>
          <a:p>
            <a:pPr lvl="1" eaLnBrk="1" fontAlgn="auto" hangingPunct="1">
              <a:lnSpc>
                <a:spcPct val="90000"/>
              </a:lnSpc>
              <a:spcAft>
                <a:spcPts val="0"/>
              </a:spcAft>
              <a:buFont typeface="Arial" pitchFamily="34" charset="0"/>
              <a:buChar char="–"/>
              <a:defRPr/>
            </a:pPr>
            <a:r>
              <a:rPr lang="ja-JP" altLang="en-US" sz="2400" dirty="0" smtClean="0"/>
              <a:t>日本企業理解にはどのような新たなアプローチが必要なのか，それはなぜなのかについて考える力を養う。</a:t>
            </a:r>
          </a:p>
          <a:p>
            <a:pPr eaLnBrk="1" fontAlgn="auto" hangingPunct="1">
              <a:lnSpc>
                <a:spcPct val="90000"/>
              </a:lnSpc>
              <a:spcAft>
                <a:spcPts val="0"/>
              </a:spcAft>
              <a:buFont typeface="Arial" pitchFamily="34" charset="0"/>
              <a:buChar char="•"/>
              <a:defRPr/>
            </a:pPr>
            <a:r>
              <a:rPr lang="ja-JP" altLang="en-US" sz="2800" dirty="0" smtClean="0"/>
              <a:t>企業に対して，冷静で自立的な分析と考察の能力を養う。</a:t>
            </a:r>
          </a:p>
          <a:p>
            <a:pPr lvl="1" eaLnBrk="1" fontAlgn="auto" hangingPunct="1">
              <a:lnSpc>
                <a:spcPct val="90000"/>
              </a:lnSpc>
              <a:spcAft>
                <a:spcPts val="0"/>
              </a:spcAft>
              <a:buFont typeface="Arial" pitchFamily="34" charset="0"/>
              <a:buChar char="–"/>
              <a:defRPr/>
            </a:pPr>
            <a:r>
              <a:rPr lang="ja-JP" altLang="en-US" sz="2400" dirty="0" smtClean="0"/>
              <a:t>経済学的に考えられるようになる。</a:t>
            </a:r>
          </a:p>
          <a:p>
            <a:pPr lvl="1" eaLnBrk="1" fontAlgn="auto" hangingPunct="1">
              <a:lnSpc>
                <a:spcPct val="90000"/>
              </a:lnSpc>
              <a:spcAft>
                <a:spcPts val="0"/>
              </a:spcAft>
              <a:buFont typeface="Arial" pitchFamily="34" charset="0"/>
              <a:buChar char="–"/>
              <a:defRPr/>
            </a:pPr>
            <a:r>
              <a:rPr lang="ja-JP" altLang="en-US" sz="2400" dirty="0" smtClean="0"/>
              <a:t>より広く社会科学的に考えられるようになる。</a:t>
            </a:r>
          </a:p>
          <a:p>
            <a:pPr lvl="1" eaLnBrk="1" fontAlgn="auto" hangingPunct="1">
              <a:lnSpc>
                <a:spcPct val="90000"/>
              </a:lnSpc>
              <a:spcAft>
                <a:spcPts val="0"/>
              </a:spcAft>
              <a:buFont typeface="Arial" pitchFamily="34" charset="0"/>
              <a:buChar char="–"/>
              <a:defRPr/>
            </a:pPr>
            <a:r>
              <a:rPr lang="ja-JP" altLang="en-US" sz="2400" dirty="0" smtClean="0"/>
              <a:t>個別利害にとらわれずに考えられるようになる。</a:t>
            </a:r>
          </a:p>
        </p:txBody>
      </p:sp>
      <p:sp>
        <p:nvSpPr>
          <p:cNvPr id="19460" name="スライド番号プレースホル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Verdana" pitchFamily="34" charset="0"/>
                <a:ea typeface="ＭＳ Ｐゴシック" pitchFamily="50" charset="-128"/>
              </a:defRPr>
            </a:lvl1pPr>
            <a:lvl2pPr marL="742950" indent="-285750" eaLnBrk="0" hangingPunct="0">
              <a:defRPr kumimoji="1">
                <a:solidFill>
                  <a:schemeClr val="tx1"/>
                </a:solidFill>
                <a:latin typeface="Verdana" pitchFamily="34" charset="0"/>
                <a:ea typeface="ＭＳ Ｐゴシック" pitchFamily="50" charset="-128"/>
              </a:defRPr>
            </a:lvl2pPr>
            <a:lvl3pPr marL="1143000" indent="-228600" eaLnBrk="0" hangingPunct="0">
              <a:defRPr kumimoji="1">
                <a:solidFill>
                  <a:schemeClr val="tx1"/>
                </a:solidFill>
                <a:latin typeface="Verdana" pitchFamily="34" charset="0"/>
                <a:ea typeface="ＭＳ Ｐゴシック" pitchFamily="50" charset="-128"/>
              </a:defRPr>
            </a:lvl3pPr>
            <a:lvl4pPr marL="1600200" indent="-228600" eaLnBrk="0" hangingPunct="0">
              <a:defRPr kumimoji="1">
                <a:solidFill>
                  <a:schemeClr val="tx1"/>
                </a:solidFill>
                <a:latin typeface="Verdana" pitchFamily="34" charset="0"/>
                <a:ea typeface="ＭＳ Ｐゴシック" pitchFamily="50" charset="-128"/>
              </a:defRPr>
            </a:lvl4pPr>
            <a:lvl5pPr marL="2057400" indent="-228600" eaLnBrk="0" hangingPunct="0">
              <a:defRPr kumimoji="1">
                <a:solidFill>
                  <a:schemeClr val="tx1"/>
                </a:solidFill>
                <a:latin typeface="Verdana"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9pPr>
          </a:lstStyle>
          <a:p>
            <a:pPr eaLnBrk="1" hangingPunct="1"/>
            <a:fld id="{DD4796B7-939C-4D0B-AFE3-B38103270051}" type="slidenum">
              <a:rPr kumimoji="0" lang="en-US" altLang="ja-JP" smtClean="0"/>
              <a:pPr eaLnBrk="1" hangingPunct="1"/>
              <a:t>6</a:t>
            </a:fld>
            <a:endParaRPr kumimoji="0" lang="en-US" altLang="ja-JP"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過渡期の日本企業</a:t>
            </a:r>
            <a:endParaRPr kumimoji="1" lang="ja-JP" altLang="en-US" dirty="0"/>
          </a:p>
        </p:txBody>
      </p:sp>
      <p:sp>
        <p:nvSpPr>
          <p:cNvPr id="3" name="コンテンツ プレースホルダー 2"/>
          <p:cNvSpPr>
            <a:spLocks noGrp="1"/>
          </p:cNvSpPr>
          <p:nvPr>
            <p:ph idx="1"/>
          </p:nvPr>
        </p:nvSpPr>
        <p:spPr>
          <a:xfrm>
            <a:off x="457200" y="1600200"/>
            <a:ext cx="8229600" cy="4925144"/>
          </a:xfrm>
        </p:spPr>
        <p:txBody>
          <a:bodyPr>
            <a:normAutofit fontScale="85000" lnSpcReduction="10000"/>
          </a:bodyPr>
          <a:lstStyle/>
          <a:p>
            <a:r>
              <a:rPr kumimoji="1" lang="ja-JP" altLang="en-US" dirty="0" smtClean="0"/>
              <a:t>ここで取り上げる日本の企業システム</a:t>
            </a:r>
            <a:endParaRPr kumimoji="1" lang="en-US" altLang="ja-JP" dirty="0" smtClean="0"/>
          </a:p>
          <a:p>
            <a:pPr lvl="1"/>
            <a:r>
              <a:rPr lang="ja-JP" altLang="en-US" dirty="0"/>
              <a:t>雇用</a:t>
            </a:r>
            <a:r>
              <a:rPr lang="ja-JP" altLang="en-US" dirty="0" smtClean="0"/>
              <a:t>システム</a:t>
            </a:r>
            <a:r>
              <a:rPr lang="ja-JP" altLang="en-US" dirty="0"/>
              <a:t>（終身雇用，年功</a:t>
            </a:r>
            <a:r>
              <a:rPr lang="ja-JP" altLang="en-US" dirty="0" smtClean="0"/>
              <a:t>序列と呼ばれるもの）</a:t>
            </a:r>
            <a:endParaRPr lang="en-US" altLang="ja-JP" dirty="0" smtClean="0"/>
          </a:p>
          <a:p>
            <a:pPr lvl="1"/>
            <a:r>
              <a:rPr kumimoji="1" lang="ja-JP" altLang="en-US" dirty="0"/>
              <a:t>サプライヤ・</a:t>
            </a:r>
            <a:r>
              <a:rPr kumimoji="1" lang="ja-JP" altLang="en-US" dirty="0" smtClean="0"/>
              <a:t>システム（系列と呼ばれるもの）</a:t>
            </a:r>
            <a:endParaRPr kumimoji="1" lang="en-US" altLang="ja-JP" dirty="0" smtClean="0"/>
          </a:p>
          <a:p>
            <a:pPr lvl="1"/>
            <a:r>
              <a:rPr lang="ja-JP" altLang="en-US" dirty="0"/>
              <a:t>コーポレート・</a:t>
            </a:r>
            <a:r>
              <a:rPr lang="ja-JP" altLang="en-US" dirty="0" smtClean="0"/>
              <a:t>ガバナンス</a:t>
            </a:r>
            <a:r>
              <a:rPr lang="ja-JP" altLang="en-US" dirty="0"/>
              <a:t>（株式持ち合い</a:t>
            </a:r>
            <a:r>
              <a:rPr lang="ja-JP" altLang="en-US" dirty="0" smtClean="0"/>
              <a:t>と</a:t>
            </a:r>
            <a:r>
              <a:rPr lang="ja-JP" altLang="en-US" dirty="0"/>
              <a:t>よばれるもの</a:t>
            </a:r>
            <a:r>
              <a:rPr lang="ja-JP" altLang="en-US" dirty="0" smtClean="0"/>
              <a:t>）</a:t>
            </a:r>
            <a:endParaRPr lang="en-US" altLang="ja-JP" dirty="0" smtClean="0"/>
          </a:p>
          <a:p>
            <a:r>
              <a:rPr kumimoji="1" lang="ja-JP" altLang="en-US" dirty="0" smtClean="0"/>
              <a:t>その発展と緩やかな衰退</a:t>
            </a:r>
            <a:endParaRPr kumimoji="1" lang="en-US" altLang="ja-JP" dirty="0" smtClean="0"/>
          </a:p>
          <a:p>
            <a:pPr lvl="1"/>
            <a:r>
              <a:rPr kumimoji="1" lang="en-US" altLang="ja-JP" dirty="0" smtClean="0"/>
              <a:t>1980</a:t>
            </a:r>
            <a:r>
              <a:rPr kumimoji="1" lang="ja-JP" altLang="en-US" dirty="0"/>
              <a:t>年代に</a:t>
            </a:r>
            <a:r>
              <a:rPr kumimoji="1" lang="ja-JP" altLang="en-US" dirty="0" smtClean="0"/>
              <a:t>完成</a:t>
            </a:r>
            <a:r>
              <a:rPr kumimoji="1" lang="ja-JP" altLang="en-US" dirty="0"/>
              <a:t>・</a:t>
            </a:r>
            <a:r>
              <a:rPr kumimoji="1" lang="ja-JP" altLang="en-US" dirty="0" smtClean="0"/>
              <a:t>絶頂期</a:t>
            </a:r>
            <a:r>
              <a:rPr kumimoji="1" lang="ja-JP" altLang="en-US" dirty="0"/>
              <a:t>に達し</a:t>
            </a:r>
            <a:r>
              <a:rPr kumimoji="1" lang="ja-JP" altLang="en-US" dirty="0" smtClean="0"/>
              <a:t>，</a:t>
            </a:r>
            <a:r>
              <a:rPr kumimoji="1" lang="en-US" altLang="ja-JP" dirty="0" smtClean="0"/>
              <a:t>1990</a:t>
            </a:r>
            <a:r>
              <a:rPr kumimoji="1" lang="ja-JP" altLang="en-US" dirty="0" smtClean="0"/>
              <a:t>年代半ばまで維持され，以後，緩やかな衰退</a:t>
            </a:r>
            <a:endParaRPr kumimoji="1" lang="en-US" altLang="ja-JP" dirty="0" smtClean="0"/>
          </a:p>
          <a:p>
            <a:pPr lvl="1"/>
            <a:r>
              <a:rPr lang="ja-JP" altLang="en-US" dirty="0"/>
              <a:t>だが，</a:t>
            </a:r>
            <a:r>
              <a:rPr lang="ja-JP" altLang="en-US" dirty="0" smtClean="0"/>
              <a:t>まだ新しいシステムに移行していない</a:t>
            </a:r>
            <a:endParaRPr lang="en-US" altLang="ja-JP" dirty="0" smtClean="0"/>
          </a:p>
          <a:p>
            <a:r>
              <a:rPr kumimoji="1" lang="ja-JP" altLang="en-US" dirty="0" smtClean="0"/>
              <a:t>過渡期の日本企業にどう向かい合うか</a:t>
            </a:r>
            <a:endParaRPr kumimoji="1" lang="en-US" altLang="ja-JP" dirty="0" smtClean="0"/>
          </a:p>
          <a:p>
            <a:pPr lvl="1"/>
            <a:r>
              <a:rPr lang="ja-JP" altLang="en-US" dirty="0" smtClean="0"/>
              <a:t>改革の推進？どこに向かう？いまの改革にも問題？</a:t>
            </a:r>
            <a:endParaRPr lang="en-US" altLang="ja-JP" dirty="0" smtClean="0"/>
          </a:p>
          <a:p>
            <a:pPr lvl="1"/>
            <a:r>
              <a:rPr lang="ja-JP" altLang="en-US" dirty="0"/>
              <a:t>改革には複数の方向や側面があるの</a:t>
            </a:r>
            <a:r>
              <a:rPr lang="ja-JP" altLang="en-US" dirty="0" smtClean="0"/>
              <a:t>か？</a:t>
            </a:r>
            <a:endParaRPr lang="en-US" altLang="ja-JP" dirty="0" smtClean="0"/>
          </a:p>
          <a:p>
            <a:pPr lvl="1"/>
            <a:r>
              <a:rPr lang="ja-JP" altLang="en-US" dirty="0" smtClean="0"/>
              <a:t>過渡期をどう生きるか？</a:t>
            </a:r>
            <a:endParaRPr lang="en-US" altLang="ja-JP" dirty="0" smtClean="0"/>
          </a:p>
          <a:p>
            <a:pPr lvl="1"/>
            <a:endParaRPr lang="en-US" altLang="ja-JP" dirty="0" smtClean="0"/>
          </a:p>
          <a:p>
            <a:pPr lvl="1"/>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7</a:t>
            </a:fld>
            <a:endParaRPr lang="en-US" altLang="ja-JP" dirty="0"/>
          </a:p>
        </p:txBody>
      </p:sp>
    </p:spTree>
    <p:extLst>
      <p:ext uri="{BB962C8B-B14F-4D97-AF65-F5344CB8AC3E}">
        <p14:creationId xmlns:p14="http://schemas.microsoft.com/office/powerpoint/2010/main" val="25088428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323850" y="333375"/>
            <a:ext cx="8243888" cy="8778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smtClean="0"/>
              <a:t>参考文献について</a:t>
            </a:r>
          </a:p>
        </p:txBody>
      </p:sp>
      <p:sp>
        <p:nvSpPr>
          <p:cNvPr id="20483" name="Rectangle 3"/>
          <p:cNvSpPr>
            <a:spLocks noGrp="1" noChangeArrowheads="1"/>
          </p:cNvSpPr>
          <p:nvPr>
            <p:ph type="body" sz="half" idx="1"/>
          </p:nvPr>
        </p:nvSpPr>
        <p:spPr bwMode="auto">
          <a:xfrm>
            <a:off x="539750" y="1125538"/>
            <a:ext cx="5761038" cy="5480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sz="2800" smtClean="0"/>
              <a:t>教科書は使用しないが，以下の２冊が全体にわたる重要参考文献。</a:t>
            </a:r>
          </a:p>
          <a:p>
            <a:pPr lvl="1" eaLnBrk="1" hangingPunct="1"/>
            <a:r>
              <a:rPr lang="ja-JP" altLang="en-US" sz="2400" smtClean="0"/>
              <a:t>本講義は，宮本光晴</a:t>
            </a:r>
            <a:r>
              <a:rPr lang="en-US" altLang="ja-JP" sz="2400" smtClean="0"/>
              <a:t>『</a:t>
            </a:r>
            <a:r>
              <a:rPr lang="ja-JP" altLang="en-US" sz="2400" smtClean="0"/>
              <a:t>企業システムの経済学</a:t>
            </a:r>
            <a:r>
              <a:rPr lang="en-US" altLang="ja-JP" sz="2400" smtClean="0"/>
              <a:t>』</a:t>
            </a:r>
            <a:r>
              <a:rPr lang="ja-JP" altLang="en-US" sz="2400" smtClean="0"/>
              <a:t>新世社，</a:t>
            </a:r>
            <a:r>
              <a:rPr lang="en-US" altLang="ja-JP" sz="2400" smtClean="0"/>
              <a:t>2004</a:t>
            </a:r>
            <a:r>
              <a:rPr lang="ja-JP" altLang="en-US" sz="2400" smtClean="0"/>
              <a:t>年を</a:t>
            </a:r>
            <a:r>
              <a:rPr lang="ja-JP" altLang="en-US" sz="2400" u="sng" smtClean="0"/>
              <a:t>批判的に読解する</a:t>
            </a:r>
            <a:r>
              <a:rPr lang="ja-JP" altLang="en-US" sz="2400" smtClean="0"/>
              <a:t>ことを通して作成した。</a:t>
            </a:r>
          </a:p>
          <a:p>
            <a:pPr lvl="1" eaLnBrk="1" hangingPunct="1"/>
            <a:r>
              <a:rPr lang="ja-JP" altLang="en-US" sz="2400" smtClean="0"/>
              <a:t>本講義の考え方は，上井喜彦・野村正實編著</a:t>
            </a:r>
            <a:r>
              <a:rPr lang="en-US" altLang="ja-JP" sz="2400" smtClean="0"/>
              <a:t>『</a:t>
            </a:r>
            <a:r>
              <a:rPr lang="ja-JP" altLang="en-US" sz="2400" smtClean="0"/>
              <a:t>日本企業　理論と現実</a:t>
            </a:r>
            <a:r>
              <a:rPr lang="en-US" altLang="ja-JP" sz="2400" smtClean="0"/>
              <a:t>』</a:t>
            </a:r>
            <a:r>
              <a:rPr lang="ja-JP" altLang="en-US" sz="2400" smtClean="0"/>
              <a:t>ミネルヴァ書房，</a:t>
            </a:r>
            <a:r>
              <a:rPr lang="en-US" altLang="ja-JP" sz="2400" smtClean="0"/>
              <a:t>2001</a:t>
            </a:r>
            <a:r>
              <a:rPr lang="ja-JP" altLang="en-US" sz="2400" smtClean="0"/>
              <a:t>年の影響を受けている。</a:t>
            </a:r>
            <a:endParaRPr lang="en-US" altLang="ja-JP" sz="2400" smtClean="0"/>
          </a:p>
          <a:p>
            <a:pPr lvl="2" eaLnBrk="1" hangingPunct="1"/>
            <a:r>
              <a:rPr lang="ja-JP" altLang="en-US" sz="2100" smtClean="0"/>
              <a:t>版元品切れにて，古書の購入を勧める。</a:t>
            </a:r>
          </a:p>
          <a:p>
            <a:pPr eaLnBrk="1" hangingPunct="1"/>
            <a:r>
              <a:rPr lang="ja-JP" altLang="en-US" sz="2800" smtClean="0"/>
              <a:t>章ごとの参考文献はその都度指示する。</a:t>
            </a:r>
          </a:p>
        </p:txBody>
      </p:sp>
      <p:sp>
        <p:nvSpPr>
          <p:cNvPr id="20484" name="スライド番号プレースホルダ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Verdana" pitchFamily="34" charset="0"/>
                <a:ea typeface="ＭＳ Ｐゴシック" pitchFamily="50" charset="-128"/>
              </a:defRPr>
            </a:lvl1pPr>
            <a:lvl2pPr marL="742950" indent="-285750" eaLnBrk="0" hangingPunct="0">
              <a:defRPr kumimoji="1">
                <a:solidFill>
                  <a:schemeClr val="tx1"/>
                </a:solidFill>
                <a:latin typeface="Verdana" pitchFamily="34" charset="0"/>
                <a:ea typeface="ＭＳ Ｐゴシック" pitchFamily="50" charset="-128"/>
              </a:defRPr>
            </a:lvl2pPr>
            <a:lvl3pPr marL="1143000" indent="-228600" eaLnBrk="0" hangingPunct="0">
              <a:defRPr kumimoji="1">
                <a:solidFill>
                  <a:schemeClr val="tx1"/>
                </a:solidFill>
                <a:latin typeface="Verdana" pitchFamily="34" charset="0"/>
                <a:ea typeface="ＭＳ Ｐゴシック" pitchFamily="50" charset="-128"/>
              </a:defRPr>
            </a:lvl3pPr>
            <a:lvl4pPr marL="1600200" indent="-228600" eaLnBrk="0" hangingPunct="0">
              <a:defRPr kumimoji="1">
                <a:solidFill>
                  <a:schemeClr val="tx1"/>
                </a:solidFill>
                <a:latin typeface="Verdana" pitchFamily="34" charset="0"/>
                <a:ea typeface="ＭＳ Ｐゴシック" pitchFamily="50" charset="-128"/>
              </a:defRPr>
            </a:lvl4pPr>
            <a:lvl5pPr marL="2057400" indent="-228600" eaLnBrk="0" hangingPunct="0">
              <a:defRPr kumimoji="1">
                <a:solidFill>
                  <a:schemeClr val="tx1"/>
                </a:solidFill>
                <a:latin typeface="Verdana"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9pPr>
          </a:lstStyle>
          <a:p>
            <a:pPr eaLnBrk="1" hangingPunct="1"/>
            <a:fld id="{FFBDA431-087D-4B78-ADDD-BC61C62C770C}" type="slidenum">
              <a:rPr kumimoji="0" lang="en-US" altLang="ja-JP" smtClean="0"/>
              <a:pPr eaLnBrk="1" hangingPunct="1"/>
              <a:t>8</a:t>
            </a:fld>
            <a:endParaRPr kumimoji="0" lang="en-US" altLang="ja-JP" smtClean="0"/>
          </a:p>
        </p:txBody>
      </p:sp>
      <p:pic>
        <p:nvPicPr>
          <p:cNvPr id="20485" name="Picture 11" descr="488384064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125" y="620713"/>
            <a:ext cx="1909763" cy="283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3644900"/>
            <a:ext cx="1974850"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274638"/>
            <a:ext cx="8435975" cy="1143000"/>
          </a:xfrm>
        </p:spPr>
        <p:txBody>
          <a:bodyPr>
            <a:normAutofit fontScale="90000"/>
          </a:bodyPr>
          <a:lstStyle/>
          <a:p>
            <a:pPr eaLnBrk="1" fontAlgn="auto" hangingPunct="1">
              <a:spcAft>
                <a:spcPts val="0"/>
              </a:spcAft>
              <a:defRPr/>
            </a:pPr>
            <a:r>
              <a:rPr lang="ja-JP" altLang="en-US" dirty="0" smtClean="0"/>
              <a:t>企業理論をより深めるための参考文献</a:t>
            </a:r>
          </a:p>
        </p:txBody>
      </p:sp>
      <p:sp>
        <p:nvSpPr>
          <p:cNvPr id="12292" name="Rectangle 3"/>
          <p:cNvSpPr>
            <a:spLocks noGrp="1" noChangeArrowheads="1"/>
          </p:cNvSpPr>
          <p:nvPr>
            <p:ph idx="1"/>
          </p:nvPr>
        </p:nvSpPr>
        <p:spPr>
          <a:xfrm>
            <a:off x="684213" y="1484313"/>
            <a:ext cx="8270875" cy="4968875"/>
          </a:xfrm>
        </p:spPr>
        <p:txBody>
          <a:bodyPr>
            <a:normAutofit fontScale="92500" lnSpcReduction="10000"/>
          </a:bodyPr>
          <a:lstStyle/>
          <a:p>
            <a:pPr eaLnBrk="1" fontAlgn="auto" hangingPunct="1">
              <a:spcAft>
                <a:spcPts val="0"/>
              </a:spcAft>
              <a:buFont typeface="Arial" pitchFamily="34" charset="0"/>
              <a:buChar char="•"/>
              <a:defRPr/>
            </a:pPr>
            <a:r>
              <a:rPr lang="ja-JP" altLang="en-US" sz="2800" dirty="0" smtClean="0"/>
              <a:t>取引費用理論的企業論</a:t>
            </a:r>
          </a:p>
          <a:p>
            <a:pPr lvl="1" eaLnBrk="1" fontAlgn="auto" hangingPunct="1">
              <a:spcAft>
                <a:spcPts val="0"/>
              </a:spcAft>
              <a:buFont typeface="Arial" pitchFamily="34" charset="0"/>
              <a:buChar char="–"/>
              <a:defRPr/>
            </a:pPr>
            <a:r>
              <a:rPr lang="ja-JP" altLang="en-US" sz="2400" dirty="0" smtClean="0"/>
              <a:t>ロナルド・</a:t>
            </a:r>
            <a:r>
              <a:rPr lang="en-US" altLang="ja-JP" sz="2400" dirty="0" smtClean="0"/>
              <a:t>H</a:t>
            </a:r>
            <a:r>
              <a:rPr lang="ja-JP" altLang="en-US" sz="2400" dirty="0" smtClean="0"/>
              <a:t>・コース（宮沢健一ほか訳）</a:t>
            </a:r>
            <a:r>
              <a:rPr lang="en-US" altLang="ja-JP" sz="2400" dirty="0" smtClean="0"/>
              <a:t>『</a:t>
            </a:r>
            <a:r>
              <a:rPr lang="ja-JP" altLang="en-US" sz="2400" dirty="0" smtClean="0"/>
              <a:t>企業・市場・法</a:t>
            </a:r>
            <a:r>
              <a:rPr lang="en-US" altLang="ja-JP" sz="2400" dirty="0" smtClean="0"/>
              <a:t>』</a:t>
            </a:r>
            <a:r>
              <a:rPr lang="ja-JP" altLang="en-US" sz="2400" dirty="0" smtClean="0"/>
              <a:t>東洋経済新報社，</a:t>
            </a:r>
            <a:r>
              <a:rPr lang="en-US" altLang="ja-JP" sz="2400" dirty="0" smtClean="0"/>
              <a:t>1992</a:t>
            </a:r>
            <a:r>
              <a:rPr lang="ja-JP" altLang="en-US" sz="2400" dirty="0" smtClean="0"/>
              <a:t>年（原著</a:t>
            </a:r>
            <a:r>
              <a:rPr lang="en-US" altLang="ja-JP" sz="2400" dirty="0" smtClean="0"/>
              <a:t>1988</a:t>
            </a:r>
            <a:r>
              <a:rPr lang="ja-JP" altLang="en-US" sz="2400" dirty="0" smtClean="0"/>
              <a:t>年）。</a:t>
            </a:r>
          </a:p>
          <a:p>
            <a:pPr lvl="1" eaLnBrk="1" fontAlgn="auto" hangingPunct="1">
              <a:spcAft>
                <a:spcPts val="0"/>
              </a:spcAft>
              <a:buFont typeface="Arial" pitchFamily="34" charset="0"/>
              <a:buChar char="–"/>
              <a:defRPr/>
            </a:pPr>
            <a:r>
              <a:rPr lang="ja-JP" altLang="en-US" sz="2400" dirty="0" smtClean="0"/>
              <a:t>オリヴァー・</a:t>
            </a:r>
            <a:r>
              <a:rPr lang="en-US" altLang="ja-JP" sz="2400" dirty="0" smtClean="0"/>
              <a:t>E</a:t>
            </a:r>
            <a:r>
              <a:rPr lang="ja-JP" altLang="en-US" sz="2400" dirty="0" smtClean="0"/>
              <a:t>・ウィリアムソン（浅沼萬里・岩崎晃訳）</a:t>
            </a:r>
            <a:r>
              <a:rPr lang="en-US" altLang="ja-JP" sz="2400" dirty="0" smtClean="0"/>
              <a:t>『</a:t>
            </a:r>
            <a:r>
              <a:rPr lang="ja-JP" altLang="en-US" sz="2400" dirty="0" smtClean="0"/>
              <a:t>市場と企業組織</a:t>
            </a:r>
            <a:r>
              <a:rPr lang="en-US" altLang="ja-JP" sz="2400" dirty="0" smtClean="0"/>
              <a:t>』</a:t>
            </a:r>
            <a:r>
              <a:rPr lang="ja-JP" altLang="en-US" sz="2400" dirty="0" smtClean="0"/>
              <a:t>日本評論社，</a:t>
            </a:r>
            <a:r>
              <a:rPr lang="en-US" altLang="ja-JP" sz="2400" dirty="0" smtClean="0"/>
              <a:t>1980</a:t>
            </a:r>
            <a:r>
              <a:rPr lang="ja-JP" altLang="en-US" sz="2400" dirty="0" smtClean="0"/>
              <a:t>年（原著</a:t>
            </a:r>
            <a:r>
              <a:rPr lang="en-US" altLang="ja-JP" sz="2400" dirty="0" smtClean="0"/>
              <a:t>1975</a:t>
            </a:r>
            <a:r>
              <a:rPr lang="ja-JP" altLang="en-US" sz="2400" dirty="0" smtClean="0"/>
              <a:t>年）</a:t>
            </a:r>
          </a:p>
          <a:p>
            <a:pPr lvl="1" eaLnBrk="1" fontAlgn="auto" hangingPunct="1">
              <a:spcAft>
                <a:spcPts val="0"/>
              </a:spcAft>
              <a:buFont typeface="Arial" pitchFamily="34" charset="0"/>
              <a:buChar char="–"/>
              <a:defRPr/>
            </a:pPr>
            <a:r>
              <a:rPr lang="ja-JP" altLang="en-US" sz="2400" dirty="0" smtClean="0"/>
              <a:t>ポール・ミルグロム＆ジョン・ロバーツ（奥野正寛ほか訳）</a:t>
            </a:r>
            <a:r>
              <a:rPr lang="en-US" altLang="ja-JP" sz="2400" dirty="0" smtClean="0"/>
              <a:t>『</a:t>
            </a:r>
            <a:r>
              <a:rPr lang="ja-JP" altLang="en-US" sz="2400" dirty="0" smtClean="0"/>
              <a:t>組織の経済学</a:t>
            </a:r>
            <a:r>
              <a:rPr lang="en-US" altLang="ja-JP" sz="2400" dirty="0" smtClean="0"/>
              <a:t>』NTT</a:t>
            </a:r>
            <a:r>
              <a:rPr lang="ja-JP" altLang="en-US" sz="2400" dirty="0" smtClean="0"/>
              <a:t>出版，</a:t>
            </a:r>
            <a:r>
              <a:rPr lang="en-US" altLang="ja-JP" sz="2400" dirty="0" smtClean="0"/>
              <a:t>1997</a:t>
            </a:r>
            <a:r>
              <a:rPr lang="ja-JP" altLang="en-US" sz="2400" dirty="0" smtClean="0"/>
              <a:t>年（原著</a:t>
            </a:r>
            <a:r>
              <a:rPr lang="en-US" altLang="ja-JP" sz="2400" dirty="0" smtClean="0"/>
              <a:t>1992</a:t>
            </a:r>
            <a:r>
              <a:rPr lang="ja-JP" altLang="en-US" sz="2400" dirty="0" smtClean="0"/>
              <a:t>年）。</a:t>
            </a:r>
          </a:p>
          <a:p>
            <a:pPr eaLnBrk="1" fontAlgn="auto" hangingPunct="1">
              <a:spcAft>
                <a:spcPts val="0"/>
              </a:spcAft>
              <a:buFont typeface="Arial" pitchFamily="34" charset="0"/>
              <a:buChar char="•"/>
              <a:defRPr/>
            </a:pPr>
            <a:r>
              <a:rPr lang="ja-JP" altLang="en-US" sz="2800" dirty="0" smtClean="0"/>
              <a:t>経営史的企業論</a:t>
            </a:r>
          </a:p>
          <a:p>
            <a:pPr lvl="1" eaLnBrk="1" fontAlgn="auto" hangingPunct="1">
              <a:spcAft>
                <a:spcPts val="0"/>
              </a:spcAft>
              <a:buFont typeface="Arial" pitchFamily="34" charset="0"/>
              <a:buChar char="–"/>
              <a:defRPr/>
            </a:pPr>
            <a:r>
              <a:rPr lang="ja-JP" altLang="en-US" sz="2400" dirty="0" smtClean="0"/>
              <a:t>アルフレッド・</a:t>
            </a:r>
            <a:r>
              <a:rPr lang="en-US" altLang="ja-JP" sz="2400" dirty="0" smtClean="0"/>
              <a:t>D</a:t>
            </a:r>
            <a:r>
              <a:rPr lang="ja-JP" altLang="en-US" sz="2400" dirty="0" smtClean="0"/>
              <a:t>・チャンドラー</a:t>
            </a:r>
            <a:r>
              <a:rPr lang="en-US" altLang="ja-JP" sz="2400" dirty="0" smtClean="0"/>
              <a:t>Jr.</a:t>
            </a:r>
            <a:r>
              <a:rPr lang="ja-JP" altLang="en-US" sz="2400" dirty="0" smtClean="0"/>
              <a:t>（鳥羽欽一郎・小林袈裟治訳）</a:t>
            </a:r>
            <a:r>
              <a:rPr lang="en-US" altLang="ja-JP" sz="2400" dirty="0" smtClean="0"/>
              <a:t>『</a:t>
            </a:r>
            <a:r>
              <a:rPr lang="ja-JP" altLang="en-US" sz="2400" dirty="0" smtClean="0"/>
              <a:t>経営者の時代（上・下）</a:t>
            </a:r>
            <a:r>
              <a:rPr lang="en-US" altLang="ja-JP" sz="2400" dirty="0" smtClean="0"/>
              <a:t>』</a:t>
            </a:r>
            <a:r>
              <a:rPr lang="ja-JP" altLang="en-US" sz="2400" dirty="0" smtClean="0"/>
              <a:t>東洋経済新報社，</a:t>
            </a:r>
            <a:r>
              <a:rPr lang="en-US" altLang="ja-JP" sz="2400" dirty="0" smtClean="0"/>
              <a:t>1979</a:t>
            </a:r>
            <a:r>
              <a:rPr lang="ja-JP" altLang="en-US" sz="2400" dirty="0" smtClean="0"/>
              <a:t>年（原著</a:t>
            </a:r>
            <a:r>
              <a:rPr lang="en-US" altLang="ja-JP" sz="2400" dirty="0" smtClean="0"/>
              <a:t>1977</a:t>
            </a:r>
            <a:r>
              <a:rPr lang="ja-JP" altLang="en-US" sz="2400" dirty="0" smtClean="0"/>
              <a:t>年）。</a:t>
            </a:r>
            <a:endParaRPr lang="en-US" altLang="ja-JP" sz="2400" dirty="0" smtClean="0"/>
          </a:p>
          <a:p>
            <a:pPr eaLnBrk="1" fontAlgn="auto" hangingPunct="1">
              <a:spcAft>
                <a:spcPts val="0"/>
              </a:spcAft>
              <a:buFont typeface="Arial" pitchFamily="34" charset="0"/>
              <a:buChar char="•"/>
              <a:defRPr/>
            </a:pPr>
            <a:r>
              <a:rPr lang="ja-JP" altLang="en-US" sz="2800" dirty="0" smtClean="0"/>
              <a:t>大学院に進学して産業・企業研究を行おうとする者は，以上は必読文献。</a:t>
            </a:r>
          </a:p>
        </p:txBody>
      </p:sp>
      <p:sp>
        <p:nvSpPr>
          <p:cNvPr id="21508" name="スライド番号プレースホル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Verdana" pitchFamily="34" charset="0"/>
                <a:ea typeface="ＭＳ Ｐゴシック" pitchFamily="50" charset="-128"/>
              </a:defRPr>
            </a:lvl1pPr>
            <a:lvl2pPr marL="742950" indent="-285750" eaLnBrk="0" hangingPunct="0">
              <a:defRPr kumimoji="1">
                <a:solidFill>
                  <a:schemeClr val="tx1"/>
                </a:solidFill>
                <a:latin typeface="Verdana" pitchFamily="34" charset="0"/>
                <a:ea typeface="ＭＳ Ｐゴシック" pitchFamily="50" charset="-128"/>
              </a:defRPr>
            </a:lvl2pPr>
            <a:lvl3pPr marL="1143000" indent="-228600" eaLnBrk="0" hangingPunct="0">
              <a:defRPr kumimoji="1">
                <a:solidFill>
                  <a:schemeClr val="tx1"/>
                </a:solidFill>
                <a:latin typeface="Verdana" pitchFamily="34" charset="0"/>
                <a:ea typeface="ＭＳ Ｐゴシック" pitchFamily="50" charset="-128"/>
              </a:defRPr>
            </a:lvl3pPr>
            <a:lvl4pPr marL="1600200" indent="-228600" eaLnBrk="0" hangingPunct="0">
              <a:defRPr kumimoji="1">
                <a:solidFill>
                  <a:schemeClr val="tx1"/>
                </a:solidFill>
                <a:latin typeface="Verdana" pitchFamily="34" charset="0"/>
                <a:ea typeface="ＭＳ Ｐゴシック" pitchFamily="50" charset="-128"/>
              </a:defRPr>
            </a:lvl4pPr>
            <a:lvl5pPr marL="2057400" indent="-228600" eaLnBrk="0" hangingPunct="0">
              <a:defRPr kumimoji="1">
                <a:solidFill>
                  <a:schemeClr val="tx1"/>
                </a:solidFill>
                <a:latin typeface="Verdana"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9pPr>
          </a:lstStyle>
          <a:p>
            <a:pPr eaLnBrk="1" hangingPunct="1"/>
            <a:fld id="{D112E5D4-87C6-406E-82EF-6C3366579270}" type="slidenum">
              <a:rPr kumimoji="0" lang="en-US" altLang="ja-JP" smtClean="0"/>
              <a:pPr eaLnBrk="1" hangingPunct="1"/>
              <a:t>9</a:t>
            </a:fld>
            <a:endParaRPr kumimoji="0" lang="en-US" altLang="ja-JP"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復興シンポ">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復興シンポ</Template>
  <TotalTime>1434</TotalTime>
  <Words>2348</Words>
  <Application>Microsoft Office PowerPoint</Application>
  <PresentationFormat>画面に合わせる (4:3)</PresentationFormat>
  <Paragraphs>239</Paragraphs>
  <Slides>25</Slides>
  <Notes>3</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25</vt:i4>
      </vt:variant>
    </vt:vector>
  </HeadingPairs>
  <TitlesOfParts>
    <vt:vector size="27" baseType="lpstr">
      <vt:lpstr>復興シンポ</vt:lpstr>
      <vt:lpstr>ビットマップ イメージ</vt:lpstr>
      <vt:lpstr>１　ガイダンス</vt:lpstr>
      <vt:lpstr>担当教員自己紹介</vt:lpstr>
      <vt:lpstr>担当科目・研究テーマ</vt:lpstr>
      <vt:lpstr>研究成果の例</vt:lpstr>
      <vt:lpstr>授業の目的</vt:lpstr>
      <vt:lpstr>到達目標</vt:lpstr>
      <vt:lpstr>過渡期の日本企業</vt:lpstr>
      <vt:lpstr>参考文献について</vt:lpstr>
      <vt:lpstr>企業理論をより深めるための参考文献</vt:lpstr>
      <vt:lpstr>経済用語辞典</vt:lpstr>
      <vt:lpstr>授業の予定</vt:lpstr>
      <vt:lpstr>授業運営の考え方</vt:lpstr>
      <vt:lpstr>授業の進め方</vt:lpstr>
      <vt:lpstr>予習と復習について</vt:lpstr>
      <vt:lpstr>教員への連絡方法</vt:lpstr>
      <vt:lpstr>オフィス・アワーについて </vt:lpstr>
      <vt:lpstr>成績評価について</vt:lpstr>
      <vt:lpstr>小テストの実施方法について（１）</vt:lpstr>
      <vt:lpstr>小テストの実施について（２）</vt:lpstr>
      <vt:lpstr>発言について</vt:lpstr>
      <vt:lpstr>留意事項</vt:lpstr>
      <vt:lpstr>連絡・質問について</vt:lpstr>
      <vt:lpstr>他科目との関連性について </vt:lpstr>
      <vt:lpstr>学部研究生で授業聴講を希望する人へ</vt:lpstr>
      <vt:lpstr>Webで文献・経済資料を探す</vt:lpstr>
    </vt:vector>
  </TitlesOfParts>
  <Company>東北大学大学院経済学研究科</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2002年度後期「企業論」ガイダンス</dc:title>
  <dc:creator>川端望</dc:creator>
  <cp:lastModifiedBy>Nozomu</cp:lastModifiedBy>
  <cp:revision>146</cp:revision>
  <cp:lastPrinted>2016-09-28T03:57:25Z</cp:lastPrinted>
  <dcterms:created xsi:type="dcterms:W3CDTF">2002-09-28T04:37:41Z</dcterms:created>
  <dcterms:modified xsi:type="dcterms:W3CDTF">2016-10-05T03:08:12Z</dcterms:modified>
</cp:coreProperties>
</file>