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0"/>
  </p:notesMasterIdLst>
  <p:handoutMasterIdLst>
    <p:handoutMasterId r:id="rId21"/>
  </p:handoutMasterIdLst>
  <p:sldIdLst>
    <p:sldId id="305" r:id="rId2"/>
    <p:sldId id="329" r:id="rId3"/>
    <p:sldId id="333" r:id="rId4"/>
    <p:sldId id="326" r:id="rId5"/>
    <p:sldId id="327" r:id="rId6"/>
    <p:sldId id="328" r:id="rId7"/>
    <p:sldId id="306" r:id="rId8"/>
    <p:sldId id="307" r:id="rId9"/>
    <p:sldId id="308" r:id="rId10"/>
    <p:sldId id="324" r:id="rId11"/>
    <p:sldId id="310" r:id="rId12"/>
    <p:sldId id="344" r:id="rId13"/>
    <p:sldId id="332" r:id="rId14"/>
    <p:sldId id="345" r:id="rId15"/>
    <p:sldId id="346" r:id="rId16"/>
    <p:sldId id="347" r:id="rId17"/>
    <p:sldId id="337" r:id="rId18"/>
    <p:sldId id="323" r:id="rId19"/>
  </p:sldIdLst>
  <p:sldSz cx="9144000" cy="6858000" type="screen4x3"/>
  <p:notesSz cx="6784975" cy="99298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4608" autoAdjust="0"/>
  </p:normalViewPr>
  <p:slideViewPr>
    <p:cSldViewPr>
      <p:cViewPr varScale="1">
        <p:scale>
          <a:sx n="79" d="100"/>
          <a:sy n="79" d="100"/>
        </p:scale>
        <p:origin x="-1459"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69635" name="Rectangle 3"/>
          <p:cNvSpPr>
            <a:spLocks noGrp="1" noChangeArrowheads="1"/>
          </p:cNvSpPr>
          <p:nvPr>
            <p:ph type="dt" sz="quarter" idx="1"/>
          </p:nvPr>
        </p:nvSpPr>
        <p:spPr bwMode="auto">
          <a:xfrm>
            <a:off x="3843338"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69636" name="Rectangle 4"/>
          <p:cNvSpPr>
            <a:spLocks noGrp="1" noChangeArrowheads="1"/>
          </p:cNvSpPr>
          <p:nvPr>
            <p:ph type="ftr" sz="quarter" idx="2"/>
          </p:nvPr>
        </p:nvSpPr>
        <p:spPr bwMode="auto">
          <a:xfrm>
            <a:off x="0"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69637" name="Rectangle 5"/>
          <p:cNvSpPr>
            <a:spLocks noGrp="1" noChangeArrowheads="1"/>
          </p:cNvSpPr>
          <p:nvPr>
            <p:ph type="sldNum" sz="quarter" idx="3"/>
          </p:nvPr>
        </p:nvSpPr>
        <p:spPr bwMode="auto">
          <a:xfrm>
            <a:off x="3843338"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B414353-F9C8-4D35-B94B-399495E250E8}" type="slidenum">
              <a:rPr lang="en-US" altLang="ja-JP"/>
              <a:pPr>
                <a:defRPr/>
              </a:pPr>
              <a:t>‹#›</a:t>
            </a:fld>
            <a:endParaRPr lang="en-US" altLang="ja-JP" dirty="0"/>
          </a:p>
        </p:txBody>
      </p:sp>
    </p:spTree>
    <p:extLst>
      <p:ext uri="{BB962C8B-B14F-4D97-AF65-F5344CB8AC3E}">
        <p14:creationId xmlns:p14="http://schemas.microsoft.com/office/powerpoint/2010/main" val="3480939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84995" name="Rectangle 3"/>
          <p:cNvSpPr>
            <a:spLocks noGrp="1" noChangeArrowheads="1"/>
          </p:cNvSpPr>
          <p:nvPr>
            <p:ph type="dt" idx="1"/>
          </p:nvPr>
        </p:nvSpPr>
        <p:spPr bwMode="auto">
          <a:xfrm>
            <a:off x="3843338"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32772" name="Rectangle 4"/>
          <p:cNvSpPr>
            <a:spLocks noRot="1" noChangeArrowheads="1" noTextEdit="1"/>
          </p:cNvSpPr>
          <p:nvPr>
            <p:ph type="sldImg" idx="2"/>
          </p:nvPr>
        </p:nvSpPr>
        <p:spPr bwMode="auto">
          <a:xfrm>
            <a:off x="909638"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5"/>
          <p:cNvSpPr>
            <a:spLocks noGrp="1" noChangeArrowheads="1"/>
          </p:cNvSpPr>
          <p:nvPr>
            <p:ph type="body" sz="quarter" idx="3"/>
          </p:nvPr>
        </p:nvSpPr>
        <p:spPr bwMode="auto">
          <a:xfrm>
            <a:off x="677863" y="4716463"/>
            <a:ext cx="5429250"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84998" name="Rectangle 6"/>
          <p:cNvSpPr>
            <a:spLocks noGrp="1" noChangeArrowheads="1"/>
          </p:cNvSpPr>
          <p:nvPr>
            <p:ph type="ftr" sz="quarter" idx="4"/>
          </p:nvPr>
        </p:nvSpPr>
        <p:spPr bwMode="auto">
          <a:xfrm>
            <a:off x="0"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84999" name="Rectangle 7"/>
          <p:cNvSpPr>
            <a:spLocks noGrp="1" noChangeArrowheads="1"/>
          </p:cNvSpPr>
          <p:nvPr>
            <p:ph type="sldNum" sz="quarter" idx="5"/>
          </p:nvPr>
        </p:nvSpPr>
        <p:spPr bwMode="auto">
          <a:xfrm>
            <a:off x="3843338"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6622F02-D3DE-4D57-A5BD-A3A6A52CD9AB}" type="slidenum">
              <a:rPr lang="en-US" altLang="ja-JP"/>
              <a:pPr>
                <a:defRPr/>
              </a:pPr>
              <a:t>‹#›</a:t>
            </a:fld>
            <a:endParaRPr lang="en-US" altLang="ja-JP" dirty="0"/>
          </a:p>
        </p:txBody>
      </p:sp>
    </p:spTree>
    <p:extLst>
      <p:ext uri="{BB962C8B-B14F-4D97-AF65-F5344CB8AC3E}">
        <p14:creationId xmlns:p14="http://schemas.microsoft.com/office/powerpoint/2010/main" val="35661720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56550" y="6356350"/>
            <a:ext cx="730250" cy="365125"/>
          </a:xfrm>
          <a:prstGeom prst="rect">
            <a:avLst/>
          </a:prstGeom>
        </p:spPr>
        <p:txBody>
          <a:bodyPr/>
          <a:lstStyle>
            <a:lvl1pPr>
              <a:defRPr/>
            </a:lvl1pPr>
          </a:lstStyle>
          <a:p>
            <a:pPr>
              <a:defRPr/>
            </a:pPr>
            <a:fld id="{B2C7D159-3B2E-4767-83EB-2A5B60EEE9B7}" type="slidenum">
              <a:rPr lang="en-US" altLang="ja-JP"/>
              <a:pPr>
                <a:defRPr/>
              </a:pPr>
              <a:t>‹#›</a:t>
            </a:fld>
            <a:endParaRPr lang="en-US" altLang="ja-JP" dirty="0"/>
          </a:p>
        </p:txBody>
      </p:sp>
    </p:spTree>
    <p:extLst>
      <p:ext uri="{BB962C8B-B14F-4D97-AF65-F5344CB8AC3E}">
        <p14:creationId xmlns:p14="http://schemas.microsoft.com/office/powerpoint/2010/main" val="78201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1CD2FF8-11A7-43D3-8C1A-B7C51E8AD53A}" type="slidenum">
              <a:rPr lang="en-US" altLang="ja-JP"/>
              <a:pPr>
                <a:defRPr/>
              </a:pPr>
              <a:t>‹#›</a:t>
            </a:fld>
            <a:endParaRPr lang="en-US" altLang="ja-JP" dirty="0"/>
          </a:p>
        </p:txBody>
      </p:sp>
    </p:spTree>
    <p:extLst>
      <p:ext uri="{BB962C8B-B14F-4D97-AF65-F5344CB8AC3E}">
        <p14:creationId xmlns:p14="http://schemas.microsoft.com/office/powerpoint/2010/main" val="340226386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568D93B-05A8-4425-9080-B4A4FEA0AB88}" type="slidenum">
              <a:rPr lang="en-US" altLang="ja-JP"/>
              <a:pPr>
                <a:defRPr/>
              </a:pPr>
              <a:t>‹#›</a:t>
            </a:fld>
            <a:endParaRPr lang="en-US" altLang="ja-JP" dirty="0"/>
          </a:p>
        </p:txBody>
      </p:sp>
    </p:spTree>
    <p:extLst>
      <p:ext uri="{BB962C8B-B14F-4D97-AF65-F5344CB8AC3E}">
        <p14:creationId xmlns:p14="http://schemas.microsoft.com/office/powerpoint/2010/main" val="9522244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332656"/>
            <a:ext cx="8243887" cy="1008112"/>
          </a:xfrm>
          <a:prstGeom prst="rect">
            <a:avLst/>
          </a:prstGeom>
        </p:spPr>
        <p:txBody>
          <a:bodyPr/>
          <a:lstStyle/>
          <a:p>
            <a:r>
              <a:rPr lang="ja-JP" altLang="en-US" smtClean="0"/>
              <a:t>マスター タイトルの書式設定</a:t>
            </a:r>
            <a:endParaRPr lang="ja-JP" altLang="en-US" dirty="0"/>
          </a:p>
        </p:txBody>
      </p:sp>
      <p:sp>
        <p:nvSpPr>
          <p:cNvPr id="3" name="テキスト プレースホルダ 2"/>
          <p:cNvSpPr>
            <a:spLocks noGrp="1"/>
          </p:cNvSpPr>
          <p:nvPr>
            <p:ph type="body" sz="half" idx="1"/>
          </p:nvPr>
        </p:nvSpPr>
        <p:spPr>
          <a:xfrm>
            <a:off x="457200" y="1412875"/>
            <a:ext cx="4038600" cy="467995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412875"/>
            <a:ext cx="4038600" cy="22637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829050"/>
            <a:ext cx="4038600" cy="22637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ja-JP"/>
          </a:p>
        </p:txBody>
      </p:sp>
      <p:sp>
        <p:nvSpPr>
          <p:cNvPr id="7"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xfrm>
            <a:off x="6553200" y="6248400"/>
            <a:ext cx="2133600" cy="457200"/>
          </a:xfrm>
          <a:prstGeom prst="rect">
            <a:avLst/>
          </a:prstGeom>
        </p:spPr>
        <p:txBody>
          <a:bodyPr/>
          <a:lstStyle>
            <a:lvl1pPr>
              <a:defRPr/>
            </a:lvl1pPr>
          </a:lstStyle>
          <a:p>
            <a:pPr>
              <a:defRPr/>
            </a:pPr>
            <a:fld id="{6D0EEBC3-A2A8-4EE2-91A9-79744B223B87}" type="slidenum">
              <a:rPr lang="en-US" altLang="ja-JP"/>
              <a:pPr>
                <a:defRPr/>
              </a:pPr>
              <a:t>‹#›</a:t>
            </a:fld>
            <a:endParaRPr lang="en-US" altLang="ja-JP" dirty="0"/>
          </a:p>
        </p:txBody>
      </p:sp>
    </p:spTree>
    <p:extLst>
      <p:ext uri="{BB962C8B-B14F-4D97-AF65-F5344CB8AC3E}">
        <p14:creationId xmlns:p14="http://schemas.microsoft.com/office/powerpoint/2010/main" val="292396655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24800" y="6356350"/>
            <a:ext cx="762000" cy="365125"/>
          </a:xfrm>
          <a:prstGeom prst="rect">
            <a:avLst/>
          </a:prstGeom>
        </p:spPr>
        <p:txBody>
          <a:bodyPr/>
          <a:lstStyle>
            <a:lvl1pPr algn="r">
              <a:defRPr/>
            </a:lvl1pPr>
          </a:lstStyle>
          <a:p>
            <a:pPr>
              <a:defRPr/>
            </a:pPr>
            <a:fld id="{CC973A85-D50F-498D-81C3-95C102DEFEB2}" type="slidenum">
              <a:rPr lang="en-US" altLang="ja-JP"/>
              <a:pPr>
                <a:defRPr/>
              </a:pPr>
              <a:t>‹#›</a:t>
            </a:fld>
            <a:endParaRPr lang="en-US" altLang="ja-JP" dirty="0"/>
          </a:p>
        </p:txBody>
      </p:sp>
    </p:spTree>
    <p:extLst>
      <p:ext uri="{BB962C8B-B14F-4D97-AF65-F5344CB8AC3E}">
        <p14:creationId xmlns:p14="http://schemas.microsoft.com/office/powerpoint/2010/main" val="4078475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682A5E3-6728-4BF0-B322-240F781A090B}" type="slidenum">
              <a:rPr lang="en-US" altLang="ja-JP"/>
              <a:pPr>
                <a:defRPr/>
              </a:pPr>
              <a:t>‹#›</a:t>
            </a:fld>
            <a:endParaRPr lang="en-US" altLang="ja-JP" dirty="0"/>
          </a:p>
        </p:txBody>
      </p:sp>
    </p:spTree>
    <p:extLst>
      <p:ext uri="{BB962C8B-B14F-4D97-AF65-F5344CB8AC3E}">
        <p14:creationId xmlns:p14="http://schemas.microsoft.com/office/powerpoint/2010/main" val="3269920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7956550" y="6356350"/>
            <a:ext cx="730250" cy="365125"/>
          </a:xfrm>
          <a:prstGeom prst="rect">
            <a:avLst/>
          </a:prstGeom>
        </p:spPr>
        <p:txBody>
          <a:bodyPr/>
          <a:lstStyle>
            <a:lvl1pPr>
              <a:defRPr/>
            </a:lvl1pPr>
          </a:lstStyle>
          <a:p>
            <a:pPr>
              <a:defRPr/>
            </a:pPr>
            <a:fld id="{4756AFDB-8116-4265-8997-FC7E74531F4A}" type="slidenum">
              <a:rPr lang="en-US" altLang="ja-JP"/>
              <a:pPr>
                <a:defRPr/>
              </a:pPr>
              <a:t>‹#›</a:t>
            </a:fld>
            <a:endParaRPr lang="en-US" altLang="ja-JP" dirty="0"/>
          </a:p>
        </p:txBody>
      </p:sp>
    </p:spTree>
    <p:extLst>
      <p:ext uri="{BB962C8B-B14F-4D97-AF65-F5344CB8AC3E}">
        <p14:creationId xmlns:p14="http://schemas.microsoft.com/office/powerpoint/2010/main" val="332426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084982"/>
          </a:xfrm>
          <a:prstGeom prst="rect">
            <a:avLst/>
          </a:prstGeom>
        </p:spPr>
        <p:txBody>
          <a:bodyPr/>
          <a:lstStyle>
            <a:lvl1pPr>
              <a:defRPr/>
            </a:lvl1pPr>
          </a:lstStyle>
          <a:p>
            <a:r>
              <a:rPr lang="ja-JP" altLang="en-US" smtClean="0"/>
              <a:t>マスター タイトルの書式設定</a:t>
            </a:r>
            <a:endParaRPr lang="ja-JP" altLang="en-US" dirty="0"/>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9" name="スライド番号プレースホルダー 8"/>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291887A-9D24-4B72-9D2B-4A62C7E7389A}" type="slidenum">
              <a:rPr lang="en-US" altLang="ja-JP"/>
              <a:pPr>
                <a:defRPr/>
              </a:pPr>
              <a:t>‹#›</a:t>
            </a:fld>
            <a:endParaRPr lang="en-US" altLang="ja-JP" dirty="0"/>
          </a:p>
        </p:txBody>
      </p:sp>
    </p:spTree>
    <p:extLst>
      <p:ext uri="{BB962C8B-B14F-4D97-AF65-F5344CB8AC3E}">
        <p14:creationId xmlns:p14="http://schemas.microsoft.com/office/powerpoint/2010/main" val="1345555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5" name="スライド番号プレースホルダー 4"/>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3614760-06F1-430C-B570-3B25DF532F90}" type="slidenum">
              <a:rPr lang="en-US" altLang="ja-JP"/>
              <a:pPr>
                <a:defRPr/>
              </a:pPr>
              <a:t>‹#›</a:t>
            </a:fld>
            <a:endParaRPr lang="en-US" altLang="ja-JP" dirty="0"/>
          </a:p>
        </p:txBody>
      </p:sp>
    </p:spTree>
    <p:extLst>
      <p:ext uri="{BB962C8B-B14F-4D97-AF65-F5344CB8AC3E}">
        <p14:creationId xmlns:p14="http://schemas.microsoft.com/office/powerpoint/2010/main" val="175794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4" name="スライド番号プレースホルダー 3"/>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C290E0A-17A1-434E-8ABA-008327EEC483}" type="slidenum">
              <a:rPr lang="en-US" altLang="ja-JP"/>
              <a:pPr>
                <a:defRPr/>
              </a:pPr>
              <a:t>‹#›</a:t>
            </a:fld>
            <a:endParaRPr lang="en-US" altLang="ja-JP" dirty="0"/>
          </a:p>
        </p:txBody>
      </p:sp>
    </p:spTree>
    <p:extLst>
      <p:ext uri="{BB962C8B-B14F-4D97-AF65-F5344CB8AC3E}">
        <p14:creationId xmlns:p14="http://schemas.microsoft.com/office/powerpoint/2010/main" val="322405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3008313" cy="1080120"/>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332656"/>
            <a:ext cx="5111750" cy="579350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1335809-1F18-42E8-9A21-DCF37FFBF24A}" type="slidenum">
              <a:rPr lang="en-US" altLang="ja-JP"/>
              <a:pPr>
                <a:defRPr/>
              </a:pPr>
              <a:t>‹#›</a:t>
            </a:fld>
            <a:endParaRPr lang="en-US" altLang="ja-JP" dirty="0"/>
          </a:p>
        </p:txBody>
      </p:sp>
    </p:spTree>
    <p:extLst>
      <p:ext uri="{BB962C8B-B14F-4D97-AF65-F5344CB8AC3E}">
        <p14:creationId xmlns:p14="http://schemas.microsoft.com/office/powerpoint/2010/main" val="345593154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F10C680-DD60-4418-AE8E-5F92D1C8D04A}" type="slidenum">
              <a:rPr lang="en-US" altLang="ja-JP"/>
              <a:pPr>
                <a:defRPr/>
              </a:pPr>
              <a:t>‹#›</a:t>
            </a:fld>
            <a:endParaRPr lang="en-US" altLang="ja-JP" dirty="0"/>
          </a:p>
        </p:txBody>
      </p:sp>
    </p:spTree>
    <p:extLst>
      <p:ext uri="{BB962C8B-B14F-4D97-AF65-F5344CB8AC3E}">
        <p14:creationId xmlns:p14="http://schemas.microsoft.com/office/powerpoint/2010/main" val="3980002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タイトル 1"/>
          <p:cNvSpPr txBox="1">
            <a:spLocks/>
          </p:cNvSpPr>
          <p:nvPr/>
        </p:nvSpPr>
        <p:spPr>
          <a:xfrm>
            <a:off x="250825" y="46038"/>
            <a:ext cx="8713788" cy="287337"/>
          </a:xfrm>
          <a:prstGeom prst="rect">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a:normAutofit/>
          </a:bodyPr>
          <a:lstStyle>
            <a:lvl1pPr algn="ctr" defTabSz="914400" rtl="0" eaLnBrk="1" latinLnBrk="0" hangingPunct="1">
              <a:spcBef>
                <a:spcPct val="0"/>
              </a:spcBef>
              <a:buNone/>
              <a:defRPr kumimoji="1" sz="1050" kern="1200">
                <a:solidFill>
                  <a:schemeClr val="tx1"/>
                </a:solidFill>
                <a:latin typeface="+mj-lt"/>
                <a:ea typeface="+mj-ea"/>
                <a:cs typeface="+mj-cs"/>
              </a:defRPr>
            </a:lvl1pPr>
          </a:lstStyle>
          <a:p>
            <a:pPr algn="r">
              <a:defRPr/>
            </a:pPr>
            <a:r>
              <a:rPr lang="ja-JP" altLang="en-US" sz="1200" dirty="0" smtClean="0">
                <a:solidFill>
                  <a:schemeClr val="bg1"/>
                </a:solidFill>
              </a:rPr>
              <a:t>企業論　</a:t>
            </a:r>
            <a:r>
              <a:rPr lang="en-US" altLang="ja-JP" sz="1200" dirty="0" smtClean="0">
                <a:solidFill>
                  <a:schemeClr val="bg1"/>
                </a:solidFill>
              </a:rPr>
              <a:t>2016</a:t>
            </a:r>
            <a:r>
              <a:rPr lang="ja-JP" altLang="en-US" dirty="0" smtClean="0"/>
              <a:t>　　　　　　　　　　　　　　　　　　　　　　　　　　　　　　　　　　　　　　　　　　　　　　　　　　　　　　　　　　　　　　　　　　　　</a:t>
            </a:r>
            <a:endParaRPr lang="ja-JP" alt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７　終わりに</a:t>
            </a:r>
          </a:p>
        </p:txBody>
      </p:sp>
      <p:sp>
        <p:nvSpPr>
          <p:cNvPr id="14339" name="Rectangle 6"/>
          <p:cNvSpPr>
            <a:spLocks noGrp="1" noChangeArrowheads="1"/>
          </p:cNvSpPr>
          <p:nvPr>
            <p:ph type="subTitle"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2016</a:t>
            </a:r>
            <a:r>
              <a:rPr lang="ja-JP" altLang="en-US" smtClean="0"/>
              <a:t>年度「企業論」</a:t>
            </a:r>
          </a:p>
          <a:p>
            <a:pPr eaLnBrk="1" hangingPunct="1"/>
            <a:r>
              <a:rPr lang="ja-JP" altLang="en-US" smtClean="0"/>
              <a:t>川端　望</a:t>
            </a:r>
          </a:p>
        </p:txBody>
      </p:sp>
      <p:sp>
        <p:nvSpPr>
          <p:cNvPr id="14340" name="Rectangle 18"/>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F330BD9-CFF5-4AAD-B44B-41332ABB41E2}" type="slidenum">
              <a:rPr kumimoji="0" lang="en-US" altLang="ja-JP" smtClean="0"/>
              <a:pPr eaLnBrk="1" hangingPunct="1"/>
              <a:t>1</a:t>
            </a:fld>
            <a:endParaRPr kumimoji="0" lang="en-US" altLang="ja-JP"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107950" y="457200"/>
            <a:ext cx="8928100" cy="10271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ja-JP" altLang="en-US" sz="4000" dirty="0" smtClean="0"/>
              <a:t>日本の企業システムにおける評価の論理（２）</a:t>
            </a:r>
          </a:p>
        </p:txBody>
      </p:sp>
      <p:sp>
        <p:nvSpPr>
          <p:cNvPr id="25603" name="Rectangle 3"/>
          <p:cNvSpPr>
            <a:spLocks noGrp="1" noChangeArrowheads="1"/>
          </p:cNvSpPr>
          <p:nvPr>
            <p:ph idx="1"/>
          </p:nvPr>
        </p:nvSpPr>
        <p:spPr bwMode="auto">
          <a:xfrm>
            <a:off x="457200" y="1600200"/>
            <a:ext cx="8229600" cy="5257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p>
            <a:pPr eaLnBrk="1" hangingPunct="1">
              <a:defRPr/>
            </a:pPr>
            <a:r>
              <a:rPr lang="ja-JP" altLang="en-US" dirty="0" smtClean="0"/>
              <a:t>長期継続的関係における評価</a:t>
            </a:r>
          </a:p>
          <a:p>
            <a:pPr lvl="1" eaLnBrk="1" hangingPunct="1">
              <a:defRPr/>
            </a:pPr>
            <a:r>
              <a:rPr lang="ja-JP" altLang="en-US" dirty="0" smtClean="0"/>
              <a:t>企業は働き手の供給する財・サービスだけでなく，働き手自体をまるごと，企業発展に貢献するかどうかを基準にして評価する</a:t>
            </a:r>
          </a:p>
          <a:p>
            <a:pPr eaLnBrk="1" hangingPunct="1">
              <a:defRPr/>
            </a:pPr>
            <a:r>
              <a:rPr lang="ja-JP" altLang="en-US" dirty="0" smtClean="0"/>
              <a:t>個々の取引について権利・義務は曖昧化する。</a:t>
            </a:r>
          </a:p>
          <a:p>
            <a:pPr lvl="1" eaLnBrk="1" hangingPunct="1">
              <a:defRPr/>
            </a:pPr>
            <a:r>
              <a:rPr lang="ja-JP" altLang="en-US" dirty="0" smtClean="0"/>
              <a:t>長期的関係であることが前提なので，個々の取引については透明で対等な交換にならなくてもよいとみなされがちである。</a:t>
            </a:r>
            <a:endParaRPr lang="en-US" altLang="ja-JP" dirty="0" smtClean="0"/>
          </a:p>
          <a:p>
            <a:pPr eaLnBrk="1" hangingPunct="1">
              <a:defRPr/>
            </a:pPr>
            <a:r>
              <a:rPr lang="ja-JP" altLang="en-US" dirty="0"/>
              <a:t>その前提は</a:t>
            </a:r>
            <a:r>
              <a:rPr lang="ja-JP" altLang="en-US" dirty="0" smtClean="0"/>
              <a:t>，長期継続的関係に入っていることで，犠牲にされる取引</a:t>
            </a:r>
            <a:r>
              <a:rPr lang="en-US" altLang="ja-JP" dirty="0" smtClean="0"/>
              <a:t>1</a:t>
            </a:r>
            <a:r>
              <a:rPr lang="ja-JP" altLang="en-US" dirty="0" smtClean="0"/>
              <a:t>回ごとの利益を上回る利益が長期的にはあると期待できること。</a:t>
            </a:r>
          </a:p>
        </p:txBody>
      </p:sp>
      <p:sp>
        <p:nvSpPr>
          <p:cNvPr id="2355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79AEAED-ED00-4325-8203-777DD311B10E}" type="slidenum">
              <a:rPr kumimoji="0" lang="en-US" altLang="ja-JP" smtClean="0"/>
              <a:pPr eaLnBrk="1" hangingPunct="1"/>
              <a:t>10</a:t>
            </a:fld>
            <a:endParaRPr kumimoji="0" lang="en-US" altLang="ja-JP"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457200"/>
            <a:ext cx="8507413" cy="1171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日本企業におけるメンバーシップの範囲</a:t>
            </a:r>
          </a:p>
        </p:txBody>
      </p:sp>
      <p:sp>
        <p:nvSpPr>
          <p:cNvPr id="24579" name="Rectangle 3"/>
          <p:cNvSpPr>
            <a:spLocks noGrp="1" noChangeArrowheads="1"/>
          </p:cNvSpPr>
          <p:nvPr>
            <p:ph idx="1"/>
          </p:nvPr>
        </p:nvSpPr>
        <p:spPr bwMode="auto">
          <a:xfrm>
            <a:off x="457200" y="1719263"/>
            <a:ext cx="822960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mtClean="0"/>
              <a:t>長期雇用の男子労働者は強いメンバーシップを認められてきた（「ウチの従業員」）。</a:t>
            </a:r>
          </a:p>
          <a:p>
            <a:pPr lvl="1" eaLnBrk="1" hangingPunct="1">
              <a:lnSpc>
                <a:spcPct val="90000"/>
              </a:lnSpc>
            </a:pPr>
            <a:r>
              <a:rPr lang="ja-JP" altLang="en-US" smtClean="0"/>
              <a:t>女性労働者も「ウチ」であるが，「ウチ」の規範自体が，女性労働者をグレードの低い短期的な関係の対象としてきた。</a:t>
            </a:r>
          </a:p>
          <a:p>
            <a:pPr eaLnBrk="1" hangingPunct="1">
              <a:lnSpc>
                <a:spcPct val="90000"/>
              </a:lnSpc>
            </a:pPr>
            <a:r>
              <a:rPr lang="ja-JP" altLang="en-US" smtClean="0"/>
              <a:t>非正規労働者はよりドライで短期的な関係の対象であって「ウチ」ではなかった。</a:t>
            </a:r>
          </a:p>
          <a:p>
            <a:pPr eaLnBrk="1" hangingPunct="1">
              <a:lnSpc>
                <a:spcPct val="90000"/>
              </a:lnSpc>
            </a:pPr>
            <a:r>
              <a:rPr lang="ja-JP" altLang="en-US" smtClean="0"/>
              <a:t>有力サプライヤーは，「ウチ」ではないがある程度までそれに近い性格を持っていた。</a:t>
            </a:r>
          </a:p>
          <a:p>
            <a:pPr eaLnBrk="1" hangingPunct="1">
              <a:lnSpc>
                <a:spcPct val="90000"/>
              </a:lnSpc>
            </a:pPr>
            <a:r>
              <a:rPr lang="ja-JP" altLang="en-US" smtClean="0"/>
              <a:t>メインバンク，株主は「ウチ」ではなかった。</a:t>
            </a:r>
          </a:p>
        </p:txBody>
      </p:sp>
      <p:sp>
        <p:nvSpPr>
          <p:cNvPr id="2458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DB16A51-B897-4223-9769-BA7B918709D9}" type="slidenum">
              <a:rPr kumimoji="0" lang="en-US" altLang="ja-JP" smtClean="0"/>
              <a:pPr eaLnBrk="1" hangingPunct="1"/>
              <a:t>11</a:t>
            </a:fld>
            <a:endParaRPr kumimoji="0" lang="en-US" altLang="ja-JP"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179388" y="457200"/>
            <a:ext cx="8856662" cy="1100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メンバーシップ中心の制度と市場・資本主義の要請の相互作用</a:t>
            </a:r>
          </a:p>
        </p:txBody>
      </p:sp>
      <p:sp>
        <p:nvSpPr>
          <p:cNvPr id="22531" name="Rectangle 3"/>
          <p:cNvSpPr>
            <a:spLocks noGrp="1" noChangeArrowheads="1"/>
          </p:cNvSpPr>
          <p:nvPr>
            <p:ph idx="1"/>
          </p:nvPr>
        </p:nvSpPr>
        <p:spPr>
          <a:xfrm>
            <a:off x="468313" y="1700213"/>
            <a:ext cx="8229600" cy="4968875"/>
          </a:xfrm>
        </p:spPr>
        <p:txBody>
          <a:bodyPr>
            <a:normAutofit lnSpcReduction="10000"/>
          </a:bodyPr>
          <a:lstStyle/>
          <a:p>
            <a:pPr eaLnBrk="1" hangingPunct="1">
              <a:defRPr/>
            </a:pPr>
            <a:r>
              <a:rPr lang="ja-JP" altLang="en-US" sz="2800" dirty="0" smtClean="0"/>
              <a:t>この制度は，市場・資本の要請する基本的形式（取引期間の明確化・契約の明示化・個人の独立性など）と矛盾している（日本の取引慣行の</a:t>
            </a:r>
            <a:r>
              <a:rPr lang="ja-JP" altLang="en-US" sz="2800" u="sng" dirty="0" smtClean="0"/>
              <a:t>特殊性</a:t>
            </a:r>
            <a:r>
              <a:rPr lang="ja-JP" altLang="en-US" sz="2800" dirty="0" smtClean="0"/>
              <a:t>）。</a:t>
            </a:r>
          </a:p>
          <a:p>
            <a:pPr eaLnBrk="1" hangingPunct="1">
              <a:defRPr/>
            </a:pPr>
            <a:r>
              <a:rPr lang="ja-JP" altLang="en-US" sz="2800" dirty="0" smtClean="0"/>
              <a:t>長期継続取引が経済的に妥当する条件がある場合には，メンバーシップ中心の制度が市場・資本の要請する経済的効率性に親和的なこともある（</a:t>
            </a:r>
            <a:r>
              <a:rPr lang="en-US" altLang="ja-JP" sz="2800" dirty="0" smtClean="0"/>
              <a:t>1980</a:t>
            </a:r>
            <a:r>
              <a:rPr lang="ja-JP" altLang="en-US" sz="2800" dirty="0" smtClean="0"/>
              <a:t>年代までの日本企業の成長。</a:t>
            </a:r>
            <a:r>
              <a:rPr lang="ja-JP" altLang="en-US" sz="2800" u="sng" dirty="0" smtClean="0"/>
              <a:t>効率的であったという意味での普遍性</a:t>
            </a:r>
            <a:r>
              <a:rPr lang="ja-JP" altLang="en-US" sz="2800" dirty="0" smtClean="0"/>
              <a:t>）。</a:t>
            </a:r>
          </a:p>
          <a:p>
            <a:pPr eaLnBrk="1" hangingPunct="1">
              <a:defRPr/>
            </a:pPr>
            <a:r>
              <a:rPr lang="ja-JP" altLang="en-US" sz="2800" dirty="0" smtClean="0"/>
              <a:t>形式上も内容上も，メンバーシップが市場・資本の要請に答えられなくなると，矛盾が大きくなる（バブル崩壊以後の日本企業。</a:t>
            </a:r>
            <a:r>
              <a:rPr lang="ja-JP" altLang="en-US" sz="2800" u="sng" dirty="0" smtClean="0"/>
              <a:t>特殊でかつ非効率</a:t>
            </a:r>
            <a:r>
              <a:rPr lang="ja-JP" altLang="en-US" sz="2800" dirty="0" smtClean="0"/>
              <a:t>とみなされる）。</a:t>
            </a:r>
          </a:p>
        </p:txBody>
      </p:sp>
      <p:sp>
        <p:nvSpPr>
          <p:cNvPr id="2560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DB70EAB-A4E8-4B6A-960A-A84E6FFDB563}" type="slidenum">
              <a:rPr kumimoji="0" lang="en-US" altLang="ja-JP" smtClean="0"/>
              <a:pPr eaLnBrk="1" hangingPunct="1"/>
              <a:t>12</a:t>
            </a:fld>
            <a:endParaRPr kumimoji="0" lang="en-US" altLang="ja-JP"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457200"/>
            <a:ext cx="8229600" cy="955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日本企業変革への動力</a:t>
            </a:r>
          </a:p>
        </p:txBody>
      </p:sp>
      <p:sp>
        <p:nvSpPr>
          <p:cNvPr id="26627" name="Rectangle 3"/>
          <p:cNvSpPr>
            <a:spLocks noGrp="1" noChangeArrowheads="1"/>
          </p:cNvSpPr>
          <p:nvPr>
            <p:ph idx="1"/>
          </p:nvPr>
        </p:nvSpPr>
        <p:spPr bwMode="auto">
          <a:xfrm>
            <a:off x="323850" y="1196975"/>
            <a:ext cx="8362950" cy="5661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pPr>
            <a:r>
              <a:rPr lang="ja-JP" altLang="en-US" sz="2200" smtClean="0"/>
              <a:t>変化の根底：成長率の低下＝長期継続的関係に期待できる利益の低下。</a:t>
            </a:r>
            <a:endParaRPr lang="en-US" altLang="ja-JP" sz="2200" smtClean="0"/>
          </a:p>
          <a:p>
            <a:pPr eaLnBrk="1" hangingPunct="1">
              <a:lnSpc>
                <a:spcPct val="80000"/>
              </a:lnSpc>
            </a:pPr>
            <a:r>
              <a:rPr lang="ja-JP" altLang="en-US" sz="2200" smtClean="0"/>
              <a:t>変化の動力１：現在の市場経済・資本主義の要請に日本の企業システムが適合しない部分が，形式的にも内容上も拡大している</a:t>
            </a:r>
          </a:p>
          <a:p>
            <a:pPr lvl="1" eaLnBrk="1" hangingPunct="1">
              <a:lnSpc>
                <a:spcPct val="80000"/>
              </a:lnSpc>
            </a:pPr>
            <a:r>
              <a:rPr lang="ja-JP" altLang="en-US" sz="2000" smtClean="0"/>
              <a:t>先端技術とその変化への対応</a:t>
            </a:r>
          </a:p>
          <a:p>
            <a:pPr lvl="1" eaLnBrk="1" hangingPunct="1">
              <a:lnSpc>
                <a:spcPct val="80000"/>
              </a:lnSpc>
            </a:pPr>
            <a:r>
              <a:rPr lang="ja-JP" altLang="en-US" sz="2000" smtClean="0"/>
              <a:t>新興国・途上国のキャッチアップに対応</a:t>
            </a:r>
          </a:p>
          <a:p>
            <a:pPr lvl="1" eaLnBrk="1" hangingPunct="1">
              <a:lnSpc>
                <a:spcPct val="80000"/>
              </a:lnSpc>
            </a:pPr>
            <a:r>
              <a:rPr lang="ja-JP" altLang="en-US" sz="2000" smtClean="0"/>
              <a:t>高齢化・少子化への対応</a:t>
            </a:r>
          </a:p>
          <a:p>
            <a:pPr lvl="1" eaLnBrk="1" hangingPunct="1">
              <a:lnSpc>
                <a:spcPct val="80000"/>
              </a:lnSpc>
            </a:pPr>
            <a:r>
              <a:rPr lang="ja-JP" altLang="en-US" sz="2000" smtClean="0"/>
              <a:t>地球温暖化や原発の安全性を含む環境問題への対応</a:t>
            </a:r>
          </a:p>
          <a:p>
            <a:pPr lvl="1" eaLnBrk="1" hangingPunct="1">
              <a:lnSpc>
                <a:spcPct val="80000"/>
              </a:lnSpc>
            </a:pPr>
            <a:r>
              <a:rPr lang="ja-JP" altLang="en-US" sz="2000" smtClean="0"/>
              <a:t>取引関係のグローバル化への対応</a:t>
            </a:r>
          </a:p>
          <a:p>
            <a:pPr lvl="1" eaLnBrk="1" hangingPunct="1">
              <a:lnSpc>
                <a:spcPct val="80000"/>
              </a:lnSpc>
            </a:pPr>
            <a:r>
              <a:rPr lang="ja-JP" altLang="en-US" sz="2000" smtClean="0"/>
              <a:t>セーフティ・ネットの弱体化と貧困による社会不安</a:t>
            </a:r>
          </a:p>
          <a:p>
            <a:pPr eaLnBrk="1" hangingPunct="1">
              <a:lnSpc>
                <a:spcPct val="80000"/>
              </a:lnSpc>
            </a:pPr>
            <a:r>
              <a:rPr lang="ja-JP" altLang="en-US" sz="2200" smtClean="0"/>
              <a:t>変化の動力２：社会的圧力</a:t>
            </a:r>
          </a:p>
          <a:p>
            <a:pPr lvl="1" eaLnBrk="1" hangingPunct="1">
              <a:lnSpc>
                <a:spcPct val="80000"/>
              </a:lnSpc>
            </a:pPr>
            <a:r>
              <a:rPr lang="ja-JP" altLang="en-US" sz="2000" smtClean="0"/>
              <a:t>より企業の裁量と市場メカニズムの適用範囲を広げようとする傾向</a:t>
            </a:r>
            <a:endParaRPr lang="en-US" altLang="ja-JP" sz="2000" smtClean="0"/>
          </a:p>
          <a:p>
            <a:pPr lvl="1" eaLnBrk="1" hangingPunct="1">
              <a:lnSpc>
                <a:spcPct val="80000"/>
              </a:lnSpc>
            </a:pPr>
            <a:r>
              <a:rPr lang="ja-JP" altLang="en-US" sz="2000" smtClean="0"/>
              <a:t>格差・貧困問題を契機とした市場原理主義への失望</a:t>
            </a:r>
            <a:endParaRPr lang="en-US" altLang="ja-JP" sz="2000" smtClean="0"/>
          </a:p>
          <a:p>
            <a:pPr lvl="1" eaLnBrk="1" hangingPunct="1">
              <a:lnSpc>
                <a:spcPct val="80000"/>
              </a:lnSpc>
            </a:pPr>
            <a:r>
              <a:rPr lang="ja-JP" altLang="en-US" sz="2000" smtClean="0"/>
              <a:t>日本の企業システムの下で報われなかった女性の運動</a:t>
            </a:r>
            <a:endParaRPr lang="ja-JP" altLang="en-US" sz="2400" smtClean="0"/>
          </a:p>
          <a:p>
            <a:pPr eaLnBrk="1" hangingPunct="1">
              <a:lnSpc>
                <a:spcPct val="80000"/>
              </a:lnSpc>
            </a:pPr>
            <a:r>
              <a:rPr lang="ja-JP" altLang="en-US" sz="2200" smtClean="0"/>
              <a:t>変化の動力３：国際的要請</a:t>
            </a:r>
          </a:p>
          <a:p>
            <a:pPr lvl="1" eaLnBrk="1" hangingPunct="1">
              <a:lnSpc>
                <a:spcPct val="80000"/>
              </a:lnSpc>
            </a:pPr>
            <a:r>
              <a:rPr lang="ja-JP" altLang="en-US" sz="2000" smtClean="0"/>
              <a:t>取引の透明性強化</a:t>
            </a:r>
          </a:p>
          <a:p>
            <a:pPr lvl="1" eaLnBrk="1" hangingPunct="1">
              <a:lnSpc>
                <a:spcPct val="80000"/>
              </a:lnSpc>
            </a:pPr>
            <a:r>
              <a:rPr lang="ja-JP" altLang="en-US" sz="2000" smtClean="0"/>
              <a:t>男女共同参画</a:t>
            </a:r>
          </a:p>
          <a:p>
            <a:pPr lvl="1" eaLnBrk="1" hangingPunct="1">
              <a:lnSpc>
                <a:spcPct val="80000"/>
              </a:lnSpc>
            </a:pPr>
            <a:r>
              <a:rPr lang="ja-JP" altLang="en-US" sz="2000" smtClean="0"/>
              <a:t>地球温暖化や原発の安全性を含む環境問題</a:t>
            </a:r>
          </a:p>
        </p:txBody>
      </p:sp>
      <p:sp>
        <p:nvSpPr>
          <p:cNvPr id="2662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F6129DC6-7F0B-4D51-B627-889E2C9D6538}" type="slidenum">
              <a:rPr kumimoji="0" lang="en-US" altLang="ja-JP" smtClean="0"/>
              <a:pPr eaLnBrk="1" hangingPunct="1"/>
              <a:t>13</a:t>
            </a:fld>
            <a:endParaRPr kumimoji="0" lang="en-US" altLang="ja-JP"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68313" y="620713"/>
            <a:ext cx="8147050" cy="668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3600" smtClean="0"/>
              <a:t>雇用システム変容の程度</a:t>
            </a:r>
          </a:p>
        </p:txBody>
      </p:sp>
      <p:sp>
        <p:nvSpPr>
          <p:cNvPr id="9219" name="Rectangle 3"/>
          <p:cNvSpPr>
            <a:spLocks noGrp="1" noChangeArrowheads="1"/>
          </p:cNvSpPr>
          <p:nvPr>
            <p:ph idx="1"/>
          </p:nvPr>
        </p:nvSpPr>
        <p:spPr>
          <a:xfrm>
            <a:off x="468313" y="1628775"/>
            <a:ext cx="8002587" cy="5229225"/>
          </a:xfrm>
        </p:spPr>
        <p:txBody>
          <a:bodyPr>
            <a:normAutofit fontScale="92500" lnSpcReduction="20000"/>
          </a:bodyPr>
          <a:lstStyle/>
          <a:p>
            <a:pPr eaLnBrk="1" hangingPunct="1">
              <a:lnSpc>
                <a:spcPct val="110000"/>
              </a:lnSpc>
              <a:defRPr/>
            </a:pPr>
            <a:r>
              <a:rPr lang="ja-JP" altLang="en-US" sz="2400" dirty="0" smtClean="0"/>
              <a:t>男子正社員に対する長期雇用，右肩上がり賃金カーブは消滅していない。</a:t>
            </a:r>
          </a:p>
          <a:p>
            <a:pPr lvl="1" eaLnBrk="1" hangingPunct="1">
              <a:lnSpc>
                <a:spcPct val="110000"/>
              </a:lnSpc>
              <a:defRPr/>
            </a:pPr>
            <a:r>
              <a:rPr lang="ja-JP" altLang="en-US" sz="2200" dirty="0" smtClean="0"/>
              <a:t>大企業ではある程度維持されているが雇用に占める比率は低下。</a:t>
            </a:r>
          </a:p>
          <a:p>
            <a:pPr eaLnBrk="1" hangingPunct="1">
              <a:lnSpc>
                <a:spcPct val="110000"/>
              </a:lnSpc>
              <a:defRPr/>
            </a:pPr>
            <a:r>
              <a:rPr lang="ja-JP" altLang="en-US" sz="2400" dirty="0" smtClean="0"/>
              <a:t>職能資格制度・能力主義管理は未だに主流である。</a:t>
            </a:r>
          </a:p>
          <a:p>
            <a:pPr eaLnBrk="1" hangingPunct="1">
              <a:lnSpc>
                <a:spcPct val="110000"/>
              </a:lnSpc>
              <a:defRPr/>
            </a:pPr>
            <a:r>
              <a:rPr lang="ja-JP" altLang="en-US" sz="2400" dirty="0" smtClean="0"/>
              <a:t>二つの異なる理由により，従来の企業システムが適用される範囲が縮小している。</a:t>
            </a:r>
          </a:p>
          <a:p>
            <a:pPr lvl="1" eaLnBrk="1" hangingPunct="1">
              <a:lnSpc>
                <a:spcPct val="110000"/>
              </a:lnSpc>
              <a:defRPr/>
            </a:pPr>
            <a:r>
              <a:rPr lang="ja-JP" altLang="en-US" sz="2200" dirty="0" smtClean="0"/>
              <a:t>成果主義など，新たな賃金管理の広がり。</a:t>
            </a:r>
          </a:p>
          <a:p>
            <a:pPr lvl="1" eaLnBrk="1" hangingPunct="1">
              <a:lnSpc>
                <a:spcPct val="110000"/>
              </a:lnSpc>
              <a:defRPr/>
            </a:pPr>
            <a:r>
              <a:rPr lang="ja-JP" altLang="en-US" sz="2200" dirty="0" smtClean="0"/>
              <a:t>非正規雇用の広がり。</a:t>
            </a:r>
          </a:p>
          <a:p>
            <a:pPr eaLnBrk="1" hangingPunct="1">
              <a:lnSpc>
                <a:spcPct val="110000"/>
              </a:lnSpc>
              <a:defRPr/>
            </a:pPr>
            <a:r>
              <a:rPr lang="ja-JP" altLang="en-US" sz="2400" dirty="0" smtClean="0"/>
              <a:t>身分とメンバーシップを決定する二つの要因はなくなっていない。</a:t>
            </a:r>
          </a:p>
          <a:p>
            <a:pPr lvl="1" eaLnBrk="1" hangingPunct="1">
              <a:lnSpc>
                <a:spcPct val="110000"/>
              </a:lnSpc>
              <a:defRPr/>
            </a:pPr>
            <a:r>
              <a:rPr lang="ja-JP" altLang="en-US" sz="2200" dirty="0" smtClean="0"/>
              <a:t>ジェンダーバイアスは</a:t>
            </a:r>
            <a:r>
              <a:rPr lang="ja-JP" altLang="en-US" sz="2400" dirty="0" smtClean="0"/>
              <a:t>事実としてもある程度，規範としてはそれ以上に弱まっているが，なくなっていない。</a:t>
            </a:r>
          </a:p>
          <a:p>
            <a:pPr lvl="1" eaLnBrk="1" hangingPunct="1">
              <a:lnSpc>
                <a:spcPct val="110000"/>
              </a:lnSpc>
              <a:defRPr/>
            </a:pPr>
            <a:r>
              <a:rPr lang="ja-JP" altLang="en-US" sz="2400" dirty="0"/>
              <a:t>学校</a:t>
            </a:r>
            <a:r>
              <a:rPr lang="ja-JP" altLang="en-US" sz="2400" dirty="0" smtClean="0"/>
              <a:t>歴重視はなくなっていない。</a:t>
            </a:r>
          </a:p>
          <a:p>
            <a:pPr eaLnBrk="1" hangingPunct="1">
              <a:lnSpc>
                <a:spcPct val="110000"/>
              </a:lnSpc>
              <a:defRPr/>
            </a:pPr>
            <a:r>
              <a:rPr lang="ja-JP" altLang="en-US" sz="2400" dirty="0" smtClean="0"/>
              <a:t>転職市場は拡大しているが，職業別労働市場が確立したわけではない。</a:t>
            </a:r>
          </a:p>
        </p:txBody>
      </p:sp>
      <p:sp>
        <p:nvSpPr>
          <p:cNvPr id="2765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FEC72B4A-527E-4F8B-A92A-CF55A8ABC8F0}" type="slidenum">
              <a:rPr kumimoji="0" lang="en-US" altLang="ja-JP" smtClean="0"/>
              <a:pPr eaLnBrk="1" hangingPunct="1"/>
              <a:t>14</a:t>
            </a:fld>
            <a:endParaRPr kumimoji="0" lang="en-US" altLang="ja-JP"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611188" y="404813"/>
            <a:ext cx="7389812"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企業間関係システム（サプライヤー・システム）変容の程度</a:t>
            </a:r>
          </a:p>
        </p:txBody>
      </p:sp>
      <p:sp>
        <p:nvSpPr>
          <p:cNvPr id="28675" name="Rectangle 3"/>
          <p:cNvSpPr>
            <a:spLocks noGrp="1" noChangeArrowheads="1"/>
          </p:cNvSpPr>
          <p:nvPr>
            <p:ph idx="1"/>
          </p:nvPr>
        </p:nvSpPr>
        <p:spPr bwMode="auto">
          <a:xfrm>
            <a:off x="468313" y="1989138"/>
            <a:ext cx="8218487" cy="4608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pPr>
            <a:r>
              <a:rPr lang="ja-JP" altLang="en-US" sz="2700" smtClean="0"/>
              <a:t>三つの特異性を伴った独特の長期継続取引を強めたケースもあるが，弱めたケースもあり，対応は分かれている。</a:t>
            </a:r>
            <a:endParaRPr lang="en-US" altLang="ja-JP" sz="2700" smtClean="0"/>
          </a:p>
          <a:p>
            <a:pPr lvl="1" eaLnBrk="1" hangingPunct="1">
              <a:lnSpc>
                <a:spcPct val="80000"/>
              </a:lnSpc>
            </a:pPr>
            <a:r>
              <a:rPr lang="ja-JP" altLang="en-US" smtClean="0"/>
              <a:t>強めたケースでもサプライヤーの選別は厳しくなっている</a:t>
            </a:r>
          </a:p>
          <a:p>
            <a:pPr eaLnBrk="1" hangingPunct="1">
              <a:lnSpc>
                <a:spcPct val="80000"/>
              </a:lnSpc>
            </a:pPr>
            <a:r>
              <a:rPr lang="ja-JP" altLang="en-US" sz="2700" smtClean="0"/>
              <a:t>アーキテクチャの変化と，それに対する位置取り戦略が，対応の分岐に影響を与えている。</a:t>
            </a:r>
          </a:p>
          <a:p>
            <a:pPr lvl="1" eaLnBrk="1" hangingPunct="1">
              <a:lnSpc>
                <a:spcPct val="80000"/>
              </a:lnSpc>
            </a:pPr>
            <a:r>
              <a:rPr lang="ja-JP" altLang="en-US" sz="2300" smtClean="0"/>
              <a:t>従来のサプライヤー・システムはインテグラル・クローズ型と親和性が高い。</a:t>
            </a:r>
          </a:p>
          <a:p>
            <a:pPr lvl="1" eaLnBrk="1" hangingPunct="1">
              <a:lnSpc>
                <a:spcPct val="80000"/>
              </a:lnSpc>
            </a:pPr>
            <a:r>
              <a:rPr lang="ja-JP" altLang="en-US" sz="2300" smtClean="0"/>
              <a:t>モジュール化の広がりが変革を促している。</a:t>
            </a:r>
          </a:p>
          <a:p>
            <a:pPr eaLnBrk="1" hangingPunct="1">
              <a:lnSpc>
                <a:spcPct val="80000"/>
              </a:lnSpc>
            </a:pPr>
            <a:r>
              <a:rPr lang="ja-JP" altLang="en-US" sz="2700" smtClean="0"/>
              <a:t>海外生産の拡大とともに，特異性を弱めた長期継続取引に向かって修正されている。</a:t>
            </a:r>
          </a:p>
        </p:txBody>
      </p:sp>
      <p:sp>
        <p:nvSpPr>
          <p:cNvPr id="2867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A7F3A79-F65F-461D-8DBE-4B283D784ADD}" type="slidenum">
              <a:rPr kumimoji="0" lang="en-US" altLang="ja-JP" smtClean="0"/>
              <a:pPr eaLnBrk="1" hangingPunct="1"/>
              <a:t>15</a:t>
            </a:fld>
            <a:endParaRPr kumimoji="0" lang="en-US" altLang="ja-JP"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76250"/>
            <a:ext cx="7543800" cy="865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3600" smtClean="0"/>
              <a:t>コーポレート・ガバナンス変容の程度</a:t>
            </a:r>
          </a:p>
        </p:txBody>
      </p:sp>
      <p:sp>
        <p:nvSpPr>
          <p:cNvPr id="20483" name="Rectangle 3"/>
          <p:cNvSpPr>
            <a:spLocks noGrp="1" noChangeArrowheads="1"/>
          </p:cNvSpPr>
          <p:nvPr>
            <p:ph idx="1"/>
          </p:nvPr>
        </p:nvSpPr>
        <p:spPr>
          <a:xfrm>
            <a:off x="457200" y="1412875"/>
            <a:ext cx="8229600" cy="5040313"/>
          </a:xfrm>
        </p:spPr>
        <p:txBody>
          <a:bodyPr>
            <a:normAutofit fontScale="92500" lnSpcReduction="10000"/>
          </a:bodyPr>
          <a:lstStyle/>
          <a:p>
            <a:pPr eaLnBrk="1" hangingPunct="1">
              <a:defRPr/>
            </a:pPr>
            <a:r>
              <a:rPr lang="ja-JP" altLang="en-US" sz="2800" dirty="0" smtClean="0"/>
              <a:t>経営者支配の下で経営者がコア従業員に配慮する関係は，大企業ではある程度維持されているが，コア従業員自体が厳しく絞り込まれている（雇用システムの項参照）。</a:t>
            </a:r>
            <a:endParaRPr lang="en-US" altLang="ja-JP" sz="2800" dirty="0" smtClean="0"/>
          </a:p>
          <a:p>
            <a:pPr lvl="1" eaLnBrk="1" hangingPunct="1">
              <a:defRPr/>
            </a:pPr>
            <a:r>
              <a:rPr lang="ja-JP" altLang="en-US" sz="2400" dirty="0" smtClean="0"/>
              <a:t>配慮されない非正規従業員の割合が上昇している</a:t>
            </a:r>
            <a:endParaRPr lang="en-US" altLang="ja-JP" sz="2400" dirty="0" smtClean="0"/>
          </a:p>
          <a:p>
            <a:pPr lvl="1" eaLnBrk="1" hangingPunct="1">
              <a:defRPr/>
            </a:pPr>
            <a:r>
              <a:rPr lang="ja-JP" altLang="en-US" sz="2400" dirty="0" smtClean="0"/>
              <a:t>大企業の経営者は株主と協調する方向に転じている。</a:t>
            </a:r>
          </a:p>
          <a:p>
            <a:pPr eaLnBrk="1" hangingPunct="1">
              <a:defRPr/>
            </a:pPr>
            <a:r>
              <a:rPr lang="ja-JP" altLang="en-US" sz="2800" dirty="0" smtClean="0"/>
              <a:t>経営者支配を補完してきた株式持ち合い，メインバンクは，正当性を失っている。</a:t>
            </a:r>
          </a:p>
          <a:p>
            <a:pPr eaLnBrk="1" hangingPunct="1">
              <a:defRPr/>
            </a:pPr>
            <a:r>
              <a:rPr lang="ja-JP" altLang="en-US" sz="2800" dirty="0" smtClean="0"/>
              <a:t>短期期待によるＭ→Ｅが強まっている。シェアホルダー型ガバナンスだが，短期利益の期待に基づく株主行動なので，ガバナンスとして安定しない。</a:t>
            </a:r>
          </a:p>
          <a:p>
            <a:pPr eaLnBrk="1" hangingPunct="1">
              <a:defRPr/>
            </a:pPr>
            <a:r>
              <a:rPr lang="ja-JP" altLang="en-US" sz="2800" dirty="0" smtClean="0"/>
              <a:t>持続性のあるガバナンスには何らかの長期期待を持った主体が必要だが，確立していない。</a:t>
            </a:r>
          </a:p>
        </p:txBody>
      </p:sp>
      <p:sp>
        <p:nvSpPr>
          <p:cNvPr id="2970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9BFE9229-C96E-4BAF-9995-22A01CC71BB4}" type="slidenum">
              <a:rPr kumimoji="0" lang="en-US" altLang="ja-JP" smtClean="0"/>
              <a:pPr eaLnBrk="1" hangingPunct="1"/>
              <a:t>16</a:t>
            </a:fld>
            <a:endParaRPr kumimoji="0" lang="en-US" altLang="ja-JP"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展望</a:t>
            </a:r>
          </a:p>
        </p:txBody>
      </p:sp>
      <p:sp>
        <p:nvSpPr>
          <p:cNvPr id="24579" name="Rectangle 3"/>
          <p:cNvSpPr>
            <a:spLocks noGrp="1" noChangeArrowheads="1"/>
          </p:cNvSpPr>
          <p:nvPr>
            <p:ph idx="1"/>
          </p:nvPr>
        </p:nvSpPr>
        <p:spPr>
          <a:xfrm>
            <a:off x="323850" y="1557338"/>
            <a:ext cx="8362950" cy="5111750"/>
          </a:xfrm>
        </p:spPr>
        <p:txBody>
          <a:bodyPr>
            <a:normAutofit fontScale="92500"/>
          </a:bodyPr>
          <a:lstStyle/>
          <a:p>
            <a:pPr eaLnBrk="1" hangingPunct="1">
              <a:defRPr/>
            </a:pPr>
            <a:r>
              <a:rPr lang="ja-JP" altLang="en-US" sz="2800" dirty="0" smtClean="0"/>
              <a:t>日本の企業システムを市場原理主義で解体しただけでは，パフォーマンス（コーディネーションとインセンティブ）は向上しない。あらたなシステムが必要。</a:t>
            </a:r>
          </a:p>
          <a:p>
            <a:pPr eaLnBrk="1" hangingPunct="1">
              <a:defRPr/>
            </a:pPr>
            <a:r>
              <a:rPr lang="ja-JP" altLang="en-US" sz="2800" dirty="0" smtClean="0"/>
              <a:t>従来の企業システムと同じものに戻ることもできない。新システムの構想・構築なしの弥縫策では解決にならない。</a:t>
            </a:r>
          </a:p>
          <a:p>
            <a:pPr eaLnBrk="1" hangingPunct="1">
              <a:defRPr/>
            </a:pPr>
            <a:r>
              <a:rPr lang="ja-JP" altLang="en-US" sz="2800" dirty="0" smtClean="0"/>
              <a:t>新システム構築の前提：高成長は期待できない</a:t>
            </a:r>
            <a:endParaRPr lang="en-US" altLang="ja-JP" sz="2800" dirty="0" smtClean="0"/>
          </a:p>
          <a:p>
            <a:pPr eaLnBrk="1" hangingPunct="1">
              <a:defRPr/>
            </a:pPr>
            <a:r>
              <a:rPr lang="ja-JP" altLang="en-US" sz="2800" dirty="0" smtClean="0"/>
              <a:t>どこへ向かうのか？選択の問題</a:t>
            </a:r>
          </a:p>
          <a:p>
            <a:pPr lvl="1" eaLnBrk="1" hangingPunct="1">
              <a:defRPr/>
            </a:pPr>
            <a:r>
              <a:rPr lang="ja-JP" altLang="en-US" sz="2400" dirty="0" smtClean="0"/>
              <a:t>雇用システムの複数シナリオは見えている。</a:t>
            </a:r>
            <a:endParaRPr lang="en-US" altLang="ja-JP" sz="2400" dirty="0" smtClean="0"/>
          </a:p>
          <a:p>
            <a:pPr lvl="1" eaLnBrk="1" hangingPunct="1">
              <a:defRPr/>
            </a:pPr>
            <a:r>
              <a:rPr lang="ja-JP" altLang="en-US" sz="2400" dirty="0"/>
              <a:t>サプライヤー・システム</a:t>
            </a:r>
            <a:r>
              <a:rPr lang="ja-JP" altLang="en-US" sz="2400" dirty="0" smtClean="0"/>
              <a:t>とコーポレート・ガバナンスは成り行き以外のシナリオがよく見えない。</a:t>
            </a:r>
          </a:p>
          <a:p>
            <a:pPr lvl="1" eaLnBrk="1" hangingPunct="1">
              <a:defRPr/>
            </a:pPr>
            <a:r>
              <a:rPr lang="ja-JP" altLang="en-US" sz="2400" dirty="0" smtClean="0"/>
              <a:t>誰がどう制度設計するのか？</a:t>
            </a:r>
          </a:p>
          <a:p>
            <a:pPr lvl="1" eaLnBrk="1" hangingPunct="1">
              <a:defRPr/>
            </a:pPr>
            <a:r>
              <a:rPr lang="ja-JP" altLang="en-US" sz="2400" dirty="0" smtClean="0"/>
              <a:t>どのように変革するのか？</a:t>
            </a:r>
            <a:endParaRPr lang="en-US" altLang="ja-JP" sz="2400" dirty="0" smtClean="0"/>
          </a:p>
          <a:p>
            <a:pPr lvl="1" eaLnBrk="1" hangingPunct="1">
              <a:defRPr/>
            </a:pPr>
            <a:endParaRPr lang="ja-JP" altLang="en-US" sz="2400" dirty="0" smtClean="0"/>
          </a:p>
        </p:txBody>
      </p:sp>
      <p:sp>
        <p:nvSpPr>
          <p:cNvPr id="3072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F4AE225-C3C6-4E9A-92A3-FB417D3F07AD}" type="slidenum">
              <a:rPr kumimoji="0" lang="en-US" altLang="ja-JP" smtClean="0"/>
              <a:pPr eaLnBrk="1" hangingPunct="1"/>
              <a:t>17</a:t>
            </a:fld>
            <a:endParaRPr kumimoji="0" lang="en-US" altLang="ja-JP"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主な参考文献</a:t>
            </a:r>
          </a:p>
        </p:txBody>
      </p:sp>
      <p:sp>
        <p:nvSpPr>
          <p:cNvPr id="31747"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宮本光晴</a:t>
            </a:r>
            <a:r>
              <a:rPr lang="en-US" altLang="ja-JP" smtClean="0"/>
              <a:t>[2004]『</a:t>
            </a:r>
            <a:r>
              <a:rPr lang="ja-JP" altLang="en-US" smtClean="0"/>
              <a:t>企業システムの経済学</a:t>
            </a:r>
            <a:r>
              <a:rPr lang="en-US" altLang="ja-JP" smtClean="0"/>
              <a:t>』</a:t>
            </a:r>
            <a:r>
              <a:rPr lang="ja-JP" altLang="en-US" smtClean="0"/>
              <a:t>新世社。</a:t>
            </a:r>
          </a:p>
          <a:p>
            <a:pPr eaLnBrk="1" hangingPunct="1"/>
            <a:r>
              <a:rPr lang="ja-JP" altLang="en-US" smtClean="0"/>
              <a:t>竹田茂夫</a:t>
            </a:r>
            <a:r>
              <a:rPr lang="en-US" altLang="ja-JP" smtClean="0"/>
              <a:t>[2001]</a:t>
            </a:r>
            <a:r>
              <a:rPr lang="ja-JP" altLang="en-US" smtClean="0"/>
              <a:t>「</a:t>
            </a:r>
            <a:r>
              <a:rPr lang="en-US" altLang="ja-JP" smtClean="0"/>
              <a:t>J</a:t>
            </a:r>
            <a:r>
              <a:rPr lang="ja-JP" altLang="en-US" smtClean="0"/>
              <a:t>企業論の失敗」（上井喜彦・野村正實編著</a:t>
            </a:r>
            <a:r>
              <a:rPr lang="en-US" altLang="ja-JP" smtClean="0"/>
              <a:t>『</a:t>
            </a:r>
            <a:r>
              <a:rPr lang="ja-JP" altLang="en-US" smtClean="0"/>
              <a:t>日本企業　理論と現実</a:t>
            </a:r>
            <a:r>
              <a:rPr lang="en-US" altLang="ja-JP" smtClean="0"/>
              <a:t>』</a:t>
            </a:r>
            <a:r>
              <a:rPr lang="ja-JP" altLang="en-US" smtClean="0"/>
              <a:t>ミネルヴァ書房）。</a:t>
            </a:r>
          </a:p>
        </p:txBody>
      </p:sp>
      <p:sp>
        <p:nvSpPr>
          <p:cNvPr id="3174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7E617FA-604D-4AB9-AFB7-4B7AF740E924}" type="slidenum">
              <a:rPr kumimoji="0" lang="en-US" altLang="ja-JP" smtClean="0"/>
              <a:pPr eaLnBrk="1" hangingPunct="1"/>
              <a:t>18</a:t>
            </a:fld>
            <a:endParaRPr kumimoji="0" lang="en-US" altLang="ja-JP"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日本の企業システム：課題の確認</a:t>
            </a:r>
          </a:p>
        </p:txBody>
      </p:sp>
      <p:sp>
        <p:nvSpPr>
          <p:cNvPr id="4099" name="Rectangle 3"/>
          <p:cNvSpPr>
            <a:spLocks noGrp="1" noChangeArrowheads="1"/>
          </p:cNvSpPr>
          <p:nvPr>
            <p:ph idx="1"/>
          </p:nvPr>
        </p:nvSpPr>
        <p:spPr>
          <a:xfrm>
            <a:off x="395288" y="1981200"/>
            <a:ext cx="8291512" cy="4687888"/>
          </a:xfrm>
        </p:spPr>
        <p:txBody>
          <a:bodyPr>
            <a:normAutofit fontScale="92500" lnSpcReduction="10000"/>
          </a:bodyPr>
          <a:lstStyle/>
          <a:p>
            <a:pPr eaLnBrk="1" hangingPunct="1">
              <a:lnSpc>
                <a:spcPct val="90000"/>
              </a:lnSpc>
              <a:defRPr/>
            </a:pPr>
            <a:r>
              <a:rPr lang="ja-JP" altLang="en-US" dirty="0" smtClean="0"/>
              <a:t>戦後のある時期に形成され，経済成長とともに</a:t>
            </a:r>
            <a:r>
              <a:rPr lang="en-US" altLang="ja-JP" dirty="0" smtClean="0"/>
              <a:t>1980</a:t>
            </a:r>
            <a:r>
              <a:rPr lang="ja-JP" altLang="en-US" dirty="0" smtClean="0"/>
              <a:t>年代まで発展し続けた日本の企業システムは，バブル崩壊</a:t>
            </a:r>
            <a:r>
              <a:rPr lang="ja-JP" altLang="en-US" dirty="0"/>
              <a:t>で</a:t>
            </a:r>
            <a:r>
              <a:rPr lang="ja-JP" altLang="en-US" dirty="0" smtClean="0"/>
              <a:t>つまずき，その後の「失われた</a:t>
            </a:r>
            <a:r>
              <a:rPr lang="en-US" altLang="ja-JP" dirty="0" smtClean="0"/>
              <a:t>10</a:t>
            </a:r>
            <a:r>
              <a:rPr lang="ja-JP" altLang="en-US" dirty="0" smtClean="0"/>
              <a:t>年」でその限界を露呈した。</a:t>
            </a:r>
          </a:p>
          <a:p>
            <a:pPr eaLnBrk="1" hangingPunct="1">
              <a:lnSpc>
                <a:spcPct val="90000"/>
              </a:lnSpc>
              <a:defRPr/>
            </a:pPr>
            <a:r>
              <a:rPr lang="ja-JP" altLang="en-US" dirty="0" smtClean="0"/>
              <a:t>日本の企業システムは，</a:t>
            </a:r>
            <a:r>
              <a:rPr lang="en-US" altLang="ja-JP" dirty="0" smtClean="0"/>
              <a:t>1990</a:t>
            </a:r>
            <a:r>
              <a:rPr lang="ja-JP" altLang="en-US" dirty="0" smtClean="0"/>
              <a:t>年代末から，一定の変化を遂げながら環境適応を図ってきたが，</a:t>
            </a:r>
            <a:r>
              <a:rPr lang="en-US" altLang="ja-JP" dirty="0" smtClean="0"/>
              <a:t>2010</a:t>
            </a:r>
            <a:r>
              <a:rPr lang="ja-JP" altLang="en-US" dirty="0" smtClean="0"/>
              <a:t>年代半ばになってもなお根本的変化を遂げたとは言えない。</a:t>
            </a:r>
          </a:p>
          <a:p>
            <a:pPr eaLnBrk="1" hangingPunct="1">
              <a:lnSpc>
                <a:spcPct val="90000"/>
              </a:lnSpc>
              <a:defRPr/>
            </a:pPr>
            <a:r>
              <a:rPr lang="ja-JP" altLang="en-US" dirty="0" smtClean="0"/>
              <a:t>従来の企業システムを理解することは，その後の変化の理由，または変化が進まない理由を理解する前提である。</a:t>
            </a:r>
          </a:p>
          <a:p>
            <a:pPr eaLnBrk="1" hangingPunct="1">
              <a:lnSpc>
                <a:spcPct val="90000"/>
              </a:lnSpc>
              <a:defRPr/>
            </a:pPr>
            <a:endParaRPr lang="en-US" altLang="ja-JP" dirty="0" smtClean="0"/>
          </a:p>
        </p:txBody>
      </p:sp>
      <p:sp>
        <p:nvSpPr>
          <p:cNvPr id="1536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8D3507F1-17DD-4D23-A9F5-4A2D0C4FB5C3}" type="slidenum">
              <a:rPr kumimoji="0" lang="en-US" altLang="ja-JP" smtClean="0"/>
              <a:pPr eaLnBrk="1" hangingPunct="1"/>
              <a:t>2</a:t>
            </a:fld>
            <a:endParaRPr kumimoji="0" lang="en-US" altLang="ja-JP"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TCE</a:t>
            </a:r>
            <a:r>
              <a:rPr lang="ja-JP" altLang="en-US" smtClean="0"/>
              <a:t>による日本企業研究</a:t>
            </a:r>
          </a:p>
        </p:txBody>
      </p:sp>
      <p:sp>
        <p:nvSpPr>
          <p:cNvPr id="5123" name="Rectangle 3"/>
          <p:cNvSpPr>
            <a:spLocks noGrp="1" noChangeArrowheads="1"/>
          </p:cNvSpPr>
          <p:nvPr>
            <p:ph idx="1"/>
          </p:nvPr>
        </p:nvSpPr>
        <p:spPr>
          <a:xfrm>
            <a:off x="323850" y="1719263"/>
            <a:ext cx="8362950" cy="5138737"/>
          </a:xfrm>
        </p:spPr>
        <p:txBody>
          <a:bodyPr>
            <a:normAutofit fontScale="92500" lnSpcReduction="10000"/>
          </a:bodyPr>
          <a:lstStyle/>
          <a:p>
            <a:pPr eaLnBrk="1" hangingPunct="1">
              <a:defRPr/>
            </a:pPr>
            <a:r>
              <a:rPr lang="ja-JP" altLang="en-US" sz="2800" dirty="0" smtClean="0"/>
              <a:t>取引費用経済学（</a:t>
            </a:r>
            <a:r>
              <a:rPr lang="en-US" altLang="ja-JP" sz="2800" dirty="0" smtClean="0"/>
              <a:t>TCE)</a:t>
            </a:r>
            <a:r>
              <a:rPr lang="ja-JP" altLang="en-US" sz="2800" dirty="0" smtClean="0"/>
              <a:t>は，新古典派経済学の直接適用では説明しづらかった日本の企業システムの諸側面にそれなりの整合性を持った説明を与えた。</a:t>
            </a:r>
          </a:p>
          <a:p>
            <a:pPr eaLnBrk="1" hangingPunct="1">
              <a:defRPr/>
            </a:pPr>
            <a:r>
              <a:rPr lang="en-US" altLang="ja-JP" sz="2800" dirty="0" smtClean="0"/>
              <a:t>TCE</a:t>
            </a:r>
            <a:r>
              <a:rPr lang="ja-JP" altLang="en-US" sz="2800" dirty="0" smtClean="0"/>
              <a:t>は，それ以前に支配的だった説明よりも，日本の企業システムを経済合理的なもの，すぐれたものとみなす傾向があった。</a:t>
            </a:r>
          </a:p>
          <a:p>
            <a:pPr lvl="1" eaLnBrk="1" hangingPunct="1">
              <a:defRPr/>
            </a:pPr>
            <a:r>
              <a:rPr lang="ja-JP" altLang="en-US" sz="2400" dirty="0" smtClean="0"/>
              <a:t>「年功賃金は経済合理的でない」「年功賃金はおくれたしくみ」という議論への批判。</a:t>
            </a:r>
          </a:p>
          <a:p>
            <a:pPr lvl="1" eaLnBrk="1" hangingPunct="1">
              <a:defRPr/>
            </a:pPr>
            <a:r>
              <a:rPr lang="ja-JP" altLang="en-US" sz="2400" dirty="0" smtClean="0"/>
              <a:t>「部品の系列取引は閉鎖的で経済合理的でない」「部品の系列取引はメーカーによる部品サプライヤーの搾取である」への批判。</a:t>
            </a:r>
          </a:p>
          <a:p>
            <a:pPr eaLnBrk="1" hangingPunct="1">
              <a:defRPr/>
            </a:pPr>
            <a:r>
              <a:rPr lang="ja-JP" altLang="en-US" sz="2800" dirty="0" smtClean="0"/>
              <a:t>本講義は，</a:t>
            </a:r>
            <a:r>
              <a:rPr lang="en-US" altLang="ja-JP" sz="2800" dirty="0" smtClean="0"/>
              <a:t>TCE</a:t>
            </a:r>
            <a:r>
              <a:rPr lang="ja-JP" altLang="en-US" sz="2800" dirty="0" smtClean="0"/>
              <a:t>による説明の意義と妥当性，限界と問題点を指摘することで，日本企業への認識を深めることをめざしてきた。</a:t>
            </a:r>
          </a:p>
          <a:p>
            <a:pPr eaLnBrk="1" hangingPunct="1">
              <a:lnSpc>
                <a:spcPct val="80000"/>
              </a:lnSpc>
              <a:defRPr/>
            </a:pPr>
            <a:endParaRPr lang="en-US" altLang="ja-JP" sz="2800" dirty="0" smtClean="0"/>
          </a:p>
        </p:txBody>
      </p:sp>
      <p:sp>
        <p:nvSpPr>
          <p:cNvPr id="1638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C68F8FB-38EB-48EA-A1B0-2ED9D063CCF8}" type="slidenum">
              <a:rPr kumimoji="0" lang="en-US" altLang="ja-JP" smtClean="0"/>
              <a:pPr eaLnBrk="1" hangingPunct="1"/>
              <a:t>3</a:t>
            </a:fld>
            <a:endParaRPr kumimoji="0" lang="en-US" altLang="ja-JP"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404813"/>
            <a:ext cx="8229600" cy="11525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en-US" altLang="ja-JP" dirty="0" smtClean="0"/>
              <a:t>TCE</a:t>
            </a:r>
            <a:r>
              <a:rPr lang="ja-JP" altLang="en-US" dirty="0" smtClean="0"/>
              <a:t>による日本の雇用システム論へのこの授業の評価</a:t>
            </a:r>
          </a:p>
        </p:txBody>
      </p:sp>
      <p:sp>
        <p:nvSpPr>
          <p:cNvPr id="19459" name="Rectangle 3"/>
          <p:cNvSpPr>
            <a:spLocks noGrp="1" noChangeArrowheads="1"/>
          </p:cNvSpPr>
          <p:nvPr>
            <p:ph idx="1"/>
          </p:nvPr>
        </p:nvSpPr>
        <p:spPr bwMode="auto">
          <a:xfrm>
            <a:off x="323850" y="1700213"/>
            <a:ext cx="8362950" cy="50419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defRPr/>
            </a:pPr>
            <a:r>
              <a:rPr lang="ja-JP" altLang="en-US" sz="2800" dirty="0" smtClean="0"/>
              <a:t>知的熟練論は誤っていた。</a:t>
            </a:r>
          </a:p>
          <a:p>
            <a:pPr lvl="1" eaLnBrk="1" hangingPunct="1">
              <a:defRPr/>
            </a:pPr>
            <a:r>
              <a:rPr lang="ja-JP" altLang="en-US" sz="2400" dirty="0" smtClean="0"/>
              <a:t>小池和男の知的熟練論（洗練された企業特殊的技能論）は決定的資料を創作しており，実証的根拠を欠いているため，右肩上がり賃金カーブの説明に失敗した。</a:t>
            </a:r>
          </a:p>
          <a:p>
            <a:pPr eaLnBrk="1" hangingPunct="1">
              <a:defRPr/>
            </a:pPr>
            <a:r>
              <a:rPr lang="ja-JP" altLang="en-US" sz="2800" dirty="0" smtClean="0"/>
              <a:t>代替的説明の方向。</a:t>
            </a:r>
          </a:p>
          <a:p>
            <a:pPr lvl="1" eaLnBrk="1" hangingPunct="1">
              <a:defRPr/>
            </a:pPr>
            <a:r>
              <a:rPr lang="ja-JP" altLang="en-US" sz="2400" dirty="0" smtClean="0"/>
              <a:t>身分とメンバーシップによる雇用と見るべきである。</a:t>
            </a:r>
          </a:p>
          <a:p>
            <a:pPr lvl="2" eaLnBrk="1" hangingPunct="1">
              <a:defRPr/>
            </a:pPr>
            <a:r>
              <a:rPr lang="ja-JP" altLang="en-US" sz="2000" dirty="0" smtClean="0"/>
              <a:t>強いメンバーシップを持つ男子正社員</a:t>
            </a:r>
            <a:r>
              <a:rPr lang="ja-JP" altLang="en-US" sz="2000" dirty="0"/>
              <a:t>（「ウチの社員」</a:t>
            </a:r>
            <a:r>
              <a:rPr lang="ja-JP" altLang="en-US" sz="2000" dirty="0" smtClean="0"/>
              <a:t>）に対する独特な雇用慣行。</a:t>
            </a:r>
          </a:p>
          <a:p>
            <a:pPr lvl="1" eaLnBrk="1" hangingPunct="1">
              <a:defRPr/>
            </a:pPr>
            <a:r>
              <a:rPr lang="ja-JP" altLang="en-US" sz="2400" dirty="0" smtClean="0"/>
              <a:t>内部昇進を促す雇用システムが先にあって，その中で技能が企業特殊的とみなされるという順序で考えるべきである。</a:t>
            </a:r>
          </a:p>
          <a:p>
            <a:pPr lvl="1" eaLnBrk="1" hangingPunct="1">
              <a:defRPr/>
            </a:pPr>
            <a:r>
              <a:rPr lang="ja-JP" altLang="en-US" sz="2400" dirty="0" smtClean="0"/>
              <a:t>技能と並んで，組織コミットメントも，日本企業の成長と停滞を説明する重要要因である。</a:t>
            </a:r>
          </a:p>
          <a:p>
            <a:pPr eaLnBrk="1" hangingPunct="1">
              <a:defRPr/>
            </a:pPr>
            <a:endParaRPr lang="en-US" altLang="ja-JP" sz="2800" dirty="0" smtClean="0"/>
          </a:p>
        </p:txBody>
      </p:sp>
      <p:sp>
        <p:nvSpPr>
          <p:cNvPr id="1741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88BB4DBA-3726-4220-8FAE-03F6032874E9}" type="slidenum">
              <a:rPr kumimoji="0" lang="en-US" altLang="ja-JP" smtClean="0"/>
              <a:pPr eaLnBrk="1" hangingPunct="1"/>
              <a:t>4</a:t>
            </a:fld>
            <a:endParaRPr kumimoji="0" lang="en-US" altLang="ja-JP"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457200"/>
            <a:ext cx="7499350" cy="955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z="3600" smtClean="0"/>
              <a:t>TCE</a:t>
            </a:r>
            <a:r>
              <a:rPr lang="ja-JP" altLang="en-US" sz="3600" smtClean="0"/>
              <a:t>による日本のサプライヤー・システム論への評価</a:t>
            </a:r>
          </a:p>
        </p:txBody>
      </p:sp>
      <p:sp>
        <p:nvSpPr>
          <p:cNvPr id="7171" name="Rectangle 3"/>
          <p:cNvSpPr>
            <a:spLocks noGrp="1" noChangeArrowheads="1"/>
          </p:cNvSpPr>
          <p:nvPr>
            <p:ph idx="1"/>
          </p:nvPr>
        </p:nvSpPr>
        <p:spPr>
          <a:xfrm>
            <a:off x="395288" y="1557338"/>
            <a:ext cx="8291512" cy="5300662"/>
          </a:xfrm>
        </p:spPr>
        <p:txBody>
          <a:bodyPr>
            <a:normAutofit fontScale="92500" lnSpcReduction="20000"/>
          </a:bodyPr>
          <a:lstStyle/>
          <a:p>
            <a:pPr eaLnBrk="1" hangingPunct="1">
              <a:defRPr/>
            </a:pPr>
            <a:r>
              <a:rPr lang="ja-JP" altLang="en-US" sz="2400" dirty="0" smtClean="0"/>
              <a:t>浅沼萬里のサプライヤー・システム論（関係的技能論）は，現実の一定部分をうまく説明したが，十分ではなかった。</a:t>
            </a:r>
          </a:p>
          <a:p>
            <a:pPr lvl="1" eaLnBrk="1" hangingPunct="1">
              <a:defRPr/>
            </a:pPr>
            <a:r>
              <a:rPr lang="ja-JP" altLang="en-US" sz="2000" dirty="0" smtClean="0"/>
              <a:t>新古典派的説明よりはリアルに取引関係を分析できた。</a:t>
            </a:r>
            <a:endParaRPr lang="en-US" altLang="ja-JP" sz="2000" dirty="0" smtClean="0"/>
          </a:p>
          <a:p>
            <a:pPr lvl="2" eaLnBrk="1" hangingPunct="1">
              <a:defRPr/>
            </a:pPr>
            <a:r>
              <a:rPr lang="ja-JP" altLang="en-US" sz="1600" dirty="0" smtClean="0"/>
              <a:t>サプライヤー・システム内の企業間関係が，企業と企業の関係であることにある程度気が付いた</a:t>
            </a:r>
          </a:p>
          <a:p>
            <a:pPr lvl="1" eaLnBrk="1" hangingPunct="1">
              <a:defRPr/>
            </a:pPr>
            <a:r>
              <a:rPr lang="ja-JP" altLang="en-US" sz="2000" dirty="0" smtClean="0"/>
              <a:t>日本に独自な取引慣行とその意味の説明に失敗した。</a:t>
            </a:r>
          </a:p>
          <a:p>
            <a:pPr lvl="2" eaLnBrk="1" hangingPunct="1">
              <a:defRPr/>
            </a:pPr>
            <a:r>
              <a:rPr lang="ja-JP" altLang="en-US" sz="1800" dirty="0" smtClean="0"/>
              <a:t>基本取引契約の曖昧さ，無限定性。</a:t>
            </a:r>
          </a:p>
          <a:p>
            <a:pPr lvl="2" eaLnBrk="1" hangingPunct="1">
              <a:defRPr/>
            </a:pPr>
            <a:r>
              <a:rPr lang="ja-JP" altLang="en-US" sz="1800" dirty="0" smtClean="0"/>
              <a:t>原価低減と価格決定における契約の特異性。</a:t>
            </a:r>
          </a:p>
          <a:p>
            <a:pPr lvl="2" eaLnBrk="1" hangingPunct="1">
              <a:defRPr/>
            </a:pPr>
            <a:r>
              <a:rPr lang="ja-JP" altLang="en-US" sz="1800" dirty="0" smtClean="0"/>
              <a:t>承認図方式における開発と製造の未分化。</a:t>
            </a:r>
          </a:p>
          <a:p>
            <a:pPr eaLnBrk="1" hangingPunct="1">
              <a:defRPr/>
            </a:pPr>
            <a:r>
              <a:rPr lang="ja-JP" altLang="en-US" sz="2400" dirty="0" smtClean="0"/>
              <a:t>代替的説明の方向。</a:t>
            </a:r>
          </a:p>
          <a:p>
            <a:pPr lvl="1" eaLnBrk="1" hangingPunct="1">
              <a:defRPr/>
            </a:pPr>
            <a:r>
              <a:rPr lang="ja-JP" altLang="en-US" sz="2000" dirty="0" smtClean="0"/>
              <a:t>メンバーシップによる取引。個々の部品取引の集合ではなく，互いを「長期継続取引の相手である」とみなしあうことによって成り立つ関係である。</a:t>
            </a:r>
          </a:p>
          <a:p>
            <a:pPr lvl="1" eaLnBrk="1" hangingPunct="1">
              <a:defRPr/>
            </a:pPr>
            <a:r>
              <a:rPr lang="ja-JP" altLang="en-US" sz="2000" dirty="0" smtClean="0"/>
              <a:t>事実上，個々の部品ではなく，「サプライヤーの技術・技能を使用する」権利の売買となる関係である。</a:t>
            </a:r>
          </a:p>
          <a:p>
            <a:pPr lvl="1" eaLnBrk="1" hangingPunct="1">
              <a:defRPr/>
            </a:pPr>
            <a:r>
              <a:rPr lang="ja-JP" altLang="en-US" sz="2000" dirty="0" smtClean="0"/>
              <a:t>上記の関係は，形式上は，あいまい，無限定，不平等な契約であり，他国に通じないことがあるという意味で特殊なものである。</a:t>
            </a:r>
          </a:p>
          <a:p>
            <a:pPr lvl="1" eaLnBrk="1" hangingPunct="1">
              <a:defRPr/>
            </a:pPr>
            <a:r>
              <a:rPr lang="ja-JP" altLang="en-US" sz="2000" dirty="0" smtClean="0"/>
              <a:t>しかし，一定条件の下では品質や技術水準向上，完成品メーカーとサプライヤーの成長を促すという意味で経済合理的で普遍性のあるものである。</a:t>
            </a:r>
          </a:p>
        </p:txBody>
      </p:sp>
      <p:sp>
        <p:nvSpPr>
          <p:cNvPr id="1843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D95D7B1-AF0C-4C74-96EF-B3A7324D5F69}" type="slidenum">
              <a:rPr kumimoji="0" lang="en-US" altLang="ja-JP" smtClean="0"/>
              <a:pPr eaLnBrk="1" hangingPunct="1"/>
              <a:t>5</a:t>
            </a:fld>
            <a:endParaRPr kumimoji="0" lang="en-US" altLang="ja-JP"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457200" y="457200"/>
            <a:ext cx="7354888" cy="955675"/>
          </a:xfrm>
        </p:spPr>
        <p:txBody>
          <a:bodyPr>
            <a:normAutofit fontScale="90000"/>
          </a:bodyPr>
          <a:lstStyle/>
          <a:p>
            <a:pPr eaLnBrk="1" hangingPunct="1">
              <a:defRPr/>
            </a:pPr>
            <a:r>
              <a:rPr lang="en-US" altLang="ja-JP" dirty="0"/>
              <a:t>TCE</a:t>
            </a:r>
            <a:r>
              <a:rPr lang="ja-JP" altLang="en-US" dirty="0"/>
              <a:t>による日本のコーポレート・ガバナンス論への評価</a:t>
            </a:r>
          </a:p>
        </p:txBody>
      </p:sp>
      <p:sp>
        <p:nvSpPr>
          <p:cNvPr id="8195" name="Rectangle 3"/>
          <p:cNvSpPr>
            <a:spLocks noGrp="1" noChangeArrowheads="1"/>
          </p:cNvSpPr>
          <p:nvPr>
            <p:ph idx="1"/>
          </p:nvPr>
        </p:nvSpPr>
        <p:spPr>
          <a:xfrm>
            <a:off x="395288" y="1700213"/>
            <a:ext cx="8291512" cy="5041900"/>
          </a:xfrm>
        </p:spPr>
        <p:txBody>
          <a:bodyPr>
            <a:normAutofit fontScale="85000" lnSpcReduction="20000"/>
          </a:bodyPr>
          <a:lstStyle/>
          <a:p>
            <a:pPr eaLnBrk="1" hangingPunct="1">
              <a:defRPr/>
            </a:pPr>
            <a:r>
              <a:rPr lang="ja-JP" altLang="en-US" sz="2800" dirty="0" smtClean="0"/>
              <a:t>日本の経営者企業をステークホルダー型ガバナンスとみなすことは無理があった。</a:t>
            </a:r>
          </a:p>
          <a:p>
            <a:pPr lvl="1" eaLnBrk="1" hangingPunct="1">
              <a:defRPr/>
            </a:pPr>
            <a:r>
              <a:rPr lang="ja-JP" altLang="en-US" sz="2400" dirty="0" smtClean="0"/>
              <a:t>シェアホルダー型ではなく，一部従業員の利益が尊重されるようなガバナンスであることを指摘したのは妥当。</a:t>
            </a:r>
          </a:p>
          <a:p>
            <a:pPr lvl="1" eaLnBrk="1" hangingPunct="1">
              <a:defRPr/>
            </a:pPr>
            <a:r>
              <a:rPr lang="ja-JP" altLang="en-US" sz="2400" dirty="0" smtClean="0"/>
              <a:t>ガバナンス主体として従業員代表が経営に参加する権限を持っているかのように言うのはおかしい。それを示す実証的な証拠がない。</a:t>
            </a:r>
          </a:p>
          <a:p>
            <a:pPr lvl="1" eaLnBrk="1" hangingPunct="1">
              <a:defRPr/>
            </a:pPr>
            <a:r>
              <a:rPr lang="ja-JP" altLang="en-US" sz="2400" dirty="0" smtClean="0"/>
              <a:t>理論的には，企業特殊的技能説に立脚しているので，知的熟練論と共に立ち，共に倒れる関係にある。</a:t>
            </a:r>
          </a:p>
          <a:p>
            <a:pPr eaLnBrk="1" hangingPunct="1">
              <a:defRPr/>
            </a:pPr>
            <a:r>
              <a:rPr lang="ja-JP" altLang="en-US" sz="2800" dirty="0" smtClean="0"/>
              <a:t>代替的説明の方向。</a:t>
            </a:r>
          </a:p>
          <a:p>
            <a:pPr lvl="1" eaLnBrk="1" hangingPunct="1">
              <a:defRPr/>
            </a:pPr>
            <a:r>
              <a:rPr lang="ja-JP" altLang="en-US" sz="2400" dirty="0" smtClean="0"/>
              <a:t>経営者が会社を代表して，コア従業員に配慮する関係が存在する。</a:t>
            </a:r>
          </a:p>
          <a:p>
            <a:pPr lvl="1" eaLnBrk="1" hangingPunct="1">
              <a:defRPr/>
            </a:pPr>
            <a:r>
              <a:rPr lang="ja-JP" altLang="en-US" sz="2400" dirty="0" smtClean="0"/>
              <a:t>会社それ自体の発展が目標とされている。</a:t>
            </a:r>
          </a:p>
          <a:p>
            <a:pPr lvl="1" eaLnBrk="1" hangingPunct="1">
              <a:defRPr/>
            </a:pPr>
            <a:r>
              <a:rPr lang="ja-JP" altLang="en-US" sz="2400" dirty="0" smtClean="0"/>
              <a:t>モニタリングなき量的成長が追求されている。</a:t>
            </a:r>
            <a:endParaRPr lang="en-US" altLang="ja-JP" sz="2400" dirty="0" smtClean="0"/>
          </a:p>
          <a:p>
            <a:pPr lvl="1" eaLnBrk="1" hangingPunct="1">
              <a:defRPr/>
            </a:pPr>
            <a:r>
              <a:rPr lang="ja-JP" altLang="en-US" sz="2400" dirty="0" smtClean="0"/>
              <a:t>雇用システム，サプライヤー・システムに比べると崩壊と変容が進んでいるが，まだ安定していない。</a:t>
            </a:r>
            <a:endParaRPr lang="en-US" altLang="ja-JP" sz="2400" dirty="0" smtClean="0"/>
          </a:p>
          <a:p>
            <a:pPr lvl="1" eaLnBrk="1" hangingPunct="1">
              <a:defRPr/>
            </a:pPr>
            <a:r>
              <a:rPr lang="ja-JP" altLang="en-US" sz="2400" dirty="0" smtClean="0"/>
              <a:t>現在は，経営者企業が株主の利益をより優先し，コア従業員への配慮を弱めた状態である。経営者を動かす力として，株主の短期期待は強まっている。長期期待は不在のままである。</a:t>
            </a:r>
          </a:p>
          <a:p>
            <a:pPr lvl="1" eaLnBrk="1" hangingPunct="1">
              <a:defRPr/>
            </a:pPr>
            <a:endParaRPr lang="en-US" altLang="ja-JP" sz="2400" dirty="0" smtClean="0"/>
          </a:p>
        </p:txBody>
      </p:sp>
      <p:sp>
        <p:nvSpPr>
          <p:cNvPr id="1946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B394832-0382-47B5-9023-6DCBF1B7F255}" type="slidenum">
              <a:rPr kumimoji="0" lang="en-US" altLang="ja-JP" smtClean="0"/>
              <a:pPr eaLnBrk="1" hangingPunct="1"/>
              <a:t>6</a:t>
            </a:fld>
            <a:endParaRPr kumimoji="0" lang="en-US" altLang="ja-JP"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250825" y="404813"/>
            <a:ext cx="8785225" cy="11525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ja-JP" altLang="en-US" dirty="0" smtClean="0"/>
              <a:t>３つのシステム論に共通な</a:t>
            </a:r>
            <a:r>
              <a:rPr lang="en-US" altLang="ja-JP" dirty="0" smtClean="0"/>
              <a:t>TCE</a:t>
            </a:r>
            <a:r>
              <a:rPr lang="ja-JP" altLang="en-US" dirty="0" smtClean="0"/>
              <a:t>の組織観</a:t>
            </a:r>
          </a:p>
        </p:txBody>
      </p:sp>
      <p:sp>
        <p:nvSpPr>
          <p:cNvPr id="20483" name="Rectangle 3"/>
          <p:cNvSpPr>
            <a:spLocks noGrp="1" noChangeArrowheads="1"/>
          </p:cNvSpPr>
          <p:nvPr>
            <p:ph idx="1"/>
          </p:nvPr>
        </p:nvSpPr>
        <p:spPr bwMode="auto">
          <a:xfrm>
            <a:off x="395288" y="1628775"/>
            <a:ext cx="8302625" cy="5113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z="2400" smtClean="0"/>
              <a:t>独立した個人が取引によって結びつく</a:t>
            </a:r>
          </a:p>
          <a:p>
            <a:pPr eaLnBrk="1" hangingPunct="1">
              <a:lnSpc>
                <a:spcPct val="90000"/>
              </a:lnSpc>
              <a:buFont typeface="Wingdings" pitchFamily="2" charset="2"/>
              <a:buNone/>
            </a:pPr>
            <a:r>
              <a:rPr lang="ja-JP" altLang="en-US" sz="2400" smtClean="0"/>
              <a:t>　↓</a:t>
            </a:r>
          </a:p>
          <a:p>
            <a:pPr eaLnBrk="1" hangingPunct="1">
              <a:lnSpc>
                <a:spcPct val="90000"/>
              </a:lnSpc>
            </a:pPr>
            <a:r>
              <a:rPr lang="ja-JP" altLang="en-US" sz="2400" smtClean="0"/>
              <a:t>取引費用の存在</a:t>
            </a:r>
          </a:p>
          <a:p>
            <a:pPr lvl="1" eaLnBrk="1" hangingPunct="1">
              <a:lnSpc>
                <a:spcPct val="90000"/>
              </a:lnSpc>
            </a:pPr>
            <a:r>
              <a:rPr lang="ja-JP" altLang="en-US" sz="2100" smtClean="0"/>
              <a:t>しばしば，取引特殊的資産の存在（取引特殊的投資の必要性）</a:t>
            </a:r>
          </a:p>
          <a:p>
            <a:pPr eaLnBrk="1" hangingPunct="1">
              <a:lnSpc>
                <a:spcPct val="90000"/>
              </a:lnSpc>
              <a:buFont typeface="Wingdings" pitchFamily="2" charset="2"/>
              <a:buNone/>
            </a:pPr>
            <a:r>
              <a:rPr lang="ja-JP" altLang="en-US" sz="2400" smtClean="0"/>
              <a:t>　↓</a:t>
            </a:r>
          </a:p>
          <a:p>
            <a:pPr eaLnBrk="1" hangingPunct="1">
              <a:lnSpc>
                <a:spcPct val="90000"/>
              </a:lnSpc>
            </a:pPr>
            <a:r>
              <a:rPr lang="ja-JP" altLang="en-US" sz="2400" smtClean="0"/>
              <a:t>市場利用コストが大きい</a:t>
            </a:r>
          </a:p>
          <a:p>
            <a:pPr eaLnBrk="1" hangingPunct="1">
              <a:lnSpc>
                <a:spcPct val="90000"/>
              </a:lnSpc>
              <a:buFont typeface="Wingdings" pitchFamily="2" charset="2"/>
              <a:buNone/>
            </a:pPr>
            <a:r>
              <a:rPr lang="ja-JP" altLang="en-US" sz="2400" smtClean="0"/>
              <a:t>　↓</a:t>
            </a:r>
          </a:p>
          <a:p>
            <a:pPr eaLnBrk="1" hangingPunct="1">
              <a:lnSpc>
                <a:spcPct val="90000"/>
              </a:lnSpc>
            </a:pPr>
            <a:r>
              <a:rPr lang="ja-JP" altLang="en-US" sz="2400" smtClean="0"/>
              <a:t>内部組織や長期継続取引を</a:t>
            </a:r>
            <a:r>
              <a:rPr lang="ja-JP" altLang="en-US" sz="2400" u="sng" smtClean="0"/>
              <a:t>選択して</a:t>
            </a:r>
            <a:r>
              <a:rPr lang="ja-JP" altLang="en-US" sz="2400" smtClean="0"/>
              <a:t>高いパフォーマンスを追求</a:t>
            </a:r>
          </a:p>
          <a:p>
            <a:pPr eaLnBrk="1" hangingPunct="1">
              <a:lnSpc>
                <a:spcPct val="90000"/>
              </a:lnSpc>
            </a:pPr>
            <a:r>
              <a:rPr lang="ja-JP" altLang="en-US" sz="2400" smtClean="0"/>
              <a:t>取引特殊性を所与のものとして，取引制度が決まるとする</a:t>
            </a:r>
          </a:p>
          <a:p>
            <a:pPr lvl="1" eaLnBrk="1" hangingPunct="1">
              <a:lnSpc>
                <a:spcPct val="90000"/>
              </a:lnSpc>
            </a:pPr>
            <a:r>
              <a:rPr lang="ja-JP" altLang="en-US" sz="2100" smtClean="0"/>
              <a:t>例：テクニカルな意味で取引特殊的技能があるとする</a:t>
            </a:r>
          </a:p>
          <a:p>
            <a:pPr eaLnBrk="1" hangingPunct="1">
              <a:lnSpc>
                <a:spcPct val="90000"/>
              </a:lnSpc>
            </a:pPr>
            <a:endParaRPr lang="ja-JP" altLang="en-US" sz="2400" smtClean="0"/>
          </a:p>
          <a:p>
            <a:pPr eaLnBrk="1" hangingPunct="1">
              <a:lnSpc>
                <a:spcPct val="90000"/>
              </a:lnSpc>
            </a:pPr>
            <a:endParaRPr lang="en-US" altLang="ja-JP" sz="2400" smtClean="0"/>
          </a:p>
        </p:txBody>
      </p:sp>
      <p:sp>
        <p:nvSpPr>
          <p:cNvPr id="2048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D2764580-8F5D-4777-9A3E-2B1FADFA9FA3}" type="slidenum">
              <a:rPr kumimoji="0" lang="en-US" altLang="ja-JP" smtClean="0"/>
              <a:pPr eaLnBrk="1" hangingPunct="1"/>
              <a:t>7</a:t>
            </a:fld>
            <a:endParaRPr kumimoji="0" lang="en-US" altLang="ja-JP"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457200"/>
            <a:ext cx="8507413" cy="1171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講義で明らかにした日本の企業システム存立の論理</a:t>
            </a:r>
          </a:p>
        </p:txBody>
      </p:sp>
      <p:sp>
        <p:nvSpPr>
          <p:cNvPr id="280579" name="Rectangle 3"/>
          <p:cNvSpPr>
            <a:spLocks noGrp="1" noChangeArrowheads="1"/>
          </p:cNvSpPr>
          <p:nvPr>
            <p:ph idx="1"/>
          </p:nvPr>
        </p:nvSpPr>
        <p:spPr>
          <a:xfrm>
            <a:off x="395288" y="1719263"/>
            <a:ext cx="8291512" cy="5138737"/>
          </a:xfrm>
        </p:spPr>
        <p:txBody>
          <a:bodyPr>
            <a:normAutofit fontScale="77500" lnSpcReduction="20000"/>
          </a:bodyPr>
          <a:lstStyle/>
          <a:p>
            <a:pPr eaLnBrk="1" hangingPunct="1">
              <a:lnSpc>
                <a:spcPct val="110000"/>
              </a:lnSpc>
              <a:defRPr/>
            </a:pPr>
            <a:r>
              <a:rPr lang="ja-JP" altLang="en-US" sz="2400" dirty="0"/>
              <a:t>諸個人の独立で</a:t>
            </a:r>
            <a:r>
              <a:rPr lang="ja-JP" altLang="en-US" sz="2400" dirty="0" smtClean="0"/>
              <a:t>なく，人格的</a:t>
            </a:r>
            <a:r>
              <a:rPr lang="ja-JP" altLang="en-US" sz="2400" dirty="0"/>
              <a:t>結合が先行する。</a:t>
            </a:r>
            <a:r>
              <a:rPr lang="ja-JP" altLang="en-US" sz="2400" dirty="0" smtClean="0"/>
              <a:t>互いに，長期</a:t>
            </a:r>
            <a:r>
              <a:rPr lang="ja-JP" altLang="en-US" sz="2400" dirty="0"/>
              <a:t>継続取引の資格が</a:t>
            </a:r>
            <a:r>
              <a:rPr lang="ja-JP" altLang="en-US" sz="2400" dirty="0" smtClean="0"/>
              <a:t>あると</a:t>
            </a:r>
            <a:r>
              <a:rPr lang="ja-JP" altLang="en-US" sz="2400" dirty="0"/>
              <a:t>みなしあう</a:t>
            </a:r>
            <a:r>
              <a:rPr lang="ja-JP" altLang="en-US" sz="2400" dirty="0" smtClean="0"/>
              <a:t>関係（メンバーシップ）が</a:t>
            </a:r>
            <a:r>
              <a:rPr lang="ja-JP" altLang="en-US" sz="2400" dirty="0"/>
              <a:t>前提に</a:t>
            </a:r>
            <a:r>
              <a:rPr lang="ja-JP" altLang="en-US" sz="2400" dirty="0" smtClean="0"/>
              <a:t>なって，個々</a:t>
            </a:r>
            <a:r>
              <a:rPr lang="ja-JP" altLang="en-US" sz="2400" dirty="0"/>
              <a:t>の取引が始まる</a:t>
            </a:r>
          </a:p>
          <a:p>
            <a:pPr eaLnBrk="1" hangingPunct="1">
              <a:lnSpc>
                <a:spcPct val="110000"/>
              </a:lnSpc>
              <a:buFont typeface="Wingdings" pitchFamily="2" charset="2"/>
              <a:buNone/>
              <a:defRPr/>
            </a:pPr>
            <a:r>
              <a:rPr lang="ja-JP" altLang="en-US" sz="2400" dirty="0"/>
              <a:t>　↓</a:t>
            </a:r>
          </a:p>
          <a:p>
            <a:pPr eaLnBrk="1" hangingPunct="1">
              <a:lnSpc>
                <a:spcPct val="110000"/>
              </a:lnSpc>
              <a:defRPr/>
            </a:pPr>
            <a:r>
              <a:rPr lang="ja-JP" altLang="en-US" sz="2400" dirty="0"/>
              <a:t>長期継続取引を求められる構造的制約の中</a:t>
            </a:r>
            <a:r>
              <a:rPr lang="ja-JP" altLang="en-US" sz="2400" dirty="0" smtClean="0"/>
              <a:t>で，技能</a:t>
            </a:r>
            <a:r>
              <a:rPr lang="ja-JP" altLang="en-US" sz="2400" dirty="0"/>
              <a:t>に投資</a:t>
            </a:r>
            <a:r>
              <a:rPr lang="ja-JP" altLang="en-US" sz="2400" dirty="0" smtClean="0"/>
              <a:t>し，コミットメント</a:t>
            </a:r>
            <a:r>
              <a:rPr lang="ja-JP" altLang="en-US" sz="2400" dirty="0"/>
              <a:t>を強める</a:t>
            </a:r>
          </a:p>
          <a:p>
            <a:pPr eaLnBrk="1" hangingPunct="1">
              <a:lnSpc>
                <a:spcPct val="110000"/>
              </a:lnSpc>
              <a:buFont typeface="Wingdings" pitchFamily="2" charset="2"/>
              <a:buNone/>
              <a:defRPr/>
            </a:pPr>
            <a:r>
              <a:rPr lang="ja-JP" altLang="en-US" sz="2400" dirty="0"/>
              <a:t>　↓</a:t>
            </a:r>
          </a:p>
          <a:p>
            <a:pPr eaLnBrk="1" hangingPunct="1">
              <a:lnSpc>
                <a:spcPct val="110000"/>
              </a:lnSpc>
              <a:defRPr/>
            </a:pPr>
            <a:r>
              <a:rPr lang="ja-JP" altLang="en-US" sz="2400" dirty="0"/>
              <a:t>技能とコミットメントが取引特殊的（関係特殊的）なもの</a:t>
            </a:r>
            <a:r>
              <a:rPr lang="ja-JP" altLang="en-US" sz="2400" dirty="0" smtClean="0"/>
              <a:t>と</a:t>
            </a:r>
            <a:r>
              <a:rPr lang="ja-JP" altLang="en-US" sz="2400" u="sng" dirty="0" smtClean="0"/>
              <a:t>社会的にみなされる</a:t>
            </a:r>
            <a:endParaRPr lang="ja-JP" altLang="en-US" sz="2400" u="sng" dirty="0"/>
          </a:p>
          <a:p>
            <a:pPr eaLnBrk="1" hangingPunct="1">
              <a:lnSpc>
                <a:spcPct val="110000"/>
              </a:lnSpc>
              <a:buFont typeface="Wingdings" pitchFamily="2" charset="2"/>
              <a:buNone/>
              <a:defRPr/>
            </a:pPr>
            <a:r>
              <a:rPr lang="ja-JP" altLang="en-US" sz="2400" dirty="0"/>
              <a:t>　↓</a:t>
            </a:r>
          </a:p>
          <a:p>
            <a:pPr eaLnBrk="1" hangingPunct="1">
              <a:lnSpc>
                <a:spcPct val="110000"/>
              </a:lnSpc>
              <a:defRPr/>
            </a:pPr>
            <a:r>
              <a:rPr lang="ja-JP" altLang="en-US" sz="2400" dirty="0"/>
              <a:t>市場利用の</a:t>
            </a:r>
            <a:r>
              <a:rPr lang="ja-JP" altLang="en-US" sz="2400" dirty="0" smtClean="0"/>
              <a:t>可能性が小さい</a:t>
            </a:r>
            <a:endParaRPr lang="ja-JP" altLang="en-US" sz="2400" dirty="0"/>
          </a:p>
          <a:p>
            <a:pPr eaLnBrk="1" hangingPunct="1">
              <a:lnSpc>
                <a:spcPct val="110000"/>
              </a:lnSpc>
              <a:buFont typeface="Wingdings" pitchFamily="2" charset="2"/>
              <a:buNone/>
              <a:defRPr/>
            </a:pPr>
            <a:r>
              <a:rPr lang="ja-JP" altLang="en-US" sz="2400" dirty="0"/>
              <a:t>　↓</a:t>
            </a:r>
          </a:p>
          <a:p>
            <a:pPr eaLnBrk="1" hangingPunct="1">
              <a:lnSpc>
                <a:spcPct val="110000"/>
              </a:lnSpc>
              <a:defRPr/>
            </a:pPr>
            <a:r>
              <a:rPr lang="ja-JP" altLang="en-US" sz="2400" dirty="0"/>
              <a:t>内部組織か長期継続取引で解決する以外の</a:t>
            </a:r>
            <a:r>
              <a:rPr lang="ja-JP" altLang="en-US" sz="2400" u="sng" dirty="0"/>
              <a:t>選択肢が狭められている</a:t>
            </a:r>
            <a:r>
              <a:rPr lang="ja-JP" altLang="en-US" sz="2400" u="sng" dirty="0" smtClean="0"/>
              <a:t>ので，その</a:t>
            </a:r>
            <a:r>
              <a:rPr lang="ja-JP" altLang="en-US" sz="2400" u="sng" dirty="0"/>
              <a:t>範囲で工夫し</a:t>
            </a:r>
            <a:r>
              <a:rPr lang="ja-JP" altLang="en-US" sz="2400" dirty="0"/>
              <a:t>高いパフォーマンスを</a:t>
            </a:r>
            <a:r>
              <a:rPr lang="ja-JP" altLang="en-US" sz="2400" dirty="0" smtClean="0"/>
              <a:t>追求せざるを得ない</a:t>
            </a:r>
            <a:endParaRPr lang="en-US" altLang="ja-JP" sz="2400" dirty="0" smtClean="0"/>
          </a:p>
          <a:p>
            <a:pPr eaLnBrk="1" hangingPunct="1">
              <a:lnSpc>
                <a:spcPct val="110000"/>
              </a:lnSpc>
              <a:buFont typeface="Wingdings" pitchFamily="2" charset="2"/>
              <a:buNone/>
              <a:defRPr/>
            </a:pPr>
            <a:r>
              <a:rPr lang="ja-JP" altLang="en-US" sz="2400" dirty="0" smtClean="0"/>
              <a:t>　↓</a:t>
            </a:r>
            <a:endParaRPr lang="en-US" altLang="ja-JP" sz="2400" dirty="0" smtClean="0"/>
          </a:p>
          <a:p>
            <a:pPr eaLnBrk="1" hangingPunct="1">
              <a:lnSpc>
                <a:spcPct val="110000"/>
              </a:lnSpc>
              <a:defRPr/>
            </a:pPr>
            <a:r>
              <a:rPr lang="ja-JP" altLang="en-US" sz="2400" dirty="0" smtClean="0"/>
              <a:t>内部組織・長期継続取引の存続を困難にする経済的・社会的圧力がかかると，当初は従来の組織と取引のあり方で対応するが，圧力が一定以上になると分解が始まる。</a:t>
            </a:r>
            <a:endParaRPr lang="ja-JP" altLang="en-US" sz="2400" dirty="0"/>
          </a:p>
          <a:p>
            <a:pPr eaLnBrk="1" hangingPunct="1">
              <a:lnSpc>
                <a:spcPct val="80000"/>
              </a:lnSpc>
              <a:defRPr/>
            </a:pPr>
            <a:endParaRPr lang="en-US" altLang="ja-JP" sz="2400" dirty="0"/>
          </a:p>
        </p:txBody>
      </p:sp>
      <p:sp>
        <p:nvSpPr>
          <p:cNvPr id="2150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A1AC6C6F-4069-48A3-B672-5CA97C584DFA}" type="slidenum">
              <a:rPr kumimoji="0" lang="en-US" altLang="ja-JP" smtClean="0"/>
              <a:pPr eaLnBrk="1" hangingPunct="1"/>
              <a:t>8</a:t>
            </a:fld>
            <a:endParaRPr kumimoji="0" lang="en-US" altLang="ja-JP"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9388" y="457200"/>
            <a:ext cx="8929687" cy="955675"/>
          </a:xfrm>
        </p:spPr>
        <p:txBody>
          <a:bodyPr>
            <a:normAutofit fontScale="90000"/>
          </a:bodyPr>
          <a:lstStyle/>
          <a:p>
            <a:pPr eaLnBrk="1" hangingPunct="1">
              <a:defRPr/>
            </a:pPr>
            <a:r>
              <a:rPr lang="ja-JP" altLang="en-US" sz="4000" dirty="0" smtClean="0"/>
              <a:t>日本の企業システムにおける評価の論理（１）</a:t>
            </a:r>
          </a:p>
        </p:txBody>
      </p:sp>
      <p:sp>
        <p:nvSpPr>
          <p:cNvPr id="22531" name="Rectangle 3"/>
          <p:cNvSpPr>
            <a:spLocks noGrp="1" noChangeArrowheads="1"/>
          </p:cNvSpPr>
          <p:nvPr>
            <p:ph idx="1"/>
          </p:nvPr>
        </p:nvSpPr>
        <p:spPr bwMode="auto">
          <a:xfrm>
            <a:off x="395288" y="1484313"/>
            <a:ext cx="8497887" cy="5184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z="2400" smtClean="0"/>
              <a:t>企業は働き手と人格的関係を結ぶ</a:t>
            </a:r>
          </a:p>
          <a:p>
            <a:pPr lvl="1" eaLnBrk="1" hangingPunct="1">
              <a:lnSpc>
                <a:spcPct val="90000"/>
              </a:lnSpc>
            </a:pPr>
            <a:r>
              <a:rPr lang="ja-JP" altLang="en-US" sz="2400" smtClean="0"/>
              <a:t>相手が個人なら強く，法人ならやや弱く</a:t>
            </a:r>
          </a:p>
          <a:p>
            <a:pPr lvl="1" eaLnBrk="1" hangingPunct="1">
              <a:lnSpc>
                <a:spcPct val="90000"/>
              </a:lnSpc>
            </a:pPr>
            <a:r>
              <a:rPr lang="ja-JP" altLang="en-US" sz="2400" smtClean="0"/>
              <a:t>個々の財・サービスの取引以前に，人格と人格を包摂する関係がある</a:t>
            </a:r>
          </a:p>
          <a:p>
            <a:pPr lvl="2" eaLnBrk="1" hangingPunct="1">
              <a:lnSpc>
                <a:spcPct val="90000"/>
              </a:lnSpc>
            </a:pPr>
            <a:r>
              <a:rPr lang="ja-JP" altLang="en-US" smtClean="0"/>
              <a:t>コアとみなされた従業員は企業に帰属する</a:t>
            </a:r>
          </a:p>
          <a:p>
            <a:pPr lvl="2" eaLnBrk="1" hangingPunct="1">
              <a:lnSpc>
                <a:spcPct val="90000"/>
              </a:lnSpc>
            </a:pPr>
            <a:r>
              <a:rPr lang="ja-JP" altLang="en-US" smtClean="0"/>
              <a:t>重要とみなされた部品サプライヤーは完成品メーカーの長期的取引相手である</a:t>
            </a:r>
          </a:p>
          <a:p>
            <a:pPr lvl="1" eaLnBrk="1" hangingPunct="1">
              <a:lnSpc>
                <a:spcPct val="90000"/>
              </a:lnSpc>
            </a:pPr>
            <a:r>
              <a:rPr lang="ja-JP" altLang="en-US" sz="2400" smtClean="0"/>
              <a:t>取引のパフォーマンスがある程度以上ならば，人格的関係の存続・発展それ自体が価値あるものとされる</a:t>
            </a:r>
          </a:p>
          <a:p>
            <a:pPr lvl="2" eaLnBrk="1" hangingPunct="1">
              <a:lnSpc>
                <a:spcPct val="90000"/>
              </a:lnSpc>
            </a:pPr>
            <a:r>
              <a:rPr lang="ja-JP" altLang="en-US" smtClean="0"/>
              <a:t>企業それ自体の発展</a:t>
            </a:r>
          </a:p>
          <a:p>
            <a:pPr lvl="2" eaLnBrk="1" hangingPunct="1">
              <a:lnSpc>
                <a:spcPct val="90000"/>
              </a:lnSpc>
            </a:pPr>
            <a:r>
              <a:rPr lang="ja-JP" altLang="en-US" smtClean="0"/>
              <a:t>長期継続的取引関係の発展</a:t>
            </a:r>
            <a:endParaRPr lang="ja-JP" altLang="en-US" sz="1700" smtClean="0"/>
          </a:p>
          <a:p>
            <a:pPr lvl="1" eaLnBrk="1" hangingPunct="1">
              <a:lnSpc>
                <a:spcPct val="90000"/>
              </a:lnSpc>
            </a:pPr>
            <a:r>
              <a:rPr lang="ja-JP" altLang="en-US" sz="2400" smtClean="0"/>
              <a:t>企業は働き手の能力を使う権限を持つ一方，働き手の経済的存続に配慮すべきものという規範に制約され，ある程度実際に配慮する。</a:t>
            </a:r>
          </a:p>
        </p:txBody>
      </p:sp>
      <p:sp>
        <p:nvSpPr>
          <p:cNvPr id="2253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9D69AA3-4CAD-4726-BF4C-9FDBBA5A2C0D}" type="slidenum">
              <a:rPr kumimoji="0" lang="en-US" altLang="ja-JP" smtClean="0"/>
              <a:pPr eaLnBrk="1" hangingPunct="1"/>
              <a:t>9</a:t>
            </a:fld>
            <a:endParaRPr kumimoji="0" lang="en-US" altLang="ja-JP" smtClean="0"/>
          </a:p>
        </p:txBody>
      </p:sp>
    </p:spTree>
  </p:cSld>
  <p:clrMapOvr>
    <a:masterClrMapping/>
  </p:clrMapOvr>
</p:sld>
</file>

<file path=ppt/theme/theme1.xml><?xml version="1.0" encoding="utf-8"?>
<a:theme xmlns:a="http://schemas.openxmlformats.org/drawingml/2006/main" name="2016企業論">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2016企業論</Template>
  <TotalTime>3096</TotalTime>
  <Words>2260</Words>
  <Application>Microsoft Office PowerPoint</Application>
  <PresentationFormat>画面に合わせる (4:3)</PresentationFormat>
  <Paragraphs>166</Paragraphs>
  <Slides>18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Arial</vt:lpstr>
      <vt:lpstr>ＭＳ Ｐゴシック</vt:lpstr>
      <vt:lpstr>Calibri</vt:lpstr>
      <vt:lpstr>ＭＳ Ｐ明朝</vt:lpstr>
      <vt:lpstr>Wingdings</vt:lpstr>
      <vt:lpstr>2016企業論</vt:lpstr>
      <vt:lpstr>７　終わりに</vt:lpstr>
      <vt:lpstr>日本の企業システム：課題の確認</vt:lpstr>
      <vt:lpstr>TCEによる日本企業研究</vt:lpstr>
      <vt:lpstr>TCEによる日本の雇用システム論へのこの授業の評価</vt:lpstr>
      <vt:lpstr>TCEによる日本のサプライヤー・システム論への評価</vt:lpstr>
      <vt:lpstr>TCEによる日本のコーポレート・ガバナンス論への評価</vt:lpstr>
      <vt:lpstr>３つのシステム論に共通なTCEの組織観</vt:lpstr>
      <vt:lpstr>講義で明らかにした日本の企業システム存立の論理</vt:lpstr>
      <vt:lpstr>日本の企業システムにおける評価の論理（１）</vt:lpstr>
      <vt:lpstr>日本の企業システムにおける評価の論理（２）</vt:lpstr>
      <vt:lpstr>日本企業におけるメンバーシップの範囲</vt:lpstr>
      <vt:lpstr>メンバーシップ中心の制度と市場・資本主義の要請の相互作用</vt:lpstr>
      <vt:lpstr>日本企業変革への動力</vt:lpstr>
      <vt:lpstr>雇用システム変容の程度</vt:lpstr>
      <vt:lpstr>企業間関係システム（サプライヤー・システム）変容の程度</vt:lpstr>
      <vt:lpstr>コーポレート・ガバナンス変容の程度</vt:lpstr>
      <vt:lpstr>展望</vt:lpstr>
      <vt:lpstr>主な参考文献</vt:lpstr>
    </vt:vector>
  </TitlesOfParts>
  <Company>東北大学大学院経済学研究科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４　企業間関係システム</dc:title>
  <dc:creator>Nozomu Kawabata</dc:creator>
  <cp:lastModifiedBy>Nozomu Kawabata</cp:lastModifiedBy>
  <cp:revision>188</cp:revision>
  <dcterms:created xsi:type="dcterms:W3CDTF">2006-09-09T07:58:25Z</dcterms:created>
  <dcterms:modified xsi:type="dcterms:W3CDTF">2016-12-25T06:59:23Z</dcterms:modified>
</cp:coreProperties>
</file>