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4" r:id="rId1"/>
  </p:sldMasterIdLst>
  <p:notesMasterIdLst>
    <p:notesMasterId r:id="rId68"/>
  </p:notesMasterIdLst>
  <p:handoutMasterIdLst>
    <p:handoutMasterId r:id="rId69"/>
  </p:handoutMasterIdLst>
  <p:sldIdLst>
    <p:sldId id="437" r:id="rId2"/>
    <p:sldId id="438" r:id="rId3"/>
    <p:sldId id="439" r:id="rId4"/>
    <p:sldId id="440" r:id="rId5"/>
    <p:sldId id="445" r:id="rId6"/>
    <p:sldId id="446" r:id="rId7"/>
    <p:sldId id="447" r:id="rId8"/>
    <p:sldId id="448" r:id="rId9"/>
    <p:sldId id="449" r:id="rId10"/>
    <p:sldId id="451" r:id="rId11"/>
    <p:sldId id="452" r:id="rId12"/>
    <p:sldId id="453" r:id="rId13"/>
    <p:sldId id="454" r:id="rId14"/>
    <p:sldId id="455" r:id="rId15"/>
    <p:sldId id="456" r:id="rId16"/>
    <p:sldId id="457" r:id="rId17"/>
    <p:sldId id="458" r:id="rId18"/>
    <p:sldId id="459" r:id="rId19"/>
    <p:sldId id="460" r:id="rId20"/>
    <p:sldId id="461" r:id="rId21"/>
    <p:sldId id="462" r:id="rId22"/>
    <p:sldId id="463" r:id="rId23"/>
    <p:sldId id="464" r:id="rId24"/>
    <p:sldId id="465" r:id="rId25"/>
    <p:sldId id="466" r:id="rId26"/>
    <p:sldId id="467" r:id="rId27"/>
    <p:sldId id="468" r:id="rId28"/>
    <p:sldId id="469" r:id="rId29"/>
    <p:sldId id="470" r:id="rId30"/>
    <p:sldId id="471" r:id="rId31"/>
    <p:sldId id="472" r:id="rId32"/>
    <p:sldId id="473" r:id="rId33"/>
    <p:sldId id="474" r:id="rId34"/>
    <p:sldId id="475" r:id="rId35"/>
    <p:sldId id="476" r:id="rId36"/>
    <p:sldId id="477" r:id="rId37"/>
    <p:sldId id="478" r:id="rId38"/>
    <p:sldId id="479" r:id="rId39"/>
    <p:sldId id="480" r:id="rId40"/>
    <p:sldId id="481" r:id="rId41"/>
    <p:sldId id="482" r:id="rId42"/>
    <p:sldId id="483" r:id="rId43"/>
    <p:sldId id="484" r:id="rId44"/>
    <p:sldId id="485" r:id="rId45"/>
    <p:sldId id="486" r:id="rId46"/>
    <p:sldId id="487" r:id="rId47"/>
    <p:sldId id="488" r:id="rId48"/>
    <p:sldId id="489" r:id="rId49"/>
    <p:sldId id="490" r:id="rId50"/>
    <p:sldId id="491" r:id="rId51"/>
    <p:sldId id="492" r:id="rId52"/>
    <p:sldId id="493" r:id="rId53"/>
    <p:sldId id="494" r:id="rId54"/>
    <p:sldId id="495" r:id="rId55"/>
    <p:sldId id="496" r:id="rId56"/>
    <p:sldId id="497" r:id="rId57"/>
    <p:sldId id="498" r:id="rId58"/>
    <p:sldId id="499" r:id="rId59"/>
    <p:sldId id="500" r:id="rId60"/>
    <p:sldId id="501" r:id="rId61"/>
    <p:sldId id="502" r:id="rId62"/>
    <p:sldId id="503" r:id="rId63"/>
    <p:sldId id="504" r:id="rId64"/>
    <p:sldId id="505" r:id="rId65"/>
    <p:sldId id="506" r:id="rId66"/>
    <p:sldId id="507" r:id="rId67"/>
  </p:sldIdLst>
  <p:sldSz cx="9144000" cy="6858000" type="screen4x3"/>
  <p:notesSz cx="6784975" cy="99298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29" autoAdjust="0"/>
    <p:restoredTop sz="88823" autoAdjust="0"/>
  </p:normalViewPr>
  <p:slideViewPr>
    <p:cSldViewPr>
      <p:cViewPr varScale="1">
        <p:scale>
          <a:sx n="98" d="100"/>
          <a:sy n="98" d="100"/>
        </p:scale>
        <p:origin x="-192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400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ja-JP"/>
          </a:p>
        </p:txBody>
      </p:sp>
      <p:sp>
        <p:nvSpPr>
          <p:cNvPr id="69635" name="Rectangle 3"/>
          <p:cNvSpPr>
            <a:spLocks noGrp="1" noChangeArrowheads="1"/>
          </p:cNvSpPr>
          <p:nvPr>
            <p:ph type="dt" sz="quarter" idx="1"/>
          </p:nvPr>
        </p:nvSpPr>
        <p:spPr bwMode="auto">
          <a:xfrm>
            <a:off x="3843338" y="0"/>
            <a:ext cx="29400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ja-JP"/>
          </a:p>
        </p:txBody>
      </p:sp>
      <p:sp>
        <p:nvSpPr>
          <p:cNvPr id="69636" name="Rectangle 4"/>
          <p:cNvSpPr>
            <a:spLocks noGrp="1" noChangeArrowheads="1"/>
          </p:cNvSpPr>
          <p:nvPr>
            <p:ph type="ftr" sz="quarter" idx="2"/>
          </p:nvPr>
        </p:nvSpPr>
        <p:spPr bwMode="auto">
          <a:xfrm>
            <a:off x="0" y="9431338"/>
            <a:ext cx="29400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ja-JP"/>
          </a:p>
        </p:txBody>
      </p:sp>
      <p:sp>
        <p:nvSpPr>
          <p:cNvPr id="69637" name="Rectangle 5"/>
          <p:cNvSpPr>
            <a:spLocks noGrp="1" noChangeArrowheads="1"/>
          </p:cNvSpPr>
          <p:nvPr>
            <p:ph type="sldNum" sz="quarter" idx="3"/>
          </p:nvPr>
        </p:nvSpPr>
        <p:spPr bwMode="auto">
          <a:xfrm>
            <a:off x="3843338" y="9431338"/>
            <a:ext cx="29400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4C1324E-0ED8-4CC5-AADA-76038DB5FD89}" type="slidenum">
              <a:rPr lang="en-US" altLang="ja-JP"/>
              <a:pPr>
                <a:defRPr/>
              </a:pPr>
              <a:t>‹#›</a:t>
            </a:fld>
            <a:endParaRPr lang="en-US" altLang="ja-JP" dirty="0"/>
          </a:p>
        </p:txBody>
      </p:sp>
    </p:spTree>
    <p:extLst>
      <p:ext uri="{BB962C8B-B14F-4D97-AF65-F5344CB8AC3E}">
        <p14:creationId xmlns:p14="http://schemas.microsoft.com/office/powerpoint/2010/main" val="25895248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hdr" sz="quarter"/>
          </p:nvPr>
        </p:nvSpPr>
        <p:spPr bwMode="auto">
          <a:xfrm>
            <a:off x="0" y="0"/>
            <a:ext cx="29400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ja-JP"/>
          </a:p>
        </p:txBody>
      </p:sp>
      <p:sp>
        <p:nvSpPr>
          <p:cNvPr id="84995" name="Rectangle 3"/>
          <p:cNvSpPr>
            <a:spLocks noGrp="1" noChangeArrowheads="1"/>
          </p:cNvSpPr>
          <p:nvPr>
            <p:ph type="dt" idx="1"/>
          </p:nvPr>
        </p:nvSpPr>
        <p:spPr bwMode="auto">
          <a:xfrm>
            <a:off x="3843338" y="0"/>
            <a:ext cx="29400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ja-JP"/>
          </a:p>
        </p:txBody>
      </p:sp>
      <p:sp>
        <p:nvSpPr>
          <p:cNvPr id="38916" name="Rectangle 4"/>
          <p:cNvSpPr>
            <a:spLocks noGrp="1" noRot="1" noChangeAspect="1" noChangeArrowheads="1" noTextEdit="1"/>
          </p:cNvSpPr>
          <p:nvPr>
            <p:ph type="sldImg" idx="2"/>
          </p:nvPr>
        </p:nvSpPr>
        <p:spPr bwMode="auto">
          <a:xfrm>
            <a:off x="909638" y="744538"/>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7" name="Rectangle 5"/>
          <p:cNvSpPr>
            <a:spLocks noGrp="1" noChangeArrowheads="1"/>
          </p:cNvSpPr>
          <p:nvPr>
            <p:ph type="body" sz="quarter" idx="3"/>
          </p:nvPr>
        </p:nvSpPr>
        <p:spPr bwMode="auto">
          <a:xfrm>
            <a:off x="677863" y="4716463"/>
            <a:ext cx="5429250"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84998" name="Rectangle 6"/>
          <p:cNvSpPr>
            <a:spLocks noGrp="1" noChangeArrowheads="1"/>
          </p:cNvSpPr>
          <p:nvPr>
            <p:ph type="ftr" sz="quarter" idx="4"/>
          </p:nvPr>
        </p:nvSpPr>
        <p:spPr bwMode="auto">
          <a:xfrm>
            <a:off x="0" y="9431338"/>
            <a:ext cx="29400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ja-JP"/>
          </a:p>
        </p:txBody>
      </p:sp>
      <p:sp>
        <p:nvSpPr>
          <p:cNvPr id="84999" name="Rectangle 7"/>
          <p:cNvSpPr>
            <a:spLocks noGrp="1" noChangeArrowheads="1"/>
          </p:cNvSpPr>
          <p:nvPr>
            <p:ph type="sldNum" sz="quarter" idx="5"/>
          </p:nvPr>
        </p:nvSpPr>
        <p:spPr bwMode="auto">
          <a:xfrm>
            <a:off x="3843338" y="9431338"/>
            <a:ext cx="29400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3D086F3-F6EB-4B5D-B5CB-B4DC4B354BA3}" type="slidenum">
              <a:rPr lang="en-US" altLang="ja-JP"/>
              <a:pPr>
                <a:defRPr/>
              </a:pPr>
              <a:t>‹#›</a:t>
            </a:fld>
            <a:endParaRPr lang="en-US" altLang="ja-JP" dirty="0"/>
          </a:p>
        </p:txBody>
      </p:sp>
    </p:spTree>
    <p:extLst>
      <p:ext uri="{BB962C8B-B14F-4D97-AF65-F5344CB8AC3E}">
        <p14:creationId xmlns:p14="http://schemas.microsoft.com/office/powerpoint/2010/main" val="21878766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a:prstGeom prst="rect">
            <a:avLst/>
          </a:prstGeo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a:xfrm>
            <a:off x="7956550" y="6356350"/>
            <a:ext cx="730250" cy="365125"/>
          </a:xfrm>
          <a:prstGeom prst="rect">
            <a:avLst/>
          </a:prstGeom>
        </p:spPr>
        <p:txBody>
          <a:bodyPr/>
          <a:lstStyle>
            <a:lvl1pPr>
              <a:defRPr/>
            </a:lvl1pPr>
          </a:lstStyle>
          <a:p>
            <a:pPr>
              <a:defRPr/>
            </a:pPr>
            <a:fld id="{B0C86A1F-0808-4EF6-B5FB-DD8EF4B52FB0}" type="slidenum">
              <a:rPr lang="en-US" altLang="ja-JP"/>
              <a:pPr>
                <a:defRPr/>
              </a:pPr>
              <a:t>‹#›</a:t>
            </a:fld>
            <a:endParaRPr lang="en-US" altLang="ja-JP" dirty="0"/>
          </a:p>
        </p:txBody>
      </p:sp>
    </p:spTree>
    <p:extLst>
      <p:ext uri="{BB962C8B-B14F-4D97-AF65-F5344CB8AC3E}">
        <p14:creationId xmlns:p14="http://schemas.microsoft.com/office/powerpoint/2010/main" val="4156246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1600200"/>
            <a:ext cx="8229600" cy="4525963"/>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8D52AA6E-C22D-4EFB-8DAA-6465FD0C0CE4}" type="slidenum">
              <a:rPr lang="en-US" altLang="ja-JP"/>
              <a:pPr>
                <a:defRPr/>
              </a:pPr>
              <a:t>‹#›</a:t>
            </a:fld>
            <a:endParaRPr lang="en-US" altLang="ja-JP" dirty="0"/>
          </a:p>
        </p:txBody>
      </p:sp>
    </p:spTree>
    <p:extLst>
      <p:ext uri="{BB962C8B-B14F-4D97-AF65-F5344CB8AC3E}">
        <p14:creationId xmlns:p14="http://schemas.microsoft.com/office/powerpoint/2010/main" val="3884502046"/>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a:prstGeom prst="rect">
            <a:avLst/>
          </a:prstGeo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0556BEA3-B25D-48C3-A12E-79B91193BAEF}" type="slidenum">
              <a:rPr lang="en-US" altLang="ja-JP"/>
              <a:pPr>
                <a:defRPr/>
              </a:pPr>
              <a:t>‹#›</a:t>
            </a:fld>
            <a:endParaRPr lang="en-US" altLang="ja-JP" dirty="0"/>
          </a:p>
        </p:txBody>
      </p:sp>
    </p:spTree>
    <p:extLst>
      <p:ext uri="{BB962C8B-B14F-4D97-AF65-F5344CB8AC3E}">
        <p14:creationId xmlns:p14="http://schemas.microsoft.com/office/powerpoint/2010/main" val="226565078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42913" y="332656"/>
            <a:ext cx="8243887" cy="1008112"/>
          </a:xfrm>
          <a:prstGeom prst="rect">
            <a:avLst/>
          </a:prstGeom>
        </p:spPr>
        <p:txBody>
          <a:bodyPr/>
          <a:lstStyle/>
          <a:p>
            <a:r>
              <a:rPr lang="ja-JP" altLang="en-US" smtClean="0"/>
              <a:t>マスター タイトルの書式設定</a:t>
            </a:r>
            <a:endParaRPr lang="ja-JP" altLang="en-US" dirty="0"/>
          </a:p>
        </p:txBody>
      </p:sp>
      <p:sp>
        <p:nvSpPr>
          <p:cNvPr id="3" name="テキスト プレースホルダ 2"/>
          <p:cNvSpPr>
            <a:spLocks noGrp="1"/>
          </p:cNvSpPr>
          <p:nvPr>
            <p:ph type="body" sz="half" idx="1"/>
          </p:nvPr>
        </p:nvSpPr>
        <p:spPr>
          <a:xfrm>
            <a:off x="457200" y="1412875"/>
            <a:ext cx="4038600" cy="4679950"/>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8200" y="1412875"/>
            <a:ext cx="4038600" cy="2263775"/>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8200" y="3829050"/>
            <a:ext cx="4038600" cy="2263775"/>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5"/>
          <p:cNvSpPr>
            <a:spLocks noGrp="1" noChangeArrowheads="1"/>
          </p:cNvSpPr>
          <p:nvPr>
            <p:ph type="dt" sz="half" idx="10"/>
          </p:nvPr>
        </p:nvSpPr>
        <p:spPr>
          <a:xfrm>
            <a:off x="457200" y="6248400"/>
            <a:ext cx="2133600" cy="457200"/>
          </a:xfrm>
          <a:prstGeom prst="rect">
            <a:avLst/>
          </a:prstGeom>
        </p:spPr>
        <p:txBody>
          <a:bodyPr/>
          <a:lstStyle>
            <a:lvl1pPr>
              <a:defRPr/>
            </a:lvl1pPr>
          </a:lstStyle>
          <a:p>
            <a:pPr>
              <a:defRPr/>
            </a:pPr>
            <a:endParaRPr lang="en-US" altLang="ja-JP"/>
          </a:p>
        </p:txBody>
      </p:sp>
      <p:sp>
        <p:nvSpPr>
          <p:cNvPr id="7" name="Rectangle 6"/>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US" altLang="ja-JP"/>
          </a:p>
        </p:txBody>
      </p:sp>
      <p:sp>
        <p:nvSpPr>
          <p:cNvPr id="8" name="Rectangle 7"/>
          <p:cNvSpPr>
            <a:spLocks noGrp="1" noChangeArrowheads="1"/>
          </p:cNvSpPr>
          <p:nvPr>
            <p:ph type="sldNum" sz="quarter" idx="12"/>
          </p:nvPr>
        </p:nvSpPr>
        <p:spPr>
          <a:xfrm>
            <a:off x="6553200" y="6248400"/>
            <a:ext cx="2133600" cy="457200"/>
          </a:xfrm>
          <a:prstGeom prst="rect">
            <a:avLst/>
          </a:prstGeom>
        </p:spPr>
        <p:txBody>
          <a:bodyPr/>
          <a:lstStyle>
            <a:lvl1pPr>
              <a:defRPr/>
            </a:lvl1pPr>
          </a:lstStyle>
          <a:p>
            <a:pPr>
              <a:defRPr/>
            </a:pPr>
            <a:fld id="{7480FC2E-CF1F-4F15-899E-219FE8ED7295}" type="slidenum">
              <a:rPr lang="en-US" altLang="ja-JP"/>
              <a:pPr>
                <a:defRPr/>
              </a:pPr>
              <a:t>‹#›</a:t>
            </a:fld>
            <a:endParaRPr lang="en-US" altLang="ja-JP" dirty="0"/>
          </a:p>
        </p:txBody>
      </p:sp>
    </p:spTree>
    <p:extLst>
      <p:ext uri="{BB962C8B-B14F-4D97-AF65-F5344CB8AC3E}">
        <p14:creationId xmlns:p14="http://schemas.microsoft.com/office/powerpoint/2010/main" val="3364053197"/>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1152128"/>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457200" y="1600200"/>
            <a:ext cx="8229600" cy="4525963"/>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a:xfrm>
            <a:off x="7924800" y="6356350"/>
            <a:ext cx="762000" cy="365125"/>
          </a:xfrm>
          <a:prstGeom prst="rect">
            <a:avLst/>
          </a:prstGeom>
        </p:spPr>
        <p:txBody>
          <a:bodyPr/>
          <a:lstStyle>
            <a:lvl1pPr algn="r">
              <a:defRPr/>
            </a:lvl1pPr>
          </a:lstStyle>
          <a:p>
            <a:pPr>
              <a:defRPr/>
            </a:pPr>
            <a:fld id="{B6E8E913-D0D0-4490-8A70-D947BBCD3C0A}" type="slidenum">
              <a:rPr lang="en-US" altLang="ja-JP"/>
              <a:pPr>
                <a:defRPr/>
              </a:pPr>
              <a:t>‹#›</a:t>
            </a:fld>
            <a:endParaRPr lang="en-US" altLang="ja-JP" dirty="0"/>
          </a:p>
        </p:txBody>
      </p:sp>
    </p:spTree>
    <p:extLst>
      <p:ext uri="{BB962C8B-B14F-4D97-AF65-F5344CB8AC3E}">
        <p14:creationId xmlns:p14="http://schemas.microsoft.com/office/powerpoint/2010/main" val="1839928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04BE3CA7-2D1A-42B3-847B-F742420E19CD}" type="slidenum">
              <a:rPr lang="en-US" altLang="ja-JP"/>
              <a:pPr>
                <a:defRPr/>
              </a:pPr>
              <a:t>‹#›</a:t>
            </a:fld>
            <a:endParaRPr lang="en-US" altLang="ja-JP" dirty="0"/>
          </a:p>
        </p:txBody>
      </p:sp>
    </p:spTree>
    <p:extLst>
      <p:ext uri="{BB962C8B-B14F-4D97-AF65-F5344CB8AC3E}">
        <p14:creationId xmlns:p14="http://schemas.microsoft.com/office/powerpoint/2010/main" val="819971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1152128"/>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ltLang="ja-JP"/>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7" name="スライド番号プレースホルダー 6"/>
          <p:cNvSpPr>
            <a:spLocks noGrp="1"/>
          </p:cNvSpPr>
          <p:nvPr>
            <p:ph type="sldNum" sz="quarter" idx="12"/>
          </p:nvPr>
        </p:nvSpPr>
        <p:spPr>
          <a:xfrm>
            <a:off x="7956550" y="6356350"/>
            <a:ext cx="730250" cy="365125"/>
          </a:xfrm>
          <a:prstGeom prst="rect">
            <a:avLst/>
          </a:prstGeom>
        </p:spPr>
        <p:txBody>
          <a:bodyPr/>
          <a:lstStyle>
            <a:lvl1pPr>
              <a:defRPr/>
            </a:lvl1pPr>
          </a:lstStyle>
          <a:p>
            <a:pPr>
              <a:defRPr/>
            </a:pPr>
            <a:fld id="{293DE881-B919-46EF-BF6A-AC972E6333B3}" type="slidenum">
              <a:rPr lang="en-US" altLang="ja-JP"/>
              <a:pPr>
                <a:defRPr/>
              </a:pPr>
              <a:t>‹#›</a:t>
            </a:fld>
            <a:endParaRPr lang="en-US" altLang="ja-JP" dirty="0"/>
          </a:p>
        </p:txBody>
      </p:sp>
    </p:spTree>
    <p:extLst>
      <p:ext uri="{BB962C8B-B14F-4D97-AF65-F5344CB8AC3E}">
        <p14:creationId xmlns:p14="http://schemas.microsoft.com/office/powerpoint/2010/main" val="3761813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32656"/>
            <a:ext cx="8229600" cy="1084982"/>
          </a:xfrm>
          <a:prstGeom prst="rect">
            <a:avLst/>
          </a:prstGeom>
        </p:spPr>
        <p:txBody>
          <a:bodyPr/>
          <a:lstStyle>
            <a:lvl1pPr>
              <a:defRPr/>
            </a:lvl1pPr>
          </a:lstStyle>
          <a:p>
            <a:r>
              <a:rPr lang="ja-JP" altLang="en-US" smtClean="0"/>
              <a:t>マスター タイトルの書式設定</a:t>
            </a:r>
            <a:endParaRPr lang="ja-JP" altLang="en-US" dirty="0"/>
          </a:p>
        </p:txBody>
      </p:sp>
      <p:sp>
        <p:nvSpPr>
          <p:cNvPr id="3" name="テキスト プレースホルダー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ltLang="ja-JP"/>
          </a:p>
        </p:txBody>
      </p:sp>
      <p:sp>
        <p:nvSpPr>
          <p:cNvPr id="8" name="フッター プレースホルダー 7"/>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9" name="スライド番号プレースホルダー 8"/>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1FBDC00F-99A1-45E5-A276-1F5A7508C1EE}" type="slidenum">
              <a:rPr lang="en-US" altLang="ja-JP"/>
              <a:pPr>
                <a:defRPr/>
              </a:pPr>
              <a:t>‹#›</a:t>
            </a:fld>
            <a:endParaRPr lang="en-US" altLang="ja-JP" dirty="0"/>
          </a:p>
        </p:txBody>
      </p:sp>
    </p:spTree>
    <p:extLst>
      <p:ext uri="{BB962C8B-B14F-4D97-AF65-F5344CB8AC3E}">
        <p14:creationId xmlns:p14="http://schemas.microsoft.com/office/powerpoint/2010/main" val="1627951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ltLang="ja-JP"/>
          </a:p>
        </p:txBody>
      </p:sp>
      <p:sp>
        <p:nvSpPr>
          <p:cNvPr id="4" name="フッター プレースホルダー 3"/>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5" name="スライド番号プレースホルダー 4"/>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0B590782-9D51-49F8-B5BB-82B7C03471E9}" type="slidenum">
              <a:rPr lang="en-US" altLang="ja-JP"/>
              <a:pPr>
                <a:defRPr/>
              </a:pPr>
              <a:t>‹#›</a:t>
            </a:fld>
            <a:endParaRPr lang="en-US" altLang="ja-JP" dirty="0"/>
          </a:p>
        </p:txBody>
      </p:sp>
    </p:spTree>
    <p:extLst>
      <p:ext uri="{BB962C8B-B14F-4D97-AF65-F5344CB8AC3E}">
        <p14:creationId xmlns:p14="http://schemas.microsoft.com/office/powerpoint/2010/main" val="4271654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ltLang="ja-JP"/>
          </a:p>
        </p:txBody>
      </p:sp>
      <p:sp>
        <p:nvSpPr>
          <p:cNvPr id="3" name="フッター プレースホルダー 2"/>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4" name="スライド番号プレースホルダー 3"/>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44DA61F5-670B-4A4A-97DB-0C267FF23723}" type="slidenum">
              <a:rPr lang="en-US" altLang="ja-JP"/>
              <a:pPr>
                <a:defRPr/>
              </a:pPr>
              <a:t>‹#›</a:t>
            </a:fld>
            <a:endParaRPr lang="en-US" altLang="ja-JP" dirty="0"/>
          </a:p>
        </p:txBody>
      </p:sp>
    </p:spTree>
    <p:extLst>
      <p:ext uri="{BB962C8B-B14F-4D97-AF65-F5344CB8AC3E}">
        <p14:creationId xmlns:p14="http://schemas.microsoft.com/office/powerpoint/2010/main" val="2017797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32656"/>
            <a:ext cx="3008313" cy="1080120"/>
          </a:xfrm>
          <a:prstGeom prst="rect">
            <a:avLst/>
          </a:prstGeo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332656"/>
            <a:ext cx="5111750" cy="579350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テキスト プレースホルダー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ltLang="ja-JP"/>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7" name="スライド番号プレースホルダー 6"/>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742B658B-FEFB-4187-AC49-9373990EC30A}" type="slidenum">
              <a:rPr lang="en-US" altLang="ja-JP"/>
              <a:pPr>
                <a:defRPr/>
              </a:pPr>
              <a:t>‹#›</a:t>
            </a:fld>
            <a:endParaRPr lang="en-US" altLang="ja-JP" dirty="0"/>
          </a:p>
        </p:txBody>
      </p:sp>
    </p:spTree>
    <p:extLst>
      <p:ext uri="{BB962C8B-B14F-4D97-AF65-F5344CB8AC3E}">
        <p14:creationId xmlns:p14="http://schemas.microsoft.com/office/powerpoint/2010/main" val="1487671717"/>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a:prstGeom prst="rect">
            <a:avLst/>
          </a:prstGeo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ー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ltLang="ja-JP"/>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7" name="スライド番号プレースホルダー 6"/>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5048E227-9A13-4AE9-97F4-6629AFF5EEBF}" type="slidenum">
              <a:rPr lang="en-US" altLang="ja-JP"/>
              <a:pPr>
                <a:defRPr/>
              </a:pPr>
              <a:t>‹#›</a:t>
            </a:fld>
            <a:endParaRPr lang="en-US" altLang="ja-JP" dirty="0"/>
          </a:p>
        </p:txBody>
      </p:sp>
    </p:spTree>
    <p:extLst>
      <p:ext uri="{BB962C8B-B14F-4D97-AF65-F5344CB8AC3E}">
        <p14:creationId xmlns:p14="http://schemas.microsoft.com/office/powerpoint/2010/main" val="565666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タイトル 1"/>
          <p:cNvSpPr txBox="1">
            <a:spLocks/>
          </p:cNvSpPr>
          <p:nvPr/>
        </p:nvSpPr>
        <p:spPr>
          <a:xfrm>
            <a:off x="250825" y="46038"/>
            <a:ext cx="8713788" cy="287337"/>
          </a:xfrm>
          <a:prstGeom prst="rect">
            <a:avLst/>
          </a:prstGeom>
          <a:solidFill>
            <a:schemeClr val="accent3">
              <a:lumMod val="50000"/>
            </a:schemeClr>
          </a:solidFill>
        </p:spPr>
        <p:style>
          <a:lnRef idx="1">
            <a:schemeClr val="accent3"/>
          </a:lnRef>
          <a:fillRef idx="3">
            <a:schemeClr val="accent3"/>
          </a:fillRef>
          <a:effectRef idx="2">
            <a:schemeClr val="accent3"/>
          </a:effectRef>
          <a:fontRef idx="minor">
            <a:schemeClr val="lt1"/>
          </a:fontRef>
        </p:style>
        <p:txBody>
          <a:bodyPr>
            <a:normAutofit/>
          </a:bodyPr>
          <a:lstStyle>
            <a:lvl1pPr algn="ctr" defTabSz="914400" rtl="0" eaLnBrk="1" latinLnBrk="0" hangingPunct="1">
              <a:spcBef>
                <a:spcPct val="0"/>
              </a:spcBef>
              <a:buNone/>
              <a:defRPr kumimoji="1" sz="1050" kern="1200">
                <a:solidFill>
                  <a:schemeClr val="tx1"/>
                </a:solidFill>
                <a:latin typeface="+mj-lt"/>
                <a:ea typeface="+mj-ea"/>
                <a:cs typeface="+mj-cs"/>
              </a:defRPr>
            </a:lvl1pPr>
          </a:lstStyle>
          <a:p>
            <a:pPr algn="r">
              <a:defRPr/>
            </a:pPr>
            <a:r>
              <a:rPr lang="ja-JP" altLang="en-US" sz="1200" dirty="0" smtClean="0">
                <a:solidFill>
                  <a:schemeClr val="bg1"/>
                </a:solidFill>
              </a:rPr>
              <a:t>企業論　</a:t>
            </a:r>
            <a:r>
              <a:rPr lang="en-US" altLang="ja-JP" sz="1200" dirty="0" smtClean="0">
                <a:solidFill>
                  <a:schemeClr val="bg1"/>
                </a:solidFill>
              </a:rPr>
              <a:t>2016</a:t>
            </a:r>
            <a:r>
              <a:rPr lang="ja-JP" altLang="en-US" dirty="0" smtClean="0"/>
              <a:t>　　　　　　　　　　　　　　　　　　　　　　　　　　　　　　　　　　　　　　　　　　　　　　　　　　　　　　　　　　　　　　　　　　　　</a:t>
            </a:r>
            <a:endParaRPr lang="ja-JP" altLang="en-US" dirty="0"/>
          </a:p>
        </p:txBody>
      </p:sp>
    </p:spTree>
  </p:cSld>
  <p:clrMap bg1="lt1" tx1="dk1" bg2="lt2" tx2="dk2" accent1="accent1" accent2="accent2" accent3="accent3" accent4="accent4" accent5="accent5" accent6="accent6" hlink="hlink" folHlink="folHlink"/>
  <p:sldLayoutIdLst>
    <p:sldLayoutId id="2147484131" r:id="rId1"/>
    <p:sldLayoutId id="2147484132" r:id="rId2"/>
    <p:sldLayoutId id="2147484133" r:id="rId3"/>
    <p:sldLayoutId id="2147484134" r:id="rId4"/>
    <p:sldLayoutId id="2147484135" r:id="rId5"/>
    <p:sldLayoutId id="2147484136" r:id="rId6"/>
    <p:sldLayoutId id="2147484137" r:id="rId7"/>
    <p:sldLayoutId id="2147484138" r:id="rId8"/>
    <p:sldLayoutId id="2147484139" r:id="rId9"/>
    <p:sldLayoutId id="2147484140" r:id="rId10"/>
    <p:sldLayoutId id="2147484141" r:id="rId11"/>
    <p:sldLayoutId id="2147484142"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p:cNvSpPr>
            <a:spLocks noGrp="1" noChangeArrowheads="1"/>
          </p:cNvSpPr>
          <p:nvPr>
            <p:ph type="ctr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５　日本のサプライヤー・システム</a:t>
            </a:r>
          </a:p>
        </p:txBody>
      </p:sp>
      <p:sp>
        <p:nvSpPr>
          <p:cNvPr id="14339" name="Rectangle 6"/>
          <p:cNvSpPr>
            <a:spLocks noGrp="1" noChangeArrowheads="1"/>
          </p:cNvSpPr>
          <p:nvPr>
            <p:ph type="subTitle"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ja-JP" smtClean="0"/>
              <a:t>2016</a:t>
            </a:r>
            <a:r>
              <a:rPr lang="ja-JP" altLang="en-US" smtClean="0"/>
              <a:t>年度「企業論」</a:t>
            </a:r>
          </a:p>
          <a:p>
            <a:pPr eaLnBrk="1" hangingPunct="1"/>
            <a:r>
              <a:rPr lang="ja-JP" altLang="en-US" smtClean="0"/>
              <a:t>川端　望</a:t>
            </a:r>
          </a:p>
        </p:txBody>
      </p:sp>
      <p:sp>
        <p:nvSpPr>
          <p:cNvPr id="14340" name="Rectangle 18"/>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ED3E953B-EA7A-4A48-873C-EF6548F659D1}" type="slidenum">
              <a:rPr kumimoji="0" lang="en-US" altLang="ja-JP" smtClean="0"/>
              <a:pPr eaLnBrk="1" hangingPunct="1"/>
              <a:t>1</a:t>
            </a:fld>
            <a:endParaRPr kumimoji="0" lang="en-US" altLang="ja-JP"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auto">
          <a:xfrm>
            <a:off x="442913" y="404813"/>
            <a:ext cx="8377237" cy="10080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z="3200" smtClean="0"/>
              <a:t>日本の加工組み立て産業：外注比率が高く，取り引きする部品メーカー数が少ない</a:t>
            </a:r>
          </a:p>
        </p:txBody>
      </p:sp>
      <p:sp>
        <p:nvSpPr>
          <p:cNvPr id="23555"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AA49221E-CF02-4BD0-A545-44135E3F74BD}" type="slidenum">
              <a:rPr kumimoji="0" lang="en-US" altLang="ja-JP" smtClean="0"/>
              <a:pPr eaLnBrk="1" hangingPunct="1"/>
              <a:t>10</a:t>
            </a:fld>
            <a:endParaRPr kumimoji="0" lang="en-US" altLang="ja-JP" smtClean="0"/>
          </a:p>
        </p:txBody>
      </p:sp>
      <p:sp>
        <p:nvSpPr>
          <p:cNvPr id="23556" name="Text Box 4"/>
          <p:cNvSpPr txBox="1">
            <a:spLocks noChangeArrowheads="1"/>
          </p:cNvSpPr>
          <p:nvPr/>
        </p:nvSpPr>
        <p:spPr bwMode="auto">
          <a:xfrm>
            <a:off x="684213" y="2492375"/>
            <a:ext cx="2447925" cy="376238"/>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spcBef>
                <a:spcPct val="50000"/>
              </a:spcBef>
            </a:pPr>
            <a:r>
              <a:rPr lang="ja-JP" altLang="en-US"/>
              <a:t>日本の完成車メーカー</a:t>
            </a:r>
          </a:p>
        </p:txBody>
      </p:sp>
      <p:sp>
        <p:nvSpPr>
          <p:cNvPr id="23557" name="Text Box 5"/>
          <p:cNvSpPr txBox="1">
            <a:spLocks noChangeArrowheads="1"/>
          </p:cNvSpPr>
          <p:nvPr/>
        </p:nvSpPr>
        <p:spPr bwMode="auto">
          <a:xfrm>
            <a:off x="684213" y="4221163"/>
            <a:ext cx="4392612" cy="376237"/>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50000"/>
              </a:spcBef>
            </a:pPr>
            <a:r>
              <a:rPr lang="ja-JP" altLang="en-US"/>
              <a:t>アメリカの完成車メーカー</a:t>
            </a:r>
          </a:p>
        </p:txBody>
      </p:sp>
      <p:sp>
        <p:nvSpPr>
          <p:cNvPr id="23558" name="AutoShape 6"/>
          <p:cNvSpPr>
            <a:spLocks noChangeArrowheads="1"/>
          </p:cNvSpPr>
          <p:nvPr/>
        </p:nvSpPr>
        <p:spPr bwMode="auto">
          <a:xfrm>
            <a:off x="3995738" y="2492375"/>
            <a:ext cx="360362" cy="360363"/>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23559" name="AutoShape 7"/>
          <p:cNvSpPr>
            <a:spLocks noChangeArrowheads="1"/>
          </p:cNvSpPr>
          <p:nvPr/>
        </p:nvSpPr>
        <p:spPr bwMode="auto">
          <a:xfrm>
            <a:off x="3995738" y="4221163"/>
            <a:ext cx="360362" cy="360362"/>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23560" name="Oval 8"/>
          <p:cNvSpPr>
            <a:spLocks noChangeArrowheads="1"/>
          </p:cNvSpPr>
          <p:nvPr/>
        </p:nvSpPr>
        <p:spPr bwMode="auto">
          <a:xfrm>
            <a:off x="5651500" y="1628775"/>
            <a:ext cx="360363" cy="360363"/>
          </a:xfrm>
          <a:prstGeom prst="ellipse">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23561" name="Oval 9"/>
          <p:cNvSpPr>
            <a:spLocks noChangeArrowheads="1"/>
          </p:cNvSpPr>
          <p:nvPr/>
        </p:nvSpPr>
        <p:spPr bwMode="auto">
          <a:xfrm>
            <a:off x="5651500" y="2205038"/>
            <a:ext cx="360363" cy="360362"/>
          </a:xfrm>
          <a:prstGeom prst="ellipse">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23562" name="Oval 10"/>
          <p:cNvSpPr>
            <a:spLocks noChangeArrowheads="1"/>
          </p:cNvSpPr>
          <p:nvPr/>
        </p:nvSpPr>
        <p:spPr bwMode="auto">
          <a:xfrm>
            <a:off x="5651500" y="2781300"/>
            <a:ext cx="360363" cy="360363"/>
          </a:xfrm>
          <a:prstGeom prst="ellipse">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23563" name="Oval 11"/>
          <p:cNvSpPr>
            <a:spLocks noChangeArrowheads="1"/>
          </p:cNvSpPr>
          <p:nvPr/>
        </p:nvSpPr>
        <p:spPr bwMode="auto">
          <a:xfrm>
            <a:off x="5651500" y="3789363"/>
            <a:ext cx="360363" cy="360362"/>
          </a:xfrm>
          <a:prstGeom prst="ellipse">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23564" name="Oval 12"/>
          <p:cNvSpPr>
            <a:spLocks noChangeArrowheads="1"/>
          </p:cNvSpPr>
          <p:nvPr/>
        </p:nvSpPr>
        <p:spPr bwMode="auto">
          <a:xfrm>
            <a:off x="5651500" y="4365625"/>
            <a:ext cx="360363" cy="360363"/>
          </a:xfrm>
          <a:prstGeom prst="ellipse">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23565" name="Oval 13"/>
          <p:cNvSpPr>
            <a:spLocks noChangeArrowheads="1"/>
          </p:cNvSpPr>
          <p:nvPr/>
        </p:nvSpPr>
        <p:spPr bwMode="auto">
          <a:xfrm>
            <a:off x="5651500" y="5013325"/>
            <a:ext cx="360363" cy="360363"/>
          </a:xfrm>
          <a:prstGeom prst="ellipse">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endParaRPr lang="ja-JP" altLang="en-US"/>
          </a:p>
        </p:txBody>
      </p:sp>
      <p:sp>
        <p:nvSpPr>
          <p:cNvPr id="23566" name="Line 14"/>
          <p:cNvSpPr>
            <a:spLocks noChangeShapeType="1"/>
          </p:cNvSpPr>
          <p:nvPr/>
        </p:nvSpPr>
        <p:spPr bwMode="auto">
          <a:xfrm flipH="1">
            <a:off x="4572000" y="1916113"/>
            <a:ext cx="863600" cy="5048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567" name="Line 15"/>
          <p:cNvSpPr>
            <a:spLocks noChangeShapeType="1"/>
          </p:cNvSpPr>
          <p:nvPr/>
        </p:nvSpPr>
        <p:spPr bwMode="auto">
          <a:xfrm flipH="1">
            <a:off x="4643438" y="2492375"/>
            <a:ext cx="936625" cy="1444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568" name="Line 16"/>
          <p:cNvSpPr>
            <a:spLocks noChangeShapeType="1"/>
          </p:cNvSpPr>
          <p:nvPr/>
        </p:nvSpPr>
        <p:spPr bwMode="auto">
          <a:xfrm flipH="1" flipV="1">
            <a:off x="4643438" y="2852738"/>
            <a:ext cx="865187" cy="1444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569" name="Line 17"/>
          <p:cNvSpPr>
            <a:spLocks noChangeShapeType="1"/>
          </p:cNvSpPr>
          <p:nvPr/>
        </p:nvSpPr>
        <p:spPr bwMode="auto">
          <a:xfrm flipH="1">
            <a:off x="5148263" y="3933825"/>
            <a:ext cx="360362" cy="2873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570" name="Line 18"/>
          <p:cNvSpPr>
            <a:spLocks noChangeShapeType="1"/>
          </p:cNvSpPr>
          <p:nvPr/>
        </p:nvSpPr>
        <p:spPr bwMode="auto">
          <a:xfrm flipH="1" flipV="1">
            <a:off x="5148263" y="4437063"/>
            <a:ext cx="431800" cy="714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571" name="Line 19"/>
          <p:cNvSpPr>
            <a:spLocks noChangeShapeType="1"/>
          </p:cNvSpPr>
          <p:nvPr/>
        </p:nvSpPr>
        <p:spPr bwMode="auto">
          <a:xfrm flipH="1" flipV="1">
            <a:off x="5076825" y="4724400"/>
            <a:ext cx="503238" cy="4333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572" name="Line 20"/>
          <p:cNvSpPr>
            <a:spLocks noChangeShapeType="1"/>
          </p:cNvSpPr>
          <p:nvPr/>
        </p:nvSpPr>
        <p:spPr bwMode="auto">
          <a:xfrm flipH="1">
            <a:off x="3203575" y="2636838"/>
            <a:ext cx="7207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573" name="Text Box 22"/>
          <p:cNvSpPr txBox="1">
            <a:spLocks noChangeArrowheads="1"/>
          </p:cNvSpPr>
          <p:nvPr/>
        </p:nvSpPr>
        <p:spPr bwMode="auto">
          <a:xfrm>
            <a:off x="6372225" y="2349500"/>
            <a:ext cx="2303463"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50000"/>
              </a:spcBef>
            </a:pPr>
            <a:r>
              <a:rPr lang="ja-JP" altLang="en-US"/>
              <a:t>日本：完成度の高い部品まで部品メーカーで外製。</a:t>
            </a:r>
          </a:p>
        </p:txBody>
      </p:sp>
      <p:sp>
        <p:nvSpPr>
          <p:cNvPr id="23574" name="テキスト ボックス 21"/>
          <p:cNvSpPr txBox="1">
            <a:spLocks noChangeArrowheads="1"/>
          </p:cNvSpPr>
          <p:nvPr/>
        </p:nvSpPr>
        <p:spPr bwMode="auto">
          <a:xfrm>
            <a:off x="395288" y="1412875"/>
            <a:ext cx="345598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2400"/>
              <a:t>自動車産業を例にした概念図</a:t>
            </a:r>
          </a:p>
        </p:txBody>
      </p:sp>
      <p:sp>
        <p:nvSpPr>
          <p:cNvPr id="23575" name="Text Box 22"/>
          <p:cNvSpPr txBox="1">
            <a:spLocks noChangeArrowheads="1"/>
          </p:cNvSpPr>
          <p:nvPr/>
        </p:nvSpPr>
        <p:spPr bwMode="auto">
          <a:xfrm>
            <a:off x="6372225" y="4149725"/>
            <a:ext cx="2303463"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50000"/>
              </a:spcBef>
            </a:pPr>
            <a:r>
              <a:rPr lang="ja-JP" altLang="en-US"/>
              <a:t>アメリカ：完成度の高い部品は完成車メーカーで内製。</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部品調達における購入品・外注品・内製</a:t>
            </a:r>
          </a:p>
        </p:txBody>
      </p:sp>
      <p:sp>
        <p:nvSpPr>
          <p:cNvPr id="24579" name="Rectangle 3"/>
          <p:cNvSpPr>
            <a:spLocks noGrp="1" noChangeArrowheads="1"/>
          </p:cNvSpPr>
          <p:nvPr>
            <p:ph idx="1"/>
          </p:nvPr>
        </p:nvSpPr>
        <p:spPr bwMode="auto">
          <a:xfrm>
            <a:off x="457200" y="1844675"/>
            <a:ext cx="8229600" cy="44640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電機メーカーの例（浅沼</a:t>
            </a:r>
            <a:r>
              <a:rPr lang="en-US" altLang="ja-JP" smtClean="0"/>
              <a:t>[1997]</a:t>
            </a:r>
            <a:r>
              <a:rPr lang="ja-JP" altLang="en-US" smtClean="0"/>
              <a:t>）</a:t>
            </a:r>
          </a:p>
          <a:p>
            <a:pPr lvl="1" eaLnBrk="1" hangingPunct="1"/>
            <a:r>
              <a:rPr lang="ja-JP" altLang="en-US" smtClean="0"/>
              <a:t>購入品（市販品の購入）：</a:t>
            </a:r>
            <a:r>
              <a:rPr lang="en-US" altLang="ja-JP" smtClean="0"/>
              <a:t>30.5%</a:t>
            </a:r>
          </a:p>
          <a:p>
            <a:pPr lvl="1" eaLnBrk="1" hangingPunct="1"/>
            <a:r>
              <a:rPr lang="ja-JP" altLang="en-US" smtClean="0"/>
              <a:t>外注品（カスタム部品の外注）：</a:t>
            </a:r>
            <a:r>
              <a:rPr lang="en-US" altLang="ja-JP" smtClean="0"/>
              <a:t>43.0%</a:t>
            </a:r>
          </a:p>
          <a:p>
            <a:pPr lvl="2" eaLnBrk="1" hangingPunct="1"/>
            <a:r>
              <a:rPr lang="ja-JP" altLang="en-US" smtClean="0"/>
              <a:t>ＴＣＥにより，取引特殊的資産，取引特殊的技能による説明が試みられる</a:t>
            </a:r>
          </a:p>
          <a:p>
            <a:pPr lvl="1" eaLnBrk="1" hangingPunct="1"/>
            <a:r>
              <a:rPr lang="ja-JP" altLang="en-US" smtClean="0"/>
              <a:t>内製：</a:t>
            </a:r>
            <a:r>
              <a:rPr lang="en-US" altLang="ja-JP" smtClean="0"/>
              <a:t>26.5%</a:t>
            </a:r>
          </a:p>
        </p:txBody>
      </p:sp>
      <p:sp>
        <p:nvSpPr>
          <p:cNvPr id="24580"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BEF74AC9-C58E-436B-920E-6E416E9398BA}" type="slidenum">
              <a:rPr kumimoji="0" lang="en-US" altLang="ja-JP" smtClean="0"/>
              <a:pPr eaLnBrk="1" hangingPunct="1"/>
              <a:t>11</a:t>
            </a:fld>
            <a:endParaRPr kumimoji="0" lang="en-US" altLang="ja-JP"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ja-JP" sz="4000" smtClean="0"/>
              <a:t>TCE</a:t>
            </a:r>
            <a:r>
              <a:rPr lang="ja-JP" altLang="en-US" sz="4000" smtClean="0"/>
              <a:t>を応用した契約の二重性論（１）（浅沼</a:t>
            </a:r>
            <a:r>
              <a:rPr lang="en-US" altLang="ja-JP" sz="4000" smtClean="0"/>
              <a:t>[1994]</a:t>
            </a:r>
            <a:r>
              <a:rPr lang="ja-JP" altLang="en-US" sz="4000" smtClean="0"/>
              <a:t>）</a:t>
            </a:r>
          </a:p>
        </p:txBody>
      </p:sp>
      <p:sp>
        <p:nvSpPr>
          <p:cNvPr id="25603"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単純関係的契約</a:t>
            </a:r>
            <a:r>
              <a:rPr lang="en-US" altLang="ja-JP" smtClean="0"/>
              <a:t>(a)</a:t>
            </a:r>
          </a:p>
          <a:p>
            <a:pPr lvl="1" eaLnBrk="1" hangingPunct="1"/>
            <a:r>
              <a:rPr lang="ja-JP" altLang="en-US" smtClean="0"/>
              <a:t>あるサプライヤーが，ある中核企業に対し，所与の品目の所与のモデルを一定期間に渡り継続的に納入する関係を管理している契約的枠組み</a:t>
            </a:r>
          </a:p>
          <a:p>
            <a:pPr lvl="1" eaLnBrk="1" hangingPunct="1"/>
            <a:r>
              <a:rPr lang="ja-JP" altLang="en-US" smtClean="0"/>
              <a:t>言い換えると，ひとつの長期取引を統治するような関係的契約。ウィリアムソンも想定していたもの。</a:t>
            </a:r>
            <a:endParaRPr lang="en-US" altLang="ja-JP" smtClean="0"/>
          </a:p>
        </p:txBody>
      </p:sp>
      <p:sp>
        <p:nvSpPr>
          <p:cNvPr id="25604"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9EFC25B6-3D3E-42DF-BFAD-4FE64F2076C9}" type="slidenum">
              <a:rPr kumimoji="0" lang="en-US" altLang="ja-JP" smtClean="0"/>
              <a:pPr eaLnBrk="1" hangingPunct="1"/>
              <a:t>12</a:t>
            </a:fld>
            <a:endParaRPr kumimoji="0" lang="en-US" altLang="ja-JP" smtClean="0"/>
          </a:p>
        </p:txBody>
      </p:sp>
      <p:grpSp>
        <p:nvGrpSpPr>
          <p:cNvPr id="25605" name="Group 4"/>
          <p:cNvGrpSpPr>
            <a:grpSpLocks/>
          </p:cNvGrpSpPr>
          <p:nvPr/>
        </p:nvGrpSpPr>
        <p:grpSpPr bwMode="auto">
          <a:xfrm>
            <a:off x="1547813" y="5300663"/>
            <a:ext cx="1439862" cy="360362"/>
            <a:chOff x="975" y="3158"/>
            <a:chExt cx="907" cy="227"/>
          </a:xfrm>
        </p:grpSpPr>
        <p:sp>
          <p:nvSpPr>
            <p:cNvPr id="25607" name="Line 5"/>
            <p:cNvSpPr>
              <a:spLocks noChangeShapeType="1"/>
            </p:cNvSpPr>
            <p:nvPr/>
          </p:nvSpPr>
          <p:spPr bwMode="auto">
            <a:xfrm>
              <a:off x="975" y="3294"/>
              <a:ext cx="907" cy="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5608" name="Line 6"/>
            <p:cNvSpPr>
              <a:spLocks noChangeShapeType="1"/>
            </p:cNvSpPr>
            <p:nvPr/>
          </p:nvSpPr>
          <p:spPr bwMode="auto">
            <a:xfrm>
              <a:off x="975" y="3158"/>
              <a:ext cx="0" cy="22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5609" name="Line 7"/>
            <p:cNvSpPr>
              <a:spLocks noChangeShapeType="1"/>
            </p:cNvSpPr>
            <p:nvPr/>
          </p:nvSpPr>
          <p:spPr bwMode="auto">
            <a:xfrm>
              <a:off x="1882" y="3158"/>
              <a:ext cx="0" cy="22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25606" name="Text Box 8"/>
          <p:cNvSpPr txBox="1">
            <a:spLocks noChangeArrowheads="1"/>
          </p:cNvSpPr>
          <p:nvPr/>
        </p:nvSpPr>
        <p:spPr bwMode="auto">
          <a:xfrm>
            <a:off x="1547813" y="4797425"/>
            <a:ext cx="14398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spcBef>
                <a:spcPct val="50000"/>
              </a:spcBef>
            </a:pPr>
            <a:r>
              <a:rPr lang="en-US" altLang="ja-JP"/>
              <a:t>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ja-JP" sz="4000" smtClean="0"/>
              <a:t>TCE</a:t>
            </a:r>
            <a:r>
              <a:rPr lang="ja-JP" altLang="en-US" sz="4000" smtClean="0"/>
              <a:t>を応用した契約の二重性論（２）（浅沼</a:t>
            </a:r>
            <a:r>
              <a:rPr lang="en-US" altLang="ja-JP" sz="4000" smtClean="0"/>
              <a:t>[1994]</a:t>
            </a:r>
            <a:r>
              <a:rPr lang="ja-JP" altLang="en-US" sz="4000" smtClean="0"/>
              <a:t>）</a:t>
            </a:r>
          </a:p>
        </p:txBody>
      </p:sp>
      <p:sp>
        <p:nvSpPr>
          <p:cNvPr id="32771" name="Rectangle 3"/>
          <p:cNvSpPr>
            <a:spLocks noGrp="1" noChangeArrowheads="1"/>
          </p:cNvSpPr>
          <p:nvPr>
            <p:ph idx="1"/>
          </p:nvPr>
        </p:nvSpPr>
        <p:spPr bwMode="auto">
          <a:xfrm>
            <a:off x="457200" y="1600200"/>
            <a:ext cx="8229600" cy="377983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20000"/>
          </a:bodyPr>
          <a:lstStyle/>
          <a:p>
            <a:pPr eaLnBrk="1" hangingPunct="1">
              <a:defRPr/>
            </a:pPr>
            <a:r>
              <a:rPr lang="ja-JP" altLang="en-US" dirty="0" smtClean="0"/>
              <a:t>複合関係的契約</a:t>
            </a:r>
            <a:r>
              <a:rPr lang="en-US" altLang="ja-JP" dirty="0" smtClean="0"/>
              <a:t>(b)</a:t>
            </a:r>
          </a:p>
          <a:p>
            <a:pPr lvl="1" eaLnBrk="1" hangingPunct="1">
              <a:defRPr/>
            </a:pPr>
            <a:r>
              <a:rPr lang="ja-JP" altLang="en-US" dirty="0" smtClean="0"/>
              <a:t>あるサプライヤーと，ある中核企業との間に張られる，時間的に見て前後関係にある複数の，それぞれ単純関係的契約で管理されている納入関係を，全体として管理している契約的枠組み</a:t>
            </a:r>
            <a:endParaRPr lang="en-US" altLang="ja-JP" dirty="0" smtClean="0"/>
          </a:p>
          <a:p>
            <a:pPr lvl="1" eaLnBrk="1" hangingPunct="1">
              <a:defRPr/>
            </a:pPr>
            <a:r>
              <a:rPr lang="ja-JP" altLang="en-US" dirty="0" smtClean="0"/>
              <a:t>言い換えると，複数回繰り返される長期取引（長期継続取引）を統治するような関係的契約。ウィリアムソンの想定を超える。</a:t>
            </a:r>
            <a:endParaRPr lang="en-US" altLang="ja-JP" dirty="0" smtClean="0"/>
          </a:p>
          <a:p>
            <a:pPr lvl="1" eaLnBrk="1" hangingPunct="1">
              <a:defRPr/>
            </a:pPr>
            <a:r>
              <a:rPr lang="ja-JP" altLang="en-US" dirty="0" smtClean="0"/>
              <a:t>この契約のもとで取引がどうコーディネートされ，取引主体が動機づけられているかが浅沼の問題意識。</a:t>
            </a:r>
            <a:endParaRPr lang="en-US" altLang="ja-JP" dirty="0" smtClean="0"/>
          </a:p>
          <a:p>
            <a:pPr lvl="1" eaLnBrk="1" hangingPunct="1">
              <a:defRPr/>
            </a:pPr>
            <a:endParaRPr lang="ja-JP" altLang="en-US" dirty="0" smtClean="0"/>
          </a:p>
          <a:p>
            <a:pPr eaLnBrk="1" hangingPunct="1">
              <a:defRPr/>
            </a:pPr>
            <a:endParaRPr lang="en-US" altLang="ja-JP" dirty="0" smtClean="0"/>
          </a:p>
        </p:txBody>
      </p:sp>
      <p:sp>
        <p:nvSpPr>
          <p:cNvPr id="26628"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9E240B9D-F07B-48EC-ACB1-A5A21812E74A}" type="slidenum">
              <a:rPr kumimoji="0" lang="en-US" altLang="ja-JP" smtClean="0"/>
              <a:pPr eaLnBrk="1" hangingPunct="1"/>
              <a:t>13</a:t>
            </a:fld>
            <a:endParaRPr kumimoji="0" lang="en-US" altLang="ja-JP" smtClean="0"/>
          </a:p>
        </p:txBody>
      </p:sp>
      <p:grpSp>
        <p:nvGrpSpPr>
          <p:cNvPr id="26629" name="Group 31"/>
          <p:cNvGrpSpPr>
            <a:grpSpLocks/>
          </p:cNvGrpSpPr>
          <p:nvPr/>
        </p:nvGrpSpPr>
        <p:grpSpPr bwMode="auto">
          <a:xfrm>
            <a:off x="1403350" y="5195888"/>
            <a:ext cx="6985000" cy="1441450"/>
            <a:chOff x="975" y="2478"/>
            <a:chExt cx="4400" cy="907"/>
          </a:xfrm>
        </p:grpSpPr>
        <p:grpSp>
          <p:nvGrpSpPr>
            <p:cNvPr id="26630" name="Group 30"/>
            <p:cNvGrpSpPr>
              <a:grpSpLocks/>
            </p:cNvGrpSpPr>
            <p:nvPr/>
          </p:nvGrpSpPr>
          <p:grpSpPr bwMode="auto">
            <a:xfrm>
              <a:off x="975" y="2621"/>
              <a:ext cx="4400" cy="764"/>
              <a:chOff x="975" y="2621"/>
              <a:chExt cx="4400" cy="764"/>
            </a:xfrm>
          </p:grpSpPr>
          <p:grpSp>
            <p:nvGrpSpPr>
              <p:cNvPr id="26632" name="Group 29"/>
              <p:cNvGrpSpPr>
                <a:grpSpLocks/>
              </p:cNvGrpSpPr>
              <p:nvPr/>
            </p:nvGrpSpPr>
            <p:grpSpPr bwMode="auto">
              <a:xfrm>
                <a:off x="975" y="2886"/>
                <a:ext cx="4400" cy="499"/>
                <a:chOff x="975" y="2886"/>
                <a:chExt cx="4400" cy="499"/>
              </a:xfrm>
            </p:grpSpPr>
            <p:sp>
              <p:nvSpPr>
                <p:cNvPr id="26635" name="Text Box 20"/>
                <p:cNvSpPr txBox="1">
                  <a:spLocks noChangeArrowheads="1"/>
                </p:cNvSpPr>
                <p:nvPr/>
              </p:nvSpPr>
              <p:spPr bwMode="auto">
                <a:xfrm>
                  <a:off x="1292" y="2886"/>
                  <a:ext cx="45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spcBef>
                      <a:spcPct val="50000"/>
                    </a:spcBef>
                  </a:pPr>
                  <a:r>
                    <a:rPr lang="en-US" altLang="ja-JP"/>
                    <a:t>a</a:t>
                  </a:r>
                </a:p>
              </p:txBody>
            </p:sp>
            <p:sp>
              <p:nvSpPr>
                <p:cNvPr id="26636" name="Text Box 21"/>
                <p:cNvSpPr txBox="1">
                  <a:spLocks noChangeArrowheads="1"/>
                </p:cNvSpPr>
                <p:nvPr/>
              </p:nvSpPr>
              <p:spPr bwMode="auto">
                <a:xfrm>
                  <a:off x="2109" y="2886"/>
                  <a:ext cx="45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spcBef>
                      <a:spcPct val="50000"/>
                    </a:spcBef>
                  </a:pPr>
                  <a:r>
                    <a:rPr lang="en-US" altLang="ja-JP"/>
                    <a:t>a</a:t>
                  </a:r>
                </a:p>
              </p:txBody>
            </p:sp>
            <p:sp>
              <p:nvSpPr>
                <p:cNvPr id="26637" name="Text Box 22"/>
                <p:cNvSpPr txBox="1">
                  <a:spLocks noChangeArrowheads="1"/>
                </p:cNvSpPr>
                <p:nvPr/>
              </p:nvSpPr>
              <p:spPr bwMode="auto">
                <a:xfrm>
                  <a:off x="2971" y="2886"/>
                  <a:ext cx="45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spcBef>
                      <a:spcPct val="50000"/>
                    </a:spcBef>
                  </a:pPr>
                  <a:r>
                    <a:rPr lang="en-US" altLang="ja-JP"/>
                    <a:t>a</a:t>
                  </a:r>
                </a:p>
              </p:txBody>
            </p:sp>
            <p:sp>
              <p:nvSpPr>
                <p:cNvPr id="26638" name="Text Box 23"/>
                <p:cNvSpPr txBox="1">
                  <a:spLocks noChangeArrowheads="1"/>
                </p:cNvSpPr>
                <p:nvPr/>
              </p:nvSpPr>
              <p:spPr bwMode="auto">
                <a:xfrm>
                  <a:off x="3833" y="2886"/>
                  <a:ext cx="45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spcBef>
                      <a:spcPct val="50000"/>
                    </a:spcBef>
                  </a:pPr>
                  <a:r>
                    <a:rPr lang="en-US" altLang="ja-JP"/>
                    <a:t>a</a:t>
                  </a:r>
                </a:p>
              </p:txBody>
            </p:sp>
            <p:grpSp>
              <p:nvGrpSpPr>
                <p:cNvPr id="26639" name="Group 28"/>
                <p:cNvGrpSpPr>
                  <a:grpSpLocks/>
                </p:cNvGrpSpPr>
                <p:nvPr/>
              </p:nvGrpSpPr>
              <p:grpSpPr bwMode="auto">
                <a:xfrm>
                  <a:off x="975" y="3158"/>
                  <a:ext cx="4400" cy="227"/>
                  <a:chOff x="975" y="3158"/>
                  <a:chExt cx="4400" cy="227"/>
                </a:xfrm>
              </p:grpSpPr>
              <p:grpSp>
                <p:nvGrpSpPr>
                  <p:cNvPr id="26640" name="Group 4"/>
                  <p:cNvGrpSpPr>
                    <a:grpSpLocks/>
                  </p:cNvGrpSpPr>
                  <p:nvPr/>
                </p:nvGrpSpPr>
                <p:grpSpPr bwMode="auto">
                  <a:xfrm>
                    <a:off x="975" y="3158"/>
                    <a:ext cx="907" cy="227"/>
                    <a:chOff x="975" y="3158"/>
                    <a:chExt cx="907" cy="227"/>
                  </a:xfrm>
                </p:grpSpPr>
                <p:sp>
                  <p:nvSpPr>
                    <p:cNvPr id="26654" name="Line 5"/>
                    <p:cNvSpPr>
                      <a:spLocks noChangeShapeType="1"/>
                    </p:cNvSpPr>
                    <p:nvPr/>
                  </p:nvSpPr>
                  <p:spPr bwMode="auto">
                    <a:xfrm>
                      <a:off x="975" y="3294"/>
                      <a:ext cx="907" cy="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6655" name="Line 6"/>
                    <p:cNvSpPr>
                      <a:spLocks noChangeShapeType="1"/>
                    </p:cNvSpPr>
                    <p:nvPr/>
                  </p:nvSpPr>
                  <p:spPr bwMode="auto">
                    <a:xfrm>
                      <a:off x="975" y="3158"/>
                      <a:ext cx="0" cy="22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6656" name="Line 7"/>
                    <p:cNvSpPr>
                      <a:spLocks noChangeShapeType="1"/>
                    </p:cNvSpPr>
                    <p:nvPr/>
                  </p:nvSpPr>
                  <p:spPr bwMode="auto">
                    <a:xfrm>
                      <a:off x="1882" y="3158"/>
                      <a:ext cx="0" cy="22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6641" name="Group 8"/>
                  <p:cNvGrpSpPr>
                    <a:grpSpLocks/>
                  </p:cNvGrpSpPr>
                  <p:nvPr/>
                </p:nvGrpSpPr>
                <p:grpSpPr bwMode="auto">
                  <a:xfrm>
                    <a:off x="1882" y="3158"/>
                    <a:ext cx="907" cy="227"/>
                    <a:chOff x="975" y="3158"/>
                    <a:chExt cx="907" cy="227"/>
                  </a:xfrm>
                </p:grpSpPr>
                <p:sp>
                  <p:nvSpPr>
                    <p:cNvPr id="26651" name="Line 9"/>
                    <p:cNvSpPr>
                      <a:spLocks noChangeShapeType="1"/>
                    </p:cNvSpPr>
                    <p:nvPr/>
                  </p:nvSpPr>
                  <p:spPr bwMode="auto">
                    <a:xfrm>
                      <a:off x="975" y="3294"/>
                      <a:ext cx="907" cy="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6652" name="Line 10"/>
                    <p:cNvSpPr>
                      <a:spLocks noChangeShapeType="1"/>
                    </p:cNvSpPr>
                    <p:nvPr/>
                  </p:nvSpPr>
                  <p:spPr bwMode="auto">
                    <a:xfrm>
                      <a:off x="975" y="3158"/>
                      <a:ext cx="0" cy="22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6653" name="Line 11"/>
                    <p:cNvSpPr>
                      <a:spLocks noChangeShapeType="1"/>
                    </p:cNvSpPr>
                    <p:nvPr/>
                  </p:nvSpPr>
                  <p:spPr bwMode="auto">
                    <a:xfrm>
                      <a:off x="1882" y="3158"/>
                      <a:ext cx="0" cy="22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6642" name="Group 12"/>
                  <p:cNvGrpSpPr>
                    <a:grpSpLocks/>
                  </p:cNvGrpSpPr>
                  <p:nvPr/>
                </p:nvGrpSpPr>
                <p:grpSpPr bwMode="auto">
                  <a:xfrm>
                    <a:off x="2789" y="3158"/>
                    <a:ext cx="907" cy="227"/>
                    <a:chOff x="975" y="3158"/>
                    <a:chExt cx="907" cy="227"/>
                  </a:xfrm>
                </p:grpSpPr>
                <p:sp>
                  <p:nvSpPr>
                    <p:cNvPr id="26648" name="Line 13"/>
                    <p:cNvSpPr>
                      <a:spLocks noChangeShapeType="1"/>
                    </p:cNvSpPr>
                    <p:nvPr/>
                  </p:nvSpPr>
                  <p:spPr bwMode="auto">
                    <a:xfrm>
                      <a:off x="975" y="3294"/>
                      <a:ext cx="907" cy="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6649" name="Line 14"/>
                    <p:cNvSpPr>
                      <a:spLocks noChangeShapeType="1"/>
                    </p:cNvSpPr>
                    <p:nvPr/>
                  </p:nvSpPr>
                  <p:spPr bwMode="auto">
                    <a:xfrm>
                      <a:off x="975" y="3158"/>
                      <a:ext cx="0" cy="22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6650" name="Line 15"/>
                    <p:cNvSpPr>
                      <a:spLocks noChangeShapeType="1"/>
                    </p:cNvSpPr>
                    <p:nvPr/>
                  </p:nvSpPr>
                  <p:spPr bwMode="auto">
                    <a:xfrm>
                      <a:off x="1882" y="3158"/>
                      <a:ext cx="0" cy="22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6643" name="Group 16"/>
                  <p:cNvGrpSpPr>
                    <a:grpSpLocks/>
                  </p:cNvGrpSpPr>
                  <p:nvPr/>
                </p:nvGrpSpPr>
                <p:grpSpPr bwMode="auto">
                  <a:xfrm>
                    <a:off x="3696" y="3158"/>
                    <a:ext cx="907" cy="227"/>
                    <a:chOff x="975" y="3158"/>
                    <a:chExt cx="907" cy="227"/>
                  </a:xfrm>
                </p:grpSpPr>
                <p:sp>
                  <p:nvSpPr>
                    <p:cNvPr id="26645" name="Line 17"/>
                    <p:cNvSpPr>
                      <a:spLocks noChangeShapeType="1"/>
                    </p:cNvSpPr>
                    <p:nvPr/>
                  </p:nvSpPr>
                  <p:spPr bwMode="auto">
                    <a:xfrm>
                      <a:off x="975" y="3294"/>
                      <a:ext cx="907" cy="0"/>
                    </a:xfrm>
                    <a:prstGeom prst="line">
                      <a:avLst/>
                    </a:prstGeom>
                    <a:noFill/>
                    <a:ln w="317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6646" name="Line 18"/>
                    <p:cNvSpPr>
                      <a:spLocks noChangeShapeType="1"/>
                    </p:cNvSpPr>
                    <p:nvPr/>
                  </p:nvSpPr>
                  <p:spPr bwMode="auto">
                    <a:xfrm>
                      <a:off x="975" y="3158"/>
                      <a:ext cx="0" cy="22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6647" name="Line 19"/>
                    <p:cNvSpPr>
                      <a:spLocks noChangeShapeType="1"/>
                    </p:cNvSpPr>
                    <p:nvPr/>
                  </p:nvSpPr>
                  <p:spPr bwMode="auto">
                    <a:xfrm>
                      <a:off x="1882" y="3158"/>
                      <a:ext cx="0" cy="22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26644" name="Line 24"/>
                  <p:cNvSpPr>
                    <a:spLocks noChangeShapeType="1"/>
                  </p:cNvSpPr>
                  <p:nvPr/>
                </p:nvSpPr>
                <p:spPr bwMode="auto">
                  <a:xfrm>
                    <a:off x="4604" y="3294"/>
                    <a:ext cx="771" cy="0"/>
                  </a:xfrm>
                  <a:prstGeom prst="line">
                    <a:avLst/>
                  </a:prstGeom>
                  <a:noFill/>
                  <a:ln w="31750"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sp>
            <p:nvSpPr>
              <p:cNvPr id="26633" name="Freeform 25"/>
              <p:cNvSpPr>
                <a:spLocks/>
              </p:cNvSpPr>
              <p:nvPr/>
            </p:nvSpPr>
            <p:spPr bwMode="auto">
              <a:xfrm>
                <a:off x="975" y="2621"/>
                <a:ext cx="1988" cy="265"/>
              </a:xfrm>
              <a:custGeom>
                <a:avLst/>
                <a:gdLst>
                  <a:gd name="T0" fmla="*/ 0 w 1988"/>
                  <a:gd name="T1" fmla="*/ 265 h 265"/>
                  <a:gd name="T2" fmla="*/ 1678 w 1988"/>
                  <a:gd name="T3" fmla="*/ 38 h 265"/>
                  <a:gd name="T4" fmla="*/ 1860 w 1988"/>
                  <a:gd name="T5" fmla="*/ 38 h 265"/>
                  <a:gd name="T6" fmla="*/ 0 60000 65536"/>
                  <a:gd name="T7" fmla="*/ 0 60000 65536"/>
                  <a:gd name="T8" fmla="*/ 0 60000 65536"/>
                  <a:gd name="T9" fmla="*/ 0 w 1988"/>
                  <a:gd name="T10" fmla="*/ 0 h 265"/>
                  <a:gd name="T11" fmla="*/ 1988 w 1988"/>
                  <a:gd name="T12" fmla="*/ 265 h 265"/>
                </a:gdLst>
                <a:ahLst/>
                <a:cxnLst>
                  <a:cxn ang="T6">
                    <a:pos x="T0" y="T1"/>
                  </a:cxn>
                  <a:cxn ang="T7">
                    <a:pos x="T2" y="T3"/>
                  </a:cxn>
                  <a:cxn ang="T8">
                    <a:pos x="T4" y="T5"/>
                  </a:cxn>
                </a:cxnLst>
                <a:rect l="T9" t="T10" r="T11" b="T12"/>
                <a:pathLst>
                  <a:path w="1988" h="265">
                    <a:moveTo>
                      <a:pt x="0" y="265"/>
                    </a:moveTo>
                    <a:cubicBezTo>
                      <a:pt x="684" y="170"/>
                      <a:pt x="1368" y="76"/>
                      <a:pt x="1678" y="38"/>
                    </a:cubicBezTo>
                    <a:cubicBezTo>
                      <a:pt x="1988" y="0"/>
                      <a:pt x="1830" y="45"/>
                      <a:pt x="1860" y="38"/>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26634" name="Freeform 26"/>
              <p:cNvSpPr>
                <a:spLocks/>
              </p:cNvSpPr>
              <p:nvPr/>
            </p:nvSpPr>
            <p:spPr bwMode="auto">
              <a:xfrm>
                <a:off x="3424" y="2659"/>
                <a:ext cx="1905" cy="363"/>
              </a:xfrm>
              <a:custGeom>
                <a:avLst/>
                <a:gdLst>
                  <a:gd name="T0" fmla="*/ 0 w 1905"/>
                  <a:gd name="T1" fmla="*/ 0 h 363"/>
                  <a:gd name="T2" fmla="*/ 1905 w 1905"/>
                  <a:gd name="T3" fmla="*/ 363 h 363"/>
                  <a:gd name="T4" fmla="*/ 0 60000 65536"/>
                  <a:gd name="T5" fmla="*/ 0 60000 65536"/>
                  <a:gd name="T6" fmla="*/ 0 w 1905"/>
                  <a:gd name="T7" fmla="*/ 0 h 363"/>
                  <a:gd name="T8" fmla="*/ 1905 w 1905"/>
                  <a:gd name="T9" fmla="*/ 363 h 363"/>
                </a:gdLst>
                <a:ahLst/>
                <a:cxnLst>
                  <a:cxn ang="T4">
                    <a:pos x="T0" y="T1"/>
                  </a:cxn>
                  <a:cxn ang="T5">
                    <a:pos x="T2" y="T3"/>
                  </a:cxn>
                </a:cxnLst>
                <a:rect l="T6" t="T7" r="T8" b="T9"/>
                <a:pathLst>
                  <a:path w="1905" h="363">
                    <a:moveTo>
                      <a:pt x="0" y="0"/>
                    </a:moveTo>
                    <a:cubicBezTo>
                      <a:pt x="794" y="151"/>
                      <a:pt x="1588" y="303"/>
                      <a:pt x="1905" y="363"/>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grpSp>
        <p:sp>
          <p:nvSpPr>
            <p:cNvPr id="26631" name="Text Box 27"/>
            <p:cNvSpPr txBox="1">
              <a:spLocks noChangeArrowheads="1"/>
            </p:cNvSpPr>
            <p:nvPr/>
          </p:nvSpPr>
          <p:spPr bwMode="auto">
            <a:xfrm>
              <a:off x="2880" y="2478"/>
              <a:ext cx="5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spcBef>
                  <a:spcPct val="50000"/>
                </a:spcBef>
              </a:pPr>
              <a:r>
                <a:rPr lang="en-US" altLang="ja-JP"/>
                <a:t>b</a:t>
              </a: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z="4000" smtClean="0"/>
              <a:t>「基本取引契約書＝複合的関係契約の具体化」説</a:t>
            </a:r>
          </a:p>
        </p:txBody>
      </p:sp>
      <p:sp>
        <p:nvSpPr>
          <p:cNvPr id="27651" name="Rectangle 3"/>
          <p:cNvSpPr>
            <a:spLocks noGrp="1" noChangeArrowheads="1"/>
          </p:cNvSpPr>
          <p:nvPr>
            <p:ph idx="1"/>
          </p:nvPr>
        </p:nvSpPr>
        <p:spPr bwMode="auto">
          <a:xfrm>
            <a:off x="457200" y="1773238"/>
            <a:ext cx="8229600" cy="45354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基本取引契約書の内容</a:t>
            </a:r>
          </a:p>
          <a:p>
            <a:pPr lvl="1" eaLnBrk="1" hangingPunct="1"/>
            <a:r>
              <a:rPr lang="ja-JP" altLang="en-US" smtClean="0"/>
              <a:t>通常</a:t>
            </a:r>
            <a:r>
              <a:rPr lang="en-US" altLang="ja-JP" smtClean="0"/>
              <a:t>1</a:t>
            </a:r>
            <a:r>
              <a:rPr lang="ja-JP" altLang="en-US" smtClean="0"/>
              <a:t>年だが自動更新事項あり</a:t>
            </a:r>
          </a:p>
          <a:p>
            <a:pPr lvl="1" eaLnBrk="1" hangingPunct="1"/>
            <a:r>
              <a:rPr lang="ja-JP" altLang="en-US" smtClean="0"/>
              <a:t>取引の当事者が守るべき一般的義務</a:t>
            </a:r>
          </a:p>
          <a:p>
            <a:pPr lvl="1" eaLnBrk="1" hangingPunct="1"/>
            <a:r>
              <a:rPr lang="ja-JP" altLang="en-US" smtClean="0"/>
              <a:t>月間生産予定表が個別契約となる</a:t>
            </a:r>
          </a:p>
          <a:p>
            <a:pPr lvl="1" eaLnBrk="1" hangingPunct="1"/>
            <a:r>
              <a:rPr lang="ja-JP" altLang="en-US" smtClean="0"/>
              <a:t>かんばんシステムは微調整である</a:t>
            </a:r>
          </a:p>
          <a:p>
            <a:pPr lvl="1" eaLnBrk="1" hangingPunct="1"/>
            <a:r>
              <a:rPr lang="ja-JP" altLang="en-US" smtClean="0"/>
              <a:t>価格再交渉の機会を定期的に設ける</a:t>
            </a:r>
          </a:p>
          <a:p>
            <a:pPr lvl="1" eaLnBrk="1" hangingPunct="1"/>
            <a:r>
              <a:rPr lang="ja-JP" altLang="en-US" smtClean="0"/>
              <a:t>価格設定の時点や納入の継続期間は記載されていない</a:t>
            </a:r>
          </a:p>
        </p:txBody>
      </p:sp>
      <p:sp>
        <p:nvSpPr>
          <p:cNvPr id="27652"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A6001E1E-3905-4BA5-8D5E-EF9F86DDC8E8}" type="slidenum">
              <a:rPr kumimoji="0" lang="en-US" altLang="ja-JP" smtClean="0"/>
              <a:pPr eaLnBrk="1" hangingPunct="1"/>
              <a:t>14</a:t>
            </a:fld>
            <a:endParaRPr kumimoji="0" lang="en-US" altLang="ja-JP"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468313" y="333375"/>
            <a:ext cx="7343775" cy="1100138"/>
          </a:xfrm>
        </p:spPr>
        <p:txBody>
          <a:bodyPr>
            <a:normAutofit fontScale="90000"/>
          </a:bodyPr>
          <a:lstStyle/>
          <a:p>
            <a:pPr eaLnBrk="1" hangingPunct="1">
              <a:defRPr/>
            </a:pPr>
            <a:r>
              <a:rPr lang="ja-JP" altLang="en-US" sz="4000" dirty="0" smtClean="0"/>
              <a:t>ＴＣＥによる部品取引を統治する契約の枠組み把握</a:t>
            </a:r>
          </a:p>
        </p:txBody>
      </p:sp>
      <p:sp>
        <p:nvSpPr>
          <p:cNvPr id="28675" name="Rectangle 3"/>
          <p:cNvSpPr>
            <a:spLocks noGrp="1" noChangeArrowheads="1"/>
          </p:cNvSpPr>
          <p:nvPr>
            <p:ph idx="1"/>
          </p:nvPr>
        </p:nvSpPr>
        <p:spPr bwMode="auto">
          <a:xfrm>
            <a:off x="457200" y="1557338"/>
            <a:ext cx="8291513" cy="51117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pPr>
            <a:r>
              <a:rPr lang="ja-JP" altLang="en-US" sz="2400" smtClean="0"/>
              <a:t>部品開発の際に取引期間と価格が決まる</a:t>
            </a:r>
          </a:p>
          <a:p>
            <a:pPr lvl="1" eaLnBrk="1" hangingPunct="1">
              <a:lnSpc>
                <a:spcPct val="90000"/>
              </a:lnSpc>
            </a:pPr>
            <a:r>
              <a:rPr lang="ja-JP" altLang="en-US" sz="2000" smtClean="0"/>
              <a:t>フルモデルチェンジ（４年）とマイナーチェンジ（２年）</a:t>
            </a:r>
          </a:p>
          <a:p>
            <a:pPr lvl="1" eaLnBrk="1" hangingPunct="1">
              <a:lnSpc>
                <a:spcPct val="90000"/>
              </a:lnSpc>
            </a:pPr>
            <a:r>
              <a:rPr lang="ja-JP" altLang="en-US" sz="2000" smtClean="0"/>
              <a:t>ノン・スイッチングの慣行：上記期間内はサプライヤーを切り替えない</a:t>
            </a:r>
          </a:p>
          <a:p>
            <a:pPr lvl="2" eaLnBrk="1" hangingPunct="1">
              <a:lnSpc>
                <a:spcPct val="90000"/>
              </a:lnSpc>
            </a:pPr>
            <a:r>
              <a:rPr lang="ja-JP" altLang="en-US" sz="2000" smtClean="0"/>
              <a:t>モデル存続期間は，サプライヤーは地位を保証される</a:t>
            </a:r>
          </a:p>
          <a:p>
            <a:pPr lvl="1" eaLnBrk="1" hangingPunct="1">
              <a:lnSpc>
                <a:spcPct val="90000"/>
              </a:lnSpc>
            </a:pPr>
            <a:r>
              <a:rPr lang="ja-JP" altLang="en-US" sz="2000" smtClean="0"/>
              <a:t>複社発注：部品の各種類について</a:t>
            </a:r>
          </a:p>
          <a:p>
            <a:pPr lvl="2" eaLnBrk="1" hangingPunct="1">
              <a:lnSpc>
                <a:spcPct val="90000"/>
              </a:lnSpc>
            </a:pPr>
            <a:r>
              <a:rPr lang="ja-JP" altLang="en-US" sz="2000" smtClean="0"/>
              <a:t>完成品メーカーにとっての安定供給確保とサプライヤー間の競争促進のため</a:t>
            </a:r>
          </a:p>
          <a:p>
            <a:pPr lvl="2" eaLnBrk="1" hangingPunct="1">
              <a:lnSpc>
                <a:spcPct val="90000"/>
              </a:lnSpc>
            </a:pPr>
            <a:r>
              <a:rPr lang="ja-JP" altLang="en-US" sz="2000" smtClean="0"/>
              <a:t>ただし特定モデルの特定部品は一社発注</a:t>
            </a:r>
          </a:p>
          <a:p>
            <a:pPr eaLnBrk="1" hangingPunct="1">
              <a:lnSpc>
                <a:spcPct val="90000"/>
              </a:lnSpc>
            </a:pPr>
            <a:r>
              <a:rPr lang="ja-JP" altLang="en-US" sz="2400" smtClean="0"/>
              <a:t>次期モデル開発の際のサプライヤー決定の根拠</a:t>
            </a:r>
          </a:p>
          <a:p>
            <a:pPr lvl="1" eaLnBrk="1" hangingPunct="1">
              <a:lnSpc>
                <a:spcPct val="90000"/>
              </a:lnSpc>
            </a:pPr>
            <a:r>
              <a:rPr lang="ja-JP" altLang="en-US" sz="2000" smtClean="0"/>
              <a:t>完成品メーカーの既存サプライヤー評価</a:t>
            </a:r>
          </a:p>
          <a:p>
            <a:pPr lvl="1" eaLnBrk="1" hangingPunct="1">
              <a:lnSpc>
                <a:spcPct val="90000"/>
              </a:lnSpc>
            </a:pPr>
            <a:r>
              <a:rPr lang="ja-JP" altLang="en-US" sz="2000" smtClean="0"/>
              <a:t>サプライヤー間の発注シェア割り振りについての完成品メーカーの政策</a:t>
            </a:r>
          </a:p>
          <a:p>
            <a:pPr lvl="1" eaLnBrk="1" hangingPunct="1">
              <a:lnSpc>
                <a:spcPct val="90000"/>
              </a:lnSpc>
            </a:pPr>
            <a:r>
              <a:rPr lang="ja-JP" altLang="en-US" sz="2000" smtClean="0"/>
              <a:t>新規部品に関するサプライヤー提案に対する完成品メーカーの評価</a:t>
            </a:r>
          </a:p>
        </p:txBody>
      </p:sp>
      <p:sp>
        <p:nvSpPr>
          <p:cNvPr id="28676"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DFA382D6-F7FE-46AA-A2CE-9955E04C37B1}" type="slidenum">
              <a:rPr kumimoji="0" lang="en-US" altLang="ja-JP" smtClean="0"/>
              <a:pPr eaLnBrk="1" hangingPunct="1"/>
              <a:t>15</a:t>
            </a:fld>
            <a:endParaRPr kumimoji="0" lang="en-US" altLang="ja-JP"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395288" y="333375"/>
            <a:ext cx="8569325" cy="1223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z="3600" smtClean="0"/>
              <a:t>ＴＣＥによる契約後の量的微調整に関する説明</a:t>
            </a:r>
            <a:r>
              <a:rPr lang="en-US" altLang="ja-JP" sz="3600" smtClean="0"/>
              <a:t>(</a:t>
            </a:r>
            <a:r>
              <a:rPr lang="ja-JP" altLang="en-US" sz="3600" smtClean="0"/>
              <a:t>以下スライド</a:t>
            </a:r>
            <a:r>
              <a:rPr lang="en-US" altLang="ja-JP" sz="3600" smtClean="0"/>
              <a:t>21</a:t>
            </a:r>
            <a:r>
              <a:rPr lang="ja-JP" altLang="en-US" sz="3600" smtClean="0"/>
              <a:t>まで浅沼</a:t>
            </a:r>
            <a:r>
              <a:rPr lang="en-US" altLang="ja-JP" sz="3600" smtClean="0"/>
              <a:t>[1997]</a:t>
            </a:r>
            <a:r>
              <a:rPr lang="ja-JP" altLang="en-US" sz="3600" smtClean="0"/>
              <a:t>による）</a:t>
            </a:r>
          </a:p>
        </p:txBody>
      </p:sp>
      <p:sp>
        <p:nvSpPr>
          <p:cNvPr id="2" name="Rectangle 3"/>
          <p:cNvSpPr>
            <a:spLocks noGrp="1" noChangeArrowheads="1"/>
          </p:cNvSpPr>
          <p:nvPr>
            <p:ph idx="1"/>
          </p:nvPr>
        </p:nvSpPr>
        <p:spPr>
          <a:xfrm>
            <a:off x="457200" y="1628775"/>
            <a:ext cx="8229600" cy="4537075"/>
          </a:xfrm>
        </p:spPr>
        <p:txBody>
          <a:bodyPr>
            <a:normAutofit fontScale="85000" lnSpcReduction="10000"/>
          </a:bodyPr>
          <a:lstStyle/>
          <a:p>
            <a:pPr eaLnBrk="1" hangingPunct="1">
              <a:buFont typeface="Arial" pitchFamily="34" charset="0"/>
              <a:buChar char="•"/>
              <a:defRPr/>
            </a:pPr>
            <a:r>
              <a:rPr lang="ja-JP" altLang="en-US" dirty="0" smtClean="0"/>
              <a:t>浅沼は「関係的契約は不完備契約であるから，予期せぬ事態については問題解決の枠組みだけ定め，一方ないし双方の機会主義を抑制する」という第</a:t>
            </a:r>
            <a:r>
              <a:rPr lang="en-US" altLang="ja-JP" dirty="0" smtClean="0"/>
              <a:t>2</a:t>
            </a:r>
            <a:r>
              <a:rPr lang="ja-JP" altLang="en-US" dirty="0" smtClean="0"/>
              <a:t>章で解説した</a:t>
            </a:r>
            <a:r>
              <a:rPr lang="en-US" altLang="ja-JP" dirty="0" smtClean="0"/>
              <a:t>TCE</a:t>
            </a:r>
            <a:r>
              <a:rPr lang="ja-JP" altLang="en-US" dirty="0" smtClean="0"/>
              <a:t>の枠組みによって現実を解釈しようとした。</a:t>
            </a:r>
            <a:endParaRPr lang="en-US" altLang="ja-JP" dirty="0" smtClean="0"/>
          </a:p>
          <a:p>
            <a:pPr eaLnBrk="1" hangingPunct="1">
              <a:buFont typeface="Arial" pitchFamily="34" charset="0"/>
              <a:buChar char="•"/>
              <a:defRPr/>
            </a:pPr>
            <a:r>
              <a:rPr lang="ja-JP" altLang="en-US" dirty="0" smtClean="0"/>
              <a:t>金型費についての生産量変動リスクの吸収（自動車メーカー）</a:t>
            </a:r>
          </a:p>
          <a:p>
            <a:pPr lvl="1" eaLnBrk="1" hangingPunct="1">
              <a:buFont typeface="Arial" pitchFamily="34" charset="0"/>
              <a:buChar char="–"/>
              <a:defRPr/>
            </a:pPr>
            <a:r>
              <a:rPr lang="ja-JP" altLang="en-US" dirty="0" smtClean="0"/>
              <a:t>サプライヤーが納入部品の金型に投資する場合</a:t>
            </a:r>
          </a:p>
          <a:p>
            <a:pPr lvl="1" eaLnBrk="1" hangingPunct="1">
              <a:buFont typeface="Arial" pitchFamily="34" charset="0"/>
              <a:buChar char="–"/>
              <a:defRPr/>
            </a:pPr>
            <a:r>
              <a:rPr lang="ja-JP" altLang="en-US" dirty="0" smtClean="0"/>
              <a:t>生産実績が予定数に満たなかった場合，完成車メーカーは未償却分をサプライヤーに補償する慣行がある。</a:t>
            </a:r>
            <a:endParaRPr lang="en-US" altLang="ja-JP" dirty="0" smtClean="0"/>
          </a:p>
          <a:p>
            <a:pPr lvl="2" eaLnBrk="1" hangingPunct="1">
              <a:buFont typeface="Arial" pitchFamily="34" charset="0"/>
              <a:buChar char="•"/>
              <a:defRPr/>
            </a:pPr>
            <a:r>
              <a:rPr lang="ja-JP" altLang="en-US" dirty="0" smtClean="0"/>
              <a:t>この慣行により，サプライヤーは特定モデル向けの金型に投資できる（取引特殊的資産への投資）</a:t>
            </a:r>
          </a:p>
          <a:p>
            <a:pPr lvl="1" eaLnBrk="1" hangingPunct="1">
              <a:buFont typeface="Arial" pitchFamily="34" charset="0"/>
              <a:buChar char="–"/>
              <a:defRPr/>
            </a:pPr>
            <a:endParaRPr lang="en-US" altLang="ja-JP" dirty="0" smtClean="0"/>
          </a:p>
        </p:txBody>
      </p:sp>
      <p:sp>
        <p:nvSpPr>
          <p:cNvPr id="29700"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27CD1496-DE5D-4D96-A5EE-A08270DBE273}" type="slidenum">
              <a:rPr kumimoji="0" lang="en-US" altLang="ja-JP" smtClean="0"/>
              <a:pPr eaLnBrk="1" hangingPunct="1"/>
              <a:t>16</a:t>
            </a:fld>
            <a:endParaRPr kumimoji="0" lang="en-US" altLang="ja-JP"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bwMode="auto">
          <a:xfrm>
            <a:off x="457200" y="404813"/>
            <a:ext cx="8229600" cy="11525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defRPr/>
            </a:pPr>
            <a:r>
              <a:rPr lang="ja-JP" altLang="en-US" sz="4000" dirty="0" smtClean="0"/>
              <a:t>ＴＣＥによるサプライヤーの合理化を促す単価決定メカニズムの説明</a:t>
            </a:r>
          </a:p>
        </p:txBody>
      </p:sp>
      <p:sp>
        <p:nvSpPr>
          <p:cNvPr id="30723" name="Rectangle 3"/>
          <p:cNvSpPr>
            <a:spLocks noGrp="1" noChangeArrowheads="1"/>
          </p:cNvSpPr>
          <p:nvPr>
            <p:ph idx="1"/>
          </p:nvPr>
        </p:nvSpPr>
        <p:spPr bwMode="auto">
          <a:xfrm>
            <a:off x="395288" y="1557338"/>
            <a:ext cx="8291512" cy="49672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ja-JP" sz="2800" smtClean="0"/>
              <a:t>6</a:t>
            </a:r>
            <a:r>
              <a:rPr lang="ja-JP" altLang="en-US" sz="2800" smtClean="0"/>
              <a:t>か月ごとに単価の見直しが行われる</a:t>
            </a:r>
            <a:endParaRPr lang="en-US" altLang="ja-JP" sz="2800" smtClean="0"/>
          </a:p>
          <a:p>
            <a:pPr eaLnBrk="1" hangingPunct="1"/>
            <a:r>
              <a:rPr lang="ja-JP" altLang="en-US" sz="2800" smtClean="0"/>
              <a:t>サプライヤーのコスト上昇を部品単価に転嫁することを完成品メーカーは認めるか</a:t>
            </a:r>
          </a:p>
          <a:p>
            <a:pPr lvl="1" eaLnBrk="1" hangingPunct="1"/>
            <a:r>
              <a:rPr lang="ja-JP" altLang="en-US" sz="2400" smtClean="0"/>
              <a:t>人件費増→認めない。サプライヤーに合理化を促す。</a:t>
            </a:r>
          </a:p>
          <a:p>
            <a:pPr lvl="1" eaLnBrk="1" hangingPunct="1"/>
            <a:r>
              <a:rPr lang="ja-JP" altLang="en-US" sz="2400" smtClean="0"/>
              <a:t>エネルギーコスト増→例外的な事態以外認めない</a:t>
            </a:r>
          </a:p>
          <a:p>
            <a:pPr lvl="1" eaLnBrk="1" hangingPunct="1"/>
            <a:r>
              <a:rPr lang="ja-JP" altLang="en-US" sz="2400" smtClean="0"/>
              <a:t>設計変更によるコスト増→認められ得る</a:t>
            </a:r>
          </a:p>
          <a:p>
            <a:pPr eaLnBrk="1" hangingPunct="1"/>
            <a:r>
              <a:rPr lang="ja-JP" altLang="en-US" sz="2800" smtClean="0"/>
              <a:t>査定加工費と実際加工費</a:t>
            </a:r>
          </a:p>
          <a:p>
            <a:pPr lvl="1" eaLnBrk="1" hangingPunct="1"/>
            <a:r>
              <a:rPr lang="ja-JP" altLang="en-US" sz="2400" smtClean="0"/>
              <a:t>加工費（円／個）＝工数（分／個）</a:t>
            </a:r>
            <a:r>
              <a:rPr lang="en-US" altLang="ja-JP" sz="2400" smtClean="0"/>
              <a:t>×</a:t>
            </a:r>
            <a:r>
              <a:rPr lang="ja-JP" altLang="en-US" sz="2400" smtClean="0"/>
              <a:t>レート（円／分）</a:t>
            </a:r>
          </a:p>
          <a:p>
            <a:pPr lvl="1" eaLnBrk="1" hangingPunct="1"/>
            <a:r>
              <a:rPr lang="ja-JP" altLang="en-US" sz="2400" smtClean="0"/>
              <a:t>サプライヤーは，＿＿＿＿＿＿＿＿＿＿＿＿＿＿＿＿インセンティブを持つ</a:t>
            </a:r>
          </a:p>
          <a:p>
            <a:pPr lvl="2" eaLnBrk="1" hangingPunct="1"/>
            <a:r>
              <a:rPr lang="ja-JP" altLang="en-US" sz="2200" smtClean="0"/>
              <a:t>査定加工費＞実際加工費なら利益が増える</a:t>
            </a:r>
          </a:p>
          <a:p>
            <a:pPr lvl="1" eaLnBrk="1" hangingPunct="1"/>
            <a:endParaRPr lang="en-US" altLang="ja-JP" sz="2400" smtClean="0"/>
          </a:p>
        </p:txBody>
      </p:sp>
      <p:sp>
        <p:nvSpPr>
          <p:cNvPr id="30724"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CBC5E0AA-3ED8-4C35-B52B-94F7A9FA6E0E}" type="slidenum">
              <a:rPr kumimoji="0" lang="en-US" altLang="ja-JP" smtClean="0"/>
              <a:pPr eaLnBrk="1" hangingPunct="1"/>
              <a:t>17</a:t>
            </a:fld>
            <a:endParaRPr kumimoji="0" lang="en-US" altLang="ja-JP"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bwMode="auto">
          <a:xfrm>
            <a:off x="468313" y="333375"/>
            <a:ext cx="7543800" cy="1295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z="3200" smtClean="0"/>
              <a:t>ＴＣＥによる，</a:t>
            </a:r>
            <a:r>
              <a:rPr lang="en-US" altLang="ja-JP" sz="3200" smtClean="0"/>
              <a:t>VA</a:t>
            </a:r>
            <a:r>
              <a:rPr lang="ja-JP" altLang="en-US" sz="3200" smtClean="0"/>
              <a:t>・</a:t>
            </a:r>
            <a:r>
              <a:rPr lang="en-US" altLang="ja-JP" sz="3200" smtClean="0"/>
              <a:t>VE</a:t>
            </a:r>
            <a:r>
              <a:rPr lang="ja-JP" altLang="en-US" sz="3200" smtClean="0"/>
              <a:t>効果還元によるサプライヤーの合理化促進効果の説明</a:t>
            </a:r>
          </a:p>
        </p:txBody>
      </p:sp>
      <p:sp>
        <p:nvSpPr>
          <p:cNvPr id="31747" name="Rectangle 3"/>
          <p:cNvSpPr>
            <a:spLocks noGrp="1" noChangeArrowheads="1"/>
          </p:cNvSpPr>
          <p:nvPr>
            <p:ph idx="1"/>
          </p:nvPr>
        </p:nvSpPr>
        <p:spPr bwMode="auto">
          <a:xfrm>
            <a:off x="468313" y="1700213"/>
            <a:ext cx="8218487" cy="49688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ja-JP" smtClean="0"/>
              <a:t>VE(</a:t>
            </a:r>
            <a:r>
              <a:rPr lang="ja-JP" altLang="en-US" smtClean="0"/>
              <a:t>価値工学）と</a:t>
            </a:r>
            <a:r>
              <a:rPr lang="en-US" altLang="ja-JP" smtClean="0"/>
              <a:t>VA</a:t>
            </a:r>
            <a:r>
              <a:rPr lang="ja-JP" altLang="en-US" smtClean="0"/>
              <a:t>（価値分析）の慣例的な意味</a:t>
            </a:r>
          </a:p>
          <a:p>
            <a:pPr lvl="1" eaLnBrk="1" hangingPunct="1"/>
            <a:r>
              <a:rPr lang="en-US" altLang="ja-JP" smtClean="0"/>
              <a:t>VE</a:t>
            </a:r>
            <a:r>
              <a:rPr lang="ja-JP" altLang="en-US" smtClean="0"/>
              <a:t>：開発過程での原価低減（設計変更）</a:t>
            </a:r>
          </a:p>
          <a:p>
            <a:pPr lvl="1" eaLnBrk="1" hangingPunct="1"/>
            <a:r>
              <a:rPr lang="en-US" altLang="ja-JP" smtClean="0"/>
              <a:t>VA</a:t>
            </a:r>
            <a:r>
              <a:rPr lang="ja-JP" altLang="en-US" smtClean="0"/>
              <a:t>：量産開始後の原価低減（工程変更）</a:t>
            </a:r>
          </a:p>
          <a:p>
            <a:pPr eaLnBrk="1" hangingPunct="1"/>
            <a:r>
              <a:rPr lang="en-US" altLang="ja-JP" smtClean="0"/>
              <a:t>VE</a:t>
            </a:r>
            <a:r>
              <a:rPr lang="ja-JP" altLang="en-US" smtClean="0"/>
              <a:t>，</a:t>
            </a:r>
            <a:r>
              <a:rPr lang="en-US" altLang="ja-JP" smtClean="0"/>
              <a:t>VA</a:t>
            </a:r>
            <a:r>
              <a:rPr lang="ja-JP" altLang="en-US" smtClean="0"/>
              <a:t>の効果は完成品メーカーと部品メーカーで分け合う</a:t>
            </a:r>
          </a:p>
          <a:p>
            <a:pPr lvl="1" eaLnBrk="1" hangingPunct="1"/>
            <a:r>
              <a:rPr lang="ja-JP" altLang="en-US" smtClean="0"/>
              <a:t>例：</a:t>
            </a:r>
            <a:r>
              <a:rPr lang="en-US" altLang="ja-JP" smtClean="0"/>
              <a:t>VA</a:t>
            </a:r>
            <a:r>
              <a:rPr lang="ja-JP" altLang="en-US" smtClean="0"/>
              <a:t>で原価低減→＿＿＿＿＿＿＿＿＿＿＿＿　</a:t>
            </a:r>
            <a:r>
              <a:rPr lang="en-US" altLang="ja-JP" smtClean="0"/>
              <a:t/>
            </a:r>
            <a:br>
              <a:rPr lang="en-US" altLang="ja-JP" smtClean="0"/>
            </a:br>
            <a:r>
              <a:rPr lang="ja-JP" altLang="en-US" smtClean="0"/>
              <a:t>　　　　　　　　　　　　　＿＿＿＿＿＿＿＿＿＿</a:t>
            </a:r>
          </a:p>
          <a:p>
            <a:pPr eaLnBrk="1" hangingPunct="1"/>
            <a:endParaRPr lang="en-US" altLang="ja-JP" smtClean="0"/>
          </a:p>
        </p:txBody>
      </p:sp>
      <p:sp>
        <p:nvSpPr>
          <p:cNvPr id="31748"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D69BE390-F391-4880-BBDA-13EE9FE2EFBA}" type="slidenum">
              <a:rPr kumimoji="0" lang="en-US" altLang="ja-JP" smtClean="0"/>
              <a:pPr eaLnBrk="1" hangingPunct="1"/>
              <a:t>18</a:t>
            </a:fld>
            <a:endParaRPr kumimoji="0" lang="en-US" altLang="ja-JP"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bwMode="auto">
          <a:xfrm>
            <a:off x="457200" y="404813"/>
            <a:ext cx="8229600" cy="11525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defRPr/>
            </a:pPr>
            <a:r>
              <a:rPr lang="en-US" altLang="ja-JP" sz="4000" dirty="0" smtClean="0"/>
              <a:t>TCE</a:t>
            </a:r>
            <a:r>
              <a:rPr lang="ja-JP" altLang="en-US" sz="4000" dirty="0" smtClean="0"/>
              <a:t>による完成品メーカーによるサプライヤーの利益管理の説明</a:t>
            </a:r>
          </a:p>
        </p:txBody>
      </p:sp>
      <p:sp>
        <p:nvSpPr>
          <p:cNvPr id="32771"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完成品メーカーは，単価改訂（おおむね半年に１度）に際して以下を比較衡量</a:t>
            </a:r>
          </a:p>
          <a:p>
            <a:pPr lvl="1" eaLnBrk="1" hangingPunct="1"/>
            <a:r>
              <a:rPr lang="ja-JP" altLang="en-US" smtClean="0"/>
              <a:t>部品値下げによる完成品メーカーの利益</a:t>
            </a:r>
          </a:p>
          <a:p>
            <a:pPr lvl="1" eaLnBrk="1" hangingPunct="1"/>
            <a:r>
              <a:rPr lang="ja-JP" altLang="en-US" smtClean="0"/>
              <a:t>部品値下げ要求によるサプライヤーの合理化促進</a:t>
            </a:r>
          </a:p>
          <a:p>
            <a:pPr lvl="1" eaLnBrk="1" hangingPunct="1"/>
            <a:r>
              <a:rPr lang="ja-JP" altLang="en-US" smtClean="0"/>
              <a:t>部品サプライヤーの成長のための利益水準確保</a:t>
            </a:r>
          </a:p>
          <a:p>
            <a:pPr lvl="1" eaLnBrk="1" hangingPunct="1"/>
            <a:endParaRPr lang="ja-JP" altLang="en-US" smtClean="0"/>
          </a:p>
          <a:p>
            <a:pPr lvl="1" eaLnBrk="1" hangingPunct="1"/>
            <a:endParaRPr lang="en-US" altLang="ja-JP" smtClean="0"/>
          </a:p>
        </p:txBody>
      </p:sp>
      <p:sp>
        <p:nvSpPr>
          <p:cNvPr id="32772"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340E2751-DEE4-419A-8416-0DE4353DFD24}" type="slidenum">
              <a:rPr kumimoji="0" lang="en-US" altLang="ja-JP" smtClean="0"/>
              <a:pPr eaLnBrk="1" hangingPunct="1"/>
              <a:t>19</a:t>
            </a:fld>
            <a:endParaRPr kumimoji="0" lang="en-US" altLang="ja-JP"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本章の構成</a:t>
            </a:r>
          </a:p>
        </p:txBody>
      </p:sp>
      <p:sp>
        <p:nvSpPr>
          <p:cNvPr id="15363"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ja-JP" smtClean="0"/>
              <a:t>5-1</a:t>
            </a:r>
            <a:r>
              <a:rPr lang="ja-JP" altLang="en-US" smtClean="0"/>
              <a:t>　企業間取引への注目</a:t>
            </a:r>
          </a:p>
          <a:p>
            <a:pPr eaLnBrk="1" hangingPunct="1"/>
            <a:r>
              <a:rPr lang="en-US" altLang="ja-JP" smtClean="0"/>
              <a:t>5-2</a:t>
            </a:r>
            <a:r>
              <a:rPr lang="ja-JP" altLang="en-US" smtClean="0"/>
              <a:t>　</a:t>
            </a:r>
            <a:r>
              <a:rPr lang="en-US" altLang="ja-JP" smtClean="0"/>
              <a:t>TCE</a:t>
            </a:r>
            <a:r>
              <a:rPr lang="ja-JP" altLang="en-US" smtClean="0"/>
              <a:t>による日本のサプライヤー・システム</a:t>
            </a:r>
            <a:r>
              <a:rPr lang="en-US" altLang="ja-JP" smtClean="0"/>
              <a:t/>
            </a:r>
            <a:br>
              <a:rPr lang="en-US" altLang="ja-JP" smtClean="0"/>
            </a:br>
            <a:r>
              <a:rPr lang="ja-JP" altLang="en-US" smtClean="0"/>
              <a:t>　　　論</a:t>
            </a:r>
          </a:p>
          <a:p>
            <a:pPr eaLnBrk="1" hangingPunct="1"/>
            <a:r>
              <a:rPr lang="en-US" altLang="ja-JP" smtClean="0"/>
              <a:t>5-3</a:t>
            </a:r>
            <a:r>
              <a:rPr lang="ja-JP" altLang="en-US" smtClean="0"/>
              <a:t>　ＴＣＥによるサプライヤー・システム論の</a:t>
            </a:r>
            <a:r>
              <a:rPr lang="en-US" altLang="ja-JP" smtClean="0"/>
              <a:t/>
            </a:r>
            <a:br>
              <a:rPr lang="en-US" altLang="ja-JP" smtClean="0"/>
            </a:br>
            <a:r>
              <a:rPr lang="ja-JP" altLang="en-US" smtClean="0"/>
              <a:t>　　　問題点</a:t>
            </a:r>
          </a:p>
          <a:p>
            <a:pPr eaLnBrk="1" hangingPunct="1"/>
            <a:r>
              <a:rPr lang="en-US" altLang="ja-JP" smtClean="0"/>
              <a:t>5-4</a:t>
            </a:r>
            <a:r>
              <a:rPr lang="ja-JP" altLang="en-US" smtClean="0"/>
              <a:t>　サプライヤー・システム変革の動き</a:t>
            </a:r>
            <a:endParaRPr lang="en-US" altLang="ja-JP" smtClean="0"/>
          </a:p>
          <a:p>
            <a:pPr eaLnBrk="1" hangingPunct="1"/>
            <a:r>
              <a:rPr lang="en-US" altLang="ja-JP" smtClean="0"/>
              <a:t>5-5</a:t>
            </a:r>
            <a:r>
              <a:rPr lang="ja-JP" altLang="en-US" smtClean="0"/>
              <a:t>　展望</a:t>
            </a:r>
          </a:p>
        </p:txBody>
      </p:sp>
      <p:sp>
        <p:nvSpPr>
          <p:cNvPr id="15364"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CB999B95-57A9-4D76-A496-FE2CBDD91CFD}" type="slidenum">
              <a:rPr kumimoji="0" lang="en-US" altLang="ja-JP" smtClean="0"/>
              <a:pPr eaLnBrk="1" hangingPunct="1"/>
              <a:t>2</a:t>
            </a:fld>
            <a:endParaRPr kumimoji="0" lang="en-US" altLang="ja-JP"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bwMode="auto">
          <a:xfrm>
            <a:off x="457200" y="404813"/>
            <a:ext cx="8229600" cy="11525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defRPr/>
            </a:pPr>
            <a:r>
              <a:rPr lang="en-US" altLang="ja-JP" sz="4000" dirty="0" smtClean="0"/>
              <a:t>TCE</a:t>
            </a:r>
            <a:r>
              <a:rPr lang="ja-JP" altLang="en-US" sz="4000" dirty="0" smtClean="0"/>
              <a:t>による部品メーカー（一次サプライヤー）の分類</a:t>
            </a:r>
          </a:p>
        </p:txBody>
      </p:sp>
      <p:sp>
        <p:nvSpPr>
          <p:cNvPr id="33795" name="Rectangle 3"/>
          <p:cNvSpPr>
            <a:spLocks noGrp="1" noChangeArrowheads="1"/>
          </p:cNvSpPr>
          <p:nvPr>
            <p:ph idx="1"/>
          </p:nvPr>
        </p:nvSpPr>
        <p:spPr bwMode="auto">
          <a:xfrm>
            <a:off x="457200" y="1484313"/>
            <a:ext cx="8229600" cy="5184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z="2800" smtClean="0"/>
              <a:t>取り引きする部品の支配的な部分についての設計図面の性質を指標とした分類</a:t>
            </a:r>
          </a:p>
          <a:p>
            <a:pPr eaLnBrk="1" hangingPunct="1"/>
            <a:r>
              <a:rPr lang="ja-JP" altLang="en-US" sz="2800" smtClean="0"/>
              <a:t>承認図の部品サプライヤー（開発と製造を行う）</a:t>
            </a:r>
          </a:p>
          <a:p>
            <a:pPr lvl="1" eaLnBrk="1" hangingPunct="1"/>
            <a:r>
              <a:rPr lang="ja-JP" altLang="en-US" sz="2400" smtClean="0"/>
              <a:t>承認図：完成品メーカーが大まかな仕様を提示し，その仕様に適合するような部品をサプライヤーの側が</a:t>
            </a:r>
            <a:r>
              <a:rPr lang="ja-JP" altLang="en-US" sz="2400" u="sng" smtClean="0"/>
              <a:t>開発して設計図面を作成する。</a:t>
            </a:r>
            <a:r>
              <a:rPr lang="ja-JP" altLang="en-US" sz="2400" smtClean="0"/>
              <a:t>完成品メーカーが図面に承認を与え，サプライヤーに</a:t>
            </a:r>
            <a:r>
              <a:rPr lang="ja-JP" altLang="en-US" sz="2400" u="sng" smtClean="0"/>
              <a:t>製造</a:t>
            </a:r>
            <a:r>
              <a:rPr lang="ja-JP" altLang="en-US" sz="2400" smtClean="0"/>
              <a:t>を行わせる。この承認をすませた図面を承認図という。</a:t>
            </a:r>
          </a:p>
          <a:p>
            <a:pPr eaLnBrk="1" hangingPunct="1"/>
            <a:r>
              <a:rPr lang="ja-JP" altLang="en-US" sz="2800" smtClean="0"/>
              <a:t>貸与図の部品サプライヤー（製造のみ行う）</a:t>
            </a:r>
          </a:p>
          <a:p>
            <a:pPr lvl="1" eaLnBrk="1" hangingPunct="1"/>
            <a:r>
              <a:rPr lang="ja-JP" altLang="en-US" sz="2400" smtClean="0"/>
              <a:t>貸与図：完成品メーカーが部品の設計を行って図面を作成し，サプライヤーに貸与して</a:t>
            </a:r>
            <a:r>
              <a:rPr lang="ja-JP" altLang="en-US" sz="2400" u="sng" smtClean="0"/>
              <a:t>製造</a:t>
            </a:r>
            <a:r>
              <a:rPr lang="ja-JP" altLang="en-US" sz="2400" smtClean="0"/>
              <a:t>を行わせる。この図面を貸与図という。</a:t>
            </a:r>
          </a:p>
        </p:txBody>
      </p:sp>
      <p:sp>
        <p:nvSpPr>
          <p:cNvPr id="33796"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A678EC44-CF90-4C4B-B25A-CB5625020320}" type="slidenum">
              <a:rPr kumimoji="0" lang="en-US" altLang="ja-JP" smtClean="0"/>
              <a:pPr eaLnBrk="1" hangingPunct="1"/>
              <a:t>20</a:t>
            </a:fld>
            <a:endParaRPr kumimoji="0" lang="en-US" altLang="ja-JP"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タイトル 1"/>
          <p:cNvSpPr>
            <a:spLocks noGrp="1"/>
          </p:cNvSpPr>
          <p:nvPr>
            <p:ph type="title"/>
          </p:nvPr>
        </p:nvSpPr>
        <p:spPr bwMode="auto">
          <a:xfrm>
            <a:off x="457200" y="404813"/>
            <a:ext cx="857885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ＴＣＥ（浅沼萬里）による部品とサプライヤーの分類</a:t>
            </a:r>
          </a:p>
        </p:txBody>
      </p:sp>
      <p:sp>
        <p:nvSpPr>
          <p:cNvPr id="3" name="コンテンツ プレースホルダ 2"/>
          <p:cNvSpPr>
            <a:spLocks noGrp="1"/>
          </p:cNvSpPr>
          <p:nvPr>
            <p:ph idx="1"/>
          </p:nvPr>
        </p:nvSpPr>
        <p:spPr>
          <a:xfrm>
            <a:off x="468313" y="1773238"/>
            <a:ext cx="8229600" cy="4968875"/>
          </a:xfrm>
        </p:spPr>
        <p:txBody>
          <a:bodyPr>
            <a:normAutofit fontScale="85000" lnSpcReduction="20000"/>
          </a:bodyPr>
          <a:lstStyle/>
          <a:p>
            <a:pPr eaLnBrk="1" hangingPunct="1">
              <a:buFont typeface="Arial" pitchFamily="34" charset="0"/>
              <a:buChar char="•"/>
              <a:defRPr/>
            </a:pPr>
            <a:r>
              <a:rPr lang="ja-JP" altLang="en-US" dirty="0" smtClean="0"/>
              <a:t>完成品メーカー内製</a:t>
            </a:r>
          </a:p>
          <a:p>
            <a:pPr eaLnBrk="1" hangingPunct="1">
              <a:buFont typeface="Arial" pitchFamily="34" charset="0"/>
              <a:buChar char="•"/>
              <a:defRPr/>
            </a:pPr>
            <a:r>
              <a:rPr lang="ja-JP" altLang="en-US" dirty="0" smtClean="0"/>
              <a:t>カスタム部品</a:t>
            </a:r>
          </a:p>
          <a:p>
            <a:pPr lvl="1" eaLnBrk="1" hangingPunct="1">
              <a:buFont typeface="Arial" pitchFamily="34" charset="0"/>
              <a:buChar char="–"/>
              <a:defRPr/>
            </a:pPr>
            <a:r>
              <a:rPr lang="ja-JP" altLang="en-US" dirty="0" smtClean="0"/>
              <a:t>貸与図の部品</a:t>
            </a:r>
          </a:p>
          <a:p>
            <a:pPr lvl="2" eaLnBrk="1" hangingPunct="1">
              <a:buFont typeface="Arial" pitchFamily="34" charset="0"/>
              <a:buChar char="•"/>
              <a:defRPr/>
            </a:pPr>
            <a:r>
              <a:rPr lang="en-US" altLang="ja-JP" dirty="0" smtClean="0"/>
              <a:t>Ⅰ</a:t>
            </a:r>
            <a:r>
              <a:rPr lang="ja-JP" altLang="en-US" dirty="0" smtClean="0"/>
              <a:t>　買い手企業が工程についても詳細に指示する</a:t>
            </a:r>
          </a:p>
          <a:p>
            <a:pPr lvl="2" eaLnBrk="1" hangingPunct="1">
              <a:buFont typeface="Arial" pitchFamily="34" charset="0"/>
              <a:buChar char="•"/>
              <a:defRPr/>
            </a:pPr>
            <a:r>
              <a:rPr lang="en-US" altLang="ja-JP" dirty="0" smtClean="0"/>
              <a:t>Ⅱ</a:t>
            </a:r>
            <a:r>
              <a:rPr lang="ja-JP" altLang="en-US" dirty="0" smtClean="0"/>
              <a:t>　供給側が貸与図を基礎に工程を決める</a:t>
            </a:r>
          </a:p>
          <a:p>
            <a:pPr lvl="2" eaLnBrk="1" hangingPunct="1">
              <a:buFont typeface="Arial" pitchFamily="34" charset="0"/>
              <a:buChar char="•"/>
              <a:defRPr/>
            </a:pPr>
            <a:r>
              <a:rPr lang="en-US" altLang="ja-JP" dirty="0" smtClean="0"/>
              <a:t>Ⅲ</a:t>
            </a:r>
            <a:r>
              <a:rPr lang="ja-JP" altLang="en-US" dirty="0" smtClean="0"/>
              <a:t>　買手企業は概略図面を渡し，その完成を供給側に委託する</a:t>
            </a:r>
          </a:p>
          <a:p>
            <a:pPr lvl="1" eaLnBrk="1" hangingPunct="1">
              <a:buFont typeface="Arial" pitchFamily="34" charset="0"/>
              <a:buChar char="–"/>
              <a:defRPr/>
            </a:pPr>
            <a:r>
              <a:rPr lang="ja-JP" altLang="en-US" dirty="0" smtClean="0"/>
              <a:t>承認図の部品</a:t>
            </a:r>
          </a:p>
          <a:p>
            <a:pPr lvl="2" eaLnBrk="1" hangingPunct="1">
              <a:buFont typeface="Arial" pitchFamily="34" charset="0"/>
              <a:buChar char="•"/>
              <a:defRPr/>
            </a:pPr>
            <a:r>
              <a:rPr lang="en-US" altLang="ja-JP" dirty="0" smtClean="0"/>
              <a:t>Ⅳ</a:t>
            </a:r>
            <a:r>
              <a:rPr lang="ja-JP" altLang="en-US" dirty="0" smtClean="0"/>
              <a:t>　買手企業は工程について相当な知識を持つ</a:t>
            </a:r>
          </a:p>
          <a:p>
            <a:pPr lvl="2" eaLnBrk="1" hangingPunct="1">
              <a:buFont typeface="Arial" pitchFamily="34" charset="0"/>
              <a:buChar char="•"/>
              <a:defRPr/>
            </a:pPr>
            <a:r>
              <a:rPr lang="en-US" altLang="ja-JP" dirty="0" smtClean="0"/>
              <a:t>Ⅴ</a:t>
            </a:r>
            <a:r>
              <a:rPr lang="ja-JP" altLang="en-US" dirty="0" smtClean="0"/>
              <a:t>　ＩＶとＶＩとの中間領域</a:t>
            </a:r>
          </a:p>
          <a:p>
            <a:pPr lvl="2" eaLnBrk="1" hangingPunct="1">
              <a:buFont typeface="Arial" pitchFamily="34" charset="0"/>
              <a:buChar char="•"/>
              <a:defRPr/>
            </a:pPr>
            <a:r>
              <a:rPr lang="en-US" altLang="ja-JP" dirty="0" smtClean="0"/>
              <a:t>Ⅵ</a:t>
            </a:r>
            <a:r>
              <a:rPr lang="ja-JP" altLang="en-US" dirty="0" smtClean="0"/>
              <a:t>　買手企業は工程について限られた知識しか持たない</a:t>
            </a:r>
          </a:p>
          <a:p>
            <a:pPr eaLnBrk="1" hangingPunct="1">
              <a:buFont typeface="Arial" pitchFamily="34" charset="0"/>
              <a:buChar char="•"/>
              <a:defRPr/>
            </a:pPr>
            <a:r>
              <a:rPr lang="ja-JP" altLang="en-US" dirty="0" smtClean="0"/>
              <a:t>市販品タイプの部品</a:t>
            </a:r>
            <a:endParaRPr lang="ja-JP" altLang="en-US" dirty="0" smtClean="0">
              <a:solidFill>
                <a:srgbClr val="FF0000"/>
              </a:solidFill>
            </a:endParaRPr>
          </a:p>
          <a:p>
            <a:pPr lvl="2" eaLnBrk="1" hangingPunct="1">
              <a:buFont typeface="Arial" pitchFamily="34" charset="0"/>
              <a:buChar char="•"/>
              <a:defRPr/>
            </a:pPr>
            <a:r>
              <a:rPr lang="en-US" altLang="ja-JP" dirty="0" smtClean="0"/>
              <a:t>Ⅶ</a:t>
            </a:r>
            <a:r>
              <a:rPr lang="ja-JP" altLang="en-US" dirty="0" smtClean="0"/>
              <a:t>　買い手企業は売手の提供するカタログの中から選んで購入する</a:t>
            </a:r>
          </a:p>
          <a:p>
            <a:pPr eaLnBrk="1" hangingPunct="1">
              <a:buFont typeface="Arial" pitchFamily="34" charset="0"/>
              <a:buChar char="•"/>
              <a:defRPr/>
            </a:pPr>
            <a:r>
              <a:rPr lang="ja-JP" altLang="en-US" dirty="0" smtClean="0"/>
              <a:t>能力向上によって，</a:t>
            </a:r>
            <a:r>
              <a:rPr lang="en-US" altLang="ja-JP" dirty="0" smtClean="0"/>
              <a:t>Ⅰ</a:t>
            </a:r>
            <a:r>
              <a:rPr lang="ja-JP" altLang="en-US" dirty="0" smtClean="0"/>
              <a:t>から</a:t>
            </a:r>
            <a:r>
              <a:rPr lang="en-US" altLang="ja-JP" dirty="0" smtClean="0"/>
              <a:t>Ⅵ</a:t>
            </a:r>
            <a:r>
              <a:rPr lang="ja-JP" altLang="en-US" dirty="0" smtClean="0"/>
              <a:t>に向い進化する。</a:t>
            </a:r>
          </a:p>
          <a:p>
            <a:pPr eaLnBrk="1" hangingPunct="1">
              <a:buFont typeface="Arial" pitchFamily="34" charset="0"/>
              <a:buChar char="•"/>
              <a:defRPr/>
            </a:pPr>
            <a:endParaRPr lang="ja-JP" altLang="en-US" dirty="0"/>
          </a:p>
        </p:txBody>
      </p:sp>
      <p:sp>
        <p:nvSpPr>
          <p:cNvPr id="34820"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20074218-24B8-4F7D-AD03-7ADA39837A6F}" type="slidenum">
              <a:rPr kumimoji="0" lang="en-US" altLang="ja-JP" smtClean="0"/>
              <a:pPr eaLnBrk="1" hangingPunct="1"/>
              <a:t>21</a:t>
            </a:fld>
            <a:endParaRPr kumimoji="0" lang="en-US" altLang="ja-JP"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bwMode="auto">
          <a:xfrm>
            <a:off x="457200" y="457200"/>
            <a:ext cx="8229600" cy="955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ja-JP" smtClean="0"/>
              <a:t>TCE</a:t>
            </a:r>
            <a:r>
              <a:rPr lang="ja-JP" altLang="en-US" smtClean="0"/>
              <a:t>による関係的技能論</a:t>
            </a:r>
          </a:p>
        </p:txBody>
      </p:sp>
      <p:sp>
        <p:nvSpPr>
          <p:cNvPr id="29700" name="Rectangle 3"/>
          <p:cNvSpPr>
            <a:spLocks noGrp="1" noChangeArrowheads="1"/>
          </p:cNvSpPr>
          <p:nvPr>
            <p:ph idx="1"/>
          </p:nvPr>
        </p:nvSpPr>
        <p:spPr>
          <a:xfrm>
            <a:off x="457200" y="1484313"/>
            <a:ext cx="8229600" cy="4897437"/>
          </a:xfrm>
        </p:spPr>
        <p:txBody>
          <a:bodyPr>
            <a:normAutofit fontScale="85000" lnSpcReduction="20000"/>
          </a:bodyPr>
          <a:lstStyle/>
          <a:p>
            <a:pPr eaLnBrk="1" hangingPunct="1">
              <a:lnSpc>
                <a:spcPct val="120000"/>
              </a:lnSpc>
              <a:buFont typeface="Arial" pitchFamily="34" charset="0"/>
              <a:buChar char="•"/>
              <a:defRPr/>
            </a:pPr>
            <a:r>
              <a:rPr lang="ja-JP" altLang="en-US" sz="2800" dirty="0" smtClean="0"/>
              <a:t>浅沼</a:t>
            </a:r>
            <a:r>
              <a:rPr lang="en-US" altLang="ja-JP" sz="2800" dirty="0" smtClean="0"/>
              <a:t>[1997]</a:t>
            </a:r>
            <a:r>
              <a:rPr lang="ja-JP" altLang="en-US" sz="2800" dirty="0" smtClean="0"/>
              <a:t>の関係的技能：中核企業（完成品企業）のニーズまたは要請に対して効率的に対応して供給を行うためにサプライヤー側に要求される技能</a:t>
            </a:r>
          </a:p>
          <a:p>
            <a:pPr lvl="1" eaLnBrk="1" hangingPunct="1">
              <a:lnSpc>
                <a:spcPct val="120000"/>
              </a:lnSpc>
              <a:buFont typeface="Arial" pitchFamily="34" charset="0"/>
              <a:buChar char="–"/>
              <a:defRPr/>
            </a:pPr>
            <a:r>
              <a:rPr lang="ja-JP" altLang="en-US" sz="2400" dirty="0" smtClean="0"/>
              <a:t>表層：所与の中核企業との取引を通じて獲得される学習の蓄積に対応する</a:t>
            </a:r>
          </a:p>
          <a:p>
            <a:pPr lvl="1" eaLnBrk="1" hangingPunct="1">
              <a:lnSpc>
                <a:spcPct val="120000"/>
              </a:lnSpc>
              <a:buFont typeface="Arial" pitchFamily="34" charset="0"/>
              <a:buChar char="–"/>
              <a:defRPr/>
            </a:pPr>
            <a:r>
              <a:rPr lang="ja-JP" altLang="en-US" sz="2400" dirty="0" smtClean="0"/>
              <a:t>基層：一般的な技術的能力</a:t>
            </a:r>
          </a:p>
          <a:p>
            <a:pPr eaLnBrk="1" hangingPunct="1">
              <a:lnSpc>
                <a:spcPct val="120000"/>
              </a:lnSpc>
              <a:buFont typeface="Arial" pitchFamily="34" charset="0"/>
              <a:buChar char="•"/>
              <a:defRPr/>
            </a:pPr>
            <a:r>
              <a:rPr lang="ja-JP" altLang="en-US" sz="2800" dirty="0" smtClean="0"/>
              <a:t>「関係的技能」論は取引特殊的技能論を，いくらか修正したもの</a:t>
            </a:r>
          </a:p>
          <a:p>
            <a:pPr lvl="1" eaLnBrk="1" hangingPunct="1">
              <a:lnSpc>
                <a:spcPct val="120000"/>
              </a:lnSpc>
              <a:buFont typeface="Arial" pitchFamily="34" charset="0"/>
              <a:buChar char="–"/>
              <a:defRPr/>
            </a:pPr>
            <a:r>
              <a:rPr lang="ja-JP" altLang="en-US" sz="2400" dirty="0" smtClean="0"/>
              <a:t>完成品メーカー</a:t>
            </a:r>
            <a:r>
              <a:rPr lang="en-US" altLang="ja-JP" sz="2400" dirty="0" smtClean="0"/>
              <a:t>A</a:t>
            </a:r>
            <a:r>
              <a:rPr lang="ja-JP" altLang="en-US" sz="2400" dirty="0" smtClean="0"/>
              <a:t>社との取引で培った能力が，完成品メーカー</a:t>
            </a:r>
            <a:r>
              <a:rPr lang="en-US" altLang="ja-JP" sz="2400" dirty="0" smtClean="0"/>
              <a:t>B</a:t>
            </a:r>
            <a:r>
              <a:rPr lang="ja-JP" altLang="en-US" sz="2400" dirty="0" smtClean="0"/>
              <a:t>社との取引に生きる場合もあるとされる。</a:t>
            </a:r>
            <a:endParaRPr lang="en-US" altLang="ja-JP" sz="2400" dirty="0" smtClean="0"/>
          </a:p>
          <a:p>
            <a:pPr lvl="1" eaLnBrk="1" hangingPunct="1">
              <a:lnSpc>
                <a:spcPct val="120000"/>
              </a:lnSpc>
              <a:buFont typeface="Arial" pitchFamily="34" charset="0"/>
              <a:buChar char="–"/>
              <a:defRPr/>
            </a:pPr>
            <a:r>
              <a:rPr lang="ja-JP" altLang="en-US" sz="2400" dirty="0" smtClean="0"/>
              <a:t>ウィリアムソンの関係的契約論（第</a:t>
            </a:r>
            <a:r>
              <a:rPr lang="en-US" altLang="ja-JP" sz="2400" dirty="0" smtClean="0"/>
              <a:t>2</a:t>
            </a:r>
            <a:r>
              <a:rPr lang="ja-JP" altLang="en-US" sz="2400" dirty="0" smtClean="0"/>
              <a:t>章スライド</a:t>
            </a:r>
            <a:r>
              <a:rPr lang="en-US" altLang="ja-JP" sz="2400" dirty="0" smtClean="0"/>
              <a:t>40-43</a:t>
            </a:r>
            <a:r>
              <a:rPr lang="ja-JP" altLang="en-US" sz="2400" dirty="0" smtClean="0"/>
              <a:t>）よりも複雑で，日本の事例を念頭に置いて，複合関係的契約による長期継続取引において必要となり，評価される技能を想定している。</a:t>
            </a:r>
          </a:p>
          <a:p>
            <a:pPr eaLnBrk="1" hangingPunct="1">
              <a:buFont typeface="Arial" pitchFamily="34" charset="0"/>
              <a:buChar char="•"/>
              <a:defRPr/>
            </a:pPr>
            <a:endParaRPr lang="en-US" altLang="ja-JP" sz="2800" dirty="0" smtClean="0"/>
          </a:p>
        </p:txBody>
      </p:sp>
      <p:sp>
        <p:nvSpPr>
          <p:cNvPr id="35844"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F85F0884-A46D-4D27-88BE-0F4802729486}" type="slidenum">
              <a:rPr kumimoji="0" lang="en-US" altLang="ja-JP" smtClean="0"/>
              <a:pPr eaLnBrk="1" hangingPunct="1"/>
              <a:t>22</a:t>
            </a:fld>
            <a:endParaRPr kumimoji="0" lang="en-US" altLang="ja-JP"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bwMode="auto">
          <a:xfrm>
            <a:off x="468313" y="260350"/>
            <a:ext cx="8424862" cy="10810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z="3600" smtClean="0"/>
              <a:t>関係的技能の内容（浅沼</a:t>
            </a:r>
            <a:r>
              <a:rPr lang="en-US" altLang="ja-JP" sz="3600" smtClean="0"/>
              <a:t>[1997]</a:t>
            </a:r>
            <a:r>
              <a:rPr lang="ja-JP" altLang="en-US" sz="3600" smtClean="0"/>
              <a:t>を簡略化）</a:t>
            </a:r>
          </a:p>
        </p:txBody>
      </p:sp>
      <p:sp>
        <p:nvSpPr>
          <p:cNvPr id="36867"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57D2311F-EF12-49D7-BCE0-617605974176}" type="slidenum">
              <a:rPr kumimoji="0" lang="en-US" altLang="ja-JP" smtClean="0"/>
              <a:pPr eaLnBrk="1" hangingPunct="1"/>
              <a:t>23</a:t>
            </a:fld>
            <a:endParaRPr kumimoji="0" lang="en-US" altLang="ja-JP" smtClean="0"/>
          </a:p>
        </p:txBody>
      </p:sp>
      <p:graphicFrame>
        <p:nvGraphicFramePr>
          <p:cNvPr id="196646" name="Group 38"/>
          <p:cNvGraphicFramePr>
            <a:graphicFrameLocks noGrp="1"/>
          </p:cNvGraphicFramePr>
          <p:nvPr/>
        </p:nvGraphicFramePr>
        <p:xfrm>
          <a:off x="395288" y="1341438"/>
          <a:ext cx="7993062" cy="5467736"/>
        </p:xfrm>
        <a:graphic>
          <a:graphicData uri="http://schemas.openxmlformats.org/drawingml/2006/table">
            <a:tbl>
              <a:tblPr/>
              <a:tblGrid>
                <a:gridCol w="1598612"/>
                <a:gridCol w="1598613"/>
                <a:gridCol w="1598612"/>
                <a:gridCol w="1598613"/>
                <a:gridCol w="1598612"/>
              </a:tblGrid>
              <a:tr h="118854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dirty="0" smtClean="0">
                          <a:ln>
                            <a:noFill/>
                          </a:ln>
                          <a:solidFill>
                            <a:schemeClr val="tx1"/>
                          </a:solidFill>
                          <a:effectLst/>
                          <a:latin typeface="Arial" charset="0"/>
                          <a:ea typeface="ＭＳ Ｐゴシック" pitchFamily="50" charset="-128"/>
                        </a:rPr>
                        <a:t>中核企業（完成品メーカー）からいつ見える能力か→</a:t>
                      </a:r>
                    </a:p>
                  </a:txBody>
                  <a:tcPr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dirty="0" smtClean="0">
                          <a:ln>
                            <a:noFill/>
                          </a:ln>
                          <a:solidFill>
                            <a:schemeClr val="tx1"/>
                          </a:solidFill>
                          <a:effectLst/>
                          <a:latin typeface="Arial" charset="0"/>
                          <a:ea typeface="ＭＳ Ｐゴシック" pitchFamily="50" charset="-128"/>
                        </a:rPr>
                        <a:t>開発初期</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dirty="0" smtClean="0">
                          <a:ln>
                            <a:noFill/>
                          </a:ln>
                          <a:solidFill>
                            <a:schemeClr val="tx1"/>
                          </a:solidFill>
                          <a:effectLst/>
                          <a:latin typeface="Arial" charset="0"/>
                          <a:ea typeface="ＭＳ Ｐゴシック" pitchFamily="50" charset="-128"/>
                        </a:rPr>
                        <a:t>開発後期</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dirty="0" smtClean="0">
                          <a:ln>
                            <a:noFill/>
                          </a:ln>
                          <a:solidFill>
                            <a:schemeClr val="tx1"/>
                          </a:solidFill>
                          <a:effectLst/>
                          <a:latin typeface="Arial" charset="0"/>
                          <a:ea typeface="ＭＳ Ｐゴシック" pitchFamily="50" charset="-128"/>
                        </a:rPr>
                        <a:t>生産段階（納入の際）</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dirty="0" smtClean="0">
                          <a:ln>
                            <a:noFill/>
                          </a:ln>
                          <a:solidFill>
                            <a:schemeClr val="tx1"/>
                          </a:solidFill>
                          <a:effectLst/>
                          <a:latin typeface="Arial" charset="0"/>
                          <a:ea typeface="ＭＳ Ｐゴシック" pitchFamily="50" charset="-128"/>
                        </a:rPr>
                        <a:t>生産段階（価格再交渉の際）</a:t>
                      </a:r>
                    </a:p>
                  </a:txBody>
                  <a:tcPr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r h="96910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dirty="0" smtClean="0">
                          <a:ln>
                            <a:noFill/>
                          </a:ln>
                          <a:solidFill>
                            <a:schemeClr val="tx1"/>
                          </a:solidFill>
                          <a:effectLst/>
                          <a:latin typeface="Arial" charset="0"/>
                          <a:ea typeface="ＭＳ Ｐゴシック" pitchFamily="50" charset="-128"/>
                        </a:rPr>
                        <a:t>市販品部品</a:t>
                      </a:r>
                    </a:p>
                  </a:txBody>
                  <a:tcPr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dirty="0" smtClean="0">
                          <a:ln>
                            <a:noFill/>
                          </a:ln>
                          <a:solidFill>
                            <a:schemeClr val="tx1"/>
                          </a:solidFill>
                          <a:effectLst/>
                          <a:latin typeface="Arial" charset="0"/>
                          <a:ea typeface="ＭＳ Ｐゴシック" pitchFamily="50" charset="-128"/>
                        </a:rPr>
                        <a:t>（可視性低い）</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dirty="0" smtClean="0">
                          <a:ln>
                            <a:noFill/>
                          </a:ln>
                          <a:solidFill>
                            <a:schemeClr val="tx1"/>
                          </a:solidFill>
                          <a:effectLst/>
                          <a:latin typeface="Arial" charset="0"/>
                          <a:ea typeface="ＭＳ Ｐゴシック" pitchFamily="50" charset="-128"/>
                        </a:rPr>
                        <a:t>（可視性低い）</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dirty="0" smtClean="0">
                          <a:ln>
                            <a:noFill/>
                          </a:ln>
                          <a:solidFill>
                            <a:schemeClr val="tx1"/>
                          </a:solidFill>
                          <a:effectLst/>
                          <a:latin typeface="Arial" charset="0"/>
                          <a:ea typeface="ＭＳ Ｐゴシック" pitchFamily="50" charset="-128"/>
                        </a:rPr>
                        <a:t>品質保証</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dirty="0" smtClean="0">
                          <a:ln>
                            <a:noFill/>
                          </a:ln>
                          <a:solidFill>
                            <a:schemeClr val="tx1"/>
                          </a:solidFill>
                          <a:effectLst/>
                          <a:latin typeface="Arial" charset="0"/>
                          <a:ea typeface="ＭＳ Ｐゴシック" pitchFamily="50" charset="-128"/>
                        </a:rPr>
                        <a:t>タイムリーな納入</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dirty="0" smtClean="0">
                          <a:ln>
                            <a:noFill/>
                          </a:ln>
                          <a:solidFill>
                            <a:schemeClr val="tx1"/>
                          </a:solidFill>
                          <a:effectLst/>
                          <a:latin typeface="Arial" charset="0"/>
                          <a:ea typeface="ＭＳ Ｐゴシック" pitchFamily="50" charset="-128"/>
                        </a:rPr>
                        <a:t>（可視性低い）</a:t>
                      </a:r>
                    </a:p>
                  </a:txBody>
                  <a:tcPr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066301">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dirty="0" smtClean="0">
                          <a:ln>
                            <a:noFill/>
                          </a:ln>
                          <a:solidFill>
                            <a:schemeClr val="tx1"/>
                          </a:solidFill>
                          <a:effectLst/>
                          <a:latin typeface="Arial" charset="0"/>
                          <a:ea typeface="ＭＳ Ｐゴシック" pitchFamily="50" charset="-128"/>
                        </a:rPr>
                        <a:t>承認図部品</a:t>
                      </a:r>
                    </a:p>
                  </a:txBody>
                  <a:tcPr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dirty="0" smtClean="0">
                          <a:ln>
                            <a:noFill/>
                          </a:ln>
                          <a:solidFill>
                            <a:schemeClr val="tx1"/>
                          </a:solidFill>
                          <a:effectLst/>
                          <a:latin typeface="Arial" charset="0"/>
                          <a:ea typeface="ＭＳ Ｐゴシック" pitchFamily="50" charset="-128"/>
                        </a:rPr>
                        <a:t>仕様に応じた製品開発</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dirty="0" smtClean="0">
                          <a:ln>
                            <a:noFill/>
                          </a:ln>
                          <a:solidFill>
                            <a:schemeClr val="tx1"/>
                          </a:solidFill>
                          <a:effectLst/>
                          <a:latin typeface="Arial" charset="0"/>
                          <a:ea typeface="ＭＳ Ｐゴシック" pitchFamily="50" charset="-128"/>
                        </a:rPr>
                        <a:t>仕様改善提案</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dirty="0" smtClean="0">
                          <a:ln>
                            <a:noFill/>
                          </a:ln>
                          <a:solidFill>
                            <a:schemeClr val="tx1"/>
                          </a:solidFill>
                          <a:effectLst/>
                          <a:latin typeface="Arial" charset="0"/>
                          <a:ea typeface="ＭＳ Ｐゴシック" pitchFamily="50" charset="-128"/>
                        </a:rPr>
                        <a:t>承認図に基づく工程開発</a:t>
                      </a:r>
                      <a:r>
                        <a:rPr kumimoji="1" lang="ja-JP" altLang="en-US" sz="1800" b="0" i="0" u="sng" strike="noStrike" cap="none" normalizeH="0" baseline="0" dirty="0" smtClean="0">
                          <a:ln>
                            <a:noFill/>
                          </a:ln>
                          <a:solidFill>
                            <a:schemeClr val="tx1"/>
                          </a:solidFill>
                          <a:effectLst/>
                          <a:latin typeface="Arial" charset="0"/>
                          <a:ea typeface="ＭＳ Ｐゴシック" pitchFamily="50" charset="-128"/>
                        </a:rPr>
                        <a:t>（可視性低いことも高いこともある）</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en-US" altLang="ja-JP" sz="1800" b="0" i="0" u="none" strike="noStrike" cap="none" normalizeH="0" baseline="0" dirty="0" smtClean="0">
                          <a:ln>
                            <a:noFill/>
                          </a:ln>
                          <a:solidFill>
                            <a:schemeClr val="tx1"/>
                          </a:solidFill>
                          <a:effectLst/>
                          <a:latin typeface="Arial" charset="0"/>
                          <a:ea typeface="ＭＳ Ｐゴシック" pitchFamily="50" charset="-128"/>
                        </a:rPr>
                        <a:t>VE</a:t>
                      </a:r>
                      <a:r>
                        <a:rPr kumimoji="1" lang="ja-JP" altLang="en-US" sz="1800" b="0" i="0" u="none" strike="noStrike" cap="none" normalizeH="0" baseline="0" dirty="0" smtClean="0">
                          <a:ln>
                            <a:noFill/>
                          </a:ln>
                          <a:solidFill>
                            <a:schemeClr val="tx1"/>
                          </a:solidFill>
                          <a:effectLst/>
                          <a:latin typeface="Arial" charset="0"/>
                          <a:ea typeface="ＭＳ Ｐゴシック" pitchFamily="50" charset="-128"/>
                        </a:rPr>
                        <a:t>で原価改善</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dirty="0" smtClean="0">
                          <a:ln>
                            <a:noFill/>
                          </a:ln>
                          <a:solidFill>
                            <a:schemeClr val="tx1"/>
                          </a:solidFill>
                          <a:effectLst/>
                          <a:latin typeface="Arial" charset="0"/>
                          <a:ea typeface="ＭＳ Ｐゴシック" pitchFamily="50" charset="-128"/>
                        </a:rPr>
                        <a:t>品質保証</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dirty="0" smtClean="0">
                          <a:ln>
                            <a:noFill/>
                          </a:ln>
                          <a:solidFill>
                            <a:schemeClr val="tx1"/>
                          </a:solidFill>
                          <a:effectLst/>
                          <a:latin typeface="Arial" charset="0"/>
                          <a:ea typeface="ＭＳ Ｐゴシック" pitchFamily="50" charset="-128"/>
                        </a:rPr>
                        <a:t>タイムリーな納入</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dirty="0" smtClean="0">
                          <a:ln>
                            <a:noFill/>
                          </a:ln>
                          <a:solidFill>
                            <a:schemeClr val="tx1"/>
                          </a:solidFill>
                          <a:effectLst/>
                          <a:latin typeface="Arial" charset="0"/>
                          <a:ea typeface="ＭＳ Ｐゴシック" pitchFamily="50" charset="-128"/>
                        </a:rPr>
                        <a:t>工程改善で原価低減</a:t>
                      </a:r>
                      <a:r>
                        <a:rPr kumimoji="1" lang="ja-JP" altLang="en-US" sz="1800" b="0" i="0" u="sng" strike="noStrike" cap="none" normalizeH="0" baseline="0" dirty="0" smtClean="0">
                          <a:ln>
                            <a:noFill/>
                          </a:ln>
                          <a:solidFill>
                            <a:schemeClr val="tx1"/>
                          </a:solidFill>
                          <a:effectLst/>
                          <a:latin typeface="Arial" charset="0"/>
                          <a:ea typeface="ＭＳ Ｐゴシック" pitchFamily="50" charset="-128"/>
                        </a:rPr>
                        <a:t>（可視性低いことも高いこともある）</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en-US" altLang="ja-JP" sz="1800" b="0" i="0" u="none" strike="noStrike" cap="none" normalizeH="0" baseline="0" dirty="0" smtClean="0">
                          <a:ln>
                            <a:noFill/>
                          </a:ln>
                          <a:solidFill>
                            <a:schemeClr val="tx1"/>
                          </a:solidFill>
                          <a:effectLst/>
                          <a:latin typeface="Arial" charset="0"/>
                          <a:ea typeface="ＭＳ Ｐゴシック" pitchFamily="50" charset="-128"/>
                        </a:rPr>
                        <a:t>VA</a:t>
                      </a:r>
                      <a:r>
                        <a:rPr kumimoji="1" lang="ja-JP" altLang="en-US" sz="1800" b="0" i="0" u="none" strike="noStrike" cap="none" normalizeH="0" baseline="0" dirty="0" smtClean="0">
                          <a:ln>
                            <a:noFill/>
                          </a:ln>
                          <a:solidFill>
                            <a:schemeClr val="tx1"/>
                          </a:solidFill>
                          <a:effectLst/>
                          <a:latin typeface="Arial" charset="0"/>
                          <a:ea typeface="ＭＳ Ｐゴシック" pitchFamily="50" charset="-128"/>
                        </a:rPr>
                        <a:t>で原価低減</a:t>
                      </a:r>
                    </a:p>
                  </a:txBody>
                  <a:tcPr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24340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dirty="0" smtClean="0">
                          <a:ln>
                            <a:noFill/>
                          </a:ln>
                          <a:solidFill>
                            <a:schemeClr val="tx1"/>
                          </a:solidFill>
                          <a:effectLst/>
                          <a:latin typeface="Arial" charset="0"/>
                          <a:ea typeface="ＭＳ Ｐゴシック" pitchFamily="50" charset="-128"/>
                        </a:rPr>
                        <a:t>貸与図部品</a:t>
                      </a:r>
                    </a:p>
                  </a:txBody>
                  <a:tcPr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dirty="0" smtClean="0">
                          <a:ln>
                            <a:noFill/>
                          </a:ln>
                          <a:solidFill>
                            <a:schemeClr val="tx1"/>
                          </a:solidFill>
                          <a:effectLst/>
                          <a:latin typeface="Arial" charset="0"/>
                          <a:ea typeface="ＭＳ Ｐゴシック" pitchFamily="50" charset="-128"/>
                        </a:rPr>
                        <a:t>（関係なし）</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dirty="0" smtClean="0">
                          <a:ln>
                            <a:noFill/>
                          </a:ln>
                          <a:solidFill>
                            <a:schemeClr val="tx1"/>
                          </a:solidFill>
                          <a:effectLst/>
                          <a:latin typeface="Arial" charset="0"/>
                          <a:ea typeface="ＭＳ Ｐゴシック" pitchFamily="50" charset="-128"/>
                        </a:rPr>
                        <a:t>貸与図に基づく工程開発</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en-US" altLang="ja-JP" sz="1800" b="0" i="0" u="none" strike="noStrike" cap="none" normalizeH="0" baseline="0" dirty="0" smtClean="0">
                          <a:ln>
                            <a:noFill/>
                          </a:ln>
                          <a:solidFill>
                            <a:schemeClr val="tx1"/>
                          </a:solidFill>
                          <a:effectLst/>
                          <a:latin typeface="Arial" charset="0"/>
                          <a:ea typeface="ＭＳ Ｐゴシック" pitchFamily="50" charset="-128"/>
                        </a:rPr>
                        <a:t>VE</a:t>
                      </a:r>
                      <a:r>
                        <a:rPr kumimoji="1" lang="ja-JP" altLang="en-US" sz="1800" b="0" i="0" u="none" strike="noStrike" cap="none" normalizeH="0" baseline="0" dirty="0" smtClean="0">
                          <a:ln>
                            <a:noFill/>
                          </a:ln>
                          <a:solidFill>
                            <a:schemeClr val="tx1"/>
                          </a:solidFill>
                          <a:effectLst/>
                          <a:latin typeface="Arial" charset="0"/>
                          <a:ea typeface="ＭＳ Ｐゴシック" pitchFamily="50" charset="-128"/>
                        </a:rPr>
                        <a:t>で原価改善</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dirty="0" smtClean="0">
                          <a:ln>
                            <a:noFill/>
                          </a:ln>
                          <a:solidFill>
                            <a:schemeClr val="tx1"/>
                          </a:solidFill>
                          <a:effectLst/>
                          <a:latin typeface="Arial" charset="0"/>
                          <a:ea typeface="ＭＳ Ｐゴシック" pitchFamily="50" charset="-128"/>
                        </a:rPr>
                        <a:t>品質保証</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dirty="0" smtClean="0">
                          <a:ln>
                            <a:noFill/>
                          </a:ln>
                          <a:solidFill>
                            <a:schemeClr val="tx1"/>
                          </a:solidFill>
                          <a:effectLst/>
                          <a:latin typeface="Arial" charset="0"/>
                          <a:ea typeface="ＭＳ Ｐゴシック" pitchFamily="50" charset="-128"/>
                        </a:rPr>
                        <a:t>タイムリーな納入</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dirty="0" smtClean="0">
                          <a:ln>
                            <a:noFill/>
                          </a:ln>
                          <a:solidFill>
                            <a:schemeClr val="tx1"/>
                          </a:solidFill>
                          <a:effectLst/>
                          <a:latin typeface="Arial" charset="0"/>
                          <a:ea typeface="ＭＳ Ｐゴシック" pitchFamily="50" charset="-128"/>
                        </a:rPr>
                        <a:t>工程改善</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en-US" altLang="ja-JP" sz="1800" b="0" i="0" u="none" strike="noStrike" cap="none" normalizeH="0" baseline="0" dirty="0" smtClean="0">
                          <a:ln>
                            <a:noFill/>
                          </a:ln>
                          <a:solidFill>
                            <a:schemeClr val="tx1"/>
                          </a:solidFill>
                          <a:effectLst/>
                          <a:latin typeface="Arial" charset="0"/>
                          <a:ea typeface="ＭＳ Ｐゴシック" pitchFamily="50" charset="-128"/>
                        </a:rPr>
                        <a:t>VA</a:t>
                      </a:r>
                      <a:r>
                        <a:rPr kumimoji="1" lang="ja-JP" altLang="en-US" sz="1800" b="0" i="0" u="none" strike="noStrike" cap="none" normalizeH="0" baseline="0" dirty="0" smtClean="0">
                          <a:ln>
                            <a:noFill/>
                          </a:ln>
                          <a:solidFill>
                            <a:schemeClr val="tx1"/>
                          </a:solidFill>
                          <a:effectLst/>
                          <a:latin typeface="Arial" charset="0"/>
                          <a:ea typeface="ＭＳ Ｐゴシック" pitchFamily="50" charset="-128"/>
                        </a:rPr>
                        <a:t>で原価低減</a:t>
                      </a:r>
                    </a:p>
                  </a:txBody>
                  <a:tcPr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タイトル 1"/>
          <p:cNvSpPr>
            <a:spLocks noGrp="1"/>
          </p:cNvSpPr>
          <p:nvPr>
            <p:ph type="title"/>
          </p:nvPr>
        </p:nvSpPr>
        <p:spPr bwMode="auto">
          <a:xfrm>
            <a:off x="107950" y="404813"/>
            <a:ext cx="89281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浅沼による関係的技能の理解</a:t>
            </a:r>
          </a:p>
        </p:txBody>
      </p:sp>
      <p:sp>
        <p:nvSpPr>
          <p:cNvPr id="3" name="コンテンツ プレースホルダ 2"/>
          <p:cNvSpPr>
            <a:spLocks noGrp="1"/>
          </p:cNvSpPr>
          <p:nvPr>
            <p:ph idx="1"/>
          </p:nvPr>
        </p:nvSpPr>
        <p:spPr>
          <a:xfrm>
            <a:off x="457200" y="1412875"/>
            <a:ext cx="8229600" cy="5445125"/>
          </a:xfrm>
        </p:spPr>
        <p:txBody>
          <a:bodyPr>
            <a:normAutofit fontScale="85000" lnSpcReduction="20000"/>
          </a:bodyPr>
          <a:lstStyle/>
          <a:p>
            <a:pPr eaLnBrk="1" hangingPunct="1">
              <a:buFont typeface="Arial" pitchFamily="34" charset="0"/>
              <a:buChar char="•"/>
              <a:defRPr/>
            </a:pPr>
            <a:r>
              <a:rPr lang="ja-JP" altLang="en-US" dirty="0" smtClean="0"/>
              <a:t>市販品はスポット取引可能なので，部品サプライヤーの能力は価格に表現され，その価格でただちに取り引きがなされる（能力評価の問題は起こりにくい）。</a:t>
            </a:r>
            <a:endParaRPr lang="en-US" altLang="ja-JP" dirty="0" smtClean="0"/>
          </a:p>
          <a:p>
            <a:pPr eaLnBrk="1" hangingPunct="1">
              <a:buFont typeface="Arial" pitchFamily="34" charset="0"/>
              <a:buChar char="•"/>
              <a:defRPr/>
            </a:pPr>
            <a:r>
              <a:rPr lang="ja-JP" altLang="en-US" dirty="0" smtClean="0"/>
              <a:t>カスタム部品（貸与図・承認図）では，複合関係的契約による長期継続取引が必要。そこではスライド</a:t>
            </a:r>
            <a:r>
              <a:rPr lang="ja-JP" altLang="en-US" dirty="0">
                <a:solidFill>
                  <a:srgbClr val="FF0000"/>
                </a:solidFill>
              </a:rPr>
              <a:t>２３</a:t>
            </a:r>
            <a:r>
              <a:rPr lang="ja-JP" altLang="en-US" dirty="0" smtClean="0"/>
              <a:t>のような構成要素を持つ能力が部品サプライヤーに必要とされる。</a:t>
            </a:r>
            <a:endParaRPr lang="en-US" altLang="ja-JP" dirty="0" smtClean="0"/>
          </a:p>
          <a:p>
            <a:pPr eaLnBrk="1" hangingPunct="1">
              <a:buFont typeface="Arial" pitchFamily="34" charset="0"/>
              <a:buChar char="•"/>
              <a:defRPr/>
            </a:pPr>
            <a:r>
              <a:rPr lang="ja-JP" altLang="en-US" dirty="0" smtClean="0"/>
              <a:t>完成品メーカーは部品サプライヤーの能力を評価する。</a:t>
            </a:r>
            <a:endParaRPr lang="en-US" altLang="ja-JP" dirty="0" smtClean="0"/>
          </a:p>
          <a:p>
            <a:pPr eaLnBrk="1" hangingPunct="1">
              <a:buFont typeface="Arial" pitchFamily="34" charset="0"/>
              <a:buChar char="•"/>
              <a:defRPr/>
            </a:pPr>
            <a:r>
              <a:rPr lang="ja-JP" altLang="en-US" dirty="0" smtClean="0"/>
              <a:t>部品サプライヤーによる技術的主導性の程度が高く，能力が完成品メーカーにとって可視性が</a:t>
            </a:r>
            <a:r>
              <a:rPr lang="ja-JP" altLang="en-US" u="sng" dirty="0" smtClean="0"/>
              <a:t>　　　　</a:t>
            </a:r>
            <a:r>
              <a:rPr lang="ja-JP" altLang="en-US" dirty="0" smtClean="0"/>
              <a:t>（ブラックボックスになっている）ほど，サプライヤーは余剰利潤を獲得する可能性が高い。</a:t>
            </a:r>
            <a:endParaRPr lang="en-US" altLang="ja-JP" dirty="0" smtClean="0"/>
          </a:p>
          <a:p>
            <a:pPr lvl="1" eaLnBrk="1" hangingPunct="1">
              <a:buFont typeface="Arial" pitchFamily="34" charset="0"/>
              <a:buChar char="–"/>
              <a:defRPr/>
            </a:pPr>
            <a:r>
              <a:rPr lang="ja-JP" altLang="en-US" dirty="0" smtClean="0"/>
              <a:t>スライド</a:t>
            </a:r>
            <a:r>
              <a:rPr lang="ja-JP" altLang="en-US" dirty="0">
                <a:solidFill>
                  <a:srgbClr val="FF0000"/>
                </a:solidFill>
              </a:rPr>
              <a:t>２１</a:t>
            </a:r>
            <a:r>
              <a:rPr lang="ja-JP" altLang="en-US" dirty="0" smtClean="0"/>
              <a:t>に記された</a:t>
            </a:r>
            <a:r>
              <a:rPr lang="en-US" altLang="ja-JP" dirty="0" smtClean="0"/>
              <a:t>Ⅳ</a:t>
            </a:r>
            <a:r>
              <a:rPr lang="ja-JP" altLang="en-US" dirty="0" err="1" smtClean="0"/>
              <a:t>，</a:t>
            </a:r>
            <a:r>
              <a:rPr lang="en-US" altLang="ja-JP" dirty="0" smtClean="0"/>
              <a:t>Ⅴ</a:t>
            </a:r>
            <a:r>
              <a:rPr lang="ja-JP" altLang="en-US" dirty="0" err="1" smtClean="0"/>
              <a:t>，</a:t>
            </a:r>
            <a:r>
              <a:rPr lang="en-US" altLang="ja-JP" dirty="0" smtClean="0"/>
              <a:t>Ⅵ</a:t>
            </a:r>
            <a:r>
              <a:rPr lang="ja-JP" altLang="en-US" dirty="0" smtClean="0"/>
              <a:t>の数字が大きい承認図部品を設計・製造しているほど余剰利潤を獲得しやすい</a:t>
            </a:r>
            <a:endParaRPr lang="en-US" altLang="ja-JP" dirty="0" smtClean="0"/>
          </a:p>
          <a:p>
            <a:pPr lvl="1" eaLnBrk="1" hangingPunct="1">
              <a:buFontTx/>
              <a:buNone/>
              <a:defRPr/>
            </a:pPr>
            <a:endParaRPr lang="en-US" altLang="ja-JP" dirty="0" smtClean="0"/>
          </a:p>
          <a:p>
            <a:pPr eaLnBrk="1" hangingPunct="1">
              <a:buFont typeface="Arial" pitchFamily="34" charset="0"/>
              <a:buChar char="•"/>
              <a:defRPr/>
            </a:pPr>
            <a:endParaRPr lang="ja-JP" altLang="en-US" dirty="0"/>
          </a:p>
        </p:txBody>
      </p:sp>
      <p:sp>
        <p:nvSpPr>
          <p:cNvPr id="37892"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9093E382-5B2D-40C1-A09D-CBA445C27C55}" type="slidenum">
              <a:rPr kumimoji="0" lang="en-US" altLang="ja-JP" smtClean="0"/>
              <a:pPr eaLnBrk="1" hangingPunct="1"/>
              <a:t>24</a:t>
            </a:fld>
            <a:endParaRPr kumimoji="0" lang="en-US" altLang="ja-JP"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
          <p:cNvSpPr>
            <a:spLocks noGrp="1" noChangeArrowheads="1"/>
          </p:cNvSpPr>
          <p:nvPr>
            <p:ph type="title"/>
          </p:nvPr>
        </p:nvSpPr>
        <p:spPr bwMode="auto">
          <a:xfrm>
            <a:off x="395288" y="2636838"/>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ja-JP" sz="4000" smtClean="0"/>
              <a:t>5-3</a:t>
            </a:r>
            <a:r>
              <a:rPr lang="ja-JP" altLang="en-US" sz="4000" smtClean="0"/>
              <a:t>　ＴＣＥによるサプライヤー・システム論の問題点</a:t>
            </a:r>
            <a:endParaRPr lang="ja-JP" altLang="en-US" sz="2700" smtClean="0"/>
          </a:p>
        </p:txBody>
      </p:sp>
      <p:sp>
        <p:nvSpPr>
          <p:cNvPr id="38915"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C8253486-6759-4EB9-A224-E9F916F2A51F}" type="slidenum">
              <a:rPr kumimoji="0" lang="en-US" altLang="ja-JP" smtClean="0"/>
              <a:pPr eaLnBrk="1" hangingPunct="1"/>
              <a:t>25</a:t>
            </a:fld>
            <a:endParaRPr kumimoji="0" lang="en-US" altLang="ja-JP" smtClean="0"/>
          </a:p>
        </p:txBody>
      </p:sp>
    </p:spTree>
    <p:extLst>
      <p:ext uri="{BB962C8B-B14F-4D97-AF65-F5344CB8AC3E}">
        <p14:creationId xmlns:p14="http://schemas.microsoft.com/office/powerpoint/2010/main" val="14712596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bwMode="auto">
          <a:xfrm>
            <a:off x="395288" y="549275"/>
            <a:ext cx="8480425" cy="1577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ja-JP" sz="4000" smtClean="0"/>
              <a:t>TCE</a:t>
            </a:r>
            <a:r>
              <a:rPr lang="ja-JP" altLang="en-US" sz="4000" smtClean="0"/>
              <a:t>のサプライヤー・システム論が見落としている日本の取引慣行の特徴</a:t>
            </a:r>
          </a:p>
        </p:txBody>
      </p:sp>
      <p:sp>
        <p:nvSpPr>
          <p:cNvPr id="39939" name="Rectangle 3"/>
          <p:cNvSpPr>
            <a:spLocks noGrp="1" noChangeArrowheads="1"/>
          </p:cNvSpPr>
          <p:nvPr>
            <p:ph idx="1"/>
          </p:nvPr>
        </p:nvSpPr>
        <p:spPr bwMode="auto">
          <a:xfrm>
            <a:off x="457200" y="2060575"/>
            <a:ext cx="8229600" cy="4537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（ａ）基本取引契約のあいまいさ，無限定性</a:t>
            </a:r>
          </a:p>
          <a:p>
            <a:pPr eaLnBrk="1" hangingPunct="1"/>
            <a:r>
              <a:rPr lang="ja-JP" altLang="en-US" smtClean="0"/>
              <a:t>（ｂ）原価低減と価格決定における契約の特異性</a:t>
            </a:r>
          </a:p>
          <a:p>
            <a:pPr eaLnBrk="1" hangingPunct="1"/>
            <a:r>
              <a:rPr lang="ja-JP" altLang="en-US" smtClean="0"/>
              <a:t>（ｃ）承認図方式における開発と製造の未分化</a:t>
            </a:r>
          </a:p>
        </p:txBody>
      </p:sp>
      <p:sp>
        <p:nvSpPr>
          <p:cNvPr id="39940"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1F4CD6C1-2407-4224-8D1D-9193C097ED20}" type="slidenum">
              <a:rPr kumimoji="0" lang="en-US" altLang="ja-JP" smtClean="0"/>
              <a:pPr eaLnBrk="1" hangingPunct="1"/>
              <a:t>26</a:t>
            </a:fld>
            <a:endParaRPr kumimoji="0" lang="en-US" altLang="ja-JP" smtClean="0"/>
          </a:p>
        </p:txBody>
      </p:sp>
    </p:spTree>
    <p:extLst>
      <p:ext uri="{BB962C8B-B14F-4D97-AF65-F5344CB8AC3E}">
        <p14:creationId xmlns:p14="http://schemas.microsoft.com/office/powerpoint/2010/main" val="39621985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813"/>
            <a:ext cx="8229600" cy="1152525"/>
          </a:xfrm>
        </p:spPr>
        <p:txBody>
          <a:bodyPr>
            <a:normAutofit fontScale="90000"/>
          </a:bodyPr>
          <a:lstStyle/>
          <a:p>
            <a:pPr eaLnBrk="1" hangingPunct="1">
              <a:defRPr/>
            </a:pPr>
            <a:r>
              <a:rPr lang="ja-JP" altLang="en-US" dirty="0"/>
              <a:t>（ａ）基本取引契約のあいまい</a:t>
            </a:r>
            <a:r>
              <a:rPr lang="ja-JP" altLang="en-US" dirty="0" smtClean="0"/>
              <a:t>さ，無限</a:t>
            </a:r>
            <a:r>
              <a:rPr lang="ja-JP" altLang="en-US" dirty="0"/>
              <a:t>定性（清</a:t>
            </a:r>
            <a:r>
              <a:rPr lang="en-US" altLang="ja-JP" dirty="0"/>
              <a:t>[2002</a:t>
            </a:r>
            <a:r>
              <a:rPr lang="en-US" altLang="ja-JP" dirty="0" smtClean="0"/>
              <a:t>]</a:t>
            </a:r>
            <a:r>
              <a:rPr lang="ja-JP" altLang="en-US" dirty="0" err="1" smtClean="0"/>
              <a:t>，</a:t>
            </a:r>
            <a:r>
              <a:rPr lang="ja-JP" altLang="en-US" dirty="0" smtClean="0"/>
              <a:t>本間</a:t>
            </a:r>
            <a:r>
              <a:rPr lang="en-US" altLang="ja-JP" dirty="0"/>
              <a:t>[1994]</a:t>
            </a:r>
            <a:r>
              <a:rPr lang="ja-JP" altLang="en-US" dirty="0"/>
              <a:t>）</a:t>
            </a:r>
          </a:p>
        </p:txBody>
      </p:sp>
      <p:sp>
        <p:nvSpPr>
          <p:cNvPr id="3" name="コンテンツ プレースホルダー 2"/>
          <p:cNvSpPr>
            <a:spLocks noGrp="1"/>
          </p:cNvSpPr>
          <p:nvPr>
            <p:ph idx="1"/>
          </p:nvPr>
        </p:nvSpPr>
        <p:spPr>
          <a:xfrm>
            <a:off x="457200" y="1700213"/>
            <a:ext cx="8507413" cy="5157787"/>
          </a:xfrm>
        </p:spPr>
        <p:txBody>
          <a:bodyPr>
            <a:normAutofit fontScale="92500" lnSpcReduction="20000"/>
          </a:bodyPr>
          <a:lstStyle/>
          <a:p>
            <a:pPr eaLnBrk="1" hangingPunct="1">
              <a:buFont typeface="Arial" pitchFamily="34" charset="0"/>
              <a:buChar char="•"/>
              <a:defRPr/>
            </a:pPr>
            <a:r>
              <a:rPr lang="en-US" altLang="ja-JP" dirty="0"/>
              <a:t>TCE</a:t>
            </a:r>
            <a:r>
              <a:rPr lang="ja-JP" altLang="en-US" dirty="0"/>
              <a:t>が想定する長期継続取引</a:t>
            </a:r>
            <a:r>
              <a:rPr lang="ja-JP" altLang="en-US" dirty="0" smtClean="0"/>
              <a:t>は，独立</a:t>
            </a:r>
            <a:r>
              <a:rPr lang="ja-JP" altLang="en-US" dirty="0"/>
              <a:t>した対等な主体同士</a:t>
            </a:r>
            <a:r>
              <a:rPr lang="ja-JP" altLang="en-US" dirty="0" smtClean="0"/>
              <a:t>が，独立性</a:t>
            </a:r>
            <a:r>
              <a:rPr lang="ja-JP" altLang="en-US" dirty="0"/>
              <a:t>を喪失せず</a:t>
            </a:r>
            <a:r>
              <a:rPr lang="ja-JP" altLang="en-US" dirty="0" smtClean="0"/>
              <a:t>に，限定された特定</a:t>
            </a:r>
            <a:r>
              <a:rPr lang="ja-JP" altLang="en-US" dirty="0"/>
              <a:t>の</a:t>
            </a:r>
            <a:r>
              <a:rPr lang="ja-JP" altLang="en-US" dirty="0" smtClean="0"/>
              <a:t>取引</a:t>
            </a:r>
            <a:r>
              <a:rPr lang="ja-JP" altLang="en-US" dirty="0"/>
              <a:t>のために結ぶ契約</a:t>
            </a:r>
          </a:p>
          <a:p>
            <a:pPr eaLnBrk="1" hangingPunct="1">
              <a:buFont typeface="Arial" pitchFamily="34" charset="0"/>
              <a:buChar char="•"/>
              <a:defRPr/>
            </a:pPr>
            <a:r>
              <a:rPr lang="ja-JP" altLang="en-US" dirty="0"/>
              <a:t>基本取引契約の無限定性はこれと異なる関係を示している。無限定な義務がサプライヤーに</a:t>
            </a:r>
            <a:r>
              <a:rPr lang="ja-JP" altLang="en-US" dirty="0" smtClean="0"/>
              <a:t>課されている。</a:t>
            </a:r>
            <a:endParaRPr lang="ja-JP" altLang="en-US" dirty="0"/>
          </a:p>
          <a:p>
            <a:pPr lvl="1" eaLnBrk="1" hangingPunct="1">
              <a:buFont typeface="Arial" pitchFamily="34" charset="0"/>
              <a:buChar char="–"/>
              <a:defRPr/>
            </a:pPr>
            <a:r>
              <a:rPr lang="ja-JP" altLang="en-US" dirty="0"/>
              <a:t>「コスト削減」／「納期遵守」／「不良品は納入しない」／「甲の満足する品質」／適合品質についての「全ての責任」など</a:t>
            </a:r>
          </a:p>
          <a:p>
            <a:pPr eaLnBrk="1" hangingPunct="1">
              <a:buFont typeface="Arial" pitchFamily="34" charset="0"/>
              <a:buChar char="•"/>
              <a:defRPr/>
            </a:pPr>
            <a:r>
              <a:rPr lang="ja-JP" altLang="en-US" dirty="0"/>
              <a:t>他国で契約として通用しない例がある</a:t>
            </a:r>
          </a:p>
          <a:p>
            <a:pPr lvl="1" eaLnBrk="1" hangingPunct="1">
              <a:buFont typeface="Arial" pitchFamily="34" charset="0"/>
              <a:buChar char="–"/>
              <a:defRPr/>
            </a:pPr>
            <a:r>
              <a:rPr lang="ja-JP" altLang="en-US" dirty="0"/>
              <a:t>アメリカでＭ自動車工業が基本取引契約書にサインを求めた</a:t>
            </a:r>
            <a:r>
              <a:rPr lang="ja-JP" altLang="en-US" dirty="0" smtClean="0"/>
              <a:t>ところ，現地</a:t>
            </a:r>
            <a:r>
              <a:rPr lang="ja-JP" altLang="en-US" dirty="0"/>
              <a:t>サプライヤーは拒否。経営を</a:t>
            </a:r>
            <a:r>
              <a:rPr lang="ja-JP" altLang="en-US" dirty="0" smtClean="0"/>
              <a:t>守れず，株主</a:t>
            </a:r>
            <a:r>
              <a:rPr lang="ja-JP" altLang="en-US" dirty="0"/>
              <a:t>に対する責任を果たせないから。</a:t>
            </a:r>
          </a:p>
          <a:p>
            <a:pPr eaLnBrk="1" hangingPunct="1">
              <a:buFont typeface="Arial" pitchFamily="34" charset="0"/>
              <a:buChar char="•"/>
              <a:defRPr/>
            </a:pPr>
            <a:endParaRPr lang="ja-JP" altLang="en-US" dirty="0"/>
          </a:p>
          <a:p>
            <a:pPr eaLnBrk="1" hangingPunct="1">
              <a:buFont typeface="Arial" pitchFamily="34" charset="0"/>
              <a:buChar char="•"/>
              <a:defRPr/>
            </a:pPr>
            <a:endParaRPr lang="ja-JP" altLang="en-US" dirty="0"/>
          </a:p>
        </p:txBody>
      </p:sp>
      <p:sp>
        <p:nvSpPr>
          <p:cNvPr id="40964" name="スライド番号プレースホルダー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4E5155CD-18C9-4883-85E2-7D365C9A586C}" type="slidenum">
              <a:rPr lang="en-US" altLang="ja-JP" smtClean="0"/>
              <a:pPr eaLnBrk="1" hangingPunct="1"/>
              <a:t>27</a:t>
            </a:fld>
            <a:endParaRPr lang="en-US" altLang="ja-JP" smtClean="0"/>
          </a:p>
        </p:txBody>
      </p:sp>
    </p:spTree>
    <p:extLst>
      <p:ext uri="{BB962C8B-B14F-4D97-AF65-F5344CB8AC3E}">
        <p14:creationId xmlns:p14="http://schemas.microsoft.com/office/powerpoint/2010/main" val="42081545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タイトル 1"/>
          <p:cNvSpPr>
            <a:spLocks noGrp="1"/>
          </p:cNvSpPr>
          <p:nvPr>
            <p:ph type="title"/>
          </p:nvPr>
        </p:nvSpPr>
        <p:spPr bwMode="auto">
          <a:xfrm>
            <a:off x="179388" y="404813"/>
            <a:ext cx="8856662" cy="7921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無限定な要求から生じる効果と問題</a:t>
            </a:r>
          </a:p>
        </p:txBody>
      </p:sp>
      <p:sp>
        <p:nvSpPr>
          <p:cNvPr id="3" name="コンテンツ プレースホルダ 2"/>
          <p:cNvSpPr>
            <a:spLocks noGrp="1"/>
          </p:cNvSpPr>
          <p:nvPr>
            <p:ph idx="1"/>
          </p:nvPr>
        </p:nvSpPr>
        <p:spPr>
          <a:xfrm>
            <a:off x="457200" y="1196975"/>
            <a:ext cx="8507413" cy="5661025"/>
          </a:xfrm>
        </p:spPr>
        <p:txBody>
          <a:bodyPr>
            <a:normAutofit fontScale="85000" lnSpcReduction="20000"/>
          </a:bodyPr>
          <a:lstStyle/>
          <a:p>
            <a:pPr eaLnBrk="1" hangingPunct="1">
              <a:buFont typeface="Arial" pitchFamily="34" charset="0"/>
              <a:buChar char="•"/>
              <a:defRPr/>
            </a:pPr>
            <a:r>
              <a:rPr lang="ja-JP" altLang="en-US" dirty="0" smtClean="0"/>
              <a:t>パフォーマンス・ギャランティ（清</a:t>
            </a:r>
            <a:r>
              <a:rPr lang="en-US" altLang="ja-JP" dirty="0" smtClean="0"/>
              <a:t>[1989]</a:t>
            </a:r>
            <a:r>
              <a:rPr lang="ja-JP" altLang="en-US" dirty="0" smtClean="0"/>
              <a:t>）</a:t>
            </a:r>
          </a:p>
          <a:p>
            <a:pPr lvl="1" eaLnBrk="1" hangingPunct="1">
              <a:buFont typeface="Arial" pitchFamily="34" charset="0"/>
              <a:buChar char="–"/>
              <a:defRPr/>
            </a:pPr>
            <a:r>
              <a:rPr lang="en-US" altLang="ja-JP" dirty="0" smtClean="0"/>
              <a:t>JIS</a:t>
            </a:r>
            <a:r>
              <a:rPr lang="ja-JP" altLang="en-US" dirty="0" smtClean="0"/>
              <a:t>を上回る厳しい社内スペック</a:t>
            </a:r>
          </a:p>
          <a:p>
            <a:pPr lvl="1" eaLnBrk="1" hangingPunct="1">
              <a:buFont typeface="Arial" pitchFamily="34" charset="0"/>
              <a:buChar char="–"/>
              <a:defRPr/>
            </a:pPr>
            <a:r>
              <a:rPr lang="ja-JP" altLang="en-US" dirty="0" smtClean="0"/>
              <a:t>スペックを守るかどうかではなく，完成品メーカーにとってのパフォーマンス（「割れない」，「塗装して色がよく映える」など）が要求される</a:t>
            </a:r>
          </a:p>
          <a:p>
            <a:pPr lvl="1" eaLnBrk="1" hangingPunct="1">
              <a:buFont typeface="Arial" pitchFamily="34" charset="0"/>
              <a:buChar char="–"/>
              <a:defRPr/>
            </a:pPr>
            <a:r>
              <a:rPr lang="ja-JP" altLang="en-US" dirty="0" smtClean="0"/>
              <a:t>部品でなく鋼材のサプライヤである巨大鉄鋼企業であってもこの傾向はある</a:t>
            </a:r>
            <a:r>
              <a:rPr lang="en-US" altLang="ja-JP" dirty="0" smtClean="0"/>
              <a:t>(</a:t>
            </a:r>
            <a:r>
              <a:rPr lang="ja-JP" altLang="en-US" dirty="0" smtClean="0"/>
              <a:t>川端</a:t>
            </a:r>
            <a:r>
              <a:rPr lang="en-US" altLang="ja-JP" dirty="0" smtClean="0"/>
              <a:t>[1995]</a:t>
            </a:r>
            <a:r>
              <a:rPr lang="ja-JP" altLang="en-US" dirty="0" smtClean="0"/>
              <a:t>）</a:t>
            </a:r>
          </a:p>
          <a:p>
            <a:pPr eaLnBrk="1" hangingPunct="1">
              <a:buFont typeface="Arial" pitchFamily="34" charset="0"/>
              <a:buChar char="•"/>
              <a:defRPr/>
            </a:pPr>
            <a:r>
              <a:rPr lang="ja-JP" altLang="en-US" dirty="0" smtClean="0"/>
              <a:t>この関係に耐えていけば，サプライヤーの品質や技術水準は確かに向上するが，品質や技術の提供に対して（少なくとも個々の取引では）対価が払われる保証がないことになる</a:t>
            </a:r>
          </a:p>
          <a:p>
            <a:pPr lvl="1" eaLnBrk="1" hangingPunct="1">
              <a:buFont typeface="Arial" pitchFamily="34" charset="0"/>
              <a:buChar char="–"/>
              <a:defRPr/>
            </a:pPr>
            <a:r>
              <a:rPr lang="ja-JP" altLang="en-US" dirty="0" smtClean="0"/>
              <a:t>例：イギリスに進出した</a:t>
            </a:r>
            <a:r>
              <a:rPr lang="en-US" altLang="ja-JP" dirty="0" smtClean="0"/>
              <a:t>M</a:t>
            </a:r>
            <a:r>
              <a:rPr lang="ja-JP" altLang="en-US" dirty="0" smtClean="0"/>
              <a:t>電器。</a:t>
            </a:r>
            <a:r>
              <a:rPr lang="en-US" altLang="ja-JP" dirty="0" smtClean="0"/>
              <a:t>(</a:t>
            </a:r>
            <a:r>
              <a:rPr lang="ja-JP" altLang="en-US" dirty="0" smtClean="0"/>
              <a:t>清</a:t>
            </a:r>
            <a:r>
              <a:rPr lang="en-US" altLang="ja-JP" dirty="0" smtClean="0"/>
              <a:t>[2002]</a:t>
            </a:r>
            <a:r>
              <a:rPr lang="ja-JP" altLang="en-US" dirty="0" smtClean="0"/>
              <a:t>）</a:t>
            </a:r>
          </a:p>
          <a:p>
            <a:pPr eaLnBrk="1" hangingPunct="1">
              <a:buFont typeface="Arial" pitchFamily="34" charset="0"/>
              <a:buChar char="•"/>
              <a:defRPr/>
            </a:pPr>
            <a:r>
              <a:rPr lang="ja-JP" altLang="en-US" dirty="0" smtClean="0"/>
              <a:t>それでもサプライヤーが取引関係を続けたのは，長期的に見れば品質・技術水準による競争力向上，受注・売上拡大で自らも成長できると期待できたから。</a:t>
            </a:r>
          </a:p>
          <a:p>
            <a:pPr eaLnBrk="1" hangingPunct="1">
              <a:buFont typeface="Arial" pitchFamily="34" charset="0"/>
              <a:buChar char="•"/>
              <a:defRPr/>
            </a:pPr>
            <a:endParaRPr lang="ja-JP" altLang="en-US" dirty="0"/>
          </a:p>
        </p:txBody>
      </p:sp>
      <p:sp>
        <p:nvSpPr>
          <p:cNvPr id="41988"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690EA013-DB68-40EB-9669-2C7FB118C216}" type="slidenum">
              <a:rPr kumimoji="0" lang="en-US" altLang="ja-JP" smtClean="0"/>
              <a:pPr eaLnBrk="1" hangingPunct="1"/>
              <a:t>28</a:t>
            </a:fld>
            <a:endParaRPr kumimoji="0" lang="en-US" altLang="ja-JP" smtClean="0"/>
          </a:p>
        </p:txBody>
      </p:sp>
    </p:spTree>
    <p:extLst>
      <p:ext uri="{BB962C8B-B14F-4D97-AF65-F5344CB8AC3E}">
        <p14:creationId xmlns:p14="http://schemas.microsoft.com/office/powerpoint/2010/main" val="3697624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z="4000" smtClean="0"/>
              <a:t>（ｂ）原価低減と価格決定における契約の特異性（１）</a:t>
            </a:r>
          </a:p>
        </p:txBody>
      </p:sp>
      <p:sp>
        <p:nvSpPr>
          <p:cNvPr id="43011" name="Rectangle 3"/>
          <p:cNvSpPr>
            <a:spLocks noGrp="1" noChangeArrowheads="1"/>
          </p:cNvSpPr>
          <p:nvPr>
            <p:ph idx="1"/>
          </p:nvPr>
        </p:nvSpPr>
        <p:spPr bwMode="auto">
          <a:xfrm>
            <a:off x="457200" y="1700213"/>
            <a:ext cx="8229600" cy="48974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pPr>
            <a:r>
              <a:rPr lang="ja-JP" altLang="en-US" smtClean="0"/>
              <a:t>サプライヤー選択と価格決定の関係（清</a:t>
            </a:r>
            <a:r>
              <a:rPr lang="en-US" altLang="ja-JP" smtClean="0"/>
              <a:t>[1991]</a:t>
            </a:r>
            <a:r>
              <a:rPr lang="ja-JP" altLang="en-US" smtClean="0"/>
              <a:t>）（図表</a:t>
            </a:r>
            <a:r>
              <a:rPr lang="en-US" altLang="ja-JP" smtClean="0"/>
              <a:t>5-</a:t>
            </a:r>
            <a:r>
              <a:rPr lang="ja-JP" altLang="en-US" smtClean="0"/>
              <a:t>１）</a:t>
            </a:r>
          </a:p>
          <a:p>
            <a:pPr lvl="1" eaLnBrk="1" hangingPunct="1">
              <a:lnSpc>
                <a:spcPct val="90000"/>
              </a:lnSpc>
            </a:pPr>
            <a:r>
              <a:rPr lang="ja-JP" altLang="en-US" smtClean="0"/>
              <a:t>欧米：競争入札で同時決定</a:t>
            </a:r>
          </a:p>
          <a:p>
            <a:pPr lvl="1" eaLnBrk="1" hangingPunct="1">
              <a:lnSpc>
                <a:spcPct val="90000"/>
              </a:lnSpc>
            </a:pPr>
            <a:r>
              <a:rPr lang="ja-JP" altLang="en-US" smtClean="0"/>
              <a:t>日本：サプライヤーは開発初期に決定されるが，価格は量産直前に決定。量産開始してから決定することもある。</a:t>
            </a:r>
          </a:p>
          <a:p>
            <a:pPr lvl="2" eaLnBrk="1" hangingPunct="1">
              <a:lnSpc>
                <a:spcPct val="90000"/>
              </a:lnSpc>
            </a:pPr>
            <a:r>
              <a:rPr lang="ja-JP" altLang="en-US" sz="2500" smtClean="0"/>
              <a:t>サプライヤー決定→原価低減活動→価格決定</a:t>
            </a:r>
          </a:p>
          <a:p>
            <a:pPr lvl="2" eaLnBrk="1" hangingPunct="1">
              <a:lnSpc>
                <a:spcPct val="90000"/>
              </a:lnSpc>
            </a:pPr>
            <a:r>
              <a:rPr lang="ja-JP" altLang="en-US" sz="2500" smtClean="0"/>
              <a:t>ある完成車メーカーでは，完成車メーカーの担当者が</a:t>
            </a:r>
            <a:r>
              <a:rPr lang="en-US" altLang="ja-JP" sz="2500" smtClean="0"/>
              <a:t>1-1.5</a:t>
            </a:r>
            <a:r>
              <a:rPr lang="ja-JP" altLang="en-US" sz="2500" smtClean="0"/>
              <a:t>年，サプライヤーの開発セクションに貼り付く</a:t>
            </a:r>
          </a:p>
        </p:txBody>
      </p:sp>
      <p:sp>
        <p:nvSpPr>
          <p:cNvPr id="43012"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6745D8A6-5098-47FF-9470-9F774F94D326}" type="slidenum">
              <a:rPr kumimoji="0" lang="en-US" altLang="ja-JP" smtClean="0"/>
              <a:pPr eaLnBrk="1" hangingPunct="1"/>
              <a:t>29</a:t>
            </a:fld>
            <a:endParaRPr kumimoji="0" lang="en-US" altLang="ja-JP" smtClean="0"/>
          </a:p>
        </p:txBody>
      </p:sp>
    </p:spTree>
    <p:extLst>
      <p:ext uri="{BB962C8B-B14F-4D97-AF65-F5344CB8AC3E}">
        <p14:creationId xmlns:p14="http://schemas.microsoft.com/office/powerpoint/2010/main" val="6011720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323850" y="2636838"/>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ja-JP" smtClean="0"/>
              <a:t>5-1</a:t>
            </a:r>
            <a:r>
              <a:rPr lang="ja-JP" altLang="en-US" smtClean="0"/>
              <a:t>　企業間取引への注目</a:t>
            </a:r>
          </a:p>
        </p:txBody>
      </p:sp>
      <p:sp>
        <p:nvSpPr>
          <p:cNvPr id="16387"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48EC4AE5-2795-43D0-AE48-0A772C5DC763}" type="slidenum">
              <a:rPr kumimoji="0" lang="en-US" altLang="ja-JP" smtClean="0"/>
              <a:pPr eaLnBrk="1" hangingPunct="1"/>
              <a:t>3</a:t>
            </a:fld>
            <a:endParaRPr kumimoji="0" lang="en-US" altLang="ja-JP"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457200"/>
            <a:ext cx="8507413" cy="1100138"/>
          </a:xfrm>
        </p:spPr>
        <p:txBody>
          <a:bodyPr>
            <a:normAutofit fontScale="90000"/>
          </a:bodyPr>
          <a:lstStyle/>
          <a:p>
            <a:pPr eaLnBrk="1" hangingPunct="1">
              <a:defRPr/>
            </a:pPr>
            <a:r>
              <a:rPr lang="ja-JP" altLang="en-US" sz="4000" dirty="0" smtClean="0"/>
              <a:t>原価低減と価格決定における契約の特異性（２）</a:t>
            </a:r>
          </a:p>
        </p:txBody>
      </p:sp>
      <p:sp>
        <p:nvSpPr>
          <p:cNvPr id="37892" name="Rectangle 3"/>
          <p:cNvSpPr>
            <a:spLocks noGrp="1" noChangeArrowheads="1"/>
          </p:cNvSpPr>
          <p:nvPr>
            <p:ph idx="1"/>
          </p:nvPr>
        </p:nvSpPr>
        <p:spPr>
          <a:xfrm>
            <a:off x="457200" y="1600200"/>
            <a:ext cx="8291513" cy="5213350"/>
          </a:xfrm>
        </p:spPr>
        <p:txBody>
          <a:bodyPr>
            <a:normAutofit fontScale="92500" lnSpcReduction="10000"/>
          </a:bodyPr>
          <a:lstStyle/>
          <a:p>
            <a:pPr eaLnBrk="1" hangingPunct="1">
              <a:buFont typeface="Arial" pitchFamily="34" charset="0"/>
              <a:buChar char="•"/>
              <a:defRPr/>
            </a:pPr>
            <a:r>
              <a:rPr lang="ja-JP" altLang="en-US" sz="2800" dirty="0" smtClean="0"/>
              <a:t>サプライヤー決定と価格決定を分離すると，</a:t>
            </a:r>
            <a:r>
              <a:rPr lang="en-US" altLang="ja-JP" sz="2800" dirty="0" smtClean="0"/>
              <a:t>TCE</a:t>
            </a:r>
            <a:r>
              <a:rPr lang="ja-JP" altLang="en-US" sz="2800" dirty="0" smtClean="0"/>
              <a:t>の理論では，</a:t>
            </a:r>
            <a:r>
              <a:rPr lang="ja-JP" altLang="en-US" sz="2800" u="sng" dirty="0" smtClean="0"/>
              <a:t>　　　　　　　　　　　　　</a:t>
            </a:r>
            <a:r>
              <a:rPr lang="ja-JP" altLang="en-US" sz="2800" dirty="0" smtClean="0"/>
              <a:t>を招きやすい</a:t>
            </a:r>
            <a:endParaRPr lang="en-US" altLang="ja-JP" sz="2800" dirty="0" smtClean="0"/>
          </a:p>
          <a:p>
            <a:pPr lvl="1" eaLnBrk="1" hangingPunct="1">
              <a:buFont typeface="Arial" pitchFamily="34" charset="0"/>
              <a:buChar char="–"/>
              <a:defRPr/>
            </a:pPr>
            <a:r>
              <a:rPr lang="ja-JP" altLang="en-US" sz="2400" dirty="0" smtClean="0"/>
              <a:t>双方独占の可能性</a:t>
            </a:r>
          </a:p>
          <a:p>
            <a:pPr lvl="1" eaLnBrk="1" hangingPunct="1">
              <a:buFont typeface="Arial" pitchFamily="34" charset="0"/>
              <a:buChar char="–"/>
              <a:defRPr/>
            </a:pPr>
            <a:r>
              <a:rPr lang="ja-JP" altLang="en-US" sz="2400" dirty="0" smtClean="0"/>
              <a:t>サプライヤーが部品生産コストについての情報の非対称性を活用して，部品価格を高めに設定する可能性</a:t>
            </a:r>
            <a:endParaRPr lang="en-US" altLang="ja-JP" sz="2400" dirty="0" smtClean="0"/>
          </a:p>
          <a:p>
            <a:pPr lvl="1" eaLnBrk="1" hangingPunct="1">
              <a:buFont typeface="Arial" pitchFamily="34" charset="0"/>
              <a:buChar char="–"/>
              <a:defRPr/>
            </a:pPr>
            <a:r>
              <a:rPr lang="ja-JP" altLang="en-US" sz="2400" dirty="0" smtClean="0"/>
              <a:t>サプライヤーが＿＿＿＿＿＿＿＿投資をした後に完成品メーカーがホールドアップを行う可能性</a:t>
            </a:r>
          </a:p>
          <a:p>
            <a:pPr eaLnBrk="1" hangingPunct="1">
              <a:buFont typeface="Arial" pitchFamily="34" charset="0"/>
              <a:buChar char="•"/>
              <a:defRPr/>
            </a:pPr>
            <a:r>
              <a:rPr lang="ja-JP" altLang="en-US" sz="2800" dirty="0" smtClean="0"/>
              <a:t>しかし，完成品メーカーにコストアナリシス能力があり，サプライヤーの業務に対して介入して管理する能力があるため，機会主義が抑制される</a:t>
            </a:r>
          </a:p>
          <a:p>
            <a:pPr eaLnBrk="1" hangingPunct="1">
              <a:buFont typeface="Arial" pitchFamily="34" charset="0"/>
              <a:buChar char="•"/>
              <a:defRPr/>
            </a:pPr>
            <a:r>
              <a:rPr lang="ja-JP" altLang="en-US" sz="2800" dirty="0" smtClean="0"/>
              <a:t>浅沼</a:t>
            </a:r>
            <a:r>
              <a:rPr lang="en-US" altLang="ja-JP" sz="2800" dirty="0" smtClean="0"/>
              <a:t>[1997]</a:t>
            </a:r>
            <a:r>
              <a:rPr lang="ja-JP" altLang="en-US" sz="2800" dirty="0" smtClean="0"/>
              <a:t>が指摘した完成品メーカーによる利益管理は，実は原価低減運動に支えられて機能する</a:t>
            </a:r>
          </a:p>
          <a:p>
            <a:pPr lvl="1" eaLnBrk="1" hangingPunct="1">
              <a:buFont typeface="Arial" pitchFamily="34" charset="0"/>
              <a:buChar char="–"/>
              <a:defRPr/>
            </a:pPr>
            <a:r>
              <a:rPr lang="ja-JP" altLang="en-US" sz="2400" dirty="0" smtClean="0"/>
              <a:t>完成品メーカーがサプライヤーの価格だけでなく</a:t>
            </a:r>
            <a:r>
              <a:rPr lang="ja-JP" altLang="en-US" sz="2400" u="sng" dirty="0" smtClean="0"/>
              <a:t>　　　　　</a:t>
            </a:r>
            <a:r>
              <a:rPr lang="ja-JP" altLang="en-US" sz="2400" dirty="0" smtClean="0"/>
              <a:t>を知っているから利益を把握できる</a:t>
            </a:r>
          </a:p>
          <a:p>
            <a:pPr eaLnBrk="1" hangingPunct="1">
              <a:buFont typeface="Arial" pitchFamily="34" charset="0"/>
              <a:buChar char="•"/>
              <a:defRPr/>
            </a:pPr>
            <a:endParaRPr lang="en-US" altLang="ja-JP" sz="2800" dirty="0" smtClean="0"/>
          </a:p>
        </p:txBody>
      </p:sp>
      <p:sp>
        <p:nvSpPr>
          <p:cNvPr id="44036" name="スライド番号プレースホルダ 4"/>
          <p:cNvSpPr>
            <a:spLocks noGrp="1"/>
          </p:cNvSpPr>
          <p:nvPr>
            <p:ph type="sldNum" sz="quarter" idx="12"/>
          </p:nvPr>
        </p:nvSpPr>
        <p:spPr bwMode="auto">
          <a:xfrm>
            <a:off x="6875463" y="6308725"/>
            <a:ext cx="21336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11E1C4CC-5A89-4F3A-8679-5A1AAF1596EA}" type="slidenum">
              <a:rPr kumimoji="0" lang="en-US" altLang="ja-JP" smtClean="0"/>
              <a:pPr eaLnBrk="1" hangingPunct="1"/>
              <a:t>30</a:t>
            </a:fld>
            <a:endParaRPr kumimoji="0" lang="en-US" altLang="ja-JP" smtClean="0"/>
          </a:p>
        </p:txBody>
      </p:sp>
    </p:spTree>
    <p:extLst>
      <p:ext uri="{BB962C8B-B14F-4D97-AF65-F5344CB8AC3E}">
        <p14:creationId xmlns:p14="http://schemas.microsoft.com/office/powerpoint/2010/main" val="1023558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bwMode="auto">
          <a:xfrm>
            <a:off x="457200" y="457200"/>
            <a:ext cx="8229600" cy="955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原価低減運動の意味と存立条件</a:t>
            </a:r>
          </a:p>
        </p:txBody>
      </p:sp>
      <p:sp>
        <p:nvSpPr>
          <p:cNvPr id="45059" name="Rectangle 3"/>
          <p:cNvSpPr>
            <a:spLocks noGrp="1" noChangeArrowheads="1"/>
          </p:cNvSpPr>
          <p:nvPr>
            <p:ph idx="1"/>
          </p:nvPr>
        </p:nvSpPr>
        <p:spPr bwMode="auto">
          <a:xfrm>
            <a:off x="468313" y="1412875"/>
            <a:ext cx="8218487" cy="5445125"/>
          </a:xfrm>
          <a:solidFill>
            <a:schemeClr val="bg1"/>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80000"/>
              </a:lnSpc>
            </a:pPr>
            <a:r>
              <a:rPr lang="ja-JP" altLang="en-US" sz="2800" smtClean="0"/>
              <a:t>原価低減運動では，本来サプライヤーの営業秘密に属する情報が完成品メーカーに把握される</a:t>
            </a:r>
            <a:endParaRPr lang="en-US" altLang="ja-JP" sz="2800" smtClean="0"/>
          </a:p>
          <a:p>
            <a:pPr lvl="1" eaLnBrk="1" hangingPunct="1">
              <a:lnSpc>
                <a:spcPct val="80000"/>
              </a:lnSpc>
            </a:pPr>
            <a:r>
              <a:rPr lang="ja-JP" altLang="en-US" sz="2400" smtClean="0"/>
              <a:t>完成品メーカー側が，機会主義的にサプライヤーの利益率を抑制するおそれがある。</a:t>
            </a:r>
          </a:p>
          <a:p>
            <a:pPr eaLnBrk="1" hangingPunct="1">
              <a:lnSpc>
                <a:spcPct val="80000"/>
              </a:lnSpc>
            </a:pPr>
            <a:r>
              <a:rPr lang="ja-JP" altLang="en-US" sz="2800" smtClean="0"/>
              <a:t>それでもサプライヤーが取引関係に入ってきたのは，長期的に見れば原価低減による競争力向上，受注・売上拡大で自らも成長できると期待できたから</a:t>
            </a:r>
          </a:p>
          <a:p>
            <a:pPr lvl="1" eaLnBrk="1" hangingPunct="1">
              <a:lnSpc>
                <a:spcPct val="80000"/>
              </a:lnSpc>
            </a:pPr>
            <a:r>
              <a:rPr lang="ja-JP" altLang="en-US" sz="2400" smtClean="0"/>
              <a:t>主要には，当該完成品メーカーからの受注増。副次的には他の顧客からの受注増</a:t>
            </a:r>
          </a:p>
          <a:p>
            <a:pPr eaLnBrk="1" hangingPunct="1">
              <a:lnSpc>
                <a:spcPct val="80000"/>
              </a:lnSpc>
            </a:pPr>
            <a:r>
              <a:rPr lang="ja-JP" altLang="en-US" sz="2800" smtClean="0"/>
              <a:t>完成品メーカーは，一次サプライヤーの能力が自動車の開発・製造に不可欠である限りは，取引関係を破壊する機会主義的行動には出なかった</a:t>
            </a:r>
          </a:p>
        </p:txBody>
      </p:sp>
      <p:sp>
        <p:nvSpPr>
          <p:cNvPr id="45060"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6B9738F9-D69B-4046-830A-3B3A72611F2A}" type="slidenum">
              <a:rPr kumimoji="0" lang="en-US" altLang="ja-JP" smtClean="0"/>
              <a:pPr eaLnBrk="1" hangingPunct="1"/>
              <a:t>31</a:t>
            </a:fld>
            <a:endParaRPr kumimoji="0" lang="en-US" altLang="ja-JP" smtClean="0"/>
          </a:p>
        </p:txBody>
      </p:sp>
    </p:spTree>
    <p:extLst>
      <p:ext uri="{BB962C8B-B14F-4D97-AF65-F5344CB8AC3E}">
        <p14:creationId xmlns:p14="http://schemas.microsoft.com/office/powerpoint/2010/main" val="2544945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95288" y="404813"/>
            <a:ext cx="8569325" cy="998537"/>
          </a:xfrm>
        </p:spPr>
        <p:txBody>
          <a:bodyPr>
            <a:normAutofit fontScale="90000"/>
          </a:bodyPr>
          <a:lstStyle/>
          <a:p>
            <a:pPr eaLnBrk="1" hangingPunct="1">
              <a:defRPr/>
            </a:pPr>
            <a:r>
              <a:rPr lang="ja-JP" altLang="en-US" sz="4000" dirty="0" smtClean="0"/>
              <a:t>（ｃ）承認図方式における開発と製造の未分化（１）（植田</a:t>
            </a:r>
            <a:r>
              <a:rPr lang="en-US" altLang="ja-JP" sz="4000" dirty="0" smtClean="0"/>
              <a:t>｢2000]</a:t>
            </a:r>
            <a:r>
              <a:rPr lang="ja-JP" altLang="en-US" sz="4000" dirty="0" smtClean="0"/>
              <a:t>）</a:t>
            </a:r>
          </a:p>
        </p:txBody>
      </p:sp>
      <p:sp>
        <p:nvSpPr>
          <p:cNvPr id="46083" name="Rectangle 3"/>
          <p:cNvSpPr>
            <a:spLocks noGrp="1" noChangeArrowheads="1"/>
          </p:cNvSpPr>
          <p:nvPr>
            <p:ph idx="1"/>
          </p:nvPr>
        </p:nvSpPr>
        <p:spPr bwMode="auto">
          <a:xfrm>
            <a:off x="457200" y="1600200"/>
            <a:ext cx="8229600" cy="5257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pPr>
            <a:r>
              <a:rPr lang="ja-JP" altLang="en-US" sz="3100" smtClean="0"/>
              <a:t>トヨタ自動車の単価決定式（</a:t>
            </a:r>
            <a:r>
              <a:rPr lang="en-US" altLang="ja-JP" sz="3100" smtClean="0"/>
              <a:t>1980</a:t>
            </a:r>
            <a:r>
              <a:rPr lang="ja-JP" altLang="en-US" sz="3100" smtClean="0"/>
              <a:t>年代。植田</a:t>
            </a:r>
            <a:r>
              <a:rPr lang="en-US" altLang="ja-JP" sz="3100" smtClean="0"/>
              <a:t>[1989]</a:t>
            </a:r>
            <a:r>
              <a:rPr lang="ja-JP" altLang="en-US" sz="3100" smtClean="0"/>
              <a:t>による）</a:t>
            </a:r>
          </a:p>
          <a:p>
            <a:pPr lvl="1" eaLnBrk="1" hangingPunct="1">
              <a:lnSpc>
                <a:spcPct val="90000"/>
              </a:lnSpc>
            </a:pPr>
            <a:r>
              <a:rPr lang="ja-JP" altLang="en-US" sz="2700" smtClean="0"/>
              <a:t>製品単価＝直接材料費＋加工費＋一般管理販売費＋利益＋ＶＡ効果還元分＋型償却費</a:t>
            </a:r>
          </a:p>
          <a:p>
            <a:pPr lvl="1" eaLnBrk="1" hangingPunct="1">
              <a:lnSpc>
                <a:spcPct val="90000"/>
              </a:lnSpc>
            </a:pPr>
            <a:r>
              <a:rPr lang="ja-JP" altLang="en-US" sz="2700" smtClean="0"/>
              <a:t>直接材料費＝素材費＋購入部品費＋外注加工費</a:t>
            </a:r>
          </a:p>
          <a:p>
            <a:pPr lvl="1" eaLnBrk="1" hangingPunct="1">
              <a:lnSpc>
                <a:spcPct val="90000"/>
              </a:lnSpc>
            </a:pPr>
            <a:r>
              <a:rPr lang="ja-JP" altLang="en-US" sz="2700" smtClean="0"/>
              <a:t>加工費＝工数</a:t>
            </a:r>
            <a:r>
              <a:rPr lang="en-US" altLang="ja-JP" sz="2700" smtClean="0"/>
              <a:t>×</a:t>
            </a:r>
            <a:r>
              <a:rPr lang="ja-JP" altLang="en-US" sz="2700" smtClean="0"/>
              <a:t>加工費率（レート）＋製造間接費</a:t>
            </a:r>
          </a:p>
          <a:p>
            <a:pPr eaLnBrk="1" hangingPunct="1">
              <a:lnSpc>
                <a:spcPct val="90000"/>
              </a:lnSpc>
            </a:pPr>
            <a:r>
              <a:rPr lang="ja-JP" altLang="en-US" sz="3100" smtClean="0"/>
              <a:t>承認図メーカーが開発をおこなっても，開発費，設計費は部品メーカーにはそれとして払われない</a:t>
            </a:r>
          </a:p>
          <a:p>
            <a:pPr lvl="1" eaLnBrk="1" hangingPunct="1">
              <a:lnSpc>
                <a:spcPct val="90000"/>
              </a:lnSpc>
            </a:pPr>
            <a:r>
              <a:rPr lang="ja-JP" altLang="en-US" sz="2700" smtClean="0"/>
              <a:t>製品単価に何らかの形であいまいに組み込まれている</a:t>
            </a:r>
          </a:p>
          <a:p>
            <a:pPr eaLnBrk="1" hangingPunct="1">
              <a:lnSpc>
                <a:spcPct val="90000"/>
              </a:lnSpc>
            </a:pPr>
            <a:endParaRPr lang="en-US" altLang="ja-JP" sz="3100" smtClean="0"/>
          </a:p>
        </p:txBody>
      </p:sp>
      <p:sp>
        <p:nvSpPr>
          <p:cNvPr id="46084"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891972C3-E717-4023-9E8F-3A970B2E1A53}" type="slidenum">
              <a:rPr kumimoji="0" lang="en-US" altLang="ja-JP" smtClean="0"/>
              <a:pPr eaLnBrk="1" hangingPunct="1"/>
              <a:t>32</a:t>
            </a:fld>
            <a:endParaRPr kumimoji="0" lang="en-US" altLang="ja-JP" smtClean="0"/>
          </a:p>
        </p:txBody>
      </p:sp>
    </p:spTree>
    <p:extLst>
      <p:ext uri="{BB962C8B-B14F-4D97-AF65-F5344CB8AC3E}">
        <p14:creationId xmlns:p14="http://schemas.microsoft.com/office/powerpoint/2010/main" val="596921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68313" y="476250"/>
            <a:ext cx="8496300" cy="1081088"/>
          </a:xfrm>
        </p:spPr>
        <p:txBody>
          <a:bodyPr>
            <a:normAutofit fontScale="90000"/>
          </a:bodyPr>
          <a:lstStyle/>
          <a:p>
            <a:pPr eaLnBrk="1" hangingPunct="1">
              <a:defRPr/>
            </a:pPr>
            <a:r>
              <a:rPr lang="ja-JP" altLang="en-US" sz="4000" dirty="0" smtClean="0"/>
              <a:t>承認図方式における開発と製造の未分化（２）（植田</a:t>
            </a:r>
            <a:r>
              <a:rPr lang="en-US" altLang="ja-JP" sz="4000" dirty="0" smtClean="0"/>
              <a:t>[1989][2000]</a:t>
            </a:r>
            <a:r>
              <a:rPr lang="ja-JP" altLang="en-US" sz="4000" dirty="0" smtClean="0"/>
              <a:t>）</a:t>
            </a:r>
          </a:p>
        </p:txBody>
      </p:sp>
      <p:sp>
        <p:nvSpPr>
          <p:cNvPr id="47107" name="Rectangle 3"/>
          <p:cNvSpPr>
            <a:spLocks noGrp="1" noChangeArrowheads="1"/>
          </p:cNvSpPr>
          <p:nvPr>
            <p:ph idx="1"/>
          </p:nvPr>
        </p:nvSpPr>
        <p:spPr bwMode="auto">
          <a:xfrm>
            <a:off x="457200" y="1700213"/>
            <a:ext cx="8229600" cy="51577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80000"/>
              </a:lnSpc>
            </a:pPr>
            <a:r>
              <a:rPr lang="ja-JP" altLang="en-US" sz="2800" smtClean="0"/>
              <a:t>開発と製造が本来は分離できることの例証：委託図方式（藤本</a:t>
            </a:r>
            <a:r>
              <a:rPr lang="en-US" altLang="ja-JP" sz="2800" smtClean="0"/>
              <a:t>[1997]</a:t>
            </a:r>
            <a:r>
              <a:rPr lang="ja-JP" altLang="en-US" sz="2800" smtClean="0"/>
              <a:t>）</a:t>
            </a:r>
          </a:p>
          <a:p>
            <a:pPr lvl="1" eaLnBrk="1" hangingPunct="1">
              <a:lnSpc>
                <a:spcPct val="80000"/>
              </a:lnSpc>
            </a:pPr>
            <a:r>
              <a:rPr lang="ja-JP" altLang="en-US" sz="2400" smtClean="0"/>
              <a:t>サプライヤーＡ社が開発→完成品メーカーが図面買い取り・設計料支払い→サプライヤーＢ社に量産委託。製造料支払い</a:t>
            </a:r>
          </a:p>
          <a:p>
            <a:pPr lvl="1" eaLnBrk="1" hangingPunct="1">
              <a:lnSpc>
                <a:spcPct val="80000"/>
              </a:lnSpc>
            </a:pPr>
            <a:r>
              <a:rPr lang="ja-JP" altLang="en-US" sz="2400" smtClean="0"/>
              <a:t>欧米に多く，日本には少ない。車体メーカーにはある。</a:t>
            </a:r>
          </a:p>
          <a:p>
            <a:pPr eaLnBrk="1" hangingPunct="1">
              <a:lnSpc>
                <a:spcPct val="80000"/>
              </a:lnSpc>
            </a:pPr>
            <a:r>
              <a:rPr lang="ja-JP" altLang="en-US" sz="2800" smtClean="0"/>
              <a:t>承認図に対する権利のあいまいさ</a:t>
            </a:r>
          </a:p>
          <a:p>
            <a:pPr lvl="1" eaLnBrk="1" hangingPunct="1">
              <a:lnSpc>
                <a:spcPct val="80000"/>
              </a:lnSpc>
            </a:pPr>
            <a:r>
              <a:rPr lang="ja-JP" altLang="en-US" sz="2400" smtClean="0"/>
              <a:t>サプライヤーのものという見解もある（藤本</a:t>
            </a:r>
            <a:r>
              <a:rPr lang="en-US" altLang="ja-JP" sz="2400" smtClean="0"/>
              <a:t>[1997]</a:t>
            </a:r>
            <a:r>
              <a:rPr lang="ja-JP" altLang="en-US" sz="2400" smtClean="0"/>
              <a:t>）</a:t>
            </a:r>
          </a:p>
          <a:p>
            <a:pPr lvl="1" eaLnBrk="1" hangingPunct="1">
              <a:lnSpc>
                <a:spcPct val="80000"/>
              </a:lnSpc>
            </a:pPr>
            <a:r>
              <a:rPr lang="ja-JP" altLang="en-US" sz="2400" smtClean="0"/>
              <a:t>「承認図部品の第三者への販売に関する契約の内容」アンケート結果では，使用に制約</a:t>
            </a:r>
          </a:p>
          <a:p>
            <a:pPr lvl="2" eaLnBrk="1" hangingPunct="1">
              <a:lnSpc>
                <a:spcPct val="80000"/>
              </a:lnSpc>
            </a:pPr>
            <a:r>
              <a:rPr lang="ja-JP" altLang="en-US" smtClean="0"/>
              <a:t>取引先自動車メーカーの事前承認を受けなければ販売禁止（</a:t>
            </a:r>
            <a:r>
              <a:rPr lang="en-US" altLang="ja-JP" smtClean="0"/>
              <a:t>76.0%</a:t>
            </a:r>
            <a:r>
              <a:rPr lang="ja-JP" altLang="en-US" smtClean="0"/>
              <a:t>）</a:t>
            </a:r>
          </a:p>
          <a:p>
            <a:pPr lvl="2" eaLnBrk="1" hangingPunct="1">
              <a:lnSpc>
                <a:spcPct val="80000"/>
              </a:lnSpc>
            </a:pPr>
            <a:r>
              <a:rPr lang="ja-JP" altLang="en-US" smtClean="0"/>
              <a:t>取引先自動車メーカー以外への販売は全面的に販売禁止（</a:t>
            </a:r>
            <a:r>
              <a:rPr lang="en-US" altLang="ja-JP" smtClean="0"/>
              <a:t>13.6%</a:t>
            </a:r>
            <a:r>
              <a:rPr lang="ja-JP" altLang="en-US" smtClean="0"/>
              <a:t>）</a:t>
            </a:r>
          </a:p>
        </p:txBody>
      </p:sp>
      <p:sp>
        <p:nvSpPr>
          <p:cNvPr id="47108"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380BF738-D120-4B0B-8E69-6C8D56AF360C}" type="slidenum">
              <a:rPr kumimoji="0" lang="en-US" altLang="ja-JP" smtClean="0"/>
              <a:pPr eaLnBrk="1" hangingPunct="1"/>
              <a:t>33</a:t>
            </a:fld>
            <a:endParaRPr kumimoji="0" lang="en-US" altLang="ja-JP" smtClean="0"/>
          </a:p>
        </p:txBody>
      </p:sp>
    </p:spTree>
    <p:extLst>
      <p:ext uri="{BB962C8B-B14F-4D97-AF65-F5344CB8AC3E}">
        <p14:creationId xmlns:p14="http://schemas.microsoft.com/office/powerpoint/2010/main" val="12174317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z="4000" smtClean="0"/>
              <a:t>開発と製造の未分化は，特定の条件の下で成り立つ（植田</a:t>
            </a:r>
            <a:r>
              <a:rPr lang="en-US" altLang="ja-JP" sz="4000" smtClean="0"/>
              <a:t>[2000]</a:t>
            </a:r>
            <a:r>
              <a:rPr lang="ja-JP" altLang="en-US" sz="4000" smtClean="0"/>
              <a:t>）</a:t>
            </a:r>
          </a:p>
        </p:txBody>
      </p:sp>
      <p:sp>
        <p:nvSpPr>
          <p:cNvPr id="48131" name="Rectangle 3"/>
          <p:cNvSpPr>
            <a:spLocks noGrp="1" noChangeArrowheads="1"/>
          </p:cNvSpPr>
          <p:nvPr>
            <p:ph idx="1"/>
          </p:nvPr>
        </p:nvSpPr>
        <p:spPr bwMode="auto">
          <a:xfrm>
            <a:off x="457200" y="1719263"/>
            <a:ext cx="8229600" cy="51387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pPr>
            <a:r>
              <a:rPr lang="ja-JP" altLang="en-US" sz="2400" smtClean="0"/>
              <a:t>承認図に表現された設計情報の知的所有権があいまいであれば，一般的には＿＿＿＿＿＿＿行動を招くおそれがある</a:t>
            </a:r>
          </a:p>
          <a:p>
            <a:pPr lvl="1" eaLnBrk="1" hangingPunct="1">
              <a:lnSpc>
                <a:spcPct val="90000"/>
              </a:lnSpc>
            </a:pPr>
            <a:r>
              <a:rPr lang="ja-JP" altLang="en-US" sz="2100" smtClean="0"/>
              <a:t>完成品メーカーが，サプライヤーが費用を払った設計情報を対価を払わずに利用するおそれ</a:t>
            </a:r>
          </a:p>
          <a:p>
            <a:pPr lvl="1" eaLnBrk="1" hangingPunct="1">
              <a:lnSpc>
                <a:spcPct val="90000"/>
              </a:lnSpc>
            </a:pPr>
            <a:r>
              <a:rPr lang="ja-JP" altLang="en-US" sz="2200" smtClean="0"/>
              <a:t>開発に完成品メーカーが関与している場合は両者の関与度を明確にすればよいが，あまりされない</a:t>
            </a:r>
          </a:p>
          <a:p>
            <a:pPr eaLnBrk="1" hangingPunct="1">
              <a:lnSpc>
                <a:spcPct val="90000"/>
              </a:lnSpc>
            </a:pPr>
            <a:r>
              <a:rPr lang="ja-JP" altLang="en-US" sz="2400" smtClean="0"/>
              <a:t>サプライヤーがこの未分化を容認できたのは，製造から開発へと進出することで取引がより＿＿＿＿＿＿的になることが期待できて，長期的に見れば売上高の成長によって開発費を回収できたから。</a:t>
            </a:r>
          </a:p>
          <a:p>
            <a:pPr eaLnBrk="1" hangingPunct="1">
              <a:lnSpc>
                <a:spcPct val="90000"/>
              </a:lnSpc>
            </a:pPr>
            <a:r>
              <a:rPr lang="ja-JP" altLang="en-US" sz="2400" smtClean="0"/>
              <a:t>完成品メーカーは，国内で＿＿＿＿＿＿取引が強化されていく過程では，ある部品メーカーが作成した承認図を，別の部品メーカーによる製造に用いることはなかったし，その必要もなかった</a:t>
            </a:r>
          </a:p>
        </p:txBody>
      </p:sp>
      <p:sp>
        <p:nvSpPr>
          <p:cNvPr id="48132"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8B77214F-2202-4B9B-A2A9-D2DB35ECAA34}" type="slidenum">
              <a:rPr kumimoji="0" lang="en-US" altLang="ja-JP" smtClean="0"/>
              <a:pPr eaLnBrk="1" hangingPunct="1"/>
              <a:t>34</a:t>
            </a:fld>
            <a:endParaRPr kumimoji="0" lang="en-US" altLang="ja-JP" smtClean="0"/>
          </a:p>
        </p:txBody>
      </p:sp>
    </p:spTree>
    <p:extLst>
      <p:ext uri="{BB962C8B-B14F-4D97-AF65-F5344CB8AC3E}">
        <p14:creationId xmlns:p14="http://schemas.microsoft.com/office/powerpoint/2010/main" val="35877867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bwMode="auto">
          <a:xfrm>
            <a:off x="468313" y="260350"/>
            <a:ext cx="8229600" cy="811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海外展開に伴う問題とその調整</a:t>
            </a:r>
          </a:p>
        </p:txBody>
      </p:sp>
      <p:sp>
        <p:nvSpPr>
          <p:cNvPr id="43012" name="Rectangle 3"/>
          <p:cNvSpPr>
            <a:spLocks noGrp="1" noChangeArrowheads="1"/>
          </p:cNvSpPr>
          <p:nvPr>
            <p:ph idx="1"/>
          </p:nvPr>
        </p:nvSpPr>
        <p:spPr>
          <a:xfrm>
            <a:off x="457200" y="1196975"/>
            <a:ext cx="8435975" cy="5661025"/>
          </a:xfrm>
        </p:spPr>
        <p:txBody>
          <a:bodyPr>
            <a:normAutofit fontScale="85000" lnSpcReduction="10000"/>
          </a:bodyPr>
          <a:lstStyle/>
          <a:p>
            <a:pPr eaLnBrk="1" hangingPunct="1">
              <a:lnSpc>
                <a:spcPct val="110000"/>
              </a:lnSpc>
              <a:buFont typeface="Arial" pitchFamily="34" charset="0"/>
              <a:buChar char="•"/>
              <a:defRPr/>
            </a:pPr>
            <a:r>
              <a:rPr lang="ja-JP" altLang="en-US" sz="2800" dirty="0" smtClean="0"/>
              <a:t>完成品メーカーが既存モデルを製造し，部品は現地のサプライヤーから調達する場合の問題</a:t>
            </a:r>
          </a:p>
          <a:p>
            <a:pPr lvl="1" eaLnBrk="1" hangingPunct="1">
              <a:lnSpc>
                <a:spcPct val="110000"/>
              </a:lnSpc>
              <a:buFont typeface="Arial" pitchFamily="34" charset="0"/>
              <a:buChar char="–"/>
              <a:defRPr/>
            </a:pPr>
            <a:r>
              <a:rPr lang="ja-JP" altLang="en-US" dirty="0" smtClean="0"/>
              <a:t>日本のサプライヤーが作成した承認図を，完成品メーカーが現地サプライヤーにわたすことができるか？あいまい</a:t>
            </a:r>
          </a:p>
          <a:p>
            <a:pPr lvl="2" eaLnBrk="1" hangingPunct="1">
              <a:lnSpc>
                <a:spcPct val="110000"/>
              </a:lnSpc>
              <a:buFont typeface="Arial" pitchFamily="34" charset="0"/>
              <a:buChar char="•"/>
              <a:defRPr/>
            </a:pPr>
            <a:r>
              <a:rPr lang="ja-JP" altLang="en-US" sz="1900" dirty="0" smtClean="0"/>
              <a:t>自動車部品の承認図はわたしていないが（植田</a:t>
            </a:r>
            <a:r>
              <a:rPr lang="en-US" altLang="ja-JP" sz="1900" dirty="0" smtClean="0"/>
              <a:t>[2006]</a:t>
            </a:r>
            <a:r>
              <a:rPr lang="ja-JP" altLang="en-US" sz="1900" dirty="0" smtClean="0"/>
              <a:t>），金型図面を渡すケースがあり，問題に（植田［</a:t>
            </a:r>
            <a:r>
              <a:rPr lang="en-US" altLang="ja-JP" sz="1900" dirty="0" smtClean="0"/>
              <a:t>2004</a:t>
            </a:r>
            <a:r>
              <a:rPr lang="ja-JP" altLang="en-US" sz="1900" dirty="0" smtClean="0"/>
              <a:t>］，田口</a:t>
            </a:r>
            <a:r>
              <a:rPr lang="en-US" altLang="ja-JP" sz="1900" dirty="0" smtClean="0"/>
              <a:t>[2011]</a:t>
            </a:r>
            <a:r>
              <a:rPr lang="ja-JP" altLang="en-US" sz="1900" dirty="0" smtClean="0"/>
              <a:t>）</a:t>
            </a:r>
          </a:p>
          <a:p>
            <a:pPr lvl="1" eaLnBrk="1" hangingPunct="1">
              <a:lnSpc>
                <a:spcPct val="110000"/>
              </a:lnSpc>
              <a:buFont typeface="Arial" pitchFamily="34" charset="0"/>
              <a:buChar char="–"/>
              <a:defRPr/>
            </a:pPr>
            <a:r>
              <a:rPr lang="ja-JP" altLang="en-US" dirty="0" smtClean="0"/>
              <a:t>たとえ合意の上で承認図や金型図面を渡しても，すべての情報が書かれてはいないので，製造できないこともある</a:t>
            </a:r>
          </a:p>
          <a:p>
            <a:pPr lvl="2" eaLnBrk="1" hangingPunct="1">
              <a:lnSpc>
                <a:spcPct val="110000"/>
              </a:lnSpc>
              <a:buFont typeface="Arial" pitchFamily="34" charset="0"/>
              <a:buChar char="•"/>
              <a:defRPr/>
            </a:pPr>
            <a:r>
              <a:rPr lang="ja-JP" altLang="en-US" sz="1900" dirty="0" smtClean="0"/>
              <a:t>完成品メーカーとサプライヤーの共同開発，たびかさなる設計変更で朱が入り，書かれていない暗黙の了解も多い</a:t>
            </a:r>
          </a:p>
          <a:p>
            <a:pPr lvl="2" eaLnBrk="1" hangingPunct="1">
              <a:lnSpc>
                <a:spcPct val="110000"/>
              </a:lnSpc>
              <a:buFont typeface="Arial" pitchFamily="34" charset="0"/>
              <a:buChar char="•"/>
              <a:defRPr/>
            </a:pPr>
            <a:r>
              <a:rPr lang="ja-JP" altLang="en-US" sz="1900" dirty="0" smtClean="0"/>
              <a:t>サプライヤーは承認図にあえて情報を集約しなくなる。</a:t>
            </a:r>
          </a:p>
          <a:p>
            <a:pPr eaLnBrk="1" hangingPunct="1">
              <a:lnSpc>
                <a:spcPct val="110000"/>
              </a:lnSpc>
              <a:buFont typeface="Arial" pitchFamily="34" charset="0"/>
              <a:buChar char="•"/>
              <a:defRPr/>
            </a:pPr>
            <a:r>
              <a:rPr lang="ja-JP" altLang="en-US" sz="2800" dirty="0" smtClean="0"/>
              <a:t>当面の解決</a:t>
            </a:r>
          </a:p>
          <a:p>
            <a:pPr lvl="1" eaLnBrk="1" hangingPunct="1">
              <a:lnSpc>
                <a:spcPct val="110000"/>
              </a:lnSpc>
              <a:buFont typeface="Arial" pitchFamily="34" charset="0"/>
              <a:buChar char="–"/>
              <a:defRPr/>
            </a:pPr>
            <a:r>
              <a:rPr lang="ja-JP" altLang="en-US" dirty="0" smtClean="0"/>
              <a:t>日本のサプライヤーから現地サプライヤーへの技術支援を，完成品メーカーが仲介する</a:t>
            </a:r>
          </a:p>
        </p:txBody>
      </p:sp>
      <p:sp>
        <p:nvSpPr>
          <p:cNvPr id="49156"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B63EA1C7-EC89-41A2-96CE-DC3291036E78}" type="slidenum">
              <a:rPr kumimoji="0" lang="en-US" altLang="ja-JP" smtClean="0"/>
              <a:pPr eaLnBrk="1" hangingPunct="1"/>
              <a:t>35</a:t>
            </a:fld>
            <a:endParaRPr kumimoji="0" lang="en-US" altLang="ja-JP" smtClean="0"/>
          </a:p>
        </p:txBody>
      </p:sp>
    </p:spTree>
    <p:extLst>
      <p:ext uri="{BB962C8B-B14F-4D97-AF65-F5344CB8AC3E}">
        <p14:creationId xmlns:p14="http://schemas.microsoft.com/office/powerpoint/2010/main" val="18917309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bwMode="auto">
          <a:xfrm>
            <a:off x="250825" y="476250"/>
            <a:ext cx="8653463" cy="10810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z="3200" smtClean="0"/>
              <a:t>承認図</a:t>
            </a:r>
            <a:r>
              <a:rPr lang="en-US" altLang="ja-JP" sz="3200" smtClean="0"/>
              <a:t>VS</a:t>
            </a:r>
            <a:r>
              <a:rPr lang="ja-JP" altLang="en-US" sz="3200" smtClean="0"/>
              <a:t>貸与図に代わる説明：コストアナリシス能力</a:t>
            </a:r>
            <a:r>
              <a:rPr lang="en-US" altLang="ja-JP" sz="3200" smtClean="0"/>
              <a:t>VS</a:t>
            </a:r>
            <a:r>
              <a:rPr lang="ja-JP" altLang="en-US" sz="3200" smtClean="0"/>
              <a:t>ブラックボックス化能力（１）（清</a:t>
            </a:r>
            <a:r>
              <a:rPr lang="en-US" altLang="ja-JP" sz="3200" smtClean="0"/>
              <a:t>[2002]</a:t>
            </a:r>
            <a:r>
              <a:rPr lang="ja-JP" altLang="en-US" sz="3200" smtClean="0"/>
              <a:t>）</a:t>
            </a:r>
          </a:p>
        </p:txBody>
      </p:sp>
      <p:sp>
        <p:nvSpPr>
          <p:cNvPr id="50179" name="Rectangle 3"/>
          <p:cNvSpPr>
            <a:spLocks noGrp="1" noChangeArrowheads="1"/>
          </p:cNvSpPr>
          <p:nvPr>
            <p:ph idx="1"/>
          </p:nvPr>
        </p:nvSpPr>
        <p:spPr bwMode="auto">
          <a:xfrm>
            <a:off x="457200" y="1628775"/>
            <a:ext cx="8362950" cy="50403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80000"/>
              </a:lnSpc>
            </a:pPr>
            <a:r>
              <a:rPr lang="ja-JP" altLang="en-US" sz="2800" smtClean="0"/>
              <a:t>承認図ＶＳ貸与図の二分法は以下の命題を想定している</a:t>
            </a:r>
          </a:p>
          <a:p>
            <a:pPr lvl="1" eaLnBrk="1" hangingPunct="1">
              <a:lnSpc>
                <a:spcPct val="80000"/>
              </a:lnSpc>
            </a:pPr>
            <a:r>
              <a:rPr lang="ja-JP" altLang="en-US" sz="2400" smtClean="0"/>
              <a:t>承認図部品をてがけるメーカーの方が技術的に（関係的技能が）優れており，技術をブラックボックス化しやすく，それゆえ利益も多く取ることができる</a:t>
            </a:r>
          </a:p>
          <a:p>
            <a:pPr eaLnBrk="1" hangingPunct="1">
              <a:lnSpc>
                <a:spcPct val="80000"/>
              </a:lnSpc>
            </a:pPr>
            <a:r>
              <a:rPr lang="ja-JP" altLang="en-US" sz="2800" smtClean="0"/>
              <a:t>現実にはそうではなく，同じ承認図でもブラックボックス化の程度は大きく異なる</a:t>
            </a:r>
          </a:p>
          <a:p>
            <a:pPr lvl="1" eaLnBrk="1" hangingPunct="1">
              <a:lnSpc>
                <a:spcPct val="80000"/>
              </a:lnSpc>
            </a:pPr>
            <a:r>
              <a:rPr lang="ja-JP" altLang="en-US" sz="2400" smtClean="0"/>
              <a:t>例１：サプライヤーＸ社のゲスト・エンジニアがカスタマーの指示にもとづいてスペック作成→自社に持ち帰って詳細設計→総組立図のみをカスタマーに提出。承認。カスタマーは詳細把握できず。</a:t>
            </a:r>
          </a:p>
          <a:p>
            <a:pPr lvl="1" eaLnBrk="1" hangingPunct="1">
              <a:lnSpc>
                <a:spcPct val="80000"/>
              </a:lnSpc>
            </a:pPr>
            <a:r>
              <a:rPr lang="ja-JP" altLang="en-US" sz="2400" smtClean="0"/>
              <a:t>例２：サプライヤーＹ社のゲスト・エンジニアがカスタマー社内に常駐したまま詳細設計→製品設計に関する全データがカスタマーのデータベースに加えられる。</a:t>
            </a:r>
          </a:p>
          <a:p>
            <a:pPr lvl="1" eaLnBrk="1" hangingPunct="1">
              <a:lnSpc>
                <a:spcPct val="80000"/>
              </a:lnSpc>
            </a:pPr>
            <a:endParaRPr lang="en-US" altLang="ja-JP" sz="2400" smtClean="0"/>
          </a:p>
        </p:txBody>
      </p:sp>
      <p:sp>
        <p:nvSpPr>
          <p:cNvPr id="50180"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68DFF58A-E335-4126-B247-66BBECF7F745}" type="slidenum">
              <a:rPr kumimoji="0" lang="en-US" altLang="ja-JP" smtClean="0"/>
              <a:pPr eaLnBrk="1" hangingPunct="1"/>
              <a:t>36</a:t>
            </a:fld>
            <a:endParaRPr kumimoji="0" lang="en-US" altLang="ja-JP" smtClean="0"/>
          </a:p>
        </p:txBody>
      </p:sp>
    </p:spTree>
    <p:extLst>
      <p:ext uri="{BB962C8B-B14F-4D97-AF65-F5344CB8AC3E}">
        <p14:creationId xmlns:p14="http://schemas.microsoft.com/office/powerpoint/2010/main" val="372256784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タイトル 1"/>
          <p:cNvSpPr>
            <a:spLocks noGrp="1"/>
          </p:cNvSpPr>
          <p:nvPr>
            <p:ph type="title"/>
          </p:nvPr>
        </p:nvSpPr>
        <p:spPr bwMode="auto">
          <a:xfrm>
            <a:off x="457200" y="404813"/>
            <a:ext cx="8435975"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z="3200" smtClean="0"/>
              <a:t>承認図</a:t>
            </a:r>
            <a:r>
              <a:rPr lang="en-US" altLang="ja-JP" sz="3200" smtClean="0"/>
              <a:t>VS</a:t>
            </a:r>
            <a:r>
              <a:rPr lang="ja-JP" altLang="en-US" sz="3200" smtClean="0"/>
              <a:t>貸与図に代わる説明：コストアナリシス能力</a:t>
            </a:r>
            <a:r>
              <a:rPr lang="en-US" altLang="ja-JP" sz="3200" smtClean="0"/>
              <a:t>VS</a:t>
            </a:r>
            <a:r>
              <a:rPr lang="ja-JP" altLang="en-US" sz="3200" smtClean="0"/>
              <a:t>ブラックボックス化能力（</a:t>
            </a:r>
            <a:r>
              <a:rPr lang="en-US" altLang="ja-JP" sz="3200" smtClean="0"/>
              <a:t>2</a:t>
            </a:r>
            <a:r>
              <a:rPr lang="ja-JP" altLang="en-US" sz="3200" smtClean="0"/>
              <a:t>）（清</a:t>
            </a:r>
            <a:r>
              <a:rPr lang="en-US" altLang="ja-JP" sz="3200" smtClean="0"/>
              <a:t>[2005]</a:t>
            </a:r>
            <a:r>
              <a:rPr lang="ja-JP" altLang="en-US" sz="3200" smtClean="0"/>
              <a:t>）</a:t>
            </a:r>
          </a:p>
        </p:txBody>
      </p:sp>
      <p:sp>
        <p:nvSpPr>
          <p:cNvPr id="51203" name="コンテンツ プレースホルダー 2"/>
          <p:cNvSpPr>
            <a:spLocks noGrp="1"/>
          </p:cNvSpPr>
          <p:nvPr>
            <p:ph idx="1"/>
          </p:nvPr>
        </p:nvSpPr>
        <p:spPr bwMode="auto">
          <a:xfrm>
            <a:off x="457200" y="1600200"/>
            <a:ext cx="8362950" cy="50688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系列の利益率管理の具体的方法</a:t>
            </a:r>
          </a:p>
          <a:p>
            <a:pPr lvl="1" eaLnBrk="1" hangingPunct="1"/>
            <a:r>
              <a:rPr lang="ja-JP" altLang="en-US" smtClean="0"/>
              <a:t>部品メーカーのコストを管理</a:t>
            </a:r>
          </a:p>
          <a:p>
            <a:pPr lvl="2" eaLnBrk="1" hangingPunct="1"/>
            <a:r>
              <a:rPr lang="ja-JP" altLang="en-US" smtClean="0"/>
              <a:t>自社内に技術を確保してコストアナリシス徹底</a:t>
            </a:r>
          </a:p>
          <a:p>
            <a:pPr lvl="2" eaLnBrk="1" hangingPunct="1"/>
            <a:r>
              <a:rPr lang="ja-JP" altLang="en-US" smtClean="0"/>
              <a:t>コストテーブル提出要求，工程監査</a:t>
            </a:r>
          </a:p>
          <a:p>
            <a:pPr lvl="2" eaLnBrk="1" hangingPunct="1"/>
            <a:r>
              <a:rPr lang="ja-JP" altLang="en-US" smtClean="0"/>
              <a:t>ターゲットプライス設定と原価低減活動</a:t>
            </a:r>
          </a:p>
          <a:p>
            <a:pPr lvl="1" eaLnBrk="1" hangingPunct="1"/>
            <a:r>
              <a:rPr lang="ja-JP" altLang="en-US" smtClean="0"/>
              <a:t>複社発注など，サプライヤー間の競争促進</a:t>
            </a:r>
          </a:p>
          <a:p>
            <a:pPr lvl="1" eaLnBrk="1" hangingPunct="1"/>
            <a:r>
              <a:rPr lang="ja-JP" altLang="en-US" smtClean="0"/>
              <a:t>単純に力関係で様々な形での値引きを迫る</a:t>
            </a:r>
          </a:p>
          <a:p>
            <a:pPr lvl="2" eaLnBrk="1" hangingPunct="1"/>
            <a:r>
              <a:rPr lang="ja-JP" altLang="en-US" smtClean="0"/>
              <a:t>一面では露骨な支配だが，部品メーカーにとっては，</a:t>
            </a:r>
            <a:r>
              <a:rPr lang="en-US" altLang="ja-JP" smtClean="0"/>
              <a:t/>
            </a:r>
            <a:br>
              <a:rPr lang="en-US" altLang="ja-JP" smtClean="0"/>
            </a:br>
            <a:r>
              <a:rPr lang="ja-JP" altLang="en-US" smtClean="0"/>
              <a:t>　　</a:t>
            </a:r>
            <a:br>
              <a:rPr lang="ja-JP" altLang="en-US" smtClean="0"/>
            </a:br>
            <a:r>
              <a:rPr lang="ja-JP" altLang="en-US" smtClean="0"/>
              <a:t>＿＿＿＿＿＿＿＿＿＿＿＿＿＿＿ よりはましとも言える</a:t>
            </a:r>
          </a:p>
        </p:txBody>
      </p:sp>
      <p:sp>
        <p:nvSpPr>
          <p:cNvPr id="51204" name="スライド番号プレースホルダー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FB4172D8-ADE3-41C8-8031-54568E3DA29C}" type="slidenum">
              <a:rPr lang="en-US" altLang="ja-JP" smtClean="0"/>
              <a:pPr eaLnBrk="1" hangingPunct="1"/>
              <a:t>37</a:t>
            </a:fld>
            <a:endParaRPr lang="en-US" altLang="ja-JP" smtClean="0"/>
          </a:p>
        </p:txBody>
      </p:sp>
    </p:spTree>
    <p:extLst>
      <p:ext uri="{BB962C8B-B14F-4D97-AF65-F5344CB8AC3E}">
        <p14:creationId xmlns:p14="http://schemas.microsoft.com/office/powerpoint/2010/main" val="372699713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79388" y="404813"/>
            <a:ext cx="8713787" cy="1100137"/>
          </a:xfrm>
        </p:spPr>
        <p:txBody>
          <a:bodyPr>
            <a:normAutofit fontScale="90000"/>
          </a:bodyPr>
          <a:lstStyle/>
          <a:p>
            <a:pPr eaLnBrk="1" hangingPunct="1">
              <a:defRPr/>
            </a:pPr>
            <a:r>
              <a:rPr lang="ja-JP" altLang="en-US" sz="4000" dirty="0" smtClean="0"/>
              <a:t>ブラックボックス化論と承認図論にみる技能の理論的位置づけの違い</a:t>
            </a:r>
          </a:p>
        </p:txBody>
      </p:sp>
      <p:sp>
        <p:nvSpPr>
          <p:cNvPr id="52227" name="Rectangle 3"/>
          <p:cNvSpPr>
            <a:spLocks noGrp="1" noChangeArrowheads="1"/>
          </p:cNvSpPr>
          <p:nvPr>
            <p:ph idx="1"/>
          </p:nvPr>
        </p:nvSpPr>
        <p:spPr bwMode="auto">
          <a:xfrm>
            <a:off x="468313" y="1773238"/>
            <a:ext cx="8218487" cy="5084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80000"/>
              </a:lnSpc>
            </a:pPr>
            <a:r>
              <a:rPr lang="en-US" altLang="ja-JP" sz="2800" smtClean="0"/>
              <a:t>TCE</a:t>
            </a:r>
            <a:r>
              <a:rPr lang="ja-JP" altLang="en-US" sz="2800" smtClean="0"/>
              <a:t>では，</a:t>
            </a:r>
            <a:r>
              <a:rPr lang="ja-JP" altLang="en-US" sz="2800" u="sng" smtClean="0"/>
              <a:t>テクニカルな意味での</a:t>
            </a:r>
            <a:r>
              <a:rPr lang="ja-JP" altLang="en-US" sz="2800" smtClean="0"/>
              <a:t>関係的技能の高まりとともにサプライヤーは承認図メーカーに進化するとされた</a:t>
            </a:r>
          </a:p>
          <a:p>
            <a:pPr lvl="1" eaLnBrk="1" hangingPunct="1">
              <a:lnSpc>
                <a:spcPct val="80000"/>
              </a:lnSpc>
            </a:pPr>
            <a:r>
              <a:rPr lang="ja-JP" altLang="en-US" sz="2400" smtClean="0"/>
              <a:t>技術・技能向上→成長と利益向上</a:t>
            </a:r>
          </a:p>
          <a:p>
            <a:pPr eaLnBrk="1" hangingPunct="1">
              <a:lnSpc>
                <a:spcPct val="80000"/>
              </a:lnSpc>
            </a:pPr>
            <a:r>
              <a:rPr lang="ja-JP" altLang="en-US" sz="2800" smtClean="0"/>
              <a:t>しかし，ブラックボックス化の大小は技術水準と関係はあるものの一義的な関係ではない。ある程度は，社会関係に左右されている</a:t>
            </a:r>
          </a:p>
          <a:p>
            <a:pPr eaLnBrk="1" hangingPunct="1">
              <a:lnSpc>
                <a:spcPct val="80000"/>
              </a:lnSpc>
            </a:pPr>
            <a:r>
              <a:rPr lang="ja-JP" altLang="en-US" sz="2800" smtClean="0"/>
              <a:t>雇用システムの場合と同じく，ＴＣＥが想定する因果関係は転倒しているのではないか</a:t>
            </a:r>
          </a:p>
          <a:p>
            <a:pPr lvl="1" eaLnBrk="1" hangingPunct="1">
              <a:lnSpc>
                <a:spcPct val="80000"/>
              </a:lnSpc>
            </a:pPr>
            <a:r>
              <a:rPr lang="ja-JP" altLang="en-US" sz="2400" smtClean="0"/>
              <a:t>テクニカルな関係的技能→評価→サプライヤー・システムの発展</a:t>
            </a:r>
            <a:r>
              <a:rPr lang="en-US" altLang="ja-JP" sz="2400" smtClean="0"/>
              <a:t>…</a:t>
            </a:r>
            <a:r>
              <a:rPr lang="ja-JP" altLang="en-US" sz="2400" smtClean="0"/>
              <a:t>と想定されているが，本当にそうなのか？　　　</a:t>
            </a:r>
          </a:p>
          <a:p>
            <a:pPr lvl="1" eaLnBrk="1" hangingPunct="1">
              <a:lnSpc>
                <a:spcPct val="80000"/>
              </a:lnSpc>
            </a:pPr>
            <a:r>
              <a:rPr lang="ja-JP" altLang="en-US" sz="2400" smtClean="0"/>
              <a:t>一定の社会関係の中のサプライヤー・システム→評価基準の決定→ある種の能力が関係的技能とみなされる</a:t>
            </a:r>
            <a:r>
              <a:rPr lang="en-US" altLang="ja-JP" sz="2400" smtClean="0"/>
              <a:t>….</a:t>
            </a:r>
            <a:r>
              <a:rPr lang="ja-JP" altLang="en-US" sz="2400" smtClean="0"/>
              <a:t>ではないのか？</a:t>
            </a:r>
          </a:p>
          <a:p>
            <a:pPr eaLnBrk="1" hangingPunct="1">
              <a:lnSpc>
                <a:spcPct val="80000"/>
              </a:lnSpc>
            </a:pPr>
            <a:endParaRPr lang="en-US" altLang="ja-JP" sz="2800" smtClean="0"/>
          </a:p>
        </p:txBody>
      </p:sp>
      <p:sp>
        <p:nvSpPr>
          <p:cNvPr id="52228"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62E0D533-BD7D-4B06-94E8-108773DB493C}" type="slidenum">
              <a:rPr kumimoji="0" lang="en-US" altLang="ja-JP" smtClean="0"/>
              <a:pPr eaLnBrk="1" hangingPunct="1"/>
              <a:t>38</a:t>
            </a:fld>
            <a:endParaRPr kumimoji="0" lang="en-US" altLang="ja-JP" smtClean="0"/>
          </a:p>
        </p:txBody>
      </p:sp>
    </p:spTree>
    <p:extLst>
      <p:ext uri="{BB962C8B-B14F-4D97-AF65-F5344CB8AC3E}">
        <p14:creationId xmlns:p14="http://schemas.microsoft.com/office/powerpoint/2010/main" val="292146890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95288" y="404813"/>
            <a:ext cx="8497887" cy="1295400"/>
          </a:xfrm>
        </p:spPr>
        <p:txBody>
          <a:bodyPr>
            <a:normAutofit fontScale="90000"/>
          </a:bodyPr>
          <a:lstStyle/>
          <a:p>
            <a:pPr eaLnBrk="1" hangingPunct="1">
              <a:defRPr/>
            </a:pPr>
            <a:r>
              <a:rPr lang="en-US" altLang="ja-JP" sz="4000" dirty="0" smtClean="0"/>
              <a:t>TCE</a:t>
            </a:r>
            <a:r>
              <a:rPr lang="ja-JP" altLang="en-US" sz="4000" dirty="0" smtClean="0"/>
              <a:t>に対するオルタナティブな説明の試み（１）</a:t>
            </a:r>
          </a:p>
        </p:txBody>
      </p:sp>
      <p:sp>
        <p:nvSpPr>
          <p:cNvPr id="47107" name="Rectangle 3"/>
          <p:cNvSpPr>
            <a:spLocks noGrp="1" noChangeArrowheads="1"/>
          </p:cNvSpPr>
          <p:nvPr>
            <p:ph idx="1"/>
          </p:nvPr>
        </p:nvSpPr>
        <p:spPr>
          <a:xfrm>
            <a:off x="457200" y="1628775"/>
            <a:ext cx="8229600" cy="5229225"/>
          </a:xfrm>
        </p:spPr>
        <p:txBody>
          <a:bodyPr>
            <a:normAutofit fontScale="92500" lnSpcReduction="10000"/>
          </a:bodyPr>
          <a:lstStyle/>
          <a:p>
            <a:pPr eaLnBrk="1" hangingPunct="1">
              <a:buFont typeface="Arial" pitchFamily="34" charset="0"/>
              <a:buChar char="•"/>
              <a:defRPr/>
            </a:pPr>
            <a:r>
              <a:rPr lang="ja-JP" altLang="en-US" sz="2400" dirty="0" smtClean="0"/>
              <a:t>日本のサプライヤー・システムにおける完成品メーカーと部品サプライヤーの関係は，個々の取引のための契約によってではなく，会社全体を「長期継続的な取引相手であって一度限りの取引相手ではない」とみなしあうことによって成り立つ</a:t>
            </a:r>
          </a:p>
          <a:p>
            <a:pPr lvl="1" eaLnBrk="1" hangingPunct="1">
              <a:buFont typeface="Arial" pitchFamily="34" charset="0"/>
              <a:buChar char="–"/>
              <a:defRPr/>
            </a:pPr>
            <a:r>
              <a:rPr lang="ja-JP" altLang="en-US" sz="2000" dirty="0" smtClean="0"/>
              <a:t>あいまいな基本取引契約はこの関係を表現する。</a:t>
            </a:r>
          </a:p>
          <a:p>
            <a:pPr eaLnBrk="1" hangingPunct="1">
              <a:buFont typeface="Arial" pitchFamily="34" charset="0"/>
              <a:buChar char="•"/>
              <a:defRPr/>
            </a:pPr>
            <a:r>
              <a:rPr lang="ja-JP" altLang="en-US" sz="2400" dirty="0" smtClean="0"/>
              <a:t>この関係において，形式的には設計図面や部品を販売する関係が，実質的には，部品サプライヤーの技術・技能の使用権を販売する関係に変質させられる。</a:t>
            </a:r>
          </a:p>
          <a:p>
            <a:pPr lvl="1" eaLnBrk="1" hangingPunct="1">
              <a:buFont typeface="Arial" pitchFamily="34" charset="0"/>
              <a:buChar char="–"/>
              <a:defRPr/>
            </a:pPr>
            <a:r>
              <a:rPr lang="ja-JP" altLang="en-US" sz="2000" dirty="0" smtClean="0"/>
              <a:t>サプライヤー側の無限定な責任，サプライヤーの経営に介入するかのような原価低減運動，開発をめぐるあいまいな契約が持続することはこの変質の表現である。</a:t>
            </a:r>
          </a:p>
          <a:p>
            <a:pPr eaLnBrk="1" hangingPunct="1">
              <a:buFont typeface="Arial" pitchFamily="34" charset="0"/>
              <a:buChar char="•"/>
              <a:defRPr/>
            </a:pPr>
            <a:r>
              <a:rPr lang="ja-JP" altLang="en-US" sz="2400" dirty="0" smtClean="0"/>
              <a:t>この関係の中で，サプライヤーの技術・技能は向上を促され，また取引特殊的なものとして評価される。</a:t>
            </a:r>
          </a:p>
          <a:p>
            <a:pPr eaLnBrk="1" hangingPunct="1">
              <a:buFont typeface="Arial" pitchFamily="34" charset="0"/>
              <a:buChar char="•"/>
              <a:defRPr/>
            </a:pPr>
            <a:r>
              <a:rPr lang="ja-JP" altLang="en-US" sz="2400" dirty="0" smtClean="0"/>
              <a:t>サプライヤーは，この関係の中では，</a:t>
            </a:r>
            <a:r>
              <a:rPr lang="ja-JP" altLang="en-US" sz="2400" u="sng" dirty="0" smtClean="0"/>
              <a:t>個々の取引において</a:t>
            </a:r>
            <a:r>
              <a:rPr lang="ja-JP" altLang="en-US" sz="2400" dirty="0" smtClean="0"/>
              <a:t>費用を回収し，安定した利益を獲得できる保証はない。</a:t>
            </a:r>
          </a:p>
        </p:txBody>
      </p:sp>
      <p:sp>
        <p:nvSpPr>
          <p:cNvPr id="53252"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E5F71B2F-2A17-4DD2-B133-C0B7C913D244}" type="slidenum">
              <a:rPr kumimoji="0" lang="en-US" altLang="ja-JP" smtClean="0"/>
              <a:pPr eaLnBrk="1" hangingPunct="1"/>
              <a:t>39</a:t>
            </a:fld>
            <a:endParaRPr kumimoji="0" lang="en-US" altLang="ja-JP" smtClean="0"/>
          </a:p>
        </p:txBody>
      </p:sp>
    </p:spTree>
    <p:extLst>
      <p:ext uri="{BB962C8B-B14F-4D97-AF65-F5344CB8AC3E}">
        <p14:creationId xmlns:p14="http://schemas.microsoft.com/office/powerpoint/2010/main" val="31715024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468313" y="333375"/>
            <a:ext cx="8229600" cy="1295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企業間取引に対する経済学の視角の変化</a:t>
            </a:r>
          </a:p>
        </p:txBody>
      </p:sp>
      <p:sp>
        <p:nvSpPr>
          <p:cNvPr id="17411" name="Rectangle 3"/>
          <p:cNvSpPr>
            <a:spLocks noGrp="1" noChangeArrowheads="1"/>
          </p:cNvSpPr>
          <p:nvPr>
            <p:ph idx="1"/>
          </p:nvPr>
        </p:nvSpPr>
        <p:spPr bwMode="auto">
          <a:xfrm>
            <a:off x="395288" y="1557338"/>
            <a:ext cx="8291512" cy="5300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pPr>
            <a:r>
              <a:rPr lang="ja-JP" altLang="en-US" sz="2800" smtClean="0"/>
              <a:t>定義</a:t>
            </a:r>
          </a:p>
          <a:p>
            <a:pPr eaLnBrk="1" hangingPunct="1">
              <a:lnSpc>
                <a:spcPct val="90000"/>
              </a:lnSpc>
            </a:pPr>
            <a:r>
              <a:rPr lang="ja-JP" altLang="en-US" sz="2800" smtClean="0"/>
              <a:t>古典的産業組織論の問題意識</a:t>
            </a:r>
          </a:p>
          <a:p>
            <a:pPr lvl="1" eaLnBrk="1" hangingPunct="1">
              <a:lnSpc>
                <a:spcPct val="90000"/>
              </a:lnSpc>
            </a:pPr>
            <a:r>
              <a:rPr lang="ja-JP" altLang="en-US" sz="2400" smtClean="0"/>
              <a:t>垂直（的）統合（継起的なプロセスの川上と川下にある業種間での統合）や垂直的制限（川上または川下の取引相手に対して課す取引上の種々の制限）が競争を制限する効果に注目</a:t>
            </a:r>
            <a:endParaRPr lang="en-US" altLang="ja-JP" sz="2400" smtClean="0"/>
          </a:p>
          <a:p>
            <a:pPr lvl="1" eaLnBrk="1" hangingPunct="1">
              <a:lnSpc>
                <a:spcPct val="90000"/>
              </a:lnSpc>
            </a:pPr>
            <a:r>
              <a:rPr lang="ja-JP" altLang="en-US" sz="2400" smtClean="0"/>
              <a:t>含意</a:t>
            </a:r>
            <a:r>
              <a:rPr lang="en-US" altLang="ja-JP" sz="2400" smtClean="0"/>
              <a:t>:</a:t>
            </a:r>
            <a:r>
              <a:rPr lang="ja-JP" altLang="en-US" sz="2400" smtClean="0"/>
              <a:t>独占禁止政策のあり方</a:t>
            </a:r>
          </a:p>
          <a:p>
            <a:pPr eaLnBrk="1" hangingPunct="1">
              <a:lnSpc>
                <a:spcPct val="90000"/>
              </a:lnSpc>
            </a:pPr>
            <a:r>
              <a:rPr lang="ja-JP" altLang="en-US" sz="2800" smtClean="0"/>
              <a:t>取引費用経済学（ＴＣＥ）の問題意識</a:t>
            </a:r>
          </a:p>
          <a:p>
            <a:pPr lvl="1" eaLnBrk="1" hangingPunct="1">
              <a:lnSpc>
                <a:spcPct val="90000"/>
              </a:lnSpc>
            </a:pPr>
            <a:r>
              <a:rPr lang="ja-JP" altLang="en-US" sz="2400" smtClean="0"/>
              <a:t>市場でのスポット取引</a:t>
            </a:r>
          </a:p>
          <a:p>
            <a:pPr lvl="1" eaLnBrk="1" hangingPunct="1">
              <a:lnSpc>
                <a:spcPct val="90000"/>
              </a:lnSpc>
            </a:pPr>
            <a:r>
              <a:rPr lang="ja-JP" altLang="en-US" sz="2400" smtClean="0"/>
              <a:t>長期継続取引</a:t>
            </a:r>
          </a:p>
          <a:p>
            <a:pPr lvl="1" eaLnBrk="1" hangingPunct="1">
              <a:lnSpc>
                <a:spcPct val="90000"/>
              </a:lnSpc>
            </a:pPr>
            <a:r>
              <a:rPr lang="ja-JP" altLang="en-US" sz="2400" smtClean="0"/>
              <a:t>垂直統合</a:t>
            </a:r>
          </a:p>
          <a:p>
            <a:pPr lvl="1" eaLnBrk="1" hangingPunct="1">
              <a:lnSpc>
                <a:spcPct val="90000"/>
              </a:lnSpc>
            </a:pPr>
            <a:r>
              <a:rPr lang="ja-JP" altLang="en-US" sz="2400" smtClean="0"/>
              <a:t>それぞれが合理的なものとして選択され得る条件（第２章）</a:t>
            </a:r>
          </a:p>
          <a:p>
            <a:pPr eaLnBrk="1" hangingPunct="1">
              <a:lnSpc>
                <a:spcPct val="90000"/>
              </a:lnSpc>
            </a:pPr>
            <a:endParaRPr lang="ja-JP" altLang="en-US" sz="2800" smtClean="0"/>
          </a:p>
          <a:p>
            <a:pPr eaLnBrk="1" hangingPunct="1">
              <a:lnSpc>
                <a:spcPct val="90000"/>
              </a:lnSpc>
            </a:pPr>
            <a:endParaRPr lang="en-US" altLang="ja-JP" sz="2800" smtClean="0"/>
          </a:p>
        </p:txBody>
      </p:sp>
      <p:sp>
        <p:nvSpPr>
          <p:cNvPr id="17412"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FEEE2BD6-E384-42F5-96FE-0A5981A12164}" type="slidenum">
              <a:rPr kumimoji="0" lang="en-US" altLang="ja-JP" smtClean="0"/>
              <a:pPr eaLnBrk="1" hangingPunct="1"/>
              <a:t>4</a:t>
            </a:fld>
            <a:endParaRPr kumimoji="0" lang="en-US" altLang="ja-JP"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bwMode="auto">
          <a:xfrm>
            <a:off x="179388" y="404813"/>
            <a:ext cx="8856662" cy="10271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ja-JP" sz="3800" smtClean="0"/>
              <a:t>TCE</a:t>
            </a:r>
            <a:r>
              <a:rPr lang="ja-JP" altLang="en-US" sz="3800" smtClean="0"/>
              <a:t>に対するオルタナティブな説明の試み（２）</a:t>
            </a:r>
          </a:p>
        </p:txBody>
      </p:sp>
      <p:sp>
        <p:nvSpPr>
          <p:cNvPr id="48131" name="Rectangle 3"/>
          <p:cNvSpPr>
            <a:spLocks noGrp="1" noChangeArrowheads="1"/>
          </p:cNvSpPr>
          <p:nvPr>
            <p:ph idx="1"/>
          </p:nvPr>
        </p:nvSpPr>
        <p:spPr>
          <a:xfrm>
            <a:off x="395288" y="1628775"/>
            <a:ext cx="8291512" cy="5229225"/>
          </a:xfrm>
        </p:spPr>
        <p:txBody>
          <a:bodyPr>
            <a:normAutofit fontScale="92500"/>
          </a:bodyPr>
          <a:lstStyle/>
          <a:p>
            <a:pPr eaLnBrk="1" hangingPunct="1">
              <a:buFont typeface="Arial" pitchFamily="34" charset="0"/>
              <a:buChar char="•"/>
              <a:defRPr/>
            </a:pPr>
            <a:r>
              <a:rPr lang="ja-JP" altLang="en-US" sz="2400" dirty="0" smtClean="0"/>
              <a:t>サプライヤーは，</a:t>
            </a:r>
            <a:r>
              <a:rPr lang="ja-JP" altLang="en-US" sz="2400" u="sng" dirty="0" smtClean="0"/>
              <a:t>長期的に</a:t>
            </a:r>
            <a:r>
              <a:rPr lang="ja-JP" altLang="en-US" sz="2400" dirty="0" smtClean="0"/>
              <a:t>完成品メーカーからの受注・売上を拡大していく展望がある場合には，独立性の部分的喪失，個々の取引における不平等の存在にもかかわらず，この関係を許容する。</a:t>
            </a:r>
          </a:p>
          <a:p>
            <a:pPr eaLnBrk="1" hangingPunct="1">
              <a:buFont typeface="Arial" pitchFamily="34" charset="0"/>
              <a:buChar char="•"/>
              <a:defRPr/>
            </a:pPr>
            <a:r>
              <a:rPr lang="ja-JP" altLang="en-US" sz="2400" dirty="0" smtClean="0"/>
              <a:t>完成品メーカーは，部品サプライヤーの成長によって長期的な利益が見込める場合には，サプライヤーに対する機会主義的行動の機会があってもこれを控える。</a:t>
            </a:r>
          </a:p>
          <a:p>
            <a:pPr eaLnBrk="1" hangingPunct="1">
              <a:buFont typeface="Arial" pitchFamily="34" charset="0"/>
              <a:buChar char="•"/>
              <a:defRPr/>
            </a:pPr>
            <a:r>
              <a:rPr lang="ja-JP" altLang="en-US" sz="2400" dirty="0" smtClean="0"/>
              <a:t>完成品メーカーは，コストアナリシス能力を武器にサプライヤーのコストと利益を以下のように管理する。</a:t>
            </a:r>
          </a:p>
          <a:p>
            <a:pPr lvl="1" eaLnBrk="1" hangingPunct="1">
              <a:buFont typeface="Arial" pitchFamily="34" charset="0"/>
              <a:buChar char="–"/>
              <a:defRPr/>
            </a:pPr>
            <a:r>
              <a:rPr lang="ja-JP" altLang="en-US" sz="2000" dirty="0" smtClean="0"/>
              <a:t>自社の必要な利益を確保する。</a:t>
            </a:r>
          </a:p>
          <a:p>
            <a:pPr lvl="1" eaLnBrk="1" hangingPunct="1">
              <a:buFont typeface="Arial" pitchFamily="34" charset="0"/>
              <a:buChar char="–"/>
              <a:defRPr/>
            </a:pPr>
            <a:r>
              <a:rPr lang="ja-JP" altLang="en-US" sz="2000" dirty="0" smtClean="0"/>
              <a:t>部品サプライヤーが成長する。</a:t>
            </a:r>
          </a:p>
          <a:p>
            <a:pPr lvl="1" eaLnBrk="1" hangingPunct="1">
              <a:buFont typeface="Arial" pitchFamily="34" charset="0"/>
              <a:buChar char="–"/>
              <a:defRPr/>
            </a:pPr>
            <a:r>
              <a:rPr lang="ja-JP" altLang="en-US" sz="2000" dirty="0" smtClean="0"/>
              <a:t>個々の取引における自社の優位な関係が損なわれないようにつとめる。</a:t>
            </a:r>
          </a:p>
          <a:p>
            <a:pPr eaLnBrk="1" hangingPunct="1">
              <a:buFont typeface="Arial" pitchFamily="34" charset="0"/>
              <a:buChar char="•"/>
              <a:defRPr/>
            </a:pPr>
            <a:r>
              <a:rPr lang="ja-JP" altLang="en-US" sz="2400" dirty="0" smtClean="0"/>
              <a:t>一方サプライヤーは，長期継続的関係に支障を来さない範囲で，技術・技能のブラックボックス化につとめ，その成功度合いに応じて高い利益を得る。</a:t>
            </a:r>
          </a:p>
          <a:p>
            <a:pPr eaLnBrk="1" hangingPunct="1">
              <a:lnSpc>
                <a:spcPct val="80000"/>
              </a:lnSpc>
              <a:buFont typeface="Arial" pitchFamily="34" charset="0"/>
              <a:buChar char="•"/>
              <a:defRPr/>
            </a:pPr>
            <a:endParaRPr lang="ja-JP" altLang="en-US" sz="2400" dirty="0" smtClean="0"/>
          </a:p>
          <a:p>
            <a:pPr eaLnBrk="1" hangingPunct="1">
              <a:lnSpc>
                <a:spcPct val="80000"/>
              </a:lnSpc>
              <a:buFont typeface="Arial" pitchFamily="34" charset="0"/>
              <a:buChar char="•"/>
              <a:defRPr/>
            </a:pPr>
            <a:endParaRPr lang="en-US" altLang="ja-JP" sz="2400" dirty="0" smtClean="0"/>
          </a:p>
        </p:txBody>
      </p:sp>
      <p:sp>
        <p:nvSpPr>
          <p:cNvPr id="54276"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0A93FE0D-F711-4616-A66B-6E95D0ED2727}" type="slidenum">
              <a:rPr kumimoji="0" lang="en-US" altLang="ja-JP" smtClean="0"/>
              <a:pPr eaLnBrk="1" hangingPunct="1"/>
              <a:t>40</a:t>
            </a:fld>
            <a:endParaRPr kumimoji="0" lang="en-US" altLang="ja-JP" smtClean="0"/>
          </a:p>
        </p:txBody>
      </p:sp>
    </p:spTree>
    <p:extLst>
      <p:ext uri="{BB962C8B-B14F-4D97-AF65-F5344CB8AC3E}">
        <p14:creationId xmlns:p14="http://schemas.microsoft.com/office/powerpoint/2010/main" val="60831285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bwMode="auto">
          <a:xfrm>
            <a:off x="457200" y="404813"/>
            <a:ext cx="8435975"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ja-JP" sz="3800" smtClean="0"/>
              <a:t>TCE</a:t>
            </a:r>
            <a:r>
              <a:rPr lang="ja-JP" altLang="en-US" sz="3800" smtClean="0"/>
              <a:t>に対するオルタナティブな説明の試み（３）</a:t>
            </a:r>
          </a:p>
        </p:txBody>
      </p:sp>
      <p:sp>
        <p:nvSpPr>
          <p:cNvPr id="55299" name="Rectangle 3"/>
          <p:cNvSpPr>
            <a:spLocks noGrp="1" noChangeArrowheads="1"/>
          </p:cNvSpPr>
          <p:nvPr>
            <p:ph idx="1"/>
          </p:nvPr>
        </p:nvSpPr>
        <p:spPr bwMode="auto">
          <a:xfrm>
            <a:off x="395288" y="1700213"/>
            <a:ext cx="8291512" cy="51577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pPr>
            <a:r>
              <a:rPr lang="ja-JP" altLang="en-US" sz="2400" smtClean="0"/>
              <a:t>この関係は，以下の意味で</a:t>
            </a:r>
            <a:r>
              <a:rPr lang="ja-JP" altLang="en-US" sz="2400" u="sng" smtClean="0"/>
              <a:t>経済合理的</a:t>
            </a:r>
            <a:r>
              <a:rPr lang="ja-JP" altLang="en-US" sz="2400" smtClean="0"/>
              <a:t>であり，</a:t>
            </a:r>
            <a:r>
              <a:rPr lang="ja-JP" altLang="en-US" sz="2400" u="sng" smtClean="0"/>
              <a:t>普遍的</a:t>
            </a:r>
            <a:r>
              <a:rPr lang="ja-JP" altLang="en-US" sz="2400" smtClean="0"/>
              <a:t>である</a:t>
            </a:r>
          </a:p>
          <a:p>
            <a:pPr lvl="1" eaLnBrk="1" hangingPunct="1">
              <a:lnSpc>
                <a:spcPct val="90000"/>
              </a:lnSpc>
            </a:pPr>
            <a:r>
              <a:rPr lang="ja-JP" altLang="en-US" sz="2000" smtClean="0"/>
              <a:t>品質・技術水準の向上をもたらしうる。</a:t>
            </a:r>
          </a:p>
          <a:p>
            <a:pPr lvl="1" eaLnBrk="1" hangingPunct="1">
              <a:lnSpc>
                <a:spcPct val="90000"/>
              </a:lnSpc>
            </a:pPr>
            <a:r>
              <a:rPr lang="ja-JP" altLang="en-US" sz="2000" smtClean="0"/>
              <a:t>完成品メーカー・サプライヤー双方の企業成長をもたらしうる。</a:t>
            </a:r>
          </a:p>
          <a:p>
            <a:pPr eaLnBrk="1" hangingPunct="1">
              <a:lnSpc>
                <a:spcPct val="90000"/>
              </a:lnSpc>
            </a:pPr>
            <a:r>
              <a:rPr lang="ja-JP" altLang="en-US" sz="2400" smtClean="0"/>
              <a:t>この関係は，個々の商品を取引する形式のもとでおこなわれながらそれを尊重しないので，形式尊重の立場から見ると</a:t>
            </a:r>
            <a:r>
              <a:rPr lang="ja-JP" altLang="en-US" sz="2400" u="sng" smtClean="0"/>
              <a:t>あいまい，無限定，不平等</a:t>
            </a:r>
            <a:r>
              <a:rPr lang="ja-JP" altLang="en-US" sz="2400" smtClean="0"/>
              <a:t>である。また，海外で許容されない可能性があるという意味で</a:t>
            </a:r>
            <a:r>
              <a:rPr lang="ja-JP" altLang="en-US" sz="2400" u="sng" smtClean="0"/>
              <a:t>特殊的</a:t>
            </a:r>
            <a:r>
              <a:rPr lang="ja-JP" altLang="en-US" sz="2400" smtClean="0"/>
              <a:t>である。</a:t>
            </a:r>
          </a:p>
          <a:p>
            <a:pPr eaLnBrk="1" hangingPunct="1">
              <a:lnSpc>
                <a:spcPct val="90000"/>
              </a:lnSpc>
            </a:pPr>
            <a:r>
              <a:rPr lang="ja-JP" altLang="en-US" sz="2400" smtClean="0"/>
              <a:t>この関係は完成品メーカーとサプライヤーの双方が長期的な利益を展望しうる場合にのみ成り立つ。一方または他方が長期的利益を展望し得なくなった場合には，存続の条件が失われる。</a:t>
            </a:r>
          </a:p>
          <a:p>
            <a:pPr eaLnBrk="1" hangingPunct="1">
              <a:lnSpc>
                <a:spcPct val="90000"/>
              </a:lnSpc>
            </a:pPr>
            <a:r>
              <a:rPr lang="ja-JP" altLang="en-US" sz="2400" smtClean="0"/>
              <a:t>この関係は，</a:t>
            </a:r>
            <a:r>
              <a:rPr lang="en-US" altLang="ja-JP" sz="2400" smtClean="0"/>
              <a:t>1950</a:t>
            </a:r>
            <a:r>
              <a:rPr lang="ja-JP" altLang="en-US" sz="2400" smtClean="0"/>
              <a:t>年代から形成されはじめ，</a:t>
            </a:r>
            <a:r>
              <a:rPr lang="en-US" altLang="ja-JP" sz="2400" smtClean="0"/>
              <a:t>1980</a:t>
            </a:r>
            <a:r>
              <a:rPr lang="ja-JP" altLang="en-US" sz="2400" smtClean="0"/>
              <a:t>年代に完成した。</a:t>
            </a:r>
            <a:r>
              <a:rPr lang="en-US" altLang="ja-JP" sz="2400" smtClean="0"/>
              <a:t>1990</a:t>
            </a:r>
            <a:r>
              <a:rPr lang="ja-JP" altLang="en-US" sz="2400" smtClean="0"/>
              <a:t>年代に動揺し，</a:t>
            </a:r>
            <a:r>
              <a:rPr lang="en-US" altLang="ja-JP" sz="2400" smtClean="0"/>
              <a:t>1990</a:t>
            </a:r>
            <a:r>
              <a:rPr lang="ja-JP" altLang="en-US" sz="2400" smtClean="0"/>
              <a:t>年代末から変質したた。</a:t>
            </a:r>
          </a:p>
        </p:txBody>
      </p:sp>
      <p:sp>
        <p:nvSpPr>
          <p:cNvPr id="55300"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499D0CA4-9D3C-42B9-9B16-7532D847A92A}" type="slidenum">
              <a:rPr kumimoji="0" lang="en-US" altLang="ja-JP" smtClean="0"/>
              <a:pPr eaLnBrk="1" hangingPunct="1"/>
              <a:t>41</a:t>
            </a:fld>
            <a:endParaRPr kumimoji="0" lang="en-US" altLang="ja-JP" smtClean="0"/>
          </a:p>
        </p:txBody>
      </p:sp>
    </p:spTree>
    <p:extLst>
      <p:ext uri="{BB962C8B-B14F-4D97-AF65-F5344CB8AC3E}">
        <p14:creationId xmlns:p14="http://schemas.microsoft.com/office/powerpoint/2010/main" val="217882592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noChangeArrowheads="1"/>
          </p:cNvSpPr>
          <p:nvPr>
            <p:ph type="title"/>
          </p:nvPr>
        </p:nvSpPr>
        <p:spPr bwMode="auto">
          <a:xfrm>
            <a:off x="395288" y="2708275"/>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ja-JP" smtClean="0"/>
              <a:t>5-4</a:t>
            </a:r>
            <a:r>
              <a:rPr lang="ja-JP" altLang="en-US" smtClean="0"/>
              <a:t>　サプライヤー・システム変革の動き</a:t>
            </a:r>
          </a:p>
        </p:txBody>
      </p:sp>
      <p:sp>
        <p:nvSpPr>
          <p:cNvPr id="56323"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E89E9A95-9B2A-40A8-815F-9B9D5D9058B7}" type="slidenum">
              <a:rPr kumimoji="0" lang="en-US" altLang="ja-JP" smtClean="0"/>
              <a:pPr eaLnBrk="1" hangingPunct="1"/>
              <a:t>42</a:t>
            </a:fld>
            <a:endParaRPr kumimoji="0" lang="en-US" altLang="ja-JP" smtClean="0"/>
          </a:p>
        </p:txBody>
      </p:sp>
    </p:spTree>
    <p:extLst>
      <p:ext uri="{BB962C8B-B14F-4D97-AF65-F5344CB8AC3E}">
        <p14:creationId xmlns:p14="http://schemas.microsoft.com/office/powerpoint/2010/main" val="326554597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z="4000" smtClean="0"/>
              <a:t>何がサプライヤー・システムの変革を促しているか</a:t>
            </a:r>
          </a:p>
        </p:txBody>
      </p:sp>
      <p:sp>
        <p:nvSpPr>
          <p:cNvPr id="57347" name="Rectangle 3"/>
          <p:cNvSpPr>
            <a:spLocks noGrp="1" noChangeArrowheads="1"/>
          </p:cNvSpPr>
          <p:nvPr>
            <p:ph idx="1"/>
          </p:nvPr>
        </p:nvSpPr>
        <p:spPr bwMode="auto">
          <a:xfrm>
            <a:off x="457200" y="1773238"/>
            <a:ext cx="8229600" cy="45354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（ａ）完成品メーカーのグローバル展開の影響</a:t>
            </a:r>
          </a:p>
          <a:p>
            <a:pPr eaLnBrk="1" hangingPunct="1"/>
            <a:r>
              <a:rPr lang="ja-JP" altLang="en-US" smtClean="0"/>
              <a:t>（ｂ）低成長下での部品取引オープン化とサプ</a:t>
            </a:r>
            <a:r>
              <a:rPr lang="en-US" altLang="ja-JP" smtClean="0"/>
              <a:t/>
            </a:r>
            <a:br>
              <a:rPr lang="en-US" altLang="ja-JP" smtClean="0"/>
            </a:br>
            <a:r>
              <a:rPr lang="ja-JP" altLang="en-US" smtClean="0"/>
              <a:t>　　ライヤーの選別強化</a:t>
            </a:r>
          </a:p>
          <a:p>
            <a:pPr eaLnBrk="1" hangingPunct="1"/>
            <a:r>
              <a:rPr lang="ja-JP" altLang="en-US" smtClean="0"/>
              <a:t>（ｃ）モジュール化の影響</a:t>
            </a:r>
          </a:p>
          <a:p>
            <a:pPr eaLnBrk="1" hangingPunct="1"/>
            <a:endParaRPr lang="en-US" altLang="ja-JP" smtClean="0"/>
          </a:p>
        </p:txBody>
      </p:sp>
      <p:sp>
        <p:nvSpPr>
          <p:cNvPr id="57348"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7BA21176-7C0A-4656-AB0F-2803B3C18F4D}" type="slidenum">
              <a:rPr kumimoji="0" lang="en-US" altLang="ja-JP" smtClean="0"/>
              <a:pPr eaLnBrk="1" hangingPunct="1"/>
              <a:t>43</a:t>
            </a:fld>
            <a:endParaRPr kumimoji="0" lang="en-US" altLang="ja-JP" smtClean="0"/>
          </a:p>
        </p:txBody>
      </p:sp>
    </p:spTree>
    <p:extLst>
      <p:ext uri="{BB962C8B-B14F-4D97-AF65-F5344CB8AC3E}">
        <p14:creationId xmlns:p14="http://schemas.microsoft.com/office/powerpoint/2010/main" val="413366136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07950" y="476250"/>
            <a:ext cx="8785225" cy="1003300"/>
          </a:xfrm>
        </p:spPr>
        <p:txBody>
          <a:bodyPr>
            <a:normAutofit fontScale="90000"/>
          </a:bodyPr>
          <a:lstStyle/>
          <a:p>
            <a:pPr eaLnBrk="1" hangingPunct="1">
              <a:defRPr/>
            </a:pPr>
            <a:r>
              <a:rPr lang="ja-JP" altLang="en-US" dirty="0" smtClean="0"/>
              <a:t>（ａ）完成品メーカーのグローバル展開の影響</a:t>
            </a:r>
          </a:p>
        </p:txBody>
      </p:sp>
      <p:sp>
        <p:nvSpPr>
          <p:cNvPr id="52227" name="Rectangle 3"/>
          <p:cNvSpPr>
            <a:spLocks noGrp="1" noChangeArrowheads="1"/>
          </p:cNvSpPr>
          <p:nvPr>
            <p:ph idx="1"/>
          </p:nvPr>
        </p:nvSpPr>
        <p:spPr>
          <a:xfrm>
            <a:off x="468313" y="1700213"/>
            <a:ext cx="8229600" cy="5157787"/>
          </a:xfrm>
        </p:spPr>
        <p:txBody>
          <a:bodyPr>
            <a:normAutofit lnSpcReduction="10000"/>
          </a:bodyPr>
          <a:lstStyle/>
          <a:p>
            <a:pPr eaLnBrk="1" hangingPunct="1">
              <a:buFont typeface="Arial" pitchFamily="34" charset="0"/>
              <a:buChar char="•"/>
              <a:defRPr/>
            </a:pPr>
            <a:r>
              <a:rPr lang="ja-JP" altLang="en-US" dirty="0" smtClean="0"/>
              <a:t>契約上明確にできない長期的関係を海外に持ち込むことの無理（前述）</a:t>
            </a:r>
          </a:p>
          <a:p>
            <a:pPr lvl="1" eaLnBrk="1" hangingPunct="1">
              <a:buFont typeface="Arial" pitchFamily="34" charset="0"/>
              <a:buChar char="–"/>
              <a:defRPr/>
            </a:pPr>
            <a:r>
              <a:rPr lang="ja-JP" altLang="en-US" dirty="0" smtClean="0"/>
              <a:t>現地社会での契約，現地サプライヤーとの契約には，より明確な規定が求められる</a:t>
            </a:r>
          </a:p>
          <a:p>
            <a:pPr lvl="1" eaLnBrk="1" hangingPunct="1">
              <a:buFont typeface="Arial" pitchFamily="34" charset="0"/>
              <a:buChar char="–"/>
              <a:defRPr/>
            </a:pPr>
            <a:r>
              <a:rPr lang="ja-JP" altLang="en-US" dirty="0" smtClean="0"/>
              <a:t>日本のサプライヤーとの関係でも，承認図の利用などに問題が生じる</a:t>
            </a:r>
          </a:p>
          <a:p>
            <a:pPr lvl="1" eaLnBrk="1" hangingPunct="1">
              <a:buFont typeface="Arial" pitchFamily="34" charset="0"/>
              <a:buChar char="–"/>
              <a:defRPr/>
            </a:pPr>
            <a:r>
              <a:rPr lang="ja-JP" altLang="en-US" dirty="0" smtClean="0"/>
              <a:t>現地サプライヤーは進出した日系完成品メーカーとの取引比重が大きくないので，日系完成品メーカーに対する特別な対応を求めることが難しい</a:t>
            </a:r>
            <a:endParaRPr lang="en-US" altLang="ja-JP" dirty="0" smtClean="0"/>
          </a:p>
          <a:p>
            <a:pPr lvl="1" eaLnBrk="1" hangingPunct="1">
              <a:buFont typeface="Arial" pitchFamily="34" charset="0"/>
              <a:buChar char="–"/>
              <a:defRPr/>
            </a:pPr>
            <a:r>
              <a:rPr lang="ja-JP" altLang="en-US" dirty="0" smtClean="0"/>
              <a:t>海外企業との提携，海外企業の傘下入りによる調達方式の共通化</a:t>
            </a:r>
            <a:endParaRPr lang="en-US" altLang="ja-JP" dirty="0" smtClean="0"/>
          </a:p>
          <a:p>
            <a:pPr lvl="1" eaLnBrk="1" hangingPunct="1">
              <a:lnSpc>
                <a:spcPct val="90000"/>
              </a:lnSpc>
              <a:buFont typeface="Arial" pitchFamily="34" charset="0"/>
              <a:buChar char="–"/>
              <a:defRPr/>
            </a:pPr>
            <a:endParaRPr lang="ja-JP" altLang="en-US" dirty="0" smtClean="0"/>
          </a:p>
        </p:txBody>
      </p:sp>
      <p:sp>
        <p:nvSpPr>
          <p:cNvPr id="58372"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20371213-4BBF-42BC-AE04-71C9912EED26}" type="slidenum">
              <a:rPr kumimoji="0" lang="en-US" altLang="ja-JP" smtClean="0"/>
              <a:pPr eaLnBrk="1" hangingPunct="1"/>
              <a:t>44</a:t>
            </a:fld>
            <a:endParaRPr kumimoji="0" lang="en-US" altLang="ja-JP" smtClean="0"/>
          </a:p>
        </p:txBody>
      </p:sp>
    </p:spTree>
    <p:extLst>
      <p:ext uri="{BB962C8B-B14F-4D97-AF65-F5344CB8AC3E}">
        <p14:creationId xmlns:p14="http://schemas.microsoft.com/office/powerpoint/2010/main" val="231274885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8313" y="2492375"/>
            <a:ext cx="8243887" cy="877888"/>
          </a:xfrm>
        </p:spPr>
        <p:txBody>
          <a:bodyPr>
            <a:normAutofit fontScale="90000"/>
          </a:bodyPr>
          <a:lstStyle/>
          <a:p>
            <a:pPr eaLnBrk="1" hangingPunct="1">
              <a:defRPr/>
            </a:pPr>
            <a:r>
              <a:rPr lang="ja-JP" altLang="en-US" dirty="0" smtClean="0"/>
              <a:t>（ｂ）低成長下での部品取引オープン化とサプライヤーの選別強化</a:t>
            </a:r>
            <a:endParaRPr lang="ja-JP" altLang="en-US" dirty="0"/>
          </a:p>
        </p:txBody>
      </p:sp>
      <p:sp>
        <p:nvSpPr>
          <p:cNvPr id="59395" name="スライド番号プレースホルダ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1BDD3D8E-55CE-4946-A14B-8C15352B345B}" type="slidenum">
              <a:rPr kumimoji="0" lang="en-US" altLang="ja-JP" smtClean="0"/>
              <a:pPr eaLnBrk="1" hangingPunct="1"/>
              <a:t>45</a:t>
            </a:fld>
            <a:endParaRPr kumimoji="0" lang="en-US" altLang="ja-JP" smtClean="0"/>
          </a:p>
        </p:txBody>
      </p:sp>
    </p:spTree>
    <p:extLst>
      <p:ext uri="{BB962C8B-B14F-4D97-AF65-F5344CB8AC3E}">
        <p14:creationId xmlns:p14="http://schemas.microsoft.com/office/powerpoint/2010/main" val="300994571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z="4000" smtClean="0"/>
              <a:t>バブル期のサプライヤー・システム</a:t>
            </a:r>
          </a:p>
        </p:txBody>
      </p:sp>
      <p:sp>
        <p:nvSpPr>
          <p:cNvPr id="54275" name="Rectangle 3"/>
          <p:cNvSpPr>
            <a:spLocks noGrp="1" noChangeArrowheads="1"/>
          </p:cNvSpPr>
          <p:nvPr>
            <p:ph idx="1"/>
          </p:nvPr>
        </p:nvSpPr>
        <p:spPr>
          <a:xfrm>
            <a:off x="539750" y="1412875"/>
            <a:ext cx="8434388" cy="5111750"/>
          </a:xfrm>
        </p:spPr>
        <p:txBody>
          <a:bodyPr>
            <a:normAutofit fontScale="92500"/>
          </a:bodyPr>
          <a:lstStyle/>
          <a:p>
            <a:pPr eaLnBrk="1" hangingPunct="1">
              <a:buFont typeface="Arial" pitchFamily="34" charset="0"/>
              <a:buChar char="•"/>
              <a:defRPr/>
            </a:pPr>
            <a:r>
              <a:rPr lang="ja-JP" altLang="en-US" dirty="0" smtClean="0"/>
              <a:t>バブル期（</a:t>
            </a:r>
            <a:r>
              <a:rPr lang="en-US" altLang="ja-JP" dirty="0" smtClean="0"/>
              <a:t>1986</a:t>
            </a:r>
            <a:r>
              <a:rPr lang="ja-JP" altLang="en-US" dirty="0" smtClean="0"/>
              <a:t>年末から</a:t>
            </a:r>
            <a:r>
              <a:rPr lang="en-US" altLang="ja-JP" dirty="0" smtClean="0"/>
              <a:t>1991</a:t>
            </a:r>
            <a:r>
              <a:rPr lang="ja-JP" altLang="en-US" dirty="0" smtClean="0"/>
              <a:t>年初）に何が起こっていたか</a:t>
            </a:r>
          </a:p>
          <a:p>
            <a:pPr lvl="1" eaLnBrk="1" hangingPunct="1">
              <a:buFont typeface="Arial" pitchFamily="34" charset="0"/>
              <a:buChar char="–"/>
              <a:defRPr/>
            </a:pPr>
            <a:r>
              <a:rPr lang="ja-JP" altLang="en-US" dirty="0" smtClean="0"/>
              <a:t>行き過ぎた多品種・多仕様・小ロット化</a:t>
            </a:r>
          </a:p>
          <a:p>
            <a:pPr lvl="2" eaLnBrk="1" hangingPunct="1">
              <a:buFont typeface="Arial" pitchFamily="34" charset="0"/>
              <a:buChar char="•"/>
              <a:defRPr/>
            </a:pPr>
            <a:r>
              <a:rPr lang="ja-JP" altLang="en-US" dirty="0" smtClean="0"/>
              <a:t>売り上げは一部のモデルに集中</a:t>
            </a:r>
          </a:p>
          <a:p>
            <a:pPr lvl="1" eaLnBrk="1" hangingPunct="1">
              <a:buFont typeface="Arial" pitchFamily="34" charset="0"/>
              <a:buChar char="–"/>
              <a:defRPr/>
            </a:pPr>
            <a:r>
              <a:rPr lang="ja-JP" altLang="en-US" dirty="0" smtClean="0"/>
              <a:t>多品種・多仕様・小ロット化は部品サプライヤーが利益をあげる機会となる（植田</a:t>
            </a:r>
            <a:r>
              <a:rPr lang="en-US" altLang="ja-JP" dirty="0" smtClean="0"/>
              <a:t>[1995]</a:t>
            </a:r>
            <a:r>
              <a:rPr lang="ja-JP" altLang="en-US" dirty="0" err="1" smtClean="0"/>
              <a:t>，</a:t>
            </a:r>
            <a:r>
              <a:rPr lang="ja-JP" altLang="en-US" dirty="0" smtClean="0"/>
              <a:t>藤本</a:t>
            </a:r>
            <a:r>
              <a:rPr lang="en-US" altLang="ja-JP" dirty="0" smtClean="0"/>
              <a:t>[2001a]</a:t>
            </a:r>
            <a:r>
              <a:rPr lang="ja-JP" altLang="en-US" dirty="0" smtClean="0"/>
              <a:t>）</a:t>
            </a:r>
          </a:p>
          <a:p>
            <a:pPr lvl="2" eaLnBrk="1" hangingPunct="1">
              <a:buFont typeface="Arial" pitchFamily="34" charset="0"/>
              <a:buChar char="•"/>
              <a:defRPr/>
            </a:pPr>
            <a:r>
              <a:rPr lang="ja-JP" altLang="en-US" dirty="0" smtClean="0"/>
              <a:t>部品の開発は，単価引き下げ阻止・技術のブラックボックス化のチャンス</a:t>
            </a:r>
          </a:p>
          <a:p>
            <a:pPr lvl="1" eaLnBrk="1" hangingPunct="1">
              <a:buFont typeface="Arial" pitchFamily="34" charset="0"/>
              <a:buChar char="–"/>
              <a:defRPr/>
            </a:pPr>
            <a:r>
              <a:rPr lang="ja-JP" altLang="en-US" dirty="0" smtClean="0"/>
              <a:t>バブル崩壊後にそれでは採算が合わないことが露見</a:t>
            </a:r>
          </a:p>
          <a:p>
            <a:pPr eaLnBrk="1" hangingPunct="1">
              <a:buFont typeface="Arial" pitchFamily="34" charset="0"/>
              <a:buChar char="•"/>
              <a:defRPr/>
            </a:pPr>
            <a:r>
              <a:rPr lang="en-US" altLang="ja-JP" dirty="0" smtClean="0"/>
              <a:t>1990</a:t>
            </a:r>
            <a:r>
              <a:rPr lang="ja-JP" altLang="en-US" dirty="0" smtClean="0"/>
              <a:t>年代以後，各社はモデルとオプションの絞り込み，部品共通化に努力</a:t>
            </a:r>
          </a:p>
          <a:p>
            <a:pPr lvl="1" eaLnBrk="1" hangingPunct="1">
              <a:buFont typeface="Arial" pitchFamily="34" charset="0"/>
              <a:buChar char="–"/>
              <a:defRPr/>
            </a:pPr>
            <a:endParaRPr lang="en-US" altLang="ja-JP" dirty="0" smtClean="0"/>
          </a:p>
        </p:txBody>
      </p:sp>
      <p:sp>
        <p:nvSpPr>
          <p:cNvPr id="60420"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1876205E-B1E2-4DC6-9D9F-DD8604CA5874}" type="slidenum">
              <a:rPr kumimoji="0" lang="en-US" altLang="ja-JP" smtClean="0"/>
              <a:pPr eaLnBrk="1" hangingPunct="1"/>
              <a:t>46</a:t>
            </a:fld>
            <a:endParaRPr kumimoji="0" lang="en-US" altLang="ja-JP" smtClean="0"/>
          </a:p>
        </p:txBody>
      </p:sp>
    </p:spTree>
    <p:extLst>
      <p:ext uri="{BB962C8B-B14F-4D97-AF65-F5344CB8AC3E}">
        <p14:creationId xmlns:p14="http://schemas.microsoft.com/office/powerpoint/2010/main" val="307038994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bwMode="auto">
          <a:xfrm>
            <a:off x="468313" y="260350"/>
            <a:ext cx="8229600" cy="955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系列機能不全の例：日産自動車</a:t>
            </a:r>
          </a:p>
        </p:txBody>
      </p:sp>
      <p:sp>
        <p:nvSpPr>
          <p:cNvPr id="61443" name="Rectangle 3"/>
          <p:cNvSpPr>
            <a:spLocks noGrp="1" noChangeArrowheads="1"/>
          </p:cNvSpPr>
          <p:nvPr>
            <p:ph idx="1"/>
          </p:nvPr>
        </p:nvSpPr>
        <p:spPr bwMode="auto">
          <a:xfrm>
            <a:off x="457200" y="1341438"/>
            <a:ext cx="8229600" cy="5400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pPr>
            <a:r>
              <a:rPr lang="ja-JP" altLang="en-US" sz="2800" smtClean="0"/>
              <a:t>「日産の系列は機能していなかった」（カルロス・ゴーン）</a:t>
            </a:r>
          </a:p>
          <a:p>
            <a:pPr lvl="1" eaLnBrk="1" hangingPunct="1">
              <a:lnSpc>
                <a:spcPct val="90000"/>
              </a:lnSpc>
            </a:pPr>
            <a:r>
              <a:rPr lang="ja-JP" altLang="en-US" smtClean="0"/>
              <a:t>「系列を使い，立派に利益をだしているところもあるわけだから，単に日産のやり方がまずかったということだ」（</a:t>
            </a:r>
            <a:r>
              <a:rPr lang="en-US" altLang="ja-JP" smtClean="0"/>
              <a:t>『</a:t>
            </a:r>
            <a:r>
              <a:rPr lang="ja-JP" altLang="en-US" smtClean="0"/>
              <a:t>日経ビジネス</a:t>
            </a:r>
            <a:r>
              <a:rPr lang="en-US" altLang="ja-JP" smtClean="0"/>
              <a:t>』2000</a:t>
            </a:r>
            <a:r>
              <a:rPr lang="ja-JP" altLang="en-US" smtClean="0"/>
              <a:t>年</a:t>
            </a:r>
            <a:r>
              <a:rPr lang="en-US" altLang="ja-JP" smtClean="0"/>
              <a:t>11</a:t>
            </a:r>
            <a:r>
              <a:rPr lang="ja-JP" altLang="en-US" smtClean="0"/>
              <a:t>月</a:t>
            </a:r>
            <a:r>
              <a:rPr lang="en-US" altLang="ja-JP" smtClean="0"/>
              <a:t>3</a:t>
            </a:r>
            <a:r>
              <a:rPr lang="ja-JP" altLang="en-US" smtClean="0"/>
              <a:t>日）。</a:t>
            </a:r>
          </a:p>
          <a:p>
            <a:pPr eaLnBrk="1" hangingPunct="1">
              <a:lnSpc>
                <a:spcPct val="90000"/>
              </a:lnSpc>
            </a:pPr>
            <a:r>
              <a:rPr lang="ja-JP" altLang="en-US" sz="2800" smtClean="0"/>
              <a:t>サプライヤーに対する利益管理の成否（清</a:t>
            </a:r>
            <a:r>
              <a:rPr lang="en-US" altLang="ja-JP" sz="2800" smtClean="0"/>
              <a:t>[2005]</a:t>
            </a:r>
            <a:r>
              <a:rPr lang="ja-JP" altLang="en-US" sz="2800" smtClean="0"/>
              <a:t>）（図表</a:t>
            </a:r>
            <a:r>
              <a:rPr lang="en-US" altLang="ja-JP" sz="2800" smtClean="0"/>
              <a:t>5-2</a:t>
            </a:r>
            <a:r>
              <a:rPr lang="ja-JP" altLang="en-US" sz="2800" smtClean="0"/>
              <a:t>）</a:t>
            </a:r>
          </a:p>
          <a:p>
            <a:pPr lvl="1" eaLnBrk="1" hangingPunct="1">
              <a:lnSpc>
                <a:spcPct val="90000"/>
              </a:lnSpc>
            </a:pPr>
            <a:r>
              <a:rPr lang="en-US" altLang="ja-JP" smtClean="0"/>
              <a:t>1990</a:t>
            </a:r>
            <a:r>
              <a:rPr lang="ja-JP" altLang="en-US" smtClean="0"/>
              <a:t>年代前半の利益率</a:t>
            </a:r>
          </a:p>
          <a:p>
            <a:pPr lvl="2" eaLnBrk="1" hangingPunct="1">
              <a:lnSpc>
                <a:spcPct val="90000"/>
              </a:lnSpc>
            </a:pPr>
            <a:r>
              <a:rPr lang="ja-JP" altLang="en-US" smtClean="0"/>
              <a:t>完成車メーカー＜部品メーカー</a:t>
            </a:r>
          </a:p>
          <a:p>
            <a:pPr lvl="1" eaLnBrk="1" hangingPunct="1">
              <a:lnSpc>
                <a:spcPct val="90000"/>
              </a:lnSpc>
            </a:pPr>
            <a:r>
              <a:rPr lang="en-US" altLang="ja-JP" smtClean="0"/>
              <a:t>1990</a:t>
            </a:r>
            <a:r>
              <a:rPr lang="ja-JP" altLang="en-US" smtClean="0"/>
              <a:t>年代後半の利益率</a:t>
            </a:r>
          </a:p>
          <a:p>
            <a:pPr lvl="2" eaLnBrk="1" hangingPunct="1">
              <a:lnSpc>
                <a:spcPct val="90000"/>
              </a:lnSpc>
            </a:pPr>
            <a:r>
              <a:rPr lang="ja-JP" altLang="en-US" smtClean="0"/>
              <a:t>トヨタ，ホンダ：完成車メーカー＿＿部品メーカー。</a:t>
            </a:r>
            <a:r>
              <a:rPr lang="en-US" altLang="ja-JP" smtClean="0"/>
              <a:t/>
            </a:r>
            <a:br>
              <a:rPr lang="en-US" altLang="ja-JP" smtClean="0"/>
            </a:br>
            <a:r>
              <a:rPr lang="ja-JP" altLang="en-US" smtClean="0"/>
              <a:t>両方向上。</a:t>
            </a:r>
          </a:p>
          <a:p>
            <a:pPr lvl="2" eaLnBrk="1" hangingPunct="1">
              <a:lnSpc>
                <a:spcPct val="90000"/>
              </a:lnSpc>
            </a:pPr>
            <a:r>
              <a:rPr lang="ja-JP" altLang="en-US" smtClean="0"/>
              <a:t>日産：完成車メーカー＿＿部品メーカー。両方低迷。</a:t>
            </a:r>
          </a:p>
        </p:txBody>
      </p:sp>
      <p:sp>
        <p:nvSpPr>
          <p:cNvPr id="61444"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B886FDDB-E06B-4305-9DF5-CACBDC46B78B}" type="slidenum">
              <a:rPr kumimoji="0" lang="en-US" altLang="ja-JP" smtClean="0"/>
              <a:pPr eaLnBrk="1" hangingPunct="1"/>
              <a:t>47</a:t>
            </a:fld>
            <a:endParaRPr kumimoji="0" lang="en-US" altLang="ja-JP" smtClean="0"/>
          </a:p>
        </p:txBody>
      </p:sp>
    </p:spTree>
    <p:extLst>
      <p:ext uri="{BB962C8B-B14F-4D97-AF65-F5344CB8AC3E}">
        <p14:creationId xmlns:p14="http://schemas.microsoft.com/office/powerpoint/2010/main" val="112353545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57200" y="457200"/>
            <a:ext cx="8435975" cy="1171575"/>
          </a:xfrm>
        </p:spPr>
        <p:txBody>
          <a:bodyPr>
            <a:normAutofit fontScale="90000"/>
          </a:bodyPr>
          <a:lstStyle/>
          <a:p>
            <a:pPr eaLnBrk="1" hangingPunct="1">
              <a:defRPr/>
            </a:pPr>
            <a:r>
              <a:rPr lang="ja-JP" altLang="en-US" sz="4000" dirty="0" smtClean="0"/>
              <a:t>日産自動車リバイバル・プランとその結果としての系列スリム化</a:t>
            </a:r>
          </a:p>
        </p:txBody>
      </p:sp>
      <p:sp>
        <p:nvSpPr>
          <p:cNvPr id="62467" name="Rectangle 3"/>
          <p:cNvSpPr>
            <a:spLocks noGrp="1" noChangeArrowheads="1"/>
          </p:cNvSpPr>
          <p:nvPr>
            <p:ph idx="1"/>
          </p:nvPr>
        </p:nvSpPr>
        <p:spPr bwMode="auto">
          <a:xfrm>
            <a:off x="468313" y="1773238"/>
            <a:ext cx="8229600" cy="4751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pPr>
            <a:r>
              <a:rPr lang="en-US" altLang="ja-JP" sz="2800" smtClean="0"/>
              <a:t>1999</a:t>
            </a:r>
            <a:r>
              <a:rPr lang="ja-JP" altLang="en-US" sz="2800" smtClean="0"/>
              <a:t>年</a:t>
            </a:r>
            <a:r>
              <a:rPr lang="en-US" altLang="ja-JP" sz="2800" smtClean="0"/>
              <a:t>10</a:t>
            </a:r>
            <a:r>
              <a:rPr lang="ja-JP" altLang="en-US" sz="2800" smtClean="0"/>
              <a:t>月発表。以下のコミットメント</a:t>
            </a:r>
          </a:p>
          <a:p>
            <a:pPr lvl="1" eaLnBrk="1" hangingPunct="1">
              <a:lnSpc>
                <a:spcPct val="90000"/>
              </a:lnSpc>
            </a:pPr>
            <a:r>
              <a:rPr lang="en-US" altLang="ja-JP" sz="2400" smtClean="0"/>
              <a:t>2000</a:t>
            </a:r>
            <a:r>
              <a:rPr lang="ja-JP" altLang="en-US" sz="2400" smtClean="0"/>
              <a:t>年度における連結黒字化</a:t>
            </a:r>
          </a:p>
          <a:p>
            <a:pPr lvl="1" eaLnBrk="1" hangingPunct="1">
              <a:lnSpc>
                <a:spcPct val="90000"/>
              </a:lnSpc>
            </a:pPr>
            <a:r>
              <a:rPr lang="en-US" altLang="ja-JP" sz="2400" smtClean="0"/>
              <a:t>2002</a:t>
            </a:r>
            <a:r>
              <a:rPr lang="ja-JP" altLang="en-US" sz="2400" smtClean="0"/>
              <a:t>年度末までの営業利益率</a:t>
            </a:r>
            <a:r>
              <a:rPr lang="en-US" altLang="ja-JP" sz="2400" smtClean="0"/>
              <a:t>4.5%</a:t>
            </a:r>
            <a:r>
              <a:rPr lang="ja-JP" altLang="en-US" sz="2400" smtClean="0"/>
              <a:t>の達成</a:t>
            </a:r>
          </a:p>
          <a:p>
            <a:pPr lvl="1" eaLnBrk="1" hangingPunct="1">
              <a:lnSpc>
                <a:spcPct val="90000"/>
              </a:lnSpc>
            </a:pPr>
            <a:r>
              <a:rPr lang="ja-JP" altLang="en-US" sz="2400" smtClean="0"/>
              <a:t>自動車関連事業における連結有利子負債の</a:t>
            </a:r>
            <a:r>
              <a:rPr lang="en-US" altLang="ja-JP" sz="2400" smtClean="0"/>
              <a:t>7000</a:t>
            </a:r>
            <a:r>
              <a:rPr lang="ja-JP" altLang="en-US" sz="2400" smtClean="0"/>
              <a:t>億円以下への削減</a:t>
            </a:r>
          </a:p>
          <a:p>
            <a:pPr lvl="1" eaLnBrk="1" hangingPunct="1">
              <a:lnSpc>
                <a:spcPct val="90000"/>
              </a:lnSpc>
            </a:pPr>
            <a:r>
              <a:rPr lang="en-US" altLang="ja-JP" sz="2400" smtClean="0"/>
              <a:t>2002</a:t>
            </a:r>
            <a:r>
              <a:rPr lang="ja-JP" altLang="en-US" sz="2400" smtClean="0"/>
              <a:t>年</a:t>
            </a:r>
            <a:r>
              <a:rPr lang="en-US" altLang="ja-JP" sz="2400" smtClean="0"/>
              <a:t>3</a:t>
            </a:r>
            <a:r>
              <a:rPr lang="ja-JP" altLang="en-US" sz="2400" smtClean="0"/>
              <a:t>月で達成。</a:t>
            </a:r>
          </a:p>
          <a:p>
            <a:pPr eaLnBrk="1" hangingPunct="1">
              <a:lnSpc>
                <a:spcPct val="90000"/>
              </a:lnSpc>
            </a:pPr>
            <a:r>
              <a:rPr lang="ja-JP" altLang="en-US" sz="2800" smtClean="0"/>
              <a:t>購買コスト</a:t>
            </a:r>
            <a:r>
              <a:rPr lang="en-US" altLang="ja-JP" sz="2800" smtClean="0"/>
              <a:t>20%</a:t>
            </a:r>
            <a:r>
              <a:rPr lang="ja-JP" altLang="en-US" sz="2800" smtClean="0"/>
              <a:t>削減目標も達成</a:t>
            </a:r>
          </a:p>
          <a:p>
            <a:pPr lvl="1" eaLnBrk="1" hangingPunct="1">
              <a:lnSpc>
                <a:spcPct val="90000"/>
              </a:lnSpc>
            </a:pPr>
            <a:r>
              <a:rPr lang="ja-JP" altLang="en-US" sz="2400" smtClean="0"/>
              <a:t>部品・資材購買の集中化・グローバル化</a:t>
            </a:r>
          </a:p>
          <a:p>
            <a:pPr lvl="1" eaLnBrk="1" hangingPunct="1">
              <a:lnSpc>
                <a:spcPct val="90000"/>
              </a:lnSpc>
            </a:pPr>
            <a:r>
              <a:rPr lang="ja-JP" altLang="en-US" sz="2400" smtClean="0"/>
              <a:t>サプライヤー数を約半分に</a:t>
            </a:r>
          </a:p>
          <a:p>
            <a:pPr lvl="1" eaLnBrk="1" hangingPunct="1">
              <a:lnSpc>
                <a:spcPct val="90000"/>
              </a:lnSpc>
            </a:pPr>
            <a:r>
              <a:rPr lang="ja-JP" altLang="en-US" sz="2400" smtClean="0"/>
              <a:t>ルノーとの共同購入，サプライヤー共通化</a:t>
            </a:r>
          </a:p>
        </p:txBody>
      </p:sp>
      <p:sp>
        <p:nvSpPr>
          <p:cNvPr id="62468"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2CB17FBA-4095-43B8-B7D0-8F0EAE789968}" type="slidenum">
              <a:rPr kumimoji="0" lang="en-US" altLang="ja-JP" smtClean="0"/>
              <a:pPr eaLnBrk="1" hangingPunct="1"/>
              <a:t>48</a:t>
            </a:fld>
            <a:endParaRPr kumimoji="0" lang="en-US" altLang="ja-JP" smtClean="0"/>
          </a:p>
        </p:txBody>
      </p:sp>
    </p:spTree>
    <p:extLst>
      <p:ext uri="{BB962C8B-B14F-4D97-AF65-F5344CB8AC3E}">
        <p14:creationId xmlns:p14="http://schemas.microsoft.com/office/powerpoint/2010/main" val="67184771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タイトル 1"/>
          <p:cNvSpPr>
            <a:spLocks noGrp="1"/>
          </p:cNvSpPr>
          <p:nvPr>
            <p:ph type="title"/>
          </p:nvPr>
        </p:nvSpPr>
        <p:spPr>
          <a:xfrm>
            <a:off x="457200" y="404813"/>
            <a:ext cx="8435975" cy="1152525"/>
          </a:xfrm>
        </p:spPr>
        <p:txBody>
          <a:bodyPr>
            <a:normAutofit fontScale="90000"/>
          </a:bodyPr>
          <a:lstStyle/>
          <a:p>
            <a:pPr eaLnBrk="1" hangingPunct="1">
              <a:defRPr/>
            </a:pPr>
            <a:r>
              <a:rPr lang="ja-JP" altLang="en-US" dirty="0" smtClean="0"/>
              <a:t>自動車部品取引のオープン化（１）（近能</a:t>
            </a:r>
            <a:r>
              <a:rPr lang="en-US" altLang="ja-JP" dirty="0" smtClean="0"/>
              <a:t>[2003]</a:t>
            </a:r>
            <a:r>
              <a:rPr lang="ja-JP" altLang="en-US" dirty="0" smtClean="0"/>
              <a:t>）</a:t>
            </a:r>
          </a:p>
        </p:txBody>
      </p:sp>
      <p:sp>
        <p:nvSpPr>
          <p:cNvPr id="57347" name="コンテンツ プレースホルダ 3"/>
          <p:cNvSpPr>
            <a:spLocks noGrp="1"/>
          </p:cNvSpPr>
          <p:nvPr>
            <p:ph idx="1"/>
          </p:nvPr>
        </p:nvSpPr>
        <p:spPr>
          <a:xfrm>
            <a:off x="457200" y="1628775"/>
            <a:ext cx="8229600" cy="5040313"/>
          </a:xfrm>
        </p:spPr>
        <p:txBody>
          <a:bodyPr>
            <a:normAutofit lnSpcReduction="10000"/>
          </a:bodyPr>
          <a:lstStyle/>
          <a:p>
            <a:pPr eaLnBrk="1" hangingPunct="1">
              <a:buFont typeface="Arial" pitchFamily="34" charset="0"/>
              <a:buChar char="•"/>
              <a:defRPr/>
            </a:pPr>
            <a:r>
              <a:rPr lang="en-US" altLang="ja-JP" dirty="0" smtClean="0"/>
              <a:t>1987-99</a:t>
            </a:r>
            <a:r>
              <a:rPr lang="ja-JP" altLang="en-US" dirty="0" smtClean="0"/>
              <a:t>年：部品取引のオープン化</a:t>
            </a:r>
            <a:r>
              <a:rPr lang="en-US" altLang="ja-JP" dirty="0" smtClean="0"/>
              <a:t>(</a:t>
            </a:r>
            <a:r>
              <a:rPr lang="ja-JP" altLang="en-US" dirty="0" smtClean="0"/>
              <a:t>図表</a:t>
            </a:r>
            <a:r>
              <a:rPr lang="en-US" altLang="ja-JP" dirty="0" smtClean="0"/>
              <a:t>5-3)</a:t>
            </a:r>
          </a:p>
          <a:p>
            <a:pPr lvl="1" eaLnBrk="1" hangingPunct="1">
              <a:buFont typeface="Arial" pitchFamily="34" charset="0"/>
              <a:buChar char="–"/>
              <a:defRPr/>
            </a:pPr>
            <a:r>
              <a:rPr lang="ja-JP" altLang="en-US" dirty="0" smtClean="0"/>
              <a:t>完成車メーカーは部品当たり調達先数を増加させた</a:t>
            </a:r>
            <a:endParaRPr lang="en-US" altLang="ja-JP" dirty="0" smtClean="0"/>
          </a:p>
          <a:p>
            <a:pPr lvl="1" eaLnBrk="1" hangingPunct="1">
              <a:buFont typeface="Arial" pitchFamily="34" charset="0"/>
              <a:buChar char="–"/>
              <a:defRPr/>
            </a:pPr>
            <a:r>
              <a:rPr lang="ja-JP" altLang="en-US" dirty="0" smtClean="0"/>
              <a:t>部品サプライヤーは部品当たり納入先数を増加させた</a:t>
            </a:r>
            <a:endParaRPr lang="en-US" altLang="ja-JP" dirty="0" smtClean="0"/>
          </a:p>
          <a:p>
            <a:pPr lvl="1" eaLnBrk="1" hangingPunct="1">
              <a:buFont typeface="Arial" pitchFamily="34" charset="0"/>
              <a:buChar char="–"/>
              <a:defRPr/>
            </a:pPr>
            <a:r>
              <a:rPr lang="ja-JP" altLang="en-US" dirty="0" smtClean="0"/>
              <a:t>ホンダの変化</a:t>
            </a:r>
            <a:endParaRPr lang="en-US" altLang="ja-JP" dirty="0" smtClean="0"/>
          </a:p>
          <a:p>
            <a:pPr lvl="2" eaLnBrk="1" hangingPunct="1">
              <a:buFont typeface="Arial" pitchFamily="34" charset="0"/>
              <a:buChar char="•"/>
              <a:defRPr/>
            </a:pPr>
            <a:r>
              <a:rPr lang="ja-JP" altLang="en-US" dirty="0" smtClean="0"/>
              <a:t>後発なので部品サプライヤーの</a:t>
            </a:r>
            <a:r>
              <a:rPr lang="en-US" altLang="ja-JP" dirty="0" smtClean="0"/>
              <a:t>｢</a:t>
            </a:r>
            <a:r>
              <a:rPr lang="ja-JP" altLang="en-US" dirty="0" smtClean="0"/>
              <a:t>規模の経済性」確保のため調達先を絞る→生産拡大のため調達先を増やす</a:t>
            </a:r>
            <a:endParaRPr lang="en-US" altLang="ja-JP" dirty="0" smtClean="0"/>
          </a:p>
          <a:p>
            <a:pPr lvl="1" eaLnBrk="1" hangingPunct="1">
              <a:buFont typeface="Arial" pitchFamily="34" charset="0"/>
              <a:buChar char="–"/>
              <a:defRPr/>
            </a:pPr>
            <a:r>
              <a:rPr lang="ja-JP" altLang="en-US" dirty="0" smtClean="0"/>
              <a:t>日産の変化</a:t>
            </a:r>
            <a:endParaRPr lang="en-US" altLang="ja-JP" dirty="0" smtClean="0"/>
          </a:p>
          <a:p>
            <a:pPr lvl="2" eaLnBrk="1" hangingPunct="1">
              <a:buFont typeface="Arial" pitchFamily="34" charset="0"/>
              <a:buChar char="•"/>
              <a:defRPr/>
            </a:pPr>
            <a:r>
              <a:rPr lang="en-US" altLang="ja-JP" dirty="0" smtClean="0"/>
              <a:t>｢</a:t>
            </a:r>
            <a:r>
              <a:rPr lang="ja-JP" altLang="en-US" dirty="0" smtClean="0"/>
              <a:t>甘えの構造</a:t>
            </a:r>
            <a:r>
              <a:rPr lang="en-US" altLang="ja-JP" dirty="0" smtClean="0"/>
              <a:t>｣</a:t>
            </a:r>
            <a:r>
              <a:rPr lang="ja-JP" altLang="en-US" dirty="0" smtClean="0"/>
              <a:t>によるクローズドな取引→転換。しかし，十分な成果を上げずにリバイバル・プランに至る。</a:t>
            </a:r>
            <a:endParaRPr lang="en-US" altLang="ja-JP" dirty="0" smtClean="0"/>
          </a:p>
          <a:p>
            <a:pPr lvl="1" eaLnBrk="1" hangingPunct="1">
              <a:buFont typeface="Arial" pitchFamily="34" charset="0"/>
              <a:buChar char="–"/>
              <a:defRPr/>
            </a:pPr>
            <a:endParaRPr lang="ja-JP" altLang="en-US" dirty="0" smtClean="0"/>
          </a:p>
        </p:txBody>
      </p:sp>
      <p:sp>
        <p:nvSpPr>
          <p:cNvPr id="63492" name="スライド番号プレースホルダ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387FA874-26EE-4F81-8AB7-E72FFF79108D}" type="slidenum">
              <a:rPr kumimoji="0" lang="en-US" altLang="ja-JP" smtClean="0"/>
              <a:pPr eaLnBrk="1" hangingPunct="1"/>
              <a:t>49</a:t>
            </a:fld>
            <a:endParaRPr kumimoji="0" lang="en-US" altLang="ja-JP" smtClean="0"/>
          </a:p>
        </p:txBody>
      </p:sp>
    </p:spTree>
    <p:extLst>
      <p:ext uri="{BB962C8B-B14F-4D97-AF65-F5344CB8AC3E}">
        <p14:creationId xmlns:p14="http://schemas.microsoft.com/office/powerpoint/2010/main" val="40292750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ja-JP" sz="4000" smtClean="0"/>
              <a:t>A.</a:t>
            </a:r>
            <a:r>
              <a:rPr lang="ja-JP" altLang="en-US" sz="4000" smtClean="0"/>
              <a:t> </a:t>
            </a:r>
            <a:r>
              <a:rPr lang="en-US" altLang="ja-JP" sz="4000" smtClean="0"/>
              <a:t>D.</a:t>
            </a:r>
            <a:r>
              <a:rPr lang="ja-JP" altLang="en-US" sz="4000" smtClean="0"/>
              <a:t> チャンドラーによる「見える手」</a:t>
            </a:r>
            <a:r>
              <a:rPr lang="en-US" altLang="ja-JP" sz="4000" smtClean="0"/>
              <a:t>(visible hand)</a:t>
            </a:r>
            <a:r>
              <a:rPr lang="ja-JP" altLang="en-US" sz="4000" smtClean="0"/>
              <a:t>の経営史</a:t>
            </a:r>
          </a:p>
        </p:txBody>
      </p:sp>
      <p:sp>
        <p:nvSpPr>
          <p:cNvPr id="2" name="Rectangle 3"/>
          <p:cNvSpPr>
            <a:spLocks noGrp="1" noChangeArrowheads="1"/>
          </p:cNvSpPr>
          <p:nvPr>
            <p:ph idx="1"/>
          </p:nvPr>
        </p:nvSpPr>
        <p:spPr>
          <a:xfrm>
            <a:off x="457200" y="1628775"/>
            <a:ext cx="8229600" cy="4895850"/>
          </a:xfrm>
        </p:spPr>
        <p:txBody>
          <a:bodyPr>
            <a:normAutofit fontScale="92500"/>
          </a:bodyPr>
          <a:lstStyle/>
          <a:p>
            <a:pPr eaLnBrk="1" hangingPunct="1">
              <a:buFont typeface="Arial" pitchFamily="34" charset="0"/>
              <a:buChar char="•"/>
              <a:defRPr/>
            </a:pPr>
            <a:r>
              <a:rPr lang="ja-JP" altLang="en-US" sz="2800" dirty="0" smtClean="0"/>
              <a:t>（チャンドラー</a:t>
            </a:r>
            <a:r>
              <a:rPr lang="en-US" altLang="ja-JP" sz="2800" dirty="0" smtClean="0"/>
              <a:t>[1977=1979][1990=1993]</a:t>
            </a:r>
            <a:r>
              <a:rPr lang="ja-JP" altLang="en-US" sz="2800" dirty="0" smtClean="0"/>
              <a:t>）によるアメリカ経営史のとらえかた</a:t>
            </a:r>
          </a:p>
          <a:p>
            <a:pPr lvl="1" eaLnBrk="1" hangingPunct="1">
              <a:buFont typeface="Arial" pitchFamily="34" charset="0"/>
              <a:buChar char="–"/>
              <a:defRPr/>
            </a:pPr>
            <a:r>
              <a:rPr lang="ja-JP" altLang="en-US" sz="2400" dirty="0" smtClean="0"/>
              <a:t>市場の価格メカニズムという「見えざる手」による調整</a:t>
            </a:r>
          </a:p>
          <a:p>
            <a:pPr lvl="1" eaLnBrk="1" hangingPunct="1">
              <a:buFont typeface="Wingdings" pitchFamily="2" charset="2"/>
              <a:buNone/>
              <a:defRPr/>
            </a:pPr>
            <a:r>
              <a:rPr lang="ja-JP" altLang="en-US" sz="2400" dirty="0" smtClean="0"/>
              <a:t>　　↓</a:t>
            </a:r>
          </a:p>
          <a:p>
            <a:pPr lvl="1" eaLnBrk="1" hangingPunct="1">
              <a:buFont typeface="Arial" pitchFamily="34" charset="0"/>
              <a:buChar char="–"/>
              <a:defRPr/>
            </a:pPr>
            <a:r>
              <a:rPr lang="ja-JP" altLang="en-US" sz="2400" dirty="0" smtClean="0"/>
              <a:t>＿＿＿＿＿＿＿＿＿＿＿の権限という「見える手」による調整</a:t>
            </a:r>
          </a:p>
          <a:p>
            <a:pPr eaLnBrk="1" hangingPunct="1">
              <a:buFont typeface="Arial" pitchFamily="34" charset="0"/>
              <a:buChar char="•"/>
              <a:defRPr/>
            </a:pPr>
            <a:r>
              <a:rPr lang="ja-JP" altLang="en-US" sz="2800" dirty="0" smtClean="0"/>
              <a:t>その動力：統一市場を背景とした大量流通と大量生産</a:t>
            </a:r>
          </a:p>
          <a:p>
            <a:pPr lvl="1" eaLnBrk="1" hangingPunct="1">
              <a:buFont typeface="Arial" pitchFamily="34" charset="0"/>
              <a:buChar char="–"/>
              <a:defRPr/>
            </a:pPr>
            <a:r>
              <a:rPr lang="ja-JP" altLang="en-US" sz="2400" dirty="0" smtClean="0"/>
              <a:t>財の流れの規模と速度の増大</a:t>
            </a:r>
          </a:p>
          <a:p>
            <a:pPr eaLnBrk="1" hangingPunct="1">
              <a:buFont typeface="Arial" pitchFamily="34" charset="0"/>
              <a:buChar char="•"/>
              <a:defRPr/>
            </a:pPr>
            <a:r>
              <a:rPr lang="ja-JP" altLang="en-US" sz="2800" dirty="0" smtClean="0"/>
              <a:t>「見える手」の利益＝垂直統合の利益</a:t>
            </a:r>
          </a:p>
          <a:p>
            <a:pPr lvl="1" eaLnBrk="1" hangingPunct="1">
              <a:buFont typeface="Arial" pitchFamily="34" charset="0"/>
              <a:buChar char="–"/>
              <a:defRPr/>
            </a:pPr>
            <a:r>
              <a:rPr lang="ja-JP" altLang="en-US" sz="2400" dirty="0" smtClean="0"/>
              <a:t>規模の経済</a:t>
            </a:r>
          </a:p>
          <a:p>
            <a:pPr lvl="1" eaLnBrk="1" hangingPunct="1">
              <a:buFont typeface="Arial" pitchFamily="34" charset="0"/>
              <a:buChar char="–"/>
              <a:defRPr/>
            </a:pPr>
            <a:r>
              <a:rPr lang="ja-JP" altLang="en-US" sz="2400" dirty="0" smtClean="0"/>
              <a:t>範囲の経済</a:t>
            </a:r>
          </a:p>
          <a:p>
            <a:pPr lvl="1" eaLnBrk="1" hangingPunct="1">
              <a:buFont typeface="Arial" pitchFamily="34" charset="0"/>
              <a:buChar char="–"/>
              <a:defRPr/>
            </a:pPr>
            <a:r>
              <a:rPr lang="ja-JP" altLang="en-US" sz="2400" dirty="0" smtClean="0"/>
              <a:t>取引費用の節約</a:t>
            </a:r>
          </a:p>
        </p:txBody>
      </p:sp>
      <p:sp>
        <p:nvSpPr>
          <p:cNvPr id="18436"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E4C74B72-4B66-42B7-9FC6-D39D32933120}" type="slidenum">
              <a:rPr kumimoji="0" lang="en-US" altLang="ja-JP" smtClean="0"/>
              <a:pPr eaLnBrk="1" hangingPunct="1"/>
              <a:t>5</a:t>
            </a:fld>
            <a:endParaRPr kumimoji="0" lang="en-US" altLang="ja-JP"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468313" y="260350"/>
            <a:ext cx="8229600" cy="1152525"/>
          </a:xfrm>
        </p:spPr>
        <p:txBody>
          <a:bodyPr>
            <a:normAutofit fontScale="90000"/>
          </a:bodyPr>
          <a:lstStyle/>
          <a:p>
            <a:pPr eaLnBrk="1" hangingPunct="1">
              <a:defRPr/>
            </a:pPr>
            <a:r>
              <a:rPr lang="ja-JP" altLang="en-US" dirty="0" smtClean="0"/>
              <a:t>自動車部品取引のオープン化（２）（近能</a:t>
            </a:r>
            <a:r>
              <a:rPr lang="en-US" altLang="ja-JP" dirty="0" smtClean="0"/>
              <a:t>[2004]</a:t>
            </a:r>
            <a:r>
              <a:rPr lang="ja-JP" altLang="en-US" dirty="0" smtClean="0"/>
              <a:t>）</a:t>
            </a:r>
          </a:p>
        </p:txBody>
      </p:sp>
      <p:sp>
        <p:nvSpPr>
          <p:cNvPr id="58371" name="コンテンツ プレースホルダ 2"/>
          <p:cNvSpPr>
            <a:spLocks noGrp="1"/>
          </p:cNvSpPr>
          <p:nvPr>
            <p:ph idx="1"/>
          </p:nvPr>
        </p:nvSpPr>
        <p:spPr>
          <a:xfrm>
            <a:off x="468313" y="1628775"/>
            <a:ext cx="8229600" cy="5040313"/>
          </a:xfrm>
        </p:spPr>
        <p:txBody>
          <a:bodyPr>
            <a:normAutofit lnSpcReduction="10000"/>
          </a:bodyPr>
          <a:lstStyle/>
          <a:p>
            <a:pPr eaLnBrk="1" hangingPunct="1">
              <a:buFont typeface="Arial" pitchFamily="34" charset="0"/>
              <a:buChar char="•"/>
              <a:defRPr/>
            </a:pPr>
            <a:r>
              <a:rPr lang="en-US" altLang="ja-JP" dirty="0" smtClean="0"/>
              <a:t>1993-2002</a:t>
            </a:r>
            <a:r>
              <a:rPr lang="ja-JP" altLang="en-US" dirty="0" smtClean="0"/>
              <a:t>年：やや異なる姿でのオープン化（図表</a:t>
            </a:r>
            <a:r>
              <a:rPr lang="en-US" altLang="ja-JP" dirty="0" smtClean="0"/>
              <a:t>5-4</a:t>
            </a:r>
            <a:r>
              <a:rPr lang="ja-JP" altLang="en-US" dirty="0" smtClean="0"/>
              <a:t>）</a:t>
            </a:r>
            <a:endParaRPr lang="en-US" altLang="ja-JP" dirty="0" smtClean="0"/>
          </a:p>
          <a:p>
            <a:pPr lvl="1" eaLnBrk="1" hangingPunct="1">
              <a:buFont typeface="Arial" pitchFamily="34" charset="0"/>
              <a:buChar char="–"/>
              <a:defRPr/>
            </a:pPr>
            <a:r>
              <a:rPr lang="ja-JP" altLang="en-US" dirty="0" smtClean="0"/>
              <a:t>完成車メーカーは部品当たり調達先数を</a:t>
            </a:r>
            <a:r>
              <a:rPr lang="ja-JP" altLang="en-US" u="sng" dirty="0" smtClean="0"/>
              <a:t>減少</a:t>
            </a:r>
            <a:r>
              <a:rPr lang="ja-JP" altLang="en-US" dirty="0" smtClean="0"/>
              <a:t>させた：とくに日産で減少</a:t>
            </a:r>
            <a:endParaRPr lang="en-US" altLang="ja-JP" dirty="0" smtClean="0"/>
          </a:p>
          <a:p>
            <a:pPr lvl="1" eaLnBrk="1" hangingPunct="1">
              <a:buFont typeface="Arial" pitchFamily="34" charset="0"/>
              <a:buChar char="–"/>
              <a:defRPr/>
            </a:pPr>
            <a:r>
              <a:rPr lang="ja-JP" altLang="en-US" dirty="0" smtClean="0"/>
              <a:t>部品サプライヤーは部品当たり納入先数を</a:t>
            </a:r>
            <a:r>
              <a:rPr lang="ja-JP" altLang="en-US" u="sng" dirty="0" smtClean="0"/>
              <a:t>増加</a:t>
            </a:r>
            <a:r>
              <a:rPr lang="ja-JP" altLang="en-US" dirty="0" smtClean="0"/>
              <a:t>させた</a:t>
            </a:r>
          </a:p>
          <a:p>
            <a:pPr lvl="1" eaLnBrk="1" hangingPunct="1">
              <a:buFont typeface="Arial" pitchFamily="34" charset="0"/>
              <a:buChar char="–"/>
              <a:defRPr/>
            </a:pPr>
            <a:r>
              <a:rPr lang="ja-JP" altLang="en-US" dirty="0" smtClean="0"/>
              <a:t>サプライヤー・システムごとの平均オーバーラップ比率の推移（図表</a:t>
            </a:r>
            <a:r>
              <a:rPr lang="en-US" altLang="ja-JP" dirty="0" smtClean="0"/>
              <a:t>5-5</a:t>
            </a:r>
            <a:r>
              <a:rPr lang="ja-JP" altLang="en-US" dirty="0" smtClean="0"/>
              <a:t>）：トヨタ系，日産系の数値が上昇</a:t>
            </a:r>
            <a:endParaRPr lang="en-US" altLang="ja-JP" dirty="0" smtClean="0"/>
          </a:p>
          <a:p>
            <a:pPr eaLnBrk="1" hangingPunct="1">
              <a:buFont typeface="Arial" pitchFamily="34" charset="0"/>
              <a:buChar char="•"/>
              <a:defRPr/>
            </a:pPr>
            <a:r>
              <a:rPr lang="ja-JP" altLang="en-US" dirty="0" smtClean="0"/>
              <a:t>オープン化は，優秀な一部のサプライヤーとの取引関係強化とあいまって進む</a:t>
            </a:r>
          </a:p>
        </p:txBody>
      </p:sp>
      <p:sp>
        <p:nvSpPr>
          <p:cNvPr id="64516"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83F592CF-1925-4C8F-827A-71F026F1D74A}" type="slidenum">
              <a:rPr kumimoji="0" lang="en-US" altLang="ja-JP" smtClean="0"/>
              <a:pPr eaLnBrk="1" hangingPunct="1"/>
              <a:t>50</a:t>
            </a:fld>
            <a:endParaRPr kumimoji="0" lang="en-US" altLang="ja-JP" smtClean="0"/>
          </a:p>
        </p:txBody>
      </p:sp>
    </p:spTree>
    <p:extLst>
      <p:ext uri="{BB962C8B-B14F-4D97-AF65-F5344CB8AC3E}">
        <p14:creationId xmlns:p14="http://schemas.microsoft.com/office/powerpoint/2010/main" val="184015508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タイトル 1"/>
          <p:cNvSpPr>
            <a:spLocks noGrp="1"/>
          </p:cNvSpPr>
          <p:nvPr>
            <p:ph type="title"/>
          </p:nvPr>
        </p:nvSpPr>
        <p:spPr bwMode="auto">
          <a:xfrm>
            <a:off x="468313" y="2420938"/>
            <a:ext cx="8243887" cy="8778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（ｃ）モジュール化の影響</a:t>
            </a:r>
          </a:p>
        </p:txBody>
      </p:sp>
      <p:sp>
        <p:nvSpPr>
          <p:cNvPr id="65539" name="スライド番号プレースホルダ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5FDF5392-878B-4313-80C1-806D22E0A2DA}" type="slidenum">
              <a:rPr kumimoji="0" lang="en-US" altLang="ja-JP" smtClean="0"/>
              <a:pPr eaLnBrk="1" hangingPunct="1"/>
              <a:t>51</a:t>
            </a:fld>
            <a:endParaRPr kumimoji="0" lang="en-US" altLang="ja-JP" smtClean="0"/>
          </a:p>
        </p:txBody>
      </p:sp>
    </p:spTree>
    <p:extLst>
      <p:ext uri="{BB962C8B-B14F-4D97-AF65-F5344CB8AC3E}">
        <p14:creationId xmlns:p14="http://schemas.microsoft.com/office/powerpoint/2010/main" val="312130929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z="4000" smtClean="0"/>
              <a:t>アーキテクチャの概念（藤本</a:t>
            </a:r>
            <a:r>
              <a:rPr lang="en-US" altLang="ja-JP" sz="4000" smtClean="0"/>
              <a:t>[2001b][2003][2004])</a:t>
            </a:r>
          </a:p>
        </p:txBody>
      </p:sp>
      <p:sp>
        <p:nvSpPr>
          <p:cNvPr id="66563" name="Rectangle 3"/>
          <p:cNvSpPr>
            <a:spLocks noGrp="1" noChangeArrowheads="1"/>
          </p:cNvSpPr>
          <p:nvPr>
            <p:ph idx="1"/>
          </p:nvPr>
        </p:nvSpPr>
        <p:spPr bwMode="auto">
          <a:xfrm>
            <a:off x="457200" y="1773238"/>
            <a:ext cx="8229600" cy="45354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基本概念としてのアーキテクチャ：以下に関する基本的設計構想のこと</a:t>
            </a:r>
          </a:p>
          <a:p>
            <a:pPr lvl="1" eaLnBrk="1" hangingPunct="1"/>
            <a:r>
              <a:rPr lang="ja-JP" altLang="en-US" smtClean="0"/>
              <a:t>どのように製品を構成部品や工程に分割し，そこに製品機能を配分するか</a:t>
            </a:r>
          </a:p>
          <a:p>
            <a:pPr lvl="1" eaLnBrk="1" hangingPunct="1"/>
            <a:r>
              <a:rPr lang="ja-JP" altLang="en-US" smtClean="0"/>
              <a:t>部品・工程間のインターフェースをいかに設計・調整するか</a:t>
            </a:r>
          </a:p>
          <a:p>
            <a:pPr eaLnBrk="1" hangingPunct="1"/>
            <a:endParaRPr lang="en-US" altLang="ja-JP" smtClean="0"/>
          </a:p>
        </p:txBody>
      </p:sp>
      <p:sp>
        <p:nvSpPr>
          <p:cNvPr id="66564"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75CF5664-9AC4-4723-8BD0-723D427CE73E}" type="slidenum">
              <a:rPr kumimoji="0" lang="en-US" altLang="ja-JP" smtClean="0"/>
              <a:pPr eaLnBrk="1" hangingPunct="1"/>
              <a:t>52</a:t>
            </a:fld>
            <a:endParaRPr kumimoji="0" lang="en-US" altLang="ja-JP" smtClean="0"/>
          </a:p>
        </p:txBody>
      </p:sp>
    </p:spTree>
    <p:extLst>
      <p:ext uri="{BB962C8B-B14F-4D97-AF65-F5344CB8AC3E}">
        <p14:creationId xmlns:p14="http://schemas.microsoft.com/office/powerpoint/2010/main" val="207298215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bwMode="auto">
          <a:xfrm>
            <a:off x="457200" y="457200"/>
            <a:ext cx="8362950" cy="884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アーキテクチャの分類軸（図表</a:t>
            </a:r>
            <a:r>
              <a:rPr lang="en-US" altLang="ja-JP" smtClean="0"/>
              <a:t>5-6</a:t>
            </a:r>
            <a:r>
              <a:rPr lang="ja-JP" altLang="en-US" smtClean="0"/>
              <a:t>）</a:t>
            </a:r>
          </a:p>
        </p:txBody>
      </p:sp>
      <p:sp>
        <p:nvSpPr>
          <p:cNvPr id="61443" name="Rectangle 3"/>
          <p:cNvSpPr>
            <a:spLocks noGrp="1" noChangeArrowheads="1"/>
          </p:cNvSpPr>
          <p:nvPr>
            <p:ph idx="1"/>
          </p:nvPr>
        </p:nvSpPr>
        <p:spPr>
          <a:xfrm>
            <a:off x="395288" y="1773238"/>
            <a:ext cx="8291512" cy="4824412"/>
          </a:xfrm>
        </p:spPr>
        <p:txBody>
          <a:bodyPr>
            <a:normAutofit lnSpcReduction="10000"/>
          </a:bodyPr>
          <a:lstStyle/>
          <a:p>
            <a:pPr eaLnBrk="1" hangingPunct="1">
              <a:lnSpc>
                <a:spcPct val="90000"/>
              </a:lnSpc>
              <a:buFont typeface="Arial" pitchFamily="34" charset="0"/>
              <a:buChar char="•"/>
              <a:defRPr/>
            </a:pPr>
            <a:r>
              <a:rPr lang="ja-JP" altLang="en-US" dirty="0" smtClean="0"/>
              <a:t>第一の軸：部品や部分的工程の機能と構造の関係</a:t>
            </a:r>
          </a:p>
          <a:p>
            <a:pPr lvl="1" eaLnBrk="1" hangingPunct="1">
              <a:lnSpc>
                <a:spcPct val="90000"/>
              </a:lnSpc>
              <a:buFont typeface="Arial" pitchFamily="34" charset="0"/>
              <a:buChar char="–"/>
              <a:defRPr/>
            </a:pPr>
            <a:r>
              <a:rPr lang="ja-JP" altLang="en-US" dirty="0" smtClean="0"/>
              <a:t>モジュラー・アーキテクチャ：機能と構造の関係が１対１になっている</a:t>
            </a:r>
          </a:p>
          <a:p>
            <a:pPr lvl="1" eaLnBrk="1" hangingPunct="1">
              <a:lnSpc>
                <a:spcPct val="90000"/>
              </a:lnSpc>
              <a:buFont typeface="Arial" pitchFamily="34" charset="0"/>
              <a:buChar char="–"/>
              <a:defRPr/>
            </a:pPr>
            <a:r>
              <a:rPr lang="ja-JP" altLang="en-US" dirty="0" smtClean="0"/>
              <a:t>インテグラル・アーキテクチャ：機能と構造の関係が錯綜している</a:t>
            </a:r>
          </a:p>
          <a:p>
            <a:pPr eaLnBrk="1" hangingPunct="1">
              <a:lnSpc>
                <a:spcPct val="90000"/>
              </a:lnSpc>
              <a:buFont typeface="Arial" pitchFamily="34" charset="0"/>
              <a:buChar char="•"/>
              <a:defRPr/>
            </a:pPr>
            <a:r>
              <a:rPr lang="ja-JP" altLang="en-US" dirty="0" smtClean="0"/>
              <a:t>第二の軸：部品間・工程間のインターフェース</a:t>
            </a:r>
          </a:p>
          <a:p>
            <a:pPr lvl="1" eaLnBrk="1" hangingPunct="1">
              <a:lnSpc>
                <a:spcPct val="90000"/>
              </a:lnSpc>
              <a:buFont typeface="Arial" pitchFamily="34" charset="0"/>
              <a:buChar char="–"/>
              <a:defRPr/>
            </a:pPr>
            <a:r>
              <a:rPr lang="ja-JP" altLang="en-US" dirty="0" smtClean="0"/>
              <a:t>オープン・アーキテクチャ：インターフェースが業界標準</a:t>
            </a:r>
          </a:p>
          <a:p>
            <a:pPr lvl="1" eaLnBrk="1" hangingPunct="1">
              <a:lnSpc>
                <a:spcPct val="90000"/>
              </a:lnSpc>
              <a:buFont typeface="Arial" pitchFamily="34" charset="0"/>
              <a:buChar char="–"/>
              <a:defRPr/>
            </a:pPr>
            <a:r>
              <a:rPr lang="ja-JP" altLang="en-US" dirty="0" smtClean="0"/>
              <a:t>クローズ・アーキテクチャ：インターフェース設計ルールが１社，または１企業グループで閉じている</a:t>
            </a:r>
          </a:p>
        </p:txBody>
      </p:sp>
      <p:sp>
        <p:nvSpPr>
          <p:cNvPr id="67588"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C739B918-A03D-4F62-8D0C-74E14C40AFA6}" type="slidenum">
              <a:rPr kumimoji="0" lang="en-US" altLang="ja-JP" smtClean="0"/>
              <a:pPr eaLnBrk="1" hangingPunct="1"/>
              <a:t>53</a:t>
            </a:fld>
            <a:endParaRPr kumimoji="0" lang="en-US" altLang="ja-JP" smtClean="0"/>
          </a:p>
        </p:txBody>
      </p:sp>
    </p:spTree>
    <p:extLst>
      <p:ext uri="{BB962C8B-B14F-4D97-AF65-F5344CB8AC3E}">
        <p14:creationId xmlns:p14="http://schemas.microsoft.com/office/powerpoint/2010/main" val="101439392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395288" y="549275"/>
            <a:ext cx="8569325" cy="1143000"/>
          </a:xfrm>
        </p:spPr>
        <p:txBody>
          <a:bodyPr>
            <a:normAutofit fontScale="90000"/>
          </a:bodyPr>
          <a:lstStyle/>
          <a:p>
            <a:pPr eaLnBrk="1" hangingPunct="1">
              <a:defRPr/>
            </a:pPr>
            <a:r>
              <a:rPr lang="ja-JP" altLang="en-US" sz="4000" dirty="0" smtClean="0"/>
              <a:t>アーキテクチャの基本タイプ（藤本</a:t>
            </a:r>
            <a:r>
              <a:rPr lang="en-US" altLang="ja-JP" sz="4000" dirty="0" smtClean="0"/>
              <a:t>[2004]</a:t>
            </a:r>
            <a:r>
              <a:rPr lang="ja-JP" altLang="en-US" sz="4000" dirty="0" smtClean="0"/>
              <a:t>）</a:t>
            </a:r>
          </a:p>
        </p:txBody>
      </p:sp>
      <p:sp>
        <p:nvSpPr>
          <p:cNvPr id="68611" name="スライド番号プレースホルダ 3"/>
          <p:cNvSpPr>
            <a:spLocks noGrp="1"/>
          </p:cNvSpPr>
          <p:nvPr>
            <p:ph type="sldNum" sz="quarter" idx="12"/>
          </p:nvPr>
        </p:nvSpPr>
        <p:spPr bwMode="auto">
          <a:xfrm>
            <a:off x="6804025" y="6237288"/>
            <a:ext cx="21336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F20083ED-949C-4CAC-A82C-8E75F1BD9754}" type="slidenum">
              <a:rPr kumimoji="0" lang="en-US" altLang="ja-JP" smtClean="0"/>
              <a:pPr eaLnBrk="1" hangingPunct="1"/>
              <a:t>54</a:t>
            </a:fld>
            <a:endParaRPr kumimoji="0" lang="en-US" altLang="ja-JP" smtClean="0"/>
          </a:p>
        </p:txBody>
      </p:sp>
      <p:graphicFrame>
        <p:nvGraphicFramePr>
          <p:cNvPr id="269385" name="Group 73"/>
          <p:cNvGraphicFramePr>
            <a:graphicFrameLocks noGrp="1"/>
          </p:cNvGraphicFramePr>
          <p:nvPr/>
        </p:nvGraphicFramePr>
        <p:xfrm>
          <a:off x="611188" y="1484313"/>
          <a:ext cx="7704137" cy="4765700"/>
        </p:xfrm>
        <a:graphic>
          <a:graphicData uri="http://schemas.openxmlformats.org/drawingml/2006/table">
            <a:tbl>
              <a:tblPr/>
              <a:tblGrid>
                <a:gridCol w="759089"/>
                <a:gridCol w="3405185"/>
                <a:gridCol w="3539863"/>
              </a:tblGrid>
              <a:tr h="62044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ja-JP" sz="2000" b="0" i="0" u="none" strike="noStrike" cap="none" normalizeH="0" baseline="0" dirty="0" smtClean="0">
                        <a:ln>
                          <a:noFill/>
                        </a:ln>
                        <a:solidFill>
                          <a:schemeClr val="tx1"/>
                        </a:solidFill>
                        <a:effectLst/>
                        <a:latin typeface="Arial" charset="0"/>
                        <a:ea typeface="ＭＳ Ｐゴシック" pitchFamily="50" charset="-128"/>
                      </a:endParaRPr>
                    </a:p>
                  </a:txBody>
                  <a:tcPr marL="91439" marR="91439"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0" i="0" u="none" strike="noStrike" cap="none" normalizeH="0" baseline="0" dirty="0" smtClean="0">
                          <a:ln>
                            <a:noFill/>
                          </a:ln>
                          <a:solidFill>
                            <a:schemeClr val="tx1"/>
                          </a:solidFill>
                          <a:effectLst/>
                          <a:latin typeface="Arial" charset="0"/>
                          <a:ea typeface="ＭＳ Ｐゴシック" pitchFamily="50" charset="-128"/>
                        </a:rPr>
                        <a:t>インテグラル（擦り合わせ）</a:t>
                      </a:r>
                    </a:p>
                  </a:txBody>
                  <a:tcPr marL="91439" marR="91439"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0" i="0" u="none" strike="noStrike" cap="none" normalizeH="0" baseline="0" dirty="0" smtClean="0">
                          <a:ln>
                            <a:noFill/>
                          </a:ln>
                          <a:solidFill>
                            <a:schemeClr val="tx1"/>
                          </a:solidFill>
                          <a:effectLst/>
                          <a:latin typeface="Arial" charset="0"/>
                          <a:ea typeface="ＭＳ Ｐゴシック" pitchFamily="50" charset="-128"/>
                        </a:rPr>
                        <a:t>モジュラー（組み合わせ）</a:t>
                      </a:r>
                    </a:p>
                  </a:txBody>
                  <a:tcPr marL="91439" marR="91439"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214">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0" i="0" u="none" strike="noStrike" cap="none" normalizeH="0" baseline="0" dirty="0" smtClean="0">
                          <a:ln>
                            <a:noFill/>
                          </a:ln>
                          <a:solidFill>
                            <a:schemeClr val="tx1"/>
                          </a:solidFill>
                          <a:effectLst/>
                          <a:latin typeface="Arial" charset="0"/>
                          <a:ea typeface="ＭＳ Ｐゴシック" pitchFamily="50" charset="-128"/>
                        </a:rPr>
                        <a:t>クローズド（囲い込み）</a:t>
                      </a:r>
                    </a:p>
                  </a:txBody>
                  <a:tcPr marL="91439" marR="91439"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0" i="0" u="none" strike="noStrike" cap="none" normalizeH="0" baseline="0" dirty="0" smtClean="0">
                          <a:ln>
                            <a:noFill/>
                          </a:ln>
                          <a:solidFill>
                            <a:schemeClr val="tx1"/>
                          </a:solidFill>
                          <a:effectLst/>
                          <a:latin typeface="Arial" charset="0"/>
                          <a:ea typeface="ＭＳ Ｐゴシック" pitchFamily="50" charset="-128"/>
                        </a:rPr>
                        <a:t>クローズド・インテグラル型</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0" i="0" u="none" strike="noStrike" cap="none" normalizeH="0" baseline="0" dirty="0" smtClean="0">
                          <a:ln>
                            <a:noFill/>
                          </a:ln>
                          <a:solidFill>
                            <a:schemeClr val="tx1"/>
                          </a:solidFill>
                          <a:effectLst/>
                          <a:latin typeface="Arial" charset="0"/>
                          <a:ea typeface="ＭＳ Ｐゴシック" pitchFamily="50" charset="-128"/>
                        </a:rPr>
                        <a:t>自動車</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0" i="0" u="none" strike="noStrike" cap="none" normalizeH="0" baseline="0" dirty="0" smtClean="0">
                          <a:ln>
                            <a:noFill/>
                          </a:ln>
                          <a:solidFill>
                            <a:schemeClr val="tx1"/>
                          </a:solidFill>
                          <a:effectLst/>
                          <a:latin typeface="Arial" charset="0"/>
                          <a:ea typeface="ＭＳ Ｐゴシック" pitchFamily="50" charset="-128"/>
                        </a:rPr>
                        <a:t>オートバイ</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0" i="0" u="none" strike="noStrike" cap="none" normalizeH="0" baseline="0" dirty="0" smtClean="0">
                          <a:ln>
                            <a:noFill/>
                          </a:ln>
                          <a:solidFill>
                            <a:schemeClr val="tx1"/>
                          </a:solidFill>
                          <a:effectLst/>
                          <a:latin typeface="Arial" charset="0"/>
                          <a:ea typeface="ＭＳ Ｐゴシック" pitchFamily="50" charset="-128"/>
                        </a:rPr>
                        <a:t>軽薄短小型家電</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0" i="0" u="none" strike="noStrike" cap="none" normalizeH="0" baseline="0" dirty="0" smtClean="0">
                          <a:ln>
                            <a:noFill/>
                          </a:ln>
                          <a:solidFill>
                            <a:schemeClr val="tx1"/>
                          </a:solidFill>
                          <a:effectLst/>
                          <a:latin typeface="Arial" charset="0"/>
                          <a:ea typeface="ＭＳ Ｐゴシック" pitchFamily="50" charset="-128"/>
                        </a:rPr>
                        <a:t>ゲームソフト　他</a:t>
                      </a:r>
                    </a:p>
                  </a:txBody>
                  <a:tcPr marL="91439" marR="91439"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0" i="0" u="none" strike="noStrike" cap="none" normalizeH="0" baseline="0" dirty="0" smtClean="0">
                          <a:ln>
                            <a:noFill/>
                          </a:ln>
                          <a:solidFill>
                            <a:schemeClr val="tx1"/>
                          </a:solidFill>
                          <a:effectLst/>
                          <a:latin typeface="Arial" charset="0"/>
                          <a:ea typeface="ＭＳ Ｐゴシック" pitchFamily="50" charset="-128"/>
                        </a:rPr>
                        <a:t>メインフレーム</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0" i="0" u="none" strike="noStrike" cap="none" normalizeH="0" baseline="0" dirty="0" smtClean="0">
                          <a:ln>
                            <a:noFill/>
                          </a:ln>
                          <a:solidFill>
                            <a:schemeClr val="tx1"/>
                          </a:solidFill>
                          <a:effectLst/>
                          <a:latin typeface="Arial" charset="0"/>
                          <a:ea typeface="ＭＳ Ｐゴシック" pitchFamily="50" charset="-128"/>
                        </a:rPr>
                        <a:t>工作機械</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0" i="0" u="none" strike="noStrike" cap="none" normalizeH="0" baseline="0" dirty="0" smtClean="0">
                          <a:ln>
                            <a:noFill/>
                          </a:ln>
                          <a:solidFill>
                            <a:schemeClr val="tx1"/>
                          </a:solidFill>
                          <a:effectLst/>
                          <a:latin typeface="Arial" charset="0"/>
                          <a:ea typeface="ＭＳ Ｐゴシック" pitchFamily="50" charset="-128"/>
                        </a:rPr>
                        <a:t>レゴ　他</a:t>
                      </a:r>
                    </a:p>
                  </a:txBody>
                  <a:tcPr marL="91439" marR="91439"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25012">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0" i="0" u="none" strike="noStrike" cap="none" normalizeH="0" baseline="0" dirty="0" smtClean="0">
                          <a:ln>
                            <a:noFill/>
                          </a:ln>
                          <a:solidFill>
                            <a:schemeClr val="tx1"/>
                          </a:solidFill>
                          <a:effectLst/>
                          <a:latin typeface="Arial" charset="0"/>
                          <a:ea typeface="ＭＳ Ｐゴシック" pitchFamily="50" charset="-128"/>
                        </a:rPr>
                        <a:t>オープン（業界標準）</a:t>
                      </a:r>
                    </a:p>
                  </a:txBody>
                  <a:tcPr marL="91439" marR="91439"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ja-JP" sz="2000" b="0" i="0" u="none" strike="noStrike" cap="none" normalizeH="0" baseline="0" dirty="0" smtClean="0">
                        <a:ln>
                          <a:noFill/>
                        </a:ln>
                        <a:solidFill>
                          <a:schemeClr val="tx1"/>
                        </a:solidFill>
                        <a:effectLst/>
                        <a:latin typeface="Arial" charset="0"/>
                        <a:ea typeface="ＭＳ Ｐゴシック" pitchFamily="50" charset="-128"/>
                      </a:endParaRPr>
                    </a:p>
                  </a:txBody>
                  <a:tcPr marL="91439" marR="91439"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0" i="0" u="none" strike="noStrike" cap="none" normalizeH="0" baseline="0" dirty="0" smtClean="0">
                          <a:ln>
                            <a:noFill/>
                          </a:ln>
                          <a:solidFill>
                            <a:schemeClr val="tx1"/>
                          </a:solidFill>
                          <a:effectLst/>
                          <a:latin typeface="Arial" charset="0"/>
                          <a:ea typeface="ＭＳ Ｐゴシック" pitchFamily="50" charset="-128"/>
                        </a:rPr>
                        <a:t>オープン・モジュール型</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0" i="0" u="none" strike="noStrike" cap="none" normalizeH="0" baseline="0" dirty="0" smtClean="0">
                          <a:ln>
                            <a:noFill/>
                          </a:ln>
                          <a:solidFill>
                            <a:schemeClr val="tx1"/>
                          </a:solidFill>
                          <a:effectLst/>
                          <a:latin typeface="Arial" charset="0"/>
                          <a:ea typeface="ＭＳ Ｐゴシック" pitchFamily="50" charset="-128"/>
                        </a:rPr>
                        <a:t>パソコン・システム</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0" i="0" u="none" strike="noStrike" cap="none" normalizeH="0" baseline="0" dirty="0" smtClean="0">
                          <a:ln>
                            <a:noFill/>
                          </a:ln>
                          <a:solidFill>
                            <a:schemeClr val="tx1"/>
                          </a:solidFill>
                          <a:effectLst/>
                          <a:latin typeface="Arial" charset="0"/>
                          <a:ea typeface="ＭＳ Ｐゴシック" pitchFamily="50" charset="-128"/>
                        </a:rPr>
                        <a:t>パソコン本体</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0" i="0" u="none" strike="noStrike" cap="none" normalizeH="0" baseline="0" dirty="0" smtClean="0">
                          <a:ln>
                            <a:noFill/>
                          </a:ln>
                          <a:solidFill>
                            <a:schemeClr val="tx1"/>
                          </a:solidFill>
                          <a:effectLst/>
                          <a:latin typeface="Arial" charset="0"/>
                          <a:ea typeface="ＭＳ Ｐゴシック" pitchFamily="50" charset="-128"/>
                        </a:rPr>
                        <a:t>インターネット製品</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0" i="0" u="none" strike="noStrike" cap="none" normalizeH="0" baseline="0" dirty="0" smtClean="0">
                          <a:ln>
                            <a:noFill/>
                          </a:ln>
                          <a:solidFill>
                            <a:schemeClr val="tx1"/>
                          </a:solidFill>
                          <a:effectLst/>
                          <a:latin typeface="Arial" charset="0"/>
                          <a:ea typeface="ＭＳ Ｐゴシック" pitchFamily="50" charset="-128"/>
                        </a:rPr>
                        <a:t>自転車</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0" i="0" u="none" strike="noStrike" cap="none" normalizeH="0" baseline="0" dirty="0" smtClean="0">
                          <a:ln>
                            <a:noFill/>
                          </a:ln>
                          <a:solidFill>
                            <a:schemeClr val="tx1"/>
                          </a:solidFill>
                          <a:effectLst/>
                          <a:latin typeface="Arial" charset="0"/>
                          <a:ea typeface="ＭＳ Ｐゴシック" pitchFamily="50" charset="-128"/>
                        </a:rPr>
                        <a:t>ある種の新金融商品　他</a:t>
                      </a:r>
                    </a:p>
                  </a:txBody>
                  <a:tcPr marL="91439" marR="91439"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8631" name="Line 63"/>
          <p:cNvSpPr>
            <a:spLocks noChangeShapeType="1"/>
          </p:cNvSpPr>
          <p:nvPr/>
        </p:nvSpPr>
        <p:spPr bwMode="auto">
          <a:xfrm>
            <a:off x="1476375" y="6165850"/>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Tree>
    <p:extLst>
      <p:ext uri="{BB962C8B-B14F-4D97-AF65-F5344CB8AC3E}">
        <p14:creationId xmlns:p14="http://schemas.microsoft.com/office/powerpoint/2010/main" val="203742626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bwMode="auto">
          <a:xfrm>
            <a:off x="539750" y="457200"/>
            <a:ext cx="8147050" cy="1027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z="2800" smtClean="0"/>
              <a:t>日本のサプライヤー・システムはクローズド・インテグラル型アーキテクチャと親和的（藤本</a:t>
            </a:r>
            <a:r>
              <a:rPr lang="en-US" altLang="ja-JP" sz="2800" smtClean="0"/>
              <a:t>[2004]</a:t>
            </a:r>
            <a:r>
              <a:rPr lang="ja-JP" altLang="en-US" sz="2800" smtClean="0"/>
              <a:t>）</a:t>
            </a:r>
          </a:p>
        </p:txBody>
      </p:sp>
      <p:sp>
        <p:nvSpPr>
          <p:cNvPr id="2" name="Rectangle 3"/>
          <p:cNvSpPr>
            <a:spLocks noGrp="1" noChangeArrowheads="1"/>
          </p:cNvSpPr>
          <p:nvPr>
            <p:ph idx="1"/>
          </p:nvPr>
        </p:nvSpPr>
        <p:spPr>
          <a:xfrm>
            <a:off x="468313" y="1557338"/>
            <a:ext cx="8229600" cy="5111750"/>
          </a:xfrm>
        </p:spPr>
        <p:txBody>
          <a:bodyPr>
            <a:normAutofit fontScale="77500" lnSpcReduction="20000"/>
          </a:bodyPr>
          <a:lstStyle/>
          <a:p>
            <a:pPr eaLnBrk="1" hangingPunct="1">
              <a:lnSpc>
                <a:spcPct val="120000"/>
              </a:lnSpc>
              <a:buFont typeface="Arial" pitchFamily="34" charset="0"/>
              <a:buChar char="•"/>
              <a:defRPr/>
            </a:pPr>
            <a:r>
              <a:rPr lang="ja-JP" altLang="en-US" sz="2800" dirty="0" smtClean="0"/>
              <a:t>モジュール化（アーキテクチャをモジュラー型にすること）の利点</a:t>
            </a:r>
            <a:endParaRPr lang="en-US" altLang="ja-JP" sz="2800" dirty="0" smtClean="0"/>
          </a:p>
          <a:p>
            <a:pPr lvl="1" eaLnBrk="1" hangingPunct="1">
              <a:lnSpc>
                <a:spcPct val="120000"/>
              </a:lnSpc>
              <a:buFont typeface="Arial" pitchFamily="34" charset="0"/>
              <a:buChar char="–"/>
              <a:defRPr/>
            </a:pPr>
            <a:r>
              <a:rPr lang="ja-JP" altLang="en-US" sz="2400" dirty="0" smtClean="0"/>
              <a:t>モジュールの「組み合わせ」により多様な製品を開発できる</a:t>
            </a:r>
            <a:endParaRPr lang="en-US" altLang="ja-JP" sz="2400" dirty="0" smtClean="0"/>
          </a:p>
          <a:p>
            <a:pPr lvl="1" eaLnBrk="1" hangingPunct="1">
              <a:lnSpc>
                <a:spcPct val="120000"/>
              </a:lnSpc>
              <a:buFont typeface="Arial" pitchFamily="34" charset="0"/>
              <a:buChar char="–"/>
              <a:defRPr/>
            </a:pPr>
            <a:r>
              <a:rPr lang="ja-JP" altLang="en-US" sz="2400" dirty="0" smtClean="0"/>
              <a:t>モジュールごとに独立した開発作業が可能になり，開発効率が上がる</a:t>
            </a:r>
            <a:endParaRPr lang="en-US" altLang="ja-JP" sz="2400" dirty="0" smtClean="0"/>
          </a:p>
          <a:p>
            <a:pPr eaLnBrk="1" hangingPunct="1">
              <a:lnSpc>
                <a:spcPct val="120000"/>
              </a:lnSpc>
              <a:buFont typeface="Arial" pitchFamily="34" charset="0"/>
              <a:buChar char="•"/>
              <a:defRPr/>
            </a:pPr>
            <a:r>
              <a:rPr lang="ja-JP" altLang="en-US" sz="2800" dirty="0" smtClean="0"/>
              <a:t>モジュール化しきれない，クローズド・インテグラルアーキテクチャ製品</a:t>
            </a:r>
          </a:p>
          <a:p>
            <a:pPr lvl="1" eaLnBrk="1" hangingPunct="1">
              <a:lnSpc>
                <a:spcPct val="120000"/>
              </a:lnSpc>
              <a:buFont typeface="Arial" pitchFamily="34" charset="0"/>
              <a:buChar char="–"/>
              <a:defRPr/>
            </a:pPr>
            <a:r>
              <a:rPr kumimoji="0" lang="ja-JP" altLang="en-US" sz="2400" dirty="0" smtClean="0"/>
              <a:t>部品あるいは生産工程の設計パラメータを相互に調整することが必要（すりあわせ）</a:t>
            </a:r>
          </a:p>
          <a:p>
            <a:pPr lvl="1" eaLnBrk="1" hangingPunct="1">
              <a:lnSpc>
                <a:spcPct val="120000"/>
              </a:lnSpc>
              <a:buFont typeface="Arial" pitchFamily="34" charset="0"/>
              <a:buChar char="–"/>
              <a:defRPr/>
            </a:pPr>
            <a:r>
              <a:rPr kumimoji="0" lang="ja-JP" altLang="en-US" sz="2400" dirty="0" smtClean="0"/>
              <a:t>最適設計された専用部品や専用工程が必要</a:t>
            </a:r>
          </a:p>
          <a:p>
            <a:pPr eaLnBrk="1" hangingPunct="1">
              <a:lnSpc>
                <a:spcPct val="120000"/>
              </a:lnSpc>
              <a:buFont typeface="Arial" pitchFamily="34" charset="0"/>
              <a:buChar char="•"/>
              <a:defRPr/>
            </a:pPr>
            <a:r>
              <a:rPr kumimoji="0" lang="ja-JP" altLang="en-US" sz="2800" dirty="0" smtClean="0"/>
              <a:t>日本のサプライヤー・システムと＿＿＿＿＿＿＿＿＿＿＿＿＿＿アーキテクチャ製品の親和性</a:t>
            </a:r>
          </a:p>
          <a:p>
            <a:pPr lvl="1" eaLnBrk="1" hangingPunct="1">
              <a:lnSpc>
                <a:spcPct val="120000"/>
              </a:lnSpc>
              <a:buFont typeface="Arial" pitchFamily="34" charset="0"/>
              <a:buChar char="–"/>
              <a:defRPr/>
            </a:pPr>
            <a:r>
              <a:rPr kumimoji="0" lang="ja-JP" altLang="en-US" sz="2400" dirty="0" smtClean="0"/>
              <a:t>企業間での情報共有と濃密なコミュニケーションは，長期継続取引関係の中で可能となる</a:t>
            </a:r>
          </a:p>
          <a:p>
            <a:pPr lvl="1" eaLnBrk="1" hangingPunct="1">
              <a:lnSpc>
                <a:spcPct val="120000"/>
              </a:lnSpc>
              <a:buFont typeface="Arial" pitchFamily="34" charset="0"/>
              <a:buChar char="–"/>
              <a:defRPr/>
            </a:pPr>
            <a:r>
              <a:rPr kumimoji="0" lang="ja-JP" altLang="en-US" sz="2400" dirty="0" smtClean="0"/>
              <a:t>限定のない＿＿＿＿＿＿＿＿＿＿＿＿＿＿＿＿＿＿は最適設計を促す</a:t>
            </a:r>
          </a:p>
          <a:p>
            <a:pPr lvl="1" eaLnBrk="1" hangingPunct="1">
              <a:buFont typeface="Arial" pitchFamily="34" charset="0"/>
              <a:buChar char="–"/>
              <a:defRPr/>
            </a:pPr>
            <a:endParaRPr lang="en-US" altLang="ja-JP" sz="2400" dirty="0" smtClean="0"/>
          </a:p>
        </p:txBody>
      </p:sp>
      <p:sp>
        <p:nvSpPr>
          <p:cNvPr id="69636"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DA9C92C4-F5BD-42C9-84B7-2BEBA179AABC}" type="slidenum">
              <a:rPr kumimoji="0" lang="en-US" altLang="ja-JP" smtClean="0"/>
              <a:pPr eaLnBrk="1" hangingPunct="1"/>
              <a:t>55</a:t>
            </a:fld>
            <a:endParaRPr kumimoji="0" lang="en-US" altLang="ja-JP" smtClean="0"/>
          </a:p>
        </p:txBody>
      </p:sp>
    </p:spTree>
    <p:extLst>
      <p:ext uri="{BB962C8B-B14F-4D97-AF65-F5344CB8AC3E}">
        <p14:creationId xmlns:p14="http://schemas.microsoft.com/office/powerpoint/2010/main" val="33021910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タイトル 1"/>
          <p:cNvSpPr>
            <a:spLocks noGrp="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モジュール化の潮流（１）</a:t>
            </a:r>
          </a:p>
        </p:txBody>
      </p:sp>
      <p:sp>
        <p:nvSpPr>
          <p:cNvPr id="3" name="コンテンツ プレースホルダ 2"/>
          <p:cNvSpPr>
            <a:spLocks noGrp="1"/>
          </p:cNvSpPr>
          <p:nvPr>
            <p:ph idx="1"/>
          </p:nvPr>
        </p:nvSpPr>
        <p:spPr>
          <a:xfrm>
            <a:off x="468313" y="1268413"/>
            <a:ext cx="8229600" cy="5589587"/>
          </a:xfrm>
        </p:spPr>
        <p:txBody>
          <a:bodyPr>
            <a:normAutofit fontScale="85000" lnSpcReduction="20000"/>
          </a:bodyPr>
          <a:lstStyle/>
          <a:p>
            <a:pPr eaLnBrk="1" hangingPunct="1">
              <a:lnSpc>
                <a:spcPct val="120000"/>
              </a:lnSpc>
              <a:buFont typeface="Arial" pitchFamily="34" charset="0"/>
              <a:buChar char="•"/>
              <a:defRPr/>
            </a:pPr>
            <a:r>
              <a:rPr lang="ja-JP" altLang="en-US" dirty="0" smtClean="0"/>
              <a:t>アーキテクチャーの転換</a:t>
            </a:r>
          </a:p>
          <a:p>
            <a:pPr lvl="1" eaLnBrk="1" hangingPunct="1">
              <a:lnSpc>
                <a:spcPct val="120000"/>
              </a:lnSpc>
              <a:buFont typeface="Arial" pitchFamily="34" charset="0"/>
              <a:buChar char="–"/>
              <a:defRPr/>
            </a:pPr>
            <a:r>
              <a:rPr lang="ja-JP" altLang="en-US" dirty="0" smtClean="0"/>
              <a:t>ハード最適化でなくソフトウェアで制御する</a:t>
            </a:r>
            <a:endParaRPr lang="en-US" altLang="ja-JP" dirty="0" smtClean="0"/>
          </a:p>
          <a:p>
            <a:pPr lvl="2" eaLnBrk="1" hangingPunct="1">
              <a:lnSpc>
                <a:spcPct val="120000"/>
              </a:lnSpc>
              <a:buFont typeface="Arial" pitchFamily="34" charset="0"/>
              <a:buChar char="–"/>
              <a:defRPr/>
            </a:pPr>
            <a:r>
              <a:rPr lang="ja-JP" altLang="en-US" dirty="0" smtClean="0"/>
              <a:t>マイクロ・コントロール・ユニット（</a:t>
            </a:r>
            <a:r>
              <a:rPr lang="en-US" altLang="ja-JP" dirty="0" smtClean="0"/>
              <a:t>MCU)</a:t>
            </a:r>
            <a:r>
              <a:rPr lang="ja-JP" altLang="en-US" dirty="0" smtClean="0"/>
              <a:t>とファームウェアの組み込み</a:t>
            </a:r>
            <a:r>
              <a:rPr lang="en-US" altLang="ja-JP" dirty="0" smtClean="0"/>
              <a:t>(</a:t>
            </a:r>
            <a:r>
              <a:rPr lang="ja-JP" altLang="en-US" dirty="0" smtClean="0"/>
              <a:t>小川</a:t>
            </a:r>
            <a:r>
              <a:rPr lang="en-US" altLang="ja-JP" dirty="0" smtClean="0"/>
              <a:t>[2007]</a:t>
            </a:r>
            <a:r>
              <a:rPr lang="ja-JP" altLang="en-US" dirty="0" smtClean="0"/>
              <a:t>）による電気・電子機器のモジュール化（図表</a:t>
            </a:r>
            <a:r>
              <a:rPr lang="en-US" altLang="ja-JP" dirty="0" smtClean="0"/>
              <a:t>5-7)</a:t>
            </a:r>
          </a:p>
          <a:p>
            <a:pPr lvl="2" eaLnBrk="1" hangingPunct="1">
              <a:lnSpc>
                <a:spcPct val="120000"/>
              </a:lnSpc>
              <a:buFont typeface="Arial" pitchFamily="34" charset="0"/>
              <a:buChar char="–"/>
              <a:defRPr/>
            </a:pPr>
            <a:r>
              <a:rPr lang="ja-JP" altLang="en-US" dirty="0" smtClean="0"/>
              <a:t>日本企業がインテグラル型の新製品を出しても，モジュール化されて価格が低下し，コスト競争で勝てなくなる。</a:t>
            </a:r>
            <a:endParaRPr lang="en-US" altLang="ja-JP" dirty="0" smtClean="0"/>
          </a:p>
          <a:p>
            <a:pPr lvl="2" eaLnBrk="1" hangingPunct="1">
              <a:lnSpc>
                <a:spcPct val="120000"/>
              </a:lnSpc>
              <a:buFontTx/>
              <a:buNone/>
              <a:defRPr/>
            </a:pPr>
            <a:r>
              <a:rPr lang="en-US" altLang="ja-JP" dirty="0" smtClean="0"/>
              <a:t>※MCU</a:t>
            </a:r>
            <a:r>
              <a:rPr lang="ja-JP" altLang="en-US" dirty="0" smtClean="0"/>
              <a:t>：中央演算機能，メモリー機能，入出力回路，周辺制御回路などを集積して一つのチップに集積したもの</a:t>
            </a:r>
            <a:endParaRPr lang="en-US" altLang="ja-JP" dirty="0" smtClean="0"/>
          </a:p>
          <a:p>
            <a:pPr lvl="2" eaLnBrk="1" hangingPunct="1">
              <a:lnSpc>
                <a:spcPct val="120000"/>
              </a:lnSpc>
              <a:buFontTx/>
              <a:buNone/>
              <a:defRPr/>
            </a:pPr>
            <a:r>
              <a:rPr lang="en-US" altLang="ja-JP" dirty="0" smtClean="0"/>
              <a:t>※</a:t>
            </a:r>
            <a:r>
              <a:rPr lang="ja-JP" altLang="en-US" dirty="0" smtClean="0"/>
              <a:t>ファームウェア：コンピュータシステムを組み込んだ電子機器本体を動作させるために組み込まれるソフトウェア</a:t>
            </a:r>
            <a:r>
              <a:rPr lang="en-US" altLang="ja-JP" dirty="0" smtClean="0"/>
              <a:t>(</a:t>
            </a:r>
            <a:r>
              <a:rPr lang="ja-JP" altLang="en-US" dirty="0" smtClean="0"/>
              <a:t>組み込みソフトウェア</a:t>
            </a:r>
            <a:r>
              <a:rPr lang="en-US" altLang="ja-JP" dirty="0" smtClean="0"/>
              <a:t>)</a:t>
            </a:r>
            <a:r>
              <a:rPr lang="ja-JP" altLang="en-US" dirty="0" smtClean="0"/>
              <a:t>。一般にフラッシュ・メモリーなどの</a:t>
            </a:r>
            <a:r>
              <a:rPr lang="en-US" altLang="ja-JP" dirty="0" smtClean="0"/>
              <a:t>ROM</a:t>
            </a:r>
            <a:r>
              <a:rPr lang="ja-JP" altLang="en-US" dirty="0" smtClean="0"/>
              <a:t>に格納される。</a:t>
            </a:r>
            <a:endParaRPr lang="en-US" altLang="ja-JP" dirty="0" smtClean="0"/>
          </a:p>
          <a:p>
            <a:pPr eaLnBrk="1" hangingPunct="1">
              <a:lnSpc>
                <a:spcPct val="120000"/>
              </a:lnSpc>
              <a:buFont typeface="Arial" pitchFamily="34" charset="0"/>
              <a:buChar char="•"/>
              <a:defRPr/>
            </a:pPr>
            <a:r>
              <a:rPr lang="ja-JP" altLang="en-US" dirty="0"/>
              <a:t>オープン・モジュラーの領域でのビジネス・モデル台頭</a:t>
            </a:r>
          </a:p>
          <a:p>
            <a:pPr lvl="1" eaLnBrk="1" hangingPunct="1">
              <a:lnSpc>
                <a:spcPct val="120000"/>
              </a:lnSpc>
              <a:buFont typeface="Arial" pitchFamily="34" charset="0"/>
              <a:buChar char="–"/>
              <a:defRPr/>
            </a:pPr>
            <a:r>
              <a:rPr lang="en-US" altLang="ja-JP" dirty="0"/>
              <a:t>IT</a:t>
            </a:r>
            <a:r>
              <a:rPr lang="ja-JP" altLang="en-US" dirty="0"/>
              <a:t>産業：</a:t>
            </a:r>
            <a:r>
              <a:rPr lang="ja-JP" altLang="en-US" dirty="0" smtClean="0"/>
              <a:t>パソコン，</a:t>
            </a:r>
            <a:r>
              <a:rPr lang="en-US" altLang="ja-JP" dirty="0" smtClean="0"/>
              <a:t>IT</a:t>
            </a:r>
            <a:r>
              <a:rPr lang="ja-JP" altLang="en-US" dirty="0" smtClean="0"/>
              <a:t>機器，ソフトウェア，情報</a:t>
            </a:r>
            <a:r>
              <a:rPr lang="ja-JP" altLang="en-US" dirty="0"/>
              <a:t>システム</a:t>
            </a:r>
          </a:p>
          <a:p>
            <a:pPr lvl="1" eaLnBrk="1" hangingPunct="1">
              <a:lnSpc>
                <a:spcPct val="120000"/>
              </a:lnSpc>
              <a:buFont typeface="Arial" pitchFamily="34" charset="0"/>
              <a:buChar char="–"/>
              <a:defRPr/>
            </a:pPr>
            <a:r>
              <a:rPr lang="en-US" altLang="ja-JP" dirty="0"/>
              <a:t>IT</a:t>
            </a:r>
            <a:r>
              <a:rPr lang="ja-JP" altLang="en-US" dirty="0"/>
              <a:t>利用</a:t>
            </a:r>
            <a:r>
              <a:rPr lang="ja-JP" altLang="en-US" dirty="0" smtClean="0"/>
              <a:t>産業：ネットビジネス，金融</a:t>
            </a:r>
            <a:r>
              <a:rPr lang="ja-JP" altLang="en-US" dirty="0"/>
              <a:t>（デリバティブなど）</a:t>
            </a:r>
          </a:p>
          <a:p>
            <a:pPr lvl="2" eaLnBrk="1" hangingPunct="1">
              <a:lnSpc>
                <a:spcPct val="120000"/>
              </a:lnSpc>
              <a:buFontTx/>
              <a:buNone/>
              <a:defRPr/>
            </a:pPr>
            <a:endParaRPr lang="en-US" altLang="ja-JP" dirty="0" smtClean="0"/>
          </a:p>
          <a:p>
            <a:pPr eaLnBrk="1" hangingPunct="1">
              <a:buFont typeface="Arial" pitchFamily="34" charset="0"/>
              <a:buChar char="•"/>
              <a:defRPr/>
            </a:pPr>
            <a:endParaRPr lang="ja-JP" altLang="en-US" dirty="0"/>
          </a:p>
        </p:txBody>
      </p:sp>
      <p:sp>
        <p:nvSpPr>
          <p:cNvPr id="70660"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CE691E87-5F09-496B-84B2-4B8FA2126153}" type="slidenum">
              <a:rPr kumimoji="0" lang="en-US" altLang="ja-JP" smtClean="0"/>
              <a:pPr eaLnBrk="1" hangingPunct="1"/>
              <a:t>56</a:t>
            </a:fld>
            <a:endParaRPr kumimoji="0" lang="en-US" altLang="ja-JP" smtClean="0"/>
          </a:p>
        </p:txBody>
      </p:sp>
    </p:spTree>
    <p:extLst>
      <p:ext uri="{BB962C8B-B14F-4D97-AF65-F5344CB8AC3E}">
        <p14:creationId xmlns:p14="http://schemas.microsoft.com/office/powerpoint/2010/main" val="66992564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タイトル 1"/>
          <p:cNvSpPr>
            <a:spLocks noGrp="1"/>
          </p:cNvSpPr>
          <p:nvPr>
            <p:ph type="title"/>
          </p:nvPr>
        </p:nvSpPr>
        <p:spPr bwMode="auto">
          <a:xfrm>
            <a:off x="468313" y="333375"/>
            <a:ext cx="7543800" cy="1003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モジュール化の潮流（２）</a:t>
            </a:r>
          </a:p>
        </p:txBody>
      </p:sp>
      <p:sp>
        <p:nvSpPr>
          <p:cNvPr id="3" name="コンテンツ プレースホルダ 2"/>
          <p:cNvSpPr>
            <a:spLocks noGrp="1"/>
          </p:cNvSpPr>
          <p:nvPr>
            <p:ph idx="1"/>
          </p:nvPr>
        </p:nvSpPr>
        <p:spPr>
          <a:xfrm>
            <a:off x="395288" y="1030288"/>
            <a:ext cx="8229600" cy="5711825"/>
          </a:xfrm>
          <a:solidFill>
            <a:schemeClr val="bg1"/>
          </a:solidFill>
        </p:spPr>
        <p:txBody>
          <a:bodyPr>
            <a:normAutofit fontScale="62500" lnSpcReduction="20000"/>
          </a:bodyPr>
          <a:lstStyle/>
          <a:p>
            <a:pPr eaLnBrk="1" hangingPunct="1">
              <a:lnSpc>
                <a:spcPct val="120000"/>
              </a:lnSpc>
              <a:buFont typeface="Arial" pitchFamily="34" charset="0"/>
              <a:buChar char="•"/>
              <a:defRPr/>
            </a:pPr>
            <a:r>
              <a:rPr lang="ja-JP" altLang="en-US" dirty="0" smtClean="0"/>
              <a:t>中国製造業による「アーキテクチャの換骨奪胎＝擬似モジュール化」の台頭（藤本</a:t>
            </a:r>
            <a:r>
              <a:rPr lang="en-US" altLang="ja-JP" dirty="0" smtClean="0"/>
              <a:t>[2004]</a:t>
            </a:r>
            <a:r>
              <a:rPr lang="ja-JP" altLang="en-US" dirty="0" err="1" smtClean="0"/>
              <a:t>，</a:t>
            </a:r>
            <a:r>
              <a:rPr lang="ja-JP" altLang="en-US" dirty="0" smtClean="0"/>
              <a:t>丸川</a:t>
            </a:r>
            <a:r>
              <a:rPr lang="en-US" altLang="ja-JP" dirty="0" smtClean="0"/>
              <a:t>[2007]</a:t>
            </a:r>
            <a:r>
              <a:rPr lang="ja-JP" altLang="en-US" dirty="0" smtClean="0"/>
              <a:t>など）</a:t>
            </a:r>
          </a:p>
          <a:p>
            <a:pPr lvl="1" eaLnBrk="1" hangingPunct="1">
              <a:lnSpc>
                <a:spcPct val="120000"/>
              </a:lnSpc>
              <a:buFont typeface="Arial" pitchFamily="34" charset="0"/>
              <a:buChar char="–"/>
              <a:defRPr/>
            </a:pPr>
            <a:r>
              <a:rPr lang="ja-JP" altLang="en-US" dirty="0" smtClean="0"/>
              <a:t>クローズド・インテグラル製品を，多少の無理や品質低下があってもモジュール化してしまう</a:t>
            </a:r>
          </a:p>
          <a:p>
            <a:pPr lvl="1" eaLnBrk="1" hangingPunct="1">
              <a:lnSpc>
                <a:spcPct val="120000"/>
              </a:lnSpc>
              <a:buFont typeface="Arial" pitchFamily="34" charset="0"/>
              <a:buChar char="–"/>
              <a:defRPr/>
            </a:pPr>
            <a:r>
              <a:rPr lang="ja-JP" altLang="en-US" dirty="0" smtClean="0"/>
              <a:t>コピー商品から擬似業界標準をもとにしたバラエティを形成：オートバイのケース</a:t>
            </a:r>
          </a:p>
          <a:p>
            <a:pPr lvl="2" eaLnBrk="1" hangingPunct="1">
              <a:lnSpc>
                <a:spcPct val="120000"/>
              </a:lnSpc>
              <a:buFont typeface="Arial" pitchFamily="34" charset="0"/>
              <a:buChar char="•"/>
              <a:defRPr/>
            </a:pPr>
            <a:r>
              <a:rPr lang="ja-JP" altLang="en-US" dirty="0" smtClean="0"/>
              <a:t>日本モデルの部品を類型化→その類似品を「開発」→組み合わせて各種のオートバイを製作</a:t>
            </a:r>
          </a:p>
          <a:p>
            <a:pPr lvl="1" eaLnBrk="1" hangingPunct="1">
              <a:lnSpc>
                <a:spcPct val="120000"/>
              </a:lnSpc>
              <a:buFont typeface="Arial" pitchFamily="34" charset="0"/>
              <a:buChar char="–"/>
              <a:defRPr/>
            </a:pPr>
            <a:r>
              <a:rPr lang="ja-JP" altLang="en-US" dirty="0" smtClean="0"/>
              <a:t>コア部品を外部調達して製品を自社ブランドで組み立てる：家電のケース</a:t>
            </a:r>
          </a:p>
          <a:p>
            <a:pPr lvl="2" eaLnBrk="1" hangingPunct="1">
              <a:lnSpc>
                <a:spcPct val="120000"/>
              </a:lnSpc>
              <a:buFont typeface="Arial" pitchFamily="34" charset="0"/>
              <a:buChar char="•"/>
              <a:defRPr/>
            </a:pPr>
            <a:r>
              <a:rPr lang="ja-JP" altLang="en-US" dirty="0" smtClean="0"/>
              <a:t>テレビ：ブラウン管を購入して組立</a:t>
            </a:r>
          </a:p>
          <a:p>
            <a:pPr lvl="2" eaLnBrk="1" hangingPunct="1">
              <a:lnSpc>
                <a:spcPct val="120000"/>
              </a:lnSpc>
              <a:buFont typeface="Arial" pitchFamily="34" charset="0"/>
              <a:buChar char="•"/>
              <a:defRPr/>
            </a:pPr>
            <a:r>
              <a:rPr lang="ja-JP" altLang="en-US" dirty="0" smtClean="0"/>
              <a:t>エアコン：コンプレッサーを購入して組立</a:t>
            </a:r>
          </a:p>
          <a:p>
            <a:pPr eaLnBrk="1" hangingPunct="1">
              <a:lnSpc>
                <a:spcPct val="120000"/>
              </a:lnSpc>
              <a:buFont typeface="Arial" pitchFamily="34" charset="0"/>
              <a:buChar char="•"/>
              <a:defRPr/>
            </a:pPr>
            <a:r>
              <a:rPr lang="ja-JP" altLang="en-US" dirty="0" smtClean="0"/>
              <a:t>真正モジュール化への前進</a:t>
            </a:r>
            <a:endParaRPr lang="en-US" altLang="ja-JP" dirty="0" smtClean="0"/>
          </a:p>
          <a:p>
            <a:pPr lvl="1" eaLnBrk="1" hangingPunct="1">
              <a:lnSpc>
                <a:spcPct val="120000"/>
              </a:lnSpc>
              <a:buFont typeface="Arial" pitchFamily="34" charset="0"/>
              <a:buChar char="–"/>
              <a:defRPr/>
            </a:pPr>
            <a:r>
              <a:rPr lang="ja-JP" altLang="en-US" dirty="0" smtClean="0"/>
              <a:t>アメリカや台湾企業の開発したモジュールを使って多様な製品を大量生産する：フィーチャーフォン</a:t>
            </a:r>
            <a:r>
              <a:rPr lang="ja-JP" altLang="en-US" dirty="0"/>
              <a:t>，</a:t>
            </a:r>
            <a:r>
              <a:rPr lang="ja-JP" altLang="en-US" dirty="0" smtClean="0"/>
              <a:t>スマホ</a:t>
            </a:r>
          </a:p>
          <a:p>
            <a:pPr eaLnBrk="1" hangingPunct="1">
              <a:lnSpc>
                <a:spcPct val="120000"/>
              </a:lnSpc>
              <a:buFontTx/>
              <a:buNone/>
              <a:defRPr/>
            </a:pPr>
            <a:r>
              <a:rPr lang="ja-JP" altLang="en-US" dirty="0" smtClean="0"/>
              <a:t>→価格競争が激しくなり，最終製品市場では日本企業の製品は苦戦を強いられる</a:t>
            </a:r>
            <a:endParaRPr lang="ja-JP" altLang="en-US" dirty="0"/>
          </a:p>
        </p:txBody>
      </p:sp>
      <p:sp>
        <p:nvSpPr>
          <p:cNvPr id="71684"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02767694-6A35-4211-AE4D-EAC61EAD530A}" type="slidenum">
              <a:rPr kumimoji="0" lang="en-US" altLang="ja-JP" smtClean="0"/>
              <a:pPr eaLnBrk="1" hangingPunct="1"/>
              <a:t>57</a:t>
            </a:fld>
            <a:endParaRPr kumimoji="0" lang="en-US" altLang="ja-JP" smtClean="0"/>
          </a:p>
        </p:txBody>
      </p:sp>
    </p:spTree>
    <p:extLst>
      <p:ext uri="{BB962C8B-B14F-4D97-AF65-F5344CB8AC3E}">
        <p14:creationId xmlns:p14="http://schemas.microsoft.com/office/powerpoint/2010/main" val="335316696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bwMode="auto">
          <a:xfrm>
            <a:off x="395288" y="404813"/>
            <a:ext cx="8229600" cy="739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モジュール化と自動車産業</a:t>
            </a:r>
          </a:p>
        </p:txBody>
      </p:sp>
      <p:sp>
        <p:nvSpPr>
          <p:cNvPr id="5" name="コンテンツ プレースホルダ 4"/>
          <p:cNvSpPr>
            <a:spLocks noGrp="1"/>
          </p:cNvSpPr>
          <p:nvPr>
            <p:ph idx="1"/>
          </p:nvPr>
        </p:nvSpPr>
        <p:spPr>
          <a:xfrm>
            <a:off x="457200" y="1484313"/>
            <a:ext cx="8229600" cy="5257800"/>
          </a:xfrm>
          <a:solidFill>
            <a:schemeClr val="bg1"/>
          </a:solidFill>
        </p:spPr>
        <p:txBody>
          <a:bodyPr>
            <a:normAutofit fontScale="70000" lnSpcReduction="20000"/>
          </a:bodyPr>
          <a:lstStyle/>
          <a:p>
            <a:pPr eaLnBrk="1" hangingPunct="1">
              <a:buFont typeface="Arial" pitchFamily="34" charset="0"/>
              <a:buChar char="•"/>
              <a:defRPr/>
            </a:pPr>
            <a:r>
              <a:rPr lang="ja-JP" altLang="en-US" dirty="0" smtClean="0"/>
              <a:t>機構部品のモジュール化：限界があり，日本の完成品メーカーに有利な条件が残る</a:t>
            </a:r>
          </a:p>
          <a:p>
            <a:pPr lvl="1" eaLnBrk="1" hangingPunct="1">
              <a:buFont typeface="Arial" pitchFamily="34" charset="0"/>
              <a:buChar char="–"/>
              <a:defRPr/>
            </a:pPr>
            <a:r>
              <a:rPr lang="ja-JP" altLang="en-US" dirty="0" smtClean="0"/>
              <a:t>モジュール化の動機は部品サプライヤー絞り込みと設計簡素化であり，アーキテクチャの基本は変わらない</a:t>
            </a:r>
          </a:p>
          <a:p>
            <a:pPr lvl="1" eaLnBrk="1" hangingPunct="1">
              <a:buFont typeface="Arial" pitchFamily="34" charset="0"/>
              <a:buChar char="–"/>
              <a:defRPr/>
            </a:pPr>
            <a:r>
              <a:rPr lang="ja-JP" altLang="en-US" dirty="0" smtClean="0"/>
              <a:t>コア部品</a:t>
            </a:r>
            <a:r>
              <a:rPr lang="en-US" altLang="ja-JP" dirty="0" smtClean="0"/>
              <a:t>(</a:t>
            </a:r>
            <a:r>
              <a:rPr lang="ja-JP" altLang="en-US" dirty="0" smtClean="0"/>
              <a:t>とくにエンジン）の汎用部品化はごく一部</a:t>
            </a:r>
          </a:p>
          <a:p>
            <a:pPr eaLnBrk="1" hangingPunct="1">
              <a:buFont typeface="Arial" pitchFamily="34" charset="0"/>
              <a:buChar char="•"/>
              <a:defRPr/>
            </a:pPr>
            <a:r>
              <a:rPr lang="ja-JP" altLang="en-US" dirty="0" smtClean="0"/>
              <a:t>電子化・電動化によるモジュール化：より進んでいる。完成品メーカーのイニシアチブ弱まる</a:t>
            </a:r>
            <a:r>
              <a:rPr lang="en-US" altLang="ja-JP" dirty="0" smtClean="0"/>
              <a:t>(</a:t>
            </a:r>
            <a:r>
              <a:rPr lang="ja-JP" altLang="en-US" dirty="0" smtClean="0"/>
              <a:t>佐伯</a:t>
            </a:r>
            <a:r>
              <a:rPr lang="en-US" altLang="ja-JP" dirty="0" smtClean="0"/>
              <a:t>[2012]</a:t>
            </a:r>
            <a:r>
              <a:rPr lang="ja-JP" altLang="en-US" dirty="0" smtClean="0"/>
              <a:t>）</a:t>
            </a:r>
          </a:p>
          <a:p>
            <a:pPr lvl="1" eaLnBrk="1" hangingPunct="1">
              <a:buFont typeface="Arial" pitchFamily="34" charset="0"/>
              <a:buChar char="–"/>
              <a:defRPr/>
            </a:pPr>
            <a:r>
              <a:rPr lang="ja-JP" altLang="en-US" dirty="0" smtClean="0"/>
              <a:t>自動車部品に占めるカーエレクトロニクス部品の比率増大（</a:t>
            </a:r>
            <a:r>
              <a:rPr lang="en-US" altLang="ja-JP" dirty="0" smtClean="0"/>
              <a:t>1988</a:t>
            </a:r>
            <a:r>
              <a:rPr lang="ja-JP" altLang="en-US" dirty="0" smtClean="0"/>
              <a:t>年：</a:t>
            </a:r>
            <a:r>
              <a:rPr lang="en-US" altLang="ja-JP" dirty="0" smtClean="0"/>
              <a:t>29.3</a:t>
            </a:r>
            <a:r>
              <a:rPr lang="ja-JP" altLang="en-US" dirty="0" smtClean="0"/>
              <a:t>％→</a:t>
            </a:r>
            <a:r>
              <a:rPr lang="en-US" altLang="ja-JP" dirty="0" smtClean="0"/>
              <a:t>2006</a:t>
            </a:r>
            <a:r>
              <a:rPr lang="ja-JP" altLang="en-US" dirty="0" smtClean="0"/>
              <a:t>年</a:t>
            </a:r>
            <a:r>
              <a:rPr lang="en-US" altLang="ja-JP" dirty="0" smtClean="0"/>
              <a:t>35.6</a:t>
            </a:r>
            <a:r>
              <a:rPr lang="ja-JP" altLang="en-US" dirty="0" smtClean="0"/>
              <a:t>％）</a:t>
            </a:r>
          </a:p>
          <a:p>
            <a:pPr lvl="1" eaLnBrk="1" hangingPunct="1">
              <a:buFont typeface="Arial" pitchFamily="34" charset="0"/>
              <a:buChar char="–"/>
              <a:defRPr/>
            </a:pPr>
            <a:r>
              <a:rPr lang="ja-JP" altLang="en-US" dirty="0" smtClean="0"/>
              <a:t>機械→電気→ソフトウェアと設計の重点が移動</a:t>
            </a:r>
          </a:p>
          <a:p>
            <a:pPr lvl="1" eaLnBrk="1" hangingPunct="1">
              <a:buFont typeface="Arial" pitchFamily="34" charset="0"/>
              <a:buChar char="–"/>
              <a:defRPr/>
            </a:pPr>
            <a:r>
              <a:rPr lang="ja-JP" altLang="en-US" dirty="0" smtClean="0"/>
              <a:t>アーキテクチャがハイブリッド化</a:t>
            </a:r>
          </a:p>
          <a:p>
            <a:pPr lvl="2" eaLnBrk="1" hangingPunct="1">
              <a:buFont typeface="Arial" pitchFamily="34" charset="0"/>
              <a:buChar char="•"/>
              <a:defRPr/>
            </a:pPr>
            <a:r>
              <a:rPr lang="ja-JP" altLang="en-US" dirty="0" smtClean="0"/>
              <a:t>機械設計・電気設計間は相互依存度高い</a:t>
            </a:r>
          </a:p>
          <a:p>
            <a:pPr lvl="2" eaLnBrk="1" hangingPunct="1">
              <a:buFont typeface="Arial" pitchFamily="34" charset="0"/>
              <a:buChar char="•"/>
              <a:defRPr/>
            </a:pPr>
            <a:r>
              <a:rPr lang="ja-JP" altLang="en-US" dirty="0" smtClean="0"/>
              <a:t>電気設計・ソフトウェア設計間は相互依存度低い</a:t>
            </a:r>
          </a:p>
          <a:p>
            <a:pPr lvl="1" eaLnBrk="1" hangingPunct="1">
              <a:buFont typeface="Arial" pitchFamily="34" charset="0"/>
              <a:buChar char="–"/>
              <a:defRPr/>
            </a:pPr>
            <a:r>
              <a:rPr lang="ja-JP" altLang="en-US" dirty="0" smtClean="0"/>
              <a:t>電装部品メーカーに設計のイニシアチブがシフト</a:t>
            </a:r>
          </a:p>
          <a:p>
            <a:pPr eaLnBrk="1" hangingPunct="1">
              <a:buFont typeface="Arial" pitchFamily="34" charset="0"/>
              <a:buChar char="•"/>
              <a:defRPr/>
            </a:pPr>
            <a:r>
              <a:rPr lang="en-US" altLang="ja-JP" dirty="0" smtClean="0"/>
              <a:t>2</a:t>
            </a:r>
            <a:r>
              <a:rPr lang="ja-JP" altLang="en-US" dirty="0" smtClean="0"/>
              <a:t>次部品メーカーに大型エレクトロニクス企業が出現</a:t>
            </a:r>
          </a:p>
          <a:p>
            <a:pPr lvl="1" eaLnBrk="1" hangingPunct="1">
              <a:buFont typeface="Arial" pitchFamily="34" charset="0"/>
              <a:buChar char="–"/>
              <a:defRPr/>
            </a:pPr>
            <a:r>
              <a:rPr lang="ja-JP" altLang="en-US" dirty="0" smtClean="0"/>
              <a:t>東日本大震災時におけるルネサスエレクトロニクス問題の意味</a:t>
            </a:r>
          </a:p>
          <a:p>
            <a:pPr eaLnBrk="1" hangingPunct="1">
              <a:buFont typeface="Arial" pitchFamily="34" charset="0"/>
              <a:buChar char="•"/>
              <a:defRPr/>
            </a:pPr>
            <a:endParaRPr lang="ja-JP" altLang="en-US" dirty="0"/>
          </a:p>
        </p:txBody>
      </p:sp>
      <p:sp>
        <p:nvSpPr>
          <p:cNvPr id="72708"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CEC02B93-F23B-4C2D-9B12-89E6ADD51705}" type="slidenum">
              <a:rPr kumimoji="0" lang="en-US" altLang="ja-JP" smtClean="0"/>
              <a:pPr eaLnBrk="1" hangingPunct="1"/>
              <a:t>58</a:t>
            </a:fld>
            <a:endParaRPr kumimoji="0" lang="en-US" altLang="ja-JP" smtClean="0"/>
          </a:p>
        </p:txBody>
      </p:sp>
    </p:spTree>
    <p:extLst>
      <p:ext uri="{BB962C8B-B14F-4D97-AF65-F5344CB8AC3E}">
        <p14:creationId xmlns:p14="http://schemas.microsoft.com/office/powerpoint/2010/main" val="400697413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bwMode="auto">
          <a:xfrm>
            <a:off x="457200" y="457200"/>
            <a:ext cx="7499350" cy="884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z="3200" smtClean="0"/>
              <a:t>日本企業の新たな戦略パターン（</a:t>
            </a:r>
            <a:r>
              <a:rPr lang="en-US" altLang="ja-JP" sz="3200" smtClean="0"/>
              <a:t>1990</a:t>
            </a:r>
            <a:r>
              <a:rPr lang="ja-JP" altLang="en-US" sz="3200" smtClean="0"/>
              <a:t>年代後半から</a:t>
            </a:r>
            <a:r>
              <a:rPr lang="en-US" altLang="ja-JP" sz="3200" smtClean="0"/>
              <a:t>2000</a:t>
            </a:r>
            <a:r>
              <a:rPr lang="ja-JP" altLang="en-US" sz="3200" smtClean="0"/>
              <a:t>年代）</a:t>
            </a:r>
          </a:p>
        </p:txBody>
      </p:sp>
      <p:sp>
        <p:nvSpPr>
          <p:cNvPr id="70659" name="Rectangle 3"/>
          <p:cNvSpPr>
            <a:spLocks noGrp="1" noChangeArrowheads="1"/>
          </p:cNvSpPr>
          <p:nvPr>
            <p:ph idx="1"/>
          </p:nvPr>
        </p:nvSpPr>
        <p:spPr>
          <a:xfrm>
            <a:off x="457200" y="1412875"/>
            <a:ext cx="8229600" cy="5329238"/>
          </a:xfrm>
        </p:spPr>
        <p:txBody>
          <a:bodyPr>
            <a:normAutofit fontScale="92500" lnSpcReduction="10000"/>
          </a:bodyPr>
          <a:lstStyle/>
          <a:p>
            <a:pPr eaLnBrk="1" hangingPunct="1">
              <a:lnSpc>
                <a:spcPct val="90000"/>
              </a:lnSpc>
              <a:buFont typeface="Arial" pitchFamily="34" charset="0"/>
              <a:buChar char="•"/>
              <a:defRPr/>
            </a:pPr>
            <a:r>
              <a:rPr lang="ja-JP" altLang="en-US" sz="2400" dirty="0" smtClean="0"/>
              <a:t>クローズド・インテグラル製品での優位性維持･強化</a:t>
            </a:r>
          </a:p>
          <a:p>
            <a:pPr lvl="1" eaLnBrk="1" hangingPunct="1">
              <a:lnSpc>
                <a:spcPct val="90000"/>
              </a:lnSpc>
              <a:buFont typeface="Arial" pitchFamily="34" charset="0"/>
              <a:buChar char="–"/>
              <a:defRPr/>
            </a:pPr>
            <a:r>
              <a:rPr lang="ja-JP" altLang="en-US" sz="2000" dirty="0" smtClean="0"/>
              <a:t>ボリュームゾーンごと死守：自動車，オートバイなど</a:t>
            </a:r>
          </a:p>
          <a:p>
            <a:pPr lvl="1" eaLnBrk="1" hangingPunct="1">
              <a:lnSpc>
                <a:spcPct val="90000"/>
              </a:lnSpc>
              <a:buFont typeface="Arial" pitchFamily="34" charset="0"/>
              <a:buChar char="–"/>
              <a:defRPr/>
            </a:pPr>
            <a:r>
              <a:rPr lang="ja-JP" altLang="en-US" sz="2000" dirty="0" smtClean="0"/>
              <a:t>高級品特化：デジタル家電。次第に不利に。</a:t>
            </a:r>
            <a:endParaRPr lang="en-US" altLang="ja-JP" sz="2000" dirty="0" smtClean="0"/>
          </a:p>
          <a:p>
            <a:pPr eaLnBrk="1" hangingPunct="1">
              <a:lnSpc>
                <a:spcPct val="90000"/>
              </a:lnSpc>
              <a:buFont typeface="Arial" pitchFamily="34" charset="0"/>
              <a:buChar char="•"/>
              <a:defRPr/>
            </a:pPr>
            <a:r>
              <a:rPr lang="ja-JP" altLang="en-US" sz="2400" dirty="0" smtClean="0"/>
              <a:t>クローズド･インテグラル製品へのカスタム部品･素材供給</a:t>
            </a:r>
            <a:r>
              <a:rPr lang="en-US" altLang="ja-JP" sz="2400" dirty="0" smtClean="0"/>
              <a:t>(</a:t>
            </a:r>
            <a:r>
              <a:rPr lang="ja-JP" altLang="en-US" sz="2400" dirty="0" smtClean="0"/>
              <a:t>中インテグラル・外インテグラル</a:t>
            </a:r>
            <a:r>
              <a:rPr lang="en-US" altLang="ja-JP" sz="2400" dirty="0" smtClean="0"/>
              <a:t>)</a:t>
            </a:r>
          </a:p>
          <a:p>
            <a:pPr lvl="1" eaLnBrk="1" hangingPunct="1">
              <a:lnSpc>
                <a:spcPct val="90000"/>
              </a:lnSpc>
              <a:buFont typeface="Arial" pitchFamily="34" charset="0"/>
              <a:buChar char="–"/>
              <a:defRPr/>
            </a:pPr>
            <a:r>
              <a:rPr lang="ja-JP" altLang="en-US" sz="2000" dirty="0" smtClean="0"/>
              <a:t>自動車の機構部品，自動車用鋼板</a:t>
            </a:r>
          </a:p>
          <a:p>
            <a:pPr eaLnBrk="1" hangingPunct="1">
              <a:lnSpc>
                <a:spcPct val="90000"/>
              </a:lnSpc>
              <a:buFont typeface="Arial" pitchFamily="34" charset="0"/>
              <a:buChar char="•"/>
              <a:defRPr/>
            </a:pPr>
            <a:r>
              <a:rPr lang="ja-JP" altLang="en-US" sz="2400" dirty="0" smtClean="0"/>
              <a:t>コア部品，コア素材，コア装置のグローバル供給</a:t>
            </a:r>
            <a:r>
              <a:rPr lang="en-US" altLang="ja-JP" sz="2400" dirty="0" smtClean="0"/>
              <a:t/>
            </a:r>
            <a:br>
              <a:rPr lang="en-US" altLang="ja-JP" sz="2400" dirty="0" smtClean="0"/>
            </a:br>
            <a:r>
              <a:rPr lang="ja-JP" altLang="en-US" sz="2400" dirty="0" smtClean="0"/>
              <a:t>（中＿＿＿＿＿＿＿　･外＿＿＿＿＿＿＿）</a:t>
            </a:r>
            <a:endParaRPr lang="en-US" altLang="ja-JP" sz="2400" dirty="0" smtClean="0"/>
          </a:p>
          <a:p>
            <a:pPr lvl="1" eaLnBrk="1" hangingPunct="1">
              <a:lnSpc>
                <a:spcPct val="90000"/>
              </a:lnSpc>
              <a:buFont typeface="Arial" pitchFamily="34" charset="0"/>
              <a:buChar char="–"/>
              <a:defRPr/>
            </a:pPr>
            <a:r>
              <a:rPr lang="ja-JP" altLang="en-US" sz="2000" dirty="0" smtClean="0"/>
              <a:t>電子材料，電子部品</a:t>
            </a:r>
            <a:r>
              <a:rPr lang="en-US" altLang="ja-JP" sz="2000" dirty="0" smtClean="0"/>
              <a:t>(</a:t>
            </a:r>
            <a:r>
              <a:rPr lang="ja-JP" altLang="en-US" sz="2000" dirty="0" smtClean="0"/>
              <a:t>例：</a:t>
            </a:r>
            <a:r>
              <a:rPr lang="en-US" altLang="ja-JP" sz="2000" dirty="0" smtClean="0"/>
              <a:t>DVD</a:t>
            </a:r>
            <a:r>
              <a:rPr lang="ja-JP" altLang="en-US" sz="2000" dirty="0" smtClean="0"/>
              <a:t>ドライブは競争力失ったが光ピックアップは強い</a:t>
            </a:r>
            <a:r>
              <a:rPr lang="en-US" altLang="ja-JP" sz="2000" dirty="0" smtClean="0"/>
              <a:t>)</a:t>
            </a:r>
            <a:r>
              <a:rPr lang="ja-JP" altLang="en-US" sz="2000" dirty="0" err="1" smtClean="0"/>
              <a:t>，</a:t>
            </a:r>
            <a:r>
              <a:rPr lang="ja-JP" altLang="en-US" sz="2000" dirty="0" smtClean="0"/>
              <a:t>一部の機械部品</a:t>
            </a:r>
            <a:r>
              <a:rPr lang="en-US" altLang="ja-JP" sz="2000" dirty="0" smtClean="0"/>
              <a:t>(</a:t>
            </a:r>
            <a:r>
              <a:rPr lang="ja-JP" altLang="en-US" sz="2000" dirty="0" smtClean="0"/>
              <a:t>例：シマノの自転車部品</a:t>
            </a:r>
            <a:r>
              <a:rPr lang="en-US" altLang="ja-JP" sz="2000" dirty="0" smtClean="0"/>
              <a:t>)</a:t>
            </a:r>
            <a:r>
              <a:rPr lang="ja-JP" altLang="en-US" sz="2000" dirty="0" err="1" smtClean="0"/>
              <a:t>，</a:t>
            </a:r>
            <a:r>
              <a:rPr lang="ja-JP" altLang="en-US" sz="2000" dirty="0" smtClean="0"/>
              <a:t>一部の半導体製造装置</a:t>
            </a:r>
            <a:endParaRPr lang="en-US" altLang="ja-JP" sz="2000" dirty="0" smtClean="0"/>
          </a:p>
          <a:p>
            <a:pPr lvl="1" eaLnBrk="1" hangingPunct="1">
              <a:lnSpc>
                <a:spcPct val="90000"/>
              </a:lnSpc>
              <a:buFont typeface="Arial" pitchFamily="34" charset="0"/>
              <a:buChar char="–"/>
              <a:defRPr/>
            </a:pPr>
            <a:r>
              <a:rPr lang="ja-JP" altLang="en-US" sz="2000" dirty="0" smtClean="0"/>
              <a:t>いまのところ優位性がいちばん安定</a:t>
            </a:r>
          </a:p>
          <a:p>
            <a:pPr eaLnBrk="1" hangingPunct="1">
              <a:lnSpc>
                <a:spcPct val="90000"/>
              </a:lnSpc>
              <a:buFont typeface="Arial" pitchFamily="34" charset="0"/>
              <a:buChar char="•"/>
              <a:defRPr/>
            </a:pPr>
            <a:r>
              <a:rPr lang="en-US" altLang="ja-JP" sz="2400" dirty="0" smtClean="0"/>
              <a:t>SCM</a:t>
            </a:r>
            <a:r>
              <a:rPr lang="ja-JP" altLang="en-US" sz="2400" dirty="0" smtClean="0"/>
              <a:t>や</a:t>
            </a:r>
            <a:r>
              <a:rPr lang="en-US" altLang="ja-JP" sz="2400" dirty="0" smtClean="0"/>
              <a:t>JIT</a:t>
            </a:r>
            <a:r>
              <a:rPr lang="ja-JP" altLang="en-US" sz="2400" dirty="0" smtClean="0"/>
              <a:t>供給で国内市場防衛</a:t>
            </a:r>
            <a:r>
              <a:rPr lang="en-US" altLang="ja-JP" sz="2400" dirty="0" smtClean="0"/>
              <a:t>(</a:t>
            </a:r>
            <a:r>
              <a:rPr lang="ja-JP" altLang="en-US" sz="2400" dirty="0" smtClean="0"/>
              <a:t>製造モジュラー・顧客サービスインテグラル</a:t>
            </a:r>
            <a:r>
              <a:rPr lang="en-US" altLang="ja-JP" sz="2400" dirty="0" smtClean="0"/>
              <a:t>)</a:t>
            </a:r>
          </a:p>
          <a:p>
            <a:pPr lvl="1" eaLnBrk="1" hangingPunct="1">
              <a:lnSpc>
                <a:spcPct val="90000"/>
              </a:lnSpc>
              <a:buFont typeface="Arial" pitchFamily="34" charset="0"/>
              <a:buChar char="–"/>
              <a:defRPr/>
            </a:pPr>
            <a:r>
              <a:rPr lang="ja-JP" altLang="en-US" sz="2000" dirty="0" smtClean="0"/>
              <a:t>パソコン（国内で開発し，</a:t>
            </a:r>
            <a:r>
              <a:rPr lang="en-US" altLang="ja-JP" sz="2000" dirty="0" smtClean="0"/>
              <a:t>OEM</a:t>
            </a:r>
            <a:r>
              <a:rPr lang="ja-JP" altLang="en-US" sz="2000" dirty="0" err="1" smtClean="0"/>
              <a:t>，</a:t>
            </a:r>
            <a:r>
              <a:rPr lang="en-US" altLang="ja-JP" sz="2000" dirty="0" smtClean="0"/>
              <a:t>ODM</a:t>
            </a:r>
            <a:r>
              <a:rPr lang="ja-JP" altLang="en-US" sz="2000" dirty="0" smtClean="0"/>
              <a:t>に部品を発注し，セル生産で国内組立）</a:t>
            </a:r>
          </a:p>
          <a:p>
            <a:pPr lvl="1" eaLnBrk="1" hangingPunct="1">
              <a:lnSpc>
                <a:spcPct val="90000"/>
              </a:lnSpc>
              <a:buFont typeface="Arial" pitchFamily="34" charset="0"/>
              <a:buChar char="–"/>
              <a:defRPr/>
            </a:pPr>
            <a:r>
              <a:rPr lang="ja-JP" altLang="en-US" sz="2000" dirty="0" smtClean="0"/>
              <a:t>部品類や建設用鋼材の一部（できるだけコストを下げ，近接性を活かして</a:t>
            </a:r>
            <a:r>
              <a:rPr lang="en-US" altLang="ja-JP" sz="2000" dirty="0" smtClean="0"/>
              <a:t>JIT</a:t>
            </a:r>
            <a:r>
              <a:rPr lang="ja-JP" altLang="en-US" sz="2000" dirty="0" smtClean="0"/>
              <a:t>供給）</a:t>
            </a:r>
          </a:p>
        </p:txBody>
      </p:sp>
      <p:sp>
        <p:nvSpPr>
          <p:cNvPr id="73732" name="スライド番号プレースホルダ 4"/>
          <p:cNvSpPr>
            <a:spLocks noGrp="1"/>
          </p:cNvSpPr>
          <p:nvPr>
            <p:ph type="sldNum" sz="quarter" idx="12"/>
          </p:nvPr>
        </p:nvSpPr>
        <p:spPr bwMode="auto">
          <a:xfrm>
            <a:off x="6804025" y="6237288"/>
            <a:ext cx="21336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C91044E6-B896-40A0-9D5E-DA9F882E764F}" type="slidenum">
              <a:rPr kumimoji="0" lang="en-US" altLang="ja-JP" smtClean="0"/>
              <a:pPr eaLnBrk="1" hangingPunct="1"/>
              <a:t>59</a:t>
            </a:fld>
            <a:endParaRPr kumimoji="0" lang="en-US" altLang="ja-JP" smtClean="0"/>
          </a:p>
        </p:txBody>
      </p:sp>
    </p:spTree>
    <p:extLst>
      <p:ext uri="{BB962C8B-B14F-4D97-AF65-F5344CB8AC3E}">
        <p14:creationId xmlns:p14="http://schemas.microsoft.com/office/powerpoint/2010/main" val="37460903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bwMode="auto">
          <a:xfrm>
            <a:off x="457200" y="404813"/>
            <a:ext cx="7543800" cy="86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長期継続取引と関係的契約</a:t>
            </a:r>
          </a:p>
        </p:txBody>
      </p:sp>
      <p:sp>
        <p:nvSpPr>
          <p:cNvPr id="3" name="コンテンツ プレースホルダ 2"/>
          <p:cNvSpPr>
            <a:spLocks noGrp="1"/>
          </p:cNvSpPr>
          <p:nvPr>
            <p:ph idx="1"/>
          </p:nvPr>
        </p:nvSpPr>
        <p:spPr>
          <a:xfrm>
            <a:off x="457200" y="1412875"/>
            <a:ext cx="8229600" cy="5184775"/>
          </a:xfrm>
        </p:spPr>
        <p:txBody>
          <a:bodyPr>
            <a:normAutofit fontScale="85000" lnSpcReduction="10000"/>
          </a:bodyPr>
          <a:lstStyle/>
          <a:p>
            <a:pPr eaLnBrk="1" hangingPunct="1">
              <a:buFont typeface="Arial" pitchFamily="34" charset="0"/>
              <a:buChar char="•"/>
              <a:defRPr/>
            </a:pPr>
            <a:r>
              <a:rPr lang="ja-JP" altLang="en-US" dirty="0" smtClean="0"/>
              <a:t>長期継続取引への注目</a:t>
            </a:r>
          </a:p>
          <a:p>
            <a:pPr lvl="1" eaLnBrk="1" hangingPunct="1">
              <a:buFont typeface="Arial" pitchFamily="34" charset="0"/>
              <a:buChar char="–"/>
              <a:defRPr/>
            </a:pPr>
            <a:r>
              <a:rPr lang="ja-JP" altLang="en-US" dirty="0" smtClean="0"/>
              <a:t>日本における系列取引への注目がひとつのきっかけに</a:t>
            </a:r>
          </a:p>
          <a:p>
            <a:pPr eaLnBrk="1" hangingPunct="1">
              <a:buFont typeface="Arial" pitchFamily="34" charset="0"/>
              <a:buChar char="•"/>
              <a:defRPr/>
            </a:pPr>
            <a:r>
              <a:rPr lang="ja-JP" altLang="en-US" dirty="0" smtClean="0"/>
              <a:t>「系列」とは何か</a:t>
            </a:r>
          </a:p>
          <a:p>
            <a:pPr lvl="1" eaLnBrk="1" hangingPunct="1">
              <a:buFont typeface="Arial" pitchFamily="34" charset="0"/>
              <a:buChar char="–"/>
              <a:defRPr/>
            </a:pPr>
            <a:r>
              <a:rPr lang="ja-JP" altLang="en-US" dirty="0" smtClean="0"/>
              <a:t>定義：理想形としての市場にも垂直的統合組織にも全面的に依存することなく，継時的に確立されたメンバー間の取引を第一義的とする，ゆるやかな企業集団（西口</a:t>
            </a:r>
            <a:r>
              <a:rPr lang="en-US" altLang="ja-JP" dirty="0" smtClean="0"/>
              <a:t>[1999]</a:t>
            </a:r>
            <a:r>
              <a:rPr lang="ja-JP" altLang="en-US" dirty="0" smtClean="0"/>
              <a:t>）</a:t>
            </a:r>
          </a:p>
          <a:p>
            <a:pPr lvl="1" eaLnBrk="1" hangingPunct="1">
              <a:buFont typeface="Arial" pitchFamily="34" charset="0"/>
              <a:buChar char="–"/>
              <a:defRPr/>
            </a:pPr>
            <a:r>
              <a:rPr lang="ja-JP" altLang="en-US" dirty="0" smtClean="0"/>
              <a:t>類型</a:t>
            </a:r>
            <a:r>
              <a:rPr lang="en-US" altLang="ja-JP" dirty="0" smtClean="0"/>
              <a:t>1</a:t>
            </a:r>
            <a:r>
              <a:rPr lang="ja-JP" altLang="en-US" dirty="0" smtClean="0"/>
              <a:t>：異業種から構成される系列（三井，住友のような旧六大企業集団など）</a:t>
            </a:r>
            <a:r>
              <a:rPr lang="en-US" altLang="ja-JP" dirty="0" smtClean="0"/>
              <a:t>(</a:t>
            </a:r>
            <a:r>
              <a:rPr lang="ja-JP" altLang="en-US" dirty="0" smtClean="0"/>
              <a:t>広義の系列</a:t>
            </a:r>
            <a:r>
              <a:rPr lang="en-US" altLang="ja-JP" dirty="0" smtClean="0"/>
              <a:t>)</a:t>
            </a:r>
          </a:p>
          <a:p>
            <a:pPr lvl="1" eaLnBrk="1" hangingPunct="1">
              <a:buFont typeface="Arial" pitchFamily="34" charset="0"/>
              <a:buChar char="–"/>
              <a:defRPr/>
            </a:pPr>
            <a:r>
              <a:rPr lang="ja-JP" altLang="en-US" dirty="0" smtClean="0"/>
              <a:t>類型</a:t>
            </a:r>
            <a:r>
              <a:rPr lang="en-US" altLang="ja-JP" dirty="0" smtClean="0"/>
              <a:t>2</a:t>
            </a:r>
            <a:r>
              <a:rPr lang="ja-JP" altLang="en-US" dirty="0" smtClean="0"/>
              <a:t>：特定産業の生産・販売活動における系列（狭義の系列）</a:t>
            </a:r>
          </a:p>
          <a:p>
            <a:pPr lvl="2" eaLnBrk="1" hangingPunct="1">
              <a:buFont typeface="Arial" pitchFamily="34" charset="0"/>
              <a:buChar char="•"/>
              <a:defRPr/>
            </a:pPr>
            <a:r>
              <a:rPr lang="ja-JP" altLang="en-US" dirty="0" smtClean="0"/>
              <a:t>本章では，類型</a:t>
            </a:r>
            <a:r>
              <a:rPr lang="en-US" altLang="ja-JP" dirty="0" smtClean="0"/>
              <a:t>2</a:t>
            </a:r>
            <a:r>
              <a:rPr lang="ja-JP" altLang="en-US" dirty="0" err="1" smtClean="0"/>
              <a:t>，</a:t>
            </a:r>
            <a:r>
              <a:rPr lang="ja-JP" altLang="en-US" dirty="0" smtClean="0"/>
              <a:t>それも製造業における完成品メーカーと部品サプライヤーの関係を中心に取り上げる。そのシステマティックな側面を捉えて「サプライヤー・システム」という。</a:t>
            </a:r>
          </a:p>
          <a:p>
            <a:pPr eaLnBrk="1" hangingPunct="1">
              <a:buFont typeface="Arial" pitchFamily="34" charset="0"/>
              <a:buChar char="•"/>
              <a:defRPr/>
            </a:pPr>
            <a:endParaRPr lang="ja-JP" altLang="en-US" dirty="0"/>
          </a:p>
        </p:txBody>
      </p:sp>
      <p:sp>
        <p:nvSpPr>
          <p:cNvPr id="19460"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0383353A-42C8-4979-AA86-91865421852A}" type="slidenum">
              <a:rPr kumimoji="0" lang="en-US" altLang="ja-JP" smtClean="0"/>
              <a:pPr eaLnBrk="1" hangingPunct="1"/>
              <a:t>6</a:t>
            </a:fld>
            <a:endParaRPr kumimoji="0" lang="en-US" altLang="ja-JP"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813"/>
            <a:ext cx="8229600" cy="1152525"/>
          </a:xfrm>
        </p:spPr>
        <p:txBody>
          <a:bodyPr>
            <a:normAutofit fontScale="90000"/>
          </a:bodyPr>
          <a:lstStyle/>
          <a:p>
            <a:pPr eaLnBrk="1" hangingPunct="1">
              <a:defRPr/>
            </a:pPr>
            <a:r>
              <a:rPr lang="ja-JP" altLang="en-US" dirty="0" smtClean="0"/>
              <a:t>サプライヤー・システムへの改革圧力</a:t>
            </a:r>
            <a:endParaRPr lang="ja-JP" altLang="en-US" dirty="0"/>
          </a:p>
        </p:txBody>
      </p:sp>
      <p:sp>
        <p:nvSpPr>
          <p:cNvPr id="3" name="コンテンツ プレースホルダー 2"/>
          <p:cNvSpPr>
            <a:spLocks noGrp="1"/>
          </p:cNvSpPr>
          <p:nvPr>
            <p:ph idx="1"/>
          </p:nvPr>
        </p:nvSpPr>
        <p:spPr>
          <a:xfrm>
            <a:off x="457200" y="1600200"/>
            <a:ext cx="8229600" cy="4997450"/>
          </a:xfrm>
        </p:spPr>
        <p:txBody>
          <a:bodyPr>
            <a:normAutofit fontScale="85000" lnSpcReduction="10000"/>
          </a:bodyPr>
          <a:lstStyle/>
          <a:p>
            <a:pPr eaLnBrk="1" hangingPunct="1">
              <a:defRPr/>
            </a:pPr>
            <a:r>
              <a:rPr lang="ja-JP" altLang="en-US" dirty="0" smtClean="0"/>
              <a:t>モジュール化の影響１：共倒れの危機</a:t>
            </a:r>
            <a:endParaRPr lang="en-US" altLang="ja-JP" dirty="0" smtClean="0"/>
          </a:p>
          <a:p>
            <a:pPr lvl="1" eaLnBrk="1" hangingPunct="1">
              <a:defRPr/>
            </a:pPr>
            <a:r>
              <a:rPr lang="ja-JP" altLang="en-US" dirty="0" smtClean="0"/>
              <a:t>最終製品の競争力喪失による完成品・部品メーカー共倒れの危機</a:t>
            </a:r>
            <a:endParaRPr lang="en-US" altLang="ja-JP" dirty="0" smtClean="0"/>
          </a:p>
          <a:p>
            <a:pPr eaLnBrk="1" hangingPunct="1">
              <a:defRPr/>
            </a:pPr>
            <a:r>
              <a:rPr lang="ja-JP" altLang="en-US" dirty="0"/>
              <a:t>モジュール化の影響</a:t>
            </a:r>
            <a:r>
              <a:rPr lang="ja-JP" altLang="en-US" dirty="0" smtClean="0"/>
              <a:t>２：</a:t>
            </a:r>
            <a:r>
              <a:rPr lang="ja-JP" altLang="en-US" dirty="0"/>
              <a:t>部品</a:t>
            </a:r>
            <a:r>
              <a:rPr lang="ja-JP" altLang="en-US" dirty="0" smtClean="0"/>
              <a:t>メーカーの巨大化と技術的イニシアチブシフトに伴う再編成</a:t>
            </a:r>
            <a:endParaRPr lang="en-US" altLang="ja-JP" dirty="0" smtClean="0"/>
          </a:p>
          <a:p>
            <a:pPr lvl="1" eaLnBrk="1" hangingPunct="1">
              <a:defRPr/>
            </a:pPr>
            <a:r>
              <a:rPr lang="ja-JP" altLang="en-US" dirty="0" smtClean="0"/>
              <a:t>完成品がモジュールになると，重要モジュールがインテグラルになる傾向がある。</a:t>
            </a:r>
            <a:endParaRPr lang="en-US" altLang="ja-JP" dirty="0" smtClean="0"/>
          </a:p>
          <a:p>
            <a:pPr lvl="1" eaLnBrk="1" hangingPunct="1">
              <a:defRPr/>
            </a:pPr>
            <a:r>
              <a:rPr lang="ja-JP" altLang="en-US" dirty="0" smtClean="0"/>
              <a:t>多くの場合，</a:t>
            </a:r>
            <a:r>
              <a:rPr lang="en-US" altLang="ja-JP" dirty="0" smtClean="0"/>
              <a:t>Tier</a:t>
            </a:r>
            <a:r>
              <a:rPr lang="ja-JP" altLang="en-US" dirty="0" smtClean="0"/>
              <a:t> </a:t>
            </a:r>
            <a:r>
              <a:rPr lang="en-US" altLang="ja-JP" dirty="0" smtClean="0"/>
              <a:t>1</a:t>
            </a:r>
            <a:r>
              <a:rPr lang="ja-JP" altLang="en-US" dirty="0" smtClean="0"/>
              <a:t>モジュール・サプライヤーの選別・成長</a:t>
            </a:r>
            <a:endParaRPr lang="en-US" altLang="ja-JP" dirty="0" smtClean="0"/>
          </a:p>
          <a:p>
            <a:pPr lvl="2" eaLnBrk="1" hangingPunct="1">
              <a:defRPr/>
            </a:pPr>
            <a:r>
              <a:rPr lang="ja-JP" altLang="en-US" dirty="0"/>
              <a:t>一部が</a:t>
            </a:r>
            <a:r>
              <a:rPr lang="en-US" altLang="ja-JP" dirty="0" smtClean="0"/>
              <a:t>Tier2</a:t>
            </a:r>
            <a:r>
              <a:rPr lang="ja-JP" altLang="en-US" dirty="0" smtClean="0"/>
              <a:t>に転換（日産の系列解体の一側面）</a:t>
            </a:r>
            <a:endParaRPr lang="en-US" altLang="ja-JP" dirty="0" smtClean="0"/>
          </a:p>
          <a:p>
            <a:pPr lvl="1" eaLnBrk="1" hangingPunct="1">
              <a:defRPr/>
            </a:pPr>
            <a:r>
              <a:rPr lang="ja-JP" altLang="en-US" dirty="0" smtClean="0"/>
              <a:t>電子化と同時に進むと，</a:t>
            </a:r>
            <a:r>
              <a:rPr lang="en-US" altLang="ja-JP" dirty="0" smtClean="0"/>
              <a:t>Tier2</a:t>
            </a:r>
            <a:r>
              <a:rPr lang="ja-JP" altLang="en-US" dirty="0" err="1" smtClean="0"/>
              <a:t>の巨</a:t>
            </a:r>
            <a:r>
              <a:rPr lang="ja-JP" altLang="en-US" dirty="0" smtClean="0"/>
              <a:t>大電子部品メーカーがコア部品，コアチップを握ることがある</a:t>
            </a:r>
            <a:endParaRPr lang="en-US" altLang="ja-JP" dirty="0" smtClean="0"/>
          </a:p>
          <a:p>
            <a:pPr lvl="2" eaLnBrk="1" hangingPunct="1">
              <a:defRPr/>
            </a:pPr>
            <a:r>
              <a:rPr lang="ja-JP" altLang="en-US" dirty="0" smtClean="0"/>
              <a:t>ルネサスエレクトロニクス問題</a:t>
            </a:r>
            <a:endParaRPr lang="en-US" altLang="ja-JP" dirty="0" smtClean="0"/>
          </a:p>
          <a:p>
            <a:pPr lvl="1" eaLnBrk="1" hangingPunct="1">
              <a:defRPr/>
            </a:pPr>
            <a:r>
              <a:rPr lang="ja-JP" altLang="en-US" dirty="0"/>
              <a:t>誰</a:t>
            </a:r>
            <a:r>
              <a:rPr lang="ja-JP" altLang="en-US" dirty="0" smtClean="0"/>
              <a:t>がモジュールを握り，コア部品を握るのか？</a:t>
            </a:r>
            <a:endParaRPr lang="en-US" altLang="ja-JP" dirty="0" smtClean="0"/>
          </a:p>
          <a:p>
            <a:pPr lvl="1" eaLnBrk="1" hangingPunct="1">
              <a:defRPr/>
            </a:pPr>
            <a:endParaRPr lang="en-US" altLang="ja-JP" dirty="0" smtClean="0"/>
          </a:p>
          <a:p>
            <a:pPr lvl="1" eaLnBrk="1" hangingPunct="1">
              <a:defRPr/>
            </a:pPr>
            <a:endParaRPr lang="en-US" altLang="ja-JP" dirty="0" smtClean="0"/>
          </a:p>
          <a:p>
            <a:pPr eaLnBrk="1" hangingPunct="1">
              <a:defRPr/>
            </a:pPr>
            <a:endParaRPr lang="ja-JP" altLang="en-US" dirty="0"/>
          </a:p>
        </p:txBody>
      </p:sp>
      <p:sp>
        <p:nvSpPr>
          <p:cNvPr id="74756" name="スライド番号プレースホルダー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D03BD332-E53E-4E1E-874E-A31A57613EDB}" type="slidenum">
              <a:rPr lang="en-US" altLang="ja-JP" smtClean="0"/>
              <a:pPr eaLnBrk="1" hangingPunct="1"/>
              <a:t>60</a:t>
            </a:fld>
            <a:endParaRPr lang="en-US" altLang="ja-JP" smtClean="0"/>
          </a:p>
        </p:txBody>
      </p:sp>
    </p:spTree>
    <p:extLst>
      <p:ext uri="{BB962C8B-B14F-4D97-AF65-F5344CB8AC3E}">
        <p14:creationId xmlns:p14="http://schemas.microsoft.com/office/powerpoint/2010/main" val="112043630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タイトル 1"/>
          <p:cNvSpPr>
            <a:spLocks noGrp="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サプライヤー・システムの限界？</a:t>
            </a:r>
          </a:p>
        </p:txBody>
      </p:sp>
      <p:sp>
        <p:nvSpPr>
          <p:cNvPr id="3" name="コンテンツ プレースホルダ 2"/>
          <p:cNvSpPr>
            <a:spLocks noGrp="1"/>
          </p:cNvSpPr>
          <p:nvPr>
            <p:ph idx="1"/>
          </p:nvPr>
        </p:nvSpPr>
        <p:spPr>
          <a:xfrm>
            <a:off x="457200" y="1412875"/>
            <a:ext cx="8229600" cy="5184775"/>
          </a:xfrm>
        </p:spPr>
        <p:txBody>
          <a:bodyPr>
            <a:normAutofit fontScale="70000" lnSpcReduction="20000"/>
          </a:bodyPr>
          <a:lstStyle/>
          <a:p>
            <a:pPr eaLnBrk="1" hangingPunct="1">
              <a:lnSpc>
                <a:spcPct val="110000"/>
              </a:lnSpc>
              <a:buFont typeface="Arial" pitchFamily="34" charset="0"/>
              <a:buChar char="•"/>
              <a:defRPr/>
            </a:pPr>
            <a:r>
              <a:rPr lang="ja-JP" altLang="en-US" dirty="0" smtClean="0"/>
              <a:t>国内のサプライヤーは地域集積を形成</a:t>
            </a:r>
            <a:endParaRPr lang="en-US" altLang="ja-JP" dirty="0" smtClean="0"/>
          </a:p>
          <a:p>
            <a:pPr lvl="1" eaLnBrk="1" hangingPunct="1">
              <a:lnSpc>
                <a:spcPct val="110000"/>
              </a:lnSpc>
              <a:buFont typeface="Arial" pitchFamily="34" charset="0"/>
              <a:buChar char="–"/>
              <a:defRPr/>
            </a:pPr>
            <a:r>
              <a:rPr lang="ja-JP" altLang="en-US" dirty="0" smtClean="0"/>
              <a:t>輸送費の優位性</a:t>
            </a:r>
            <a:endParaRPr lang="en-US" altLang="ja-JP" dirty="0" smtClean="0"/>
          </a:p>
          <a:p>
            <a:pPr lvl="1" eaLnBrk="1" hangingPunct="1">
              <a:lnSpc>
                <a:spcPct val="110000"/>
              </a:lnSpc>
              <a:buFont typeface="Arial" pitchFamily="34" charset="0"/>
              <a:buChar char="–"/>
              <a:defRPr/>
            </a:pPr>
            <a:r>
              <a:rPr lang="ja-JP" altLang="en-US" dirty="0" smtClean="0"/>
              <a:t>対面のコミュニケーションの優位性</a:t>
            </a:r>
            <a:endParaRPr lang="en-US" altLang="ja-JP" dirty="0" smtClean="0"/>
          </a:p>
          <a:p>
            <a:pPr eaLnBrk="1" hangingPunct="1">
              <a:lnSpc>
                <a:spcPct val="110000"/>
              </a:lnSpc>
              <a:buFont typeface="Arial" pitchFamily="34" charset="0"/>
              <a:buChar char="•"/>
              <a:defRPr/>
            </a:pPr>
            <a:r>
              <a:rPr lang="ja-JP" altLang="en-US" dirty="0" smtClean="0"/>
              <a:t>二次サプライヤー：持続可能な労働か？（松島</a:t>
            </a:r>
            <a:r>
              <a:rPr lang="en-US" altLang="ja-JP" dirty="0" smtClean="0"/>
              <a:t>[2005]</a:t>
            </a:r>
            <a:r>
              <a:rPr lang="ja-JP" altLang="en-US" dirty="0" smtClean="0"/>
              <a:t>）</a:t>
            </a:r>
            <a:endParaRPr lang="en-US" altLang="ja-JP" dirty="0" smtClean="0"/>
          </a:p>
          <a:p>
            <a:pPr lvl="1" eaLnBrk="1" hangingPunct="1">
              <a:lnSpc>
                <a:spcPct val="110000"/>
              </a:lnSpc>
              <a:buFont typeface="Arial" pitchFamily="34" charset="0"/>
              <a:buChar char="–"/>
              <a:defRPr/>
            </a:pPr>
            <a:r>
              <a:rPr lang="ja-JP" altLang="en-US" dirty="0" smtClean="0"/>
              <a:t>単価が安い外国人派遣労働者（日系ブラジル人，日系ペルー人，日系フィリピン人等）に依存。</a:t>
            </a:r>
            <a:endParaRPr lang="en-US" altLang="ja-JP" dirty="0" smtClean="0"/>
          </a:p>
          <a:p>
            <a:pPr lvl="1" eaLnBrk="1" hangingPunct="1">
              <a:lnSpc>
                <a:spcPct val="110000"/>
              </a:lnSpc>
              <a:buFont typeface="Arial" pitchFamily="34" charset="0"/>
              <a:buChar char="–"/>
              <a:defRPr/>
            </a:pPr>
            <a:r>
              <a:rPr lang="ja-JP" altLang="en-US" dirty="0" smtClean="0"/>
              <a:t>「日系フィリピン三世は４万人程度いるといわれている。彼らは，男性が時給</a:t>
            </a:r>
            <a:r>
              <a:rPr lang="en-US" altLang="ja-JP" dirty="0" smtClean="0"/>
              <a:t>700</a:t>
            </a:r>
            <a:r>
              <a:rPr lang="ja-JP" altLang="en-US" dirty="0" smtClean="0"/>
              <a:t>円，女性が時給</a:t>
            </a:r>
            <a:r>
              <a:rPr lang="en-US" altLang="ja-JP" dirty="0" smtClean="0"/>
              <a:t>600</a:t>
            </a:r>
            <a:r>
              <a:rPr lang="ja-JP" altLang="en-US" dirty="0" smtClean="0"/>
              <a:t>円で働く。彼らを定着させることが，２次サプライヤーが生き延びる道である」（愛知県安城市トヨタ系</a:t>
            </a:r>
            <a:r>
              <a:rPr lang="en-US" altLang="ja-JP" dirty="0" smtClean="0"/>
              <a:t>2</a:t>
            </a:r>
            <a:r>
              <a:rPr lang="ja-JP" altLang="en-US" dirty="0" smtClean="0"/>
              <a:t>次サプライヤ代表取締役）</a:t>
            </a:r>
            <a:endParaRPr lang="en-US" altLang="ja-JP" dirty="0" smtClean="0"/>
          </a:p>
          <a:p>
            <a:pPr eaLnBrk="1" hangingPunct="1">
              <a:lnSpc>
                <a:spcPct val="110000"/>
              </a:lnSpc>
              <a:buFont typeface="Arial" pitchFamily="34" charset="0"/>
              <a:buChar char="•"/>
              <a:defRPr/>
            </a:pPr>
            <a:r>
              <a:rPr lang="ja-JP" altLang="en-US" dirty="0" smtClean="0"/>
              <a:t>地域サプライヤー集積の限界？</a:t>
            </a:r>
            <a:endParaRPr lang="en-US" altLang="ja-JP" dirty="0" smtClean="0"/>
          </a:p>
          <a:p>
            <a:pPr lvl="1" eaLnBrk="1" hangingPunct="1">
              <a:lnSpc>
                <a:spcPct val="110000"/>
              </a:lnSpc>
              <a:buFont typeface="Arial" pitchFamily="34" charset="0"/>
              <a:buChar char="–"/>
              <a:defRPr/>
            </a:pPr>
            <a:r>
              <a:rPr lang="ja-JP" altLang="en-US" dirty="0" smtClean="0"/>
              <a:t>日産自動車の九州への完成車生産集中。一つの要因はアジアからの部品調達の優位性</a:t>
            </a:r>
            <a:endParaRPr lang="en-US" altLang="ja-JP" dirty="0" smtClean="0"/>
          </a:p>
          <a:p>
            <a:pPr lvl="1" eaLnBrk="1" hangingPunct="1">
              <a:lnSpc>
                <a:spcPct val="110000"/>
              </a:lnSpc>
              <a:buFont typeface="Arial" pitchFamily="34" charset="0"/>
              <a:buChar char="–"/>
              <a:defRPr/>
            </a:pPr>
            <a:r>
              <a:rPr lang="ja-JP" altLang="en-US" dirty="0" smtClean="0"/>
              <a:t>東北をトヨタの国内生産「第三の拠点」に。集積はできるか？（竹下・川端</a:t>
            </a:r>
            <a:r>
              <a:rPr lang="en-US" altLang="ja-JP" dirty="0" smtClean="0"/>
              <a:t>[2013]</a:t>
            </a:r>
            <a:r>
              <a:rPr lang="ja-JP" altLang="en-US" dirty="0" err="1" smtClean="0"/>
              <a:t>，</a:t>
            </a:r>
            <a:r>
              <a:rPr lang="ja-JP" altLang="en-US" dirty="0" smtClean="0"/>
              <a:t>川端・千葉</a:t>
            </a:r>
            <a:r>
              <a:rPr lang="en-US" altLang="ja-JP" dirty="0" smtClean="0"/>
              <a:t>[2014]</a:t>
            </a:r>
            <a:r>
              <a:rPr lang="ja-JP" altLang="en-US" dirty="0" smtClean="0"/>
              <a:t>を参照</a:t>
            </a:r>
            <a:r>
              <a:rPr lang="en-US" altLang="ja-JP" dirty="0" smtClean="0"/>
              <a:t>)</a:t>
            </a:r>
          </a:p>
          <a:p>
            <a:pPr lvl="1" eaLnBrk="1" hangingPunct="1">
              <a:lnSpc>
                <a:spcPct val="110000"/>
              </a:lnSpc>
              <a:buFont typeface="Arial" pitchFamily="34" charset="0"/>
              <a:buChar char="–"/>
              <a:defRPr/>
            </a:pPr>
            <a:endParaRPr lang="en-US" altLang="ja-JP" dirty="0" smtClean="0"/>
          </a:p>
          <a:p>
            <a:pPr eaLnBrk="1" hangingPunct="1">
              <a:buFont typeface="Arial" pitchFamily="34" charset="0"/>
              <a:buChar char="•"/>
              <a:defRPr/>
            </a:pPr>
            <a:endParaRPr lang="ja-JP" altLang="en-US" dirty="0"/>
          </a:p>
        </p:txBody>
      </p:sp>
      <p:sp>
        <p:nvSpPr>
          <p:cNvPr id="75780"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CFA99E50-227A-4928-AF0F-3904A8C0C62A}" type="slidenum">
              <a:rPr kumimoji="0" lang="en-US" altLang="ja-JP" smtClean="0"/>
              <a:pPr eaLnBrk="1" hangingPunct="1"/>
              <a:t>61</a:t>
            </a:fld>
            <a:endParaRPr kumimoji="0" lang="en-US" altLang="ja-JP" smtClean="0"/>
          </a:p>
        </p:txBody>
      </p:sp>
    </p:spTree>
    <p:extLst>
      <p:ext uri="{BB962C8B-B14F-4D97-AF65-F5344CB8AC3E}">
        <p14:creationId xmlns:p14="http://schemas.microsoft.com/office/powerpoint/2010/main" val="377849783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タイトル 4"/>
          <p:cNvSpPr>
            <a:spLocks noGrp="1"/>
          </p:cNvSpPr>
          <p:nvPr>
            <p:ph type="title"/>
          </p:nvPr>
        </p:nvSpPr>
        <p:spPr bwMode="auto">
          <a:xfrm>
            <a:off x="684213" y="2349500"/>
            <a:ext cx="7543800" cy="1295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ja-JP" smtClean="0"/>
              <a:t>5-5</a:t>
            </a:r>
            <a:r>
              <a:rPr lang="ja-JP" altLang="en-US" smtClean="0"/>
              <a:t>　展望</a:t>
            </a:r>
          </a:p>
        </p:txBody>
      </p:sp>
      <p:sp>
        <p:nvSpPr>
          <p:cNvPr id="76803"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B6F6BC24-FA8E-44C2-8C63-25F831C76E1D}" type="slidenum">
              <a:rPr kumimoji="0" lang="en-US" altLang="ja-JP" smtClean="0"/>
              <a:pPr eaLnBrk="1" hangingPunct="1"/>
              <a:t>62</a:t>
            </a:fld>
            <a:endParaRPr kumimoji="0" lang="en-US" altLang="ja-JP" smtClean="0"/>
          </a:p>
        </p:txBody>
      </p:sp>
    </p:spTree>
    <p:extLst>
      <p:ext uri="{BB962C8B-B14F-4D97-AF65-F5344CB8AC3E}">
        <p14:creationId xmlns:p14="http://schemas.microsoft.com/office/powerpoint/2010/main" val="172531842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タイトル 1"/>
          <p:cNvSpPr>
            <a:spLocks noGrp="1"/>
          </p:cNvSpPr>
          <p:nvPr>
            <p:ph type="title"/>
          </p:nvPr>
        </p:nvSpPr>
        <p:spPr bwMode="auto">
          <a:xfrm>
            <a:off x="457200" y="260350"/>
            <a:ext cx="7354888" cy="11572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日本のサプライヤー・システムの今後</a:t>
            </a:r>
          </a:p>
        </p:txBody>
      </p:sp>
      <p:sp>
        <p:nvSpPr>
          <p:cNvPr id="3" name="コンテンツ プレースホルダ 2"/>
          <p:cNvSpPr>
            <a:spLocks noGrp="1"/>
          </p:cNvSpPr>
          <p:nvPr>
            <p:ph idx="1"/>
          </p:nvPr>
        </p:nvSpPr>
        <p:spPr>
          <a:xfrm>
            <a:off x="457200" y="1628775"/>
            <a:ext cx="8229600" cy="5113338"/>
          </a:xfrm>
        </p:spPr>
        <p:txBody>
          <a:bodyPr>
            <a:normAutofit fontScale="70000" lnSpcReduction="20000"/>
          </a:bodyPr>
          <a:lstStyle/>
          <a:p>
            <a:pPr eaLnBrk="1" hangingPunct="1">
              <a:lnSpc>
                <a:spcPct val="120000"/>
              </a:lnSpc>
              <a:buFont typeface="Arial" pitchFamily="34" charset="0"/>
              <a:buChar char="•"/>
              <a:defRPr/>
            </a:pPr>
            <a:r>
              <a:rPr lang="ja-JP" altLang="en-US" dirty="0" smtClean="0"/>
              <a:t>日本のサプライヤー・システムは，個別的な取引での利益を犠牲にしても会社と会社の関係において長期的な利益を展望しうることを存続要件としている。</a:t>
            </a:r>
            <a:endParaRPr lang="en-US" altLang="ja-JP" dirty="0" smtClean="0"/>
          </a:p>
          <a:p>
            <a:pPr eaLnBrk="1" hangingPunct="1">
              <a:lnSpc>
                <a:spcPct val="120000"/>
              </a:lnSpc>
              <a:buFont typeface="Arial" pitchFamily="34" charset="0"/>
              <a:buChar char="•"/>
              <a:defRPr/>
            </a:pPr>
            <a:r>
              <a:rPr lang="ja-JP" altLang="en-US" dirty="0" smtClean="0"/>
              <a:t>完成品メーカーのグローバル展開，低成長下での部品取引オープン化とサプライヤーの選別強化，モジュール化の潮流は，少なくともサプライヤー・システムの一部分について，この要件が成り立たなくなることを意味している。</a:t>
            </a:r>
            <a:endParaRPr lang="en-US" altLang="ja-JP" dirty="0" smtClean="0"/>
          </a:p>
          <a:p>
            <a:pPr eaLnBrk="1" hangingPunct="1">
              <a:lnSpc>
                <a:spcPct val="120000"/>
              </a:lnSpc>
              <a:buFont typeface="Arial" pitchFamily="34" charset="0"/>
              <a:buChar char="•"/>
              <a:defRPr/>
            </a:pPr>
            <a:r>
              <a:rPr lang="ja-JP" altLang="en-US" dirty="0" smtClean="0"/>
              <a:t>部品の長期継続取引という意味でのサプライヤー・システムは，今後も存続するであろうが，その適用範囲は狭まるし，会社と会社の丸ごとの関係という性格は薄まっていくであろう。</a:t>
            </a:r>
            <a:endParaRPr lang="en-US" altLang="ja-JP" dirty="0" smtClean="0"/>
          </a:p>
          <a:p>
            <a:pPr eaLnBrk="1" hangingPunct="1">
              <a:lnSpc>
                <a:spcPct val="120000"/>
              </a:lnSpc>
              <a:buFont typeface="Arial" pitchFamily="34" charset="0"/>
              <a:buChar char="•"/>
              <a:defRPr/>
            </a:pPr>
            <a:r>
              <a:rPr lang="ja-JP" altLang="en-US" dirty="0" smtClean="0"/>
              <a:t>日本のサプライヤー・システムは，適用範囲の縮小，少数精鋭化，オープン化，社会的に許容されない部分の修正を求められており，その修正の度合いに応じて変容していくであろう。</a:t>
            </a:r>
            <a:endParaRPr lang="en-US" altLang="ja-JP" dirty="0" smtClean="0"/>
          </a:p>
        </p:txBody>
      </p:sp>
      <p:sp>
        <p:nvSpPr>
          <p:cNvPr id="77828"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D41CE36B-7A62-4392-B910-188200DBF595}" type="slidenum">
              <a:rPr kumimoji="0" lang="en-US" altLang="ja-JP" smtClean="0"/>
              <a:pPr eaLnBrk="1" hangingPunct="1"/>
              <a:t>63</a:t>
            </a:fld>
            <a:endParaRPr kumimoji="0" lang="en-US" altLang="ja-JP" smtClean="0"/>
          </a:p>
        </p:txBody>
      </p:sp>
    </p:spTree>
    <p:extLst>
      <p:ext uri="{BB962C8B-B14F-4D97-AF65-F5344CB8AC3E}">
        <p14:creationId xmlns:p14="http://schemas.microsoft.com/office/powerpoint/2010/main" val="308711173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タイトル 1"/>
          <p:cNvSpPr>
            <a:spLocks noGrp="1"/>
          </p:cNvSpPr>
          <p:nvPr>
            <p:ph type="title"/>
          </p:nvPr>
        </p:nvSpPr>
        <p:spPr bwMode="auto">
          <a:xfrm>
            <a:off x="457200" y="404813"/>
            <a:ext cx="7543800"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第５章　主要参考文献</a:t>
            </a:r>
            <a:r>
              <a:rPr lang="en-US" altLang="ja-JP" smtClean="0"/>
              <a:t>(1)</a:t>
            </a:r>
            <a:endParaRPr lang="ja-JP" altLang="en-US" smtClean="0"/>
          </a:p>
        </p:txBody>
      </p:sp>
      <p:sp>
        <p:nvSpPr>
          <p:cNvPr id="3" name="コンテンツ プレースホルダ 2"/>
          <p:cNvSpPr>
            <a:spLocks noGrp="1"/>
          </p:cNvSpPr>
          <p:nvPr>
            <p:ph idx="1"/>
          </p:nvPr>
        </p:nvSpPr>
        <p:spPr>
          <a:xfrm>
            <a:off x="457200" y="1052513"/>
            <a:ext cx="8229600" cy="5689600"/>
          </a:xfrm>
        </p:spPr>
        <p:txBody>
          <a:bodyPr>
            <a:normAutofit fontScale="47500" lnSpcReduction="20000"/>
          </a:bodyPr>
          <a:lstStyle/>
          <a:p>
            <a:pPr eaLnBrk="1" hangingPunct="1">
              <a:lnSpc>
                <a:spcPct val="120000"/>
              </a:lnSpc>
              <a:buFont typeface="Arial" pitchFamily="34" charset="0"/>
              <a:buChar char="•"/>
              <a:defRPr/>
            </a:pPr>
            <a:r>
              <a:rPr lang="ja-JP" altLang="en-US" dirty="0" smtClean="0"/>
              <a:t>浅沼萬里</a:t>
            </a:r>
            <a:r>
              <a:rPr lang="en-US" altLang="ja-JP" dirty="0" smtClean="0"/>
              <a:t>[1994]</a:t>
            </a:r>
            <a:r>
              <a:rPr lang="ja-JP" altLang="en-US" dirty="0" smtClean="0"/>
              <a:t>「日本企業のコーポレート・ガバナンス」</a:t>
            </a:r>
            <a:r>
              <a:rPr lang="en-US" altLang="ja-JP" dirty="0" smtClean="0"/>
              <a:t>『</a:t>
            </a:r>
            <a:r>
              <a:rPr lang="ja-JP" altLang="en-US" dirty="0" smtClean="0"/>
              <a:t>金融研究</a:t>
            </a:r>
            <a:r>
              <a:rPr lang="en-US" altLang="ja-JP" dirty="0" smtClean="0"/>
              <a:t>』</a:t>
            </a:r>
            <a:r>
              <a:rPr lang="ja-JP" altLang="en-US" dirty="0" smtClean="0"/>
              <a:t>第</a:t>
            </a:r>
            <a:r>
              <a:rPr lang="en-US" altLang="ja-JP" dirty="0" smtClean="0"/>
              <a:t>13</a:t>
            </a:r>
            <a:r>
              <a:rPr lang="ja-JP" altLang="en-US" dirty="0" smtClean="0"/>
              <a:t>巻第</a:t>
            </a:r>
            <a:r>
              <a:rPr lang="en-US" altLang="ja-JP" dirty="0" smtClean="0"/>
              <a:t>3</a:t>
            </a:r>
            <a:r>
              <a:rPr lang="ja-JP" altLang="en-US" dirty="0" smtClean="0"/>
              <a:t>号，日本銀行金融研究所，</a:t>
            </a:r>
            <a:r>
              <a:rPr lang="en-US" altLang="ja-JP" dirty="0" smtClean="0"/>
              <a:t>9</a:t>
            </a:r>
            <a:r>
              <a:rPr lang="ja-JP" altLang="en-US" dirty="0" smtClean="0"/>
              <a:t>月。</a:t>
            </a:r>
          </a:p>
          <a:p>
            <a:pPr eaLnBrk="1" hangingPunct="1">
              <a:lnSpc>
                <a:spcPct val="120000"/>
              </a:lnSpc>
              <a:buFont typeface="Arial" pitchFamily="34" charset="0"/>
              <a:buChar char="•"/>
              <a:defRPr/>
            </a:pPr>
            <a:r>
              <a:rPr lang="ja-JP" altLang="en-US" dirty="0" smtClean="0"/>
              <a:t>浅沼萬里（菊谷達弥編集）</a:t>
            </a:r>
            <a:r>
              <a:rPr lang="en-US" altLang="ja-JP" dirty="0" smtClean="0"/>
              <a:t>[1997]『</a:t>
            </a:r>
            <a:r>
              <a:rPr lang="ja-JP" altLang="en-US" dirty="0" smtClean="0"/>
              <a:t>日本の企業組織　革新的適応のメカニズム</a:t>
            </a:r>
            <a:r>
              <a:rPr lang="en-US" altLang="ja-JP" dirty="0" smtClean="0"/>
              <a:t>』</a:t>
            </a:r>
            <a:r>
              <a:rPr lang="ja-JP" altLang="en-US" dirty="0" smtClean="0"/>
              <a:t>東洋経済新報社。</a:t>
            </a:r>
          </a:p>
          <a:p>
            <a:pPr eaLnBrk="1" hangingPunct="1">
              <a:lnSpc>
                <a:spcPct val="120000"/>
              </a:lnSpc>
              <a:buFont typeface="Arial" pitchFamily="34" charset="0"/>
              <a:buChar char="•"/>
              <a:defRPr/>
            </a:pPr>
            <a:r>
              <a:rPr lang="ja-JP" altLang="en-US" dirty="0" smtClean="0"/>
              <a:t>泉田成美</a:t>
            </a:r>
            <a:r>
              <a:rPr lang="en-US" altLang="ja-JP" dirty="0" smtClean="0"/>
              <a:t>[2008]『</a:t>
            </a:r>
            <a:r>
              <a:rPr lang="ja-JP" altLang="en-US" dirty="0" smtClean="0"/>
              <a:t>プラクティカル産業組織論</a:t>
            </a:r>
            <a:r>
              <a:rPr lang="en-US" altLang="ja-JP" dirty="0" smtClean="0"/>
              <a:t>』</a:t>
            </a:r>
            <a:r>
              <a:rPr lang="ja-JP" altLang="en-US" dirty="0" smtClean="0"/>
              <a:t>有斐閣。</a:t>
            </a:r>
          </a:p>
          <a:p>
            <a:pPr eaLnBrk="1" hangingPunct="1">
              <a:lnSpc>
                <a:spcPct val="120000"/>
              </a:lnSpc>
              <a:buFont typeface="Arial" pitchFamily="34" charset="0"/>
              <a:buChar char="•"/>
              <a:defRPr/>
            </a:pPr>
            <a:r>
              <a:rPr lang="ja-JP" altLang="en-US" dirty="0" smtClean="0"/>
              <a:t>植田浩史</a:t>
            </a:r>
            <a:r>
              <a:rPr lang="en-US" altLang="ja-JP" dirty="0" smtClean="0"/>
              <a:t>[1989]</a:t>
            </a:r>
            <a:r>
              <a:rPr lang="ja-JP" altLang="en-US" dirty="0" smtClean="0"/>
              <a:t>「自動車産業の企業階層構造（１）」</a:t>
            </a:r>
            <a:r>
              <a:rPr lang="en-US" altLang="ja-JP" dirty="0" smtClean="0"/>
              <a:t>『</a:t>
            </a:r>
            <a:r>
              <a:rPr lang="ja-JP" altLang="en-US" dirty="0" smtClean="0"/>
              <a:t>季刊経済研究</a:t>
            </a:r>
            <a:r>
              <a:rPr lang="en-US" altLang="ja-JP" dirty="0" smtClean="0"/>
              <a:t>』</a:t>
            </a:r>
            <a:r>
              <a:rPr lang="ja-JP" altLang="en-US" dirty="0" smtClean="0"/>
              <a:t>第</a:t>
            </a:r>
            <a:r>
              <a:rPr lang="en-US" altLang="ja-JP" dirty="0" smtClean="0"/>
              <a:t>12</a:t>
            </a:r>
            <a:r>
              <a:rPr lang="ja-JP" altLang="en-US" dirty="0" smtClean="0"/>
              <a:t>巻第</a:t>
            </a:r>
            <a:r>
              <a:rPr lang="en-US" altLang="ja-JP" dirty="0" smtClean="0"/>
              <a:t>3</a:t>
            </a:r>
            <a:r>
              <a:rPr lang="ja-JP" altLang="en-US" dirty="0" smtClean="0"/>
              <a:t>号，大阪市立大学経済研究会。</a:t>
            </a:r>
          </a:p>
          <a:p>
            <a:pPr eaLnBrk="1" hangingPunct="1">
              <a:lnSpc>
                <a:spcPct val="120000"/>
              </a:lnSpc>
              <a:buFont typeface="Arial" pitchFamily="34" charset="0"/>
              <a:buChar char="•"/>
              <a:defRPr/>
            </a:pPr>
            <a:r>
              <a:rPr lang="ja-JP" altLang="en-US" dirty="0" smtClean="0"/>
              <a:t>植田浩史</a:t>
            </a:r>
            <a:r>
              <a:rPr lang="en-US" altLang="ja-JP" dirty="0" smtClean="0"/>
              <a:t>[1995]</a:t>
            </a:r>
            <a:r>
              <a:rPr lang="ja-JP" altLang="en-US" dirty="0" smtClean="0"/>
              <a:t>「自動車部品メーカーと開発システム」 （明石芳彦・植田浩史編</a:t>
            </a:r>
            <a:r>
              <a:rPr lang="en-US" altLang="ja-JP" dirty="0" smtClean="0"/>
              <a:t>『</a:t>
            </a:r>
            <a:r>
              <a:rPr lang="ja-JP" altLang="en-US" dirty="0" smtClean="0"/>
              <a:t>日本企業の研究開発システム</a:t>
            </a:r>
            <a:r>
              <a:rPr lang="en-US" altLang="ja-JP" dirty="0" smtClean="0"/>
              <a:t>』</a:t>
            </a:r>
            <a:r>
              <a:rPr lang="ja-JP" altLang="en-US" dirty="0" smtClean="0"/>
              <a:t>東京大学出版会）。</a:t>
            </a:r>
          </a:p>
          <a:p>
            <a:pPr eaLnBrk="1" hangingPunct="1">
              <a:lnSpc>
                <a:spcPct val="120000"/>
              </a:lnSpc>
              <a:buFont typeface="Arial" pitchFamily="34" charset="0"/>
              <a:buChar char="•"/>
              <a:defRPr/>
            </a:pPr>
            <a:r>
              <a:rPr lang="ja-JP" altLang="en-US" dirty="0" smtClean="0"/>
              <a:t>植田浩史</a:t>
            </a:r>
            <a:r>
              <a:rPr lang="en-US" altLang="ja-JP" dirty="0" smtClean="0"/>
              <a:t>[2000]</a:t>
            </a:r>
            <a:r>
              <a:rPr lang="ja-JP" altLang="en-US" dirty="0" smtClean="0"/>
              <a:t>「サプライヤ論に関する一考察：浅沼萬里氏の研究を中心に」</a:t>
            </a:r>
            <a:r>
              <a:rPr lang="en-US" altLang="ja-JP" dirty="0" smtClean="0"/>
              <a:t>『</a:t>
            </a:r>
            <a:r>
              <a:rPr lang="ja-JP" altLang="en-US" dirty="0" smtClean="0"/>
              <a:t>季刊経済研究</a:t>
            </a:r>
            <a:r>
              <a:rPr lang="en-US" altLang="ja-JP" dirty="0" smtClean="0"/>
              <a:t>』</a:t>
            </a:r>
            <a:r>
              <a:rPr lang="ja-JP" altLang="en-US" dirty="0" smtClean="0"/>
              <a:t>第</a:t>
            </a:r>
            <a:r>
              <a:rPr lang="en-US" altLang="ja-JP" dirty="0" smtClean="0"/>
              <a:t>23</a:t>
            </a:r>
            <a:r>
              <a:rPr lang="ja-JP" altLang="en-US" dirty="0" smtClean="0"/>
              <a:t>巻第</a:t>
            </a:r>
            <a:r>
              <a:rPr lang="en-US" altLang="ja-JP" dirty="0" smtClean="0"/>
              <a:t>2</a:t>
            </a:r>
            <a:r>
              <a:rPr lang="ja-JP" altLang="en-US" dirty="0" smtClean="0"/>
              <a:t>号，</a:t>
            </a:r>
            <a:r>
              <a:rPr lang="en-US" altLang="ja-JP" dirty="0" smtClean="0"/>
              <a:t>9</a:t>
            </a:r>
            <a:r>
              <a:rPr lang="ja-JP" altLang="en-US" dirty="0" smtClean="0"/>
              <a:t>月。</a:t>
            </a:r>
          </a:p>
          <a:p>
            <a:pPr eaLnBrk="1" hangingPunct="1">
              <a:lnSpc>
                <a:spcPct val="120000"/>
              </a:lnSpc>
              <a:buFont typeface="Arial" pitchFamily="34" charset="0"/>
              <a:buChar char="•"/>
              <a:defRPr/>
            </a:pPr>
            <a:r>
              <a:rPr lang="ja-JP" altLang="en-US" dirty="0" smtClean="0"/>
              <a:t>植田浩史</a:t>
            </a:r>
            <a:r>
              <a:rPr lang="en-US" altLang="ja-JP" dirty="0" smtClean="0"/>
              <a:t>｢2001｣</a:t>
            </a:r>
            <a:r>
              <a:rPr lang="ja-JP" altLang="en-US" dirty="0" smtClean="0"/>
              <a:t>「自動車生産のモジュール化とサプライヤ」</a:t>
            </a:r>
            <a:r>
              <a:rPr lang="en-US" altLang="ja-JP" dirty="0" smtClean="0"/>
              <a:t>『</a:t>
            </a:r>
            <a:r>
              <a:rPr lang="ja-JP" altLang="en-US" dirty="0" smtClean="0"/>
              <a:t>経済学論纂</a:t>
            </a:r>
            <a:r>
              <a:rPr lang="en-US" altLang="ja-JP" dirty="0" smtClean="0"/>
              <a:t>』</a:t>
            </a:r>
            <a:r>
              <a:rPr lang="ja-JP" altLang="en-US" dirty="0" smtClean="0"/>
              <a:t>第</a:t>
            </a:r>
            <a:r>
              <a:rPr lang="en-US" altLang="ja-JP" dirty="0" smtClean="0"/>
              <a:t>41</a:t>
            </a:r>
            <a:r>
              <a:rPr lang="ja-JP" altLang="en-US" dirty="0" smtClean="0"/>
              <a:t>巻第</a:t>
            </a:r>
            <a:r>
              <a:rPr lang="en-US" altLang="ja-JP" dirty="0" smtClean="0"/>
              <a:t>5</a:t>
            </a:r>
            <a:r>
              <a:rPr lang="ja-JP" altLang="en-US" dirty="0" smtClean="0"/>
              <a:t>号，中央大学経済学会，</a:t>
            </a:r>
            <a:r>
              <a:rPr lang="en-US" altLang="ja-JP" dirty="0" smtClean="0"/>
              <a:t>3</a:t>
            </a:r>
            <a:r>
              <a:rPr lang="ja-JP" altLang="en-US" dirty="0" smtClean="0"/>
              <a:t>月。</a:t>
            </a:r>
          </a:p>
          <a:p>
            <a:pPr eaLnBrk="1" hangingPunct="1">
              <a:lnSpc>
                <a:spcPct val="120000"/>
              </a:lnSpc>
              <a:buFont typeface="Arial" pitchFamily="34" charset="0"/>
              <a:buChar char="•"/>
              <a:defRPr/>
            </a:pPr>
            <a:r>
              <a:rPr lang="ja-JP" altLang="en-US" dirty="0" smtClean="0"/>
              <a:t>植田浩史</a:t>
            </a:r>
            <a:r>
              <a:rPr lang="en-US" altLang="ja-JP" dirty="0" smtClean="0"/>
              <a:t>[2001]</a:t>
            </a:r>
            <a:r>
              <a:rPr lang="ja-JP" altLang="en-US" dirty="0" smtClean="0"/>
              <a:t>「下請はリスクシェアリングか」（上井喜彦・野村正實編著</a:t>
            </a:r>
            <a:r>
              <a:rPr lang="en-US" altLang="ja-JP" dirty="0" smtClean="0"/>
              <a:t>『</a:t>
            </a:r>
            <a:r>
              <a:rPr lang="ja-JP" altLang="en-US" dirty="0" smtClean="0"/>
              <a:t>日本企業　理論と現実</a:t>
            </a:r>
            <a:r>
              <a:rPr lang="en-US" altLang="ja-JP" dirty="0" smtClean="0"/>
              <a:t>』</a:t>
            </a:r>
            <a:r>
              <a:rPr lang="ja-JP" altLang="en-US" dirty="0" smtClean="0"/>
              <a:t>ミネルヴァ書房）。</a:t>
            </a:r>
          </a:p>
          <a:p>
            <a:pPr eaLnBrk="1" hangingPunct="1">
              <a:lnSpc>
                <a:spcPct val="120000"/>
              </a:lnSpc>
              <a:buFont typeface="Arial" pitchFamily="34" charset="0"/>
              <a:buChar char="•"/>
              <a:defRPr/>
            </a:pPr>
            <a:r>
              <a:rPr lang="ja-JP" altLang="en-US" dirty="0" smtClean="0"/>
              <a:t>植田浩史</a:t>
            </a:r>
            <a:r>
              <a:rPr lang="en-US" altLang="ja-JP" dirty="0" smtClean="0"/>
              <a:t>[2004]『</a:t>
            </a:r>
            <a:r>
              <a:rPr lang="ja-JP" altLang="en-US" dirty="0" smtClean="0"/>
              <a:t>現代日本の中小企業</a:t>
            </a:r>
            <a:r>
              <a:rPr lang="en-US" altLang="ja-JP" dirty="0" smtClean="0"/>
              <a:t>』</a:t>
            </a:r>
            <a:r>
              <a:rPr lang="ja-JP" altLang="en-US" dirty="0" smtClean="0"/>
              <a:t>岩波書店。</a:t>
            </a:r>
          </a:p>
          <a:p>
            <a:pPr eaLnBrk="1" hangingPunct="1">
              <a:lnSpc>
                <a:spcPct val="120000"/>
              </a:lnSpc>
              <a:buFont typeface="Arial" pitchFamily="34" charset="0"/>
              <a:buChar char="•"/>
              <a:defRPr/>
            </a:pPr>
            <a:r>
              <a:rPr lang="ja-JP" altLang="en-US" dirty="0" smtClean="0"/>
              <a:t>植田浩史</a:t>
            </a:r>
            <a:r>
              <a:rPr lang="en-US" altLang="ja-JP" dirty="0" smtClean="0"/>
              <a:t>[2005]</a:t>
            </a:r>
            <a:r>
              <a:rPr lang="ja-JP" altLang="en-US" dirty="0" smtClean="0"/>
              <a:t>「企業間関係：サプライヤー･システム」（工藤・橘川・フック編</a:t>
            </a:r>
            <a:r>
              <a:rPr lang="en-US" altLang="ja-JP" dirty="0" smtClean="0"/>
              <a:t>[2005]</a:t>
            </a:r>
            <a:r>
              <a:rPr lang="ja-JP" altLang="en-US" dirty="0" smtClean="0"/>
              <a:t>）。</a:t>
            </a:r>
            <a:endParaRPr lang="en-US" altLang="ja-JP" dirty="0" smtClean="0"/>
          </a:p>
          <a:p>
            <a:pPr eaLnBrk="1" hangingPunct="1">
              <a:lnSpc>
                <a:spcPct val="120000"/>
              </a:lnSpc>
              <a:buFont typeface="Arial" pitchFamily="34" charset="0"/>
              <a:buChar char="•"/>
              <a:defRPr/>
            </a:pPr>
            <a:r>
              <a:rPr lang="ja-JP" altLang="en-US" dirty="0" smtClean="0"/>
              <a:t>小川紘一</a:t>
            </a:r>
            <a:r>
              <a:rPr lang="en-US" altLang="ja-JP" dirty="0" smtClean="0"/>
              <a:t>[2007]</a:t>
            </a:r>
            <a:r>
              <a:rPr lang="ja-JP" altLang="en-US" dirty="0" smtClean="0"/>
              <a:t>「光ディスク産業」（藤本隆宏・東京大学</a:t>
            </a:r>
            <a:r>
              <a:rPr lang="en-US" altLang="ja-JP" dirty="0" smtClean="0"/>
              <a:t>21</a:t>
            </a:r>
            <a:r>
              <a:rPr lang="ja-JP" altLang="en-US" dirty="0" smtClean="0"/>
              <a:t>世紀</a:t>
            </a:r>
            <a:r>
              <a:rPr lang="en-US" altLang="ja-JP" dirty="0" smtClean="0"/>
              <a:t>COE</a:t>
            </a:r>
            <a:r>
              <a:rPr lang="ja-JP" altLang="en-US" dirty="0" smtClean="0"/>
              <a:t>ものづくり経営研究センター</a:t>
            </a:r>
            <a:r>
              <a:rPr lang="en-US" altLang="ja-JP" dirty="0" smtClean="0"/>
              <a:t>『</a:t>
            </a:r>
            <a:r>
              <a:rPr lang="ja-JP" altLang="en-US" dirty="0" smtClean="0"/>
              <a:t>ものづくり経営学</a:t>
            </a:r>
            <a:r>
              <a:rPr lang="en-US" altLang="ja-JP" dirty="0" smtClean="0"/>
              <a:t>』</a:t>
            </a:r>
            <a:r>
              <a:rPr lang="ja-JP" altLang="en-US" dirty="0" smtClean="0"/>
              <a:t>光文社）。</a:t>
            </a:r>
          </a:p>
          <a:p>
            <a:pPr eaLnBrk="1" hangingPunct="1">
              <a:lnSpc>
                <a:spcPct val="120000"/>
              </a:lnSpc>
              <a:buFont typeface="Arial" pitchFamily="34" charset="0"/>
              <a:buChar char="•"/>
              <a:defRPr/>
            </a:pPr>
            <a:endParaRPr lang="ja-JP" altLang="en-US" dirty="0" smtClean="0"/>
          </a:p>
        </p:txBody>
      </p:sp>
      <p:sp>
        <p:nvSpPr>
          <p:cNvPr id="78852"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B88AC76D-222F-411C-AD69-E563AEC34348}" type="slidenum">
              <a:rPr kumimoji="0" lang="en-US" altLang="ja-JP" smtClean="0"/>
              <a:pPr eaLnBrk="1" hangingPunct="1"/>
              <a:t>64</a:t>
            </a:fld>
            <a:endParaRPr kumimoji="0" lang="en-US" altLang="ja-JP" smtClean="0"/>
          </a:p>
        </p:txBody>
      </p:sp>
    </p:spTree>
    <p:extLst>
      <p:ext uri="{BB962C8B-B14F-4D97-AF65-F5344CB8AC3E}">
        <p14:creationId xmlns:p14="http://schemas.microsoft.com/office/powerpoint/2010/main" val="310131420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タイトル 1"/>
          <p:cNvSpPr>
            <a:spLocks noGrp="1"/>
          </p:cNvSpPr>
          <p:nvPr>
            <p:ph type="title"/>
          </p:nvPr>
        </p:nvSpPr>
        <p:spPr bwMode="auto">
          <a:xfrm>
            <a:off x="457200" y="333375"/>
            <a:ext cx="7543800" cy="719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第５章　主要参考文献（２）</a:t>
            </a:r>
          </a:p>
        </p:txBody>
      </p:sp>
      <p:sp>
        <p:nvSpPr>
          <p:cNvPr id="3" name="コンテンツ プレースホルダ 2"/>
          <p:cNvSpPr>
            <a:spLocks noGrp="1"/>
          </p:cNvSpPr>
          <p:nvPr>
            <p:ph idx="1"/>
          </p:nvPr>
        </p:nvSpPr>
        <p:spPr>
          <a:xfrm>
            <a:off x="457200" y="981075"/>
            <a:ext cx="8435975" cy="5876925"/>
          </a:xfrm>
        </p:spPr>
        <p:txBody>
          <a:bodyPr>
            <a:normAutofit fontScale="47500" lnSpcReduction="20000"/>
          </a:bodyPr>
          <a:lstStyle/>
          <a:p>
            <a:pPr eaLnBrk="1" hangingPunct="1">
              <a:lnSpc>
                <a:spcPct val="120000"/>
              </a:lnSpc>
              <a:buFont typeface="Arial" pitchFamily="34" charset="0"/>
              <a:buChar char="•"/>
              <a:defRPr/>
            </a:pPr>
            <a:r>
              <a:rPr lang="ja-JP" altLang="en-US" dirty="0" smtClean="0"/>
              <a:t>川端望</a:t>
            </a:r>
            <a:r>
              <a:rPr lang="en-US" altLang="ja-JP" dirty="0" smtClean="0"/>
              <a:t>[1995]</a:t>
            </a:r>
            <a:r>
              <a:rPr lang="ja-JP" altLang="en-US" dirty="0" smtClean="0"/>
              <a:t>「日本高炉メーカーにおける製品開発」（明石芳彦・植田浩史編</a:t>
            </a:r>
            <a:r>
              <a:rPr lang="en-US" altLang="ja-JP" dirty="0" smtClean="0"/>
              <a:t>『</a:t>
            </a:r>
            <a:r>
              <a:rPr lang="ja-JP" altLang="en-US" dirty="0" smtClean="0"/>
              <a:t>日本企業の研究開発システム</a:t>
            </a:r>
            <a:r>
              <a:rPr lang="en-US" altLang="ja-JP" dirty="0" smtClean="0"/>
              <a:t>』</a:t>
            </a:r>
            <a:r>
              <a:rPr lang="ja-JP" altLang="en-US" dirty="0" smtClean="0"/>
              <a:t>東京大学出版会）。</a:t>
            </a:r>
          </a:p>
          <a:p>
            <a:pPr eaLnBrk="1" hangingPunct="1">
              <a:lnSpc>
                <a:spcPct val="120000"/>
              </a:lnSpc>
              <a:buFont typeface="Arial" pitchFamily="34" charset="0"/>
              <a:buChar char="•"/>
              <a:defRPr/>
            </a:pPr>
            <a:r>
              <a:rPr lang="ja-JP" altLang="en-US" dirty="0"/>
              <a:t>川端望・千葉啓之</a:t>
            </a:r>
            <a:r>
              <a:rPr lang="ja-JP" altLang="en-US" dirty="0" smtClean="0"/>
              <a:t>助</a:t>
            </a:r>
            <a:r>
              <a:rPr lang="en-US" altLang="ja-JP" dirty="0" smtClean="0"/>
              <a:t>[2014]</a:t>
            </a:r>
            <a:r>
              <a:rPr lang="ja-JP" altLang="en-US" dirty="0" smtClean="0"/>
              <a:t>「</a:t>
            </a:r>
            <a:r>
              <a:rPr lang="ja-JP" altLang="en-US" dirty="0"/>
              <a:t>自動車部品産業集積の質的発展に向けて　</a:t>
            </a:r>
            <a:r>
              <a:rPr lang="en-US" altLang="ja-JP" dirty="0"/>
              <a:t>―</a:t>
            </a:r>
            <a:r>
              <a:rPr lang="ja-JP" altLang="en-US" dirty="0"/>
              <a:t>地場部品メーカー参入と成長への課題</a:t>
            </a:r>
            <a:r>
              <a:rPr lang="en-US" altLang="ja-JP" dirty="0"/>
              <a:t>―</a:t>
            </a:r>
            <a:r>
              <a:rPr lang="ja-JP" altLang="en-US" dirty="0"/>
              <a:t>」（東北大学大学院経済学研究科地域産業復興調査研究プロジェクト編</a:t>
            </a:r>
            <a:r>
              <a:rPr lang="en-US" altLang="ja-JP" dirty="0"/>
              <a:t>『</a:t>
            </a:r>
            <a:r>
              <a:rPr lang="ja-JP" altLang="en-US" dirty="0"/>
              <a:t>震災復興政策の検証と新産業創出への提言：広域的かつ多様な課題を見据えながら「新たな地域モデル」を目指す</a:t>
            </a:r>
            <a:r>
              <a:rPr lang="en-US" altLang="ja-JP" dirty="0"/>
              <a:t>』</a:t>
            </a:r>
            <a:r>
              <a:rPr lang="ja-JP" altLang="en-US" dirty="0"/>
              <a:t>河北新報出版</a:t>
            </a:r>
            <a:r>
              <a:rPr lang="ja-JP" altLang="en-US" dirty="0" smtClean="0"/>
              <a:t>センター。</a:t>
            </a:r>
            <a:endParaRPr lang="en-US" altLang="ja-JP" dirty="0" smtClean="0"/>
          </a:p>
          <a:p>
            <a:pPr eaLnBrk="1" hangingPunct="1">
              <a:lnSpc>
                <a:spcPct val="120000"/>
              </a:lnSpc>
              <a:buFont typeface="Arial" pitchFamily="34" charset="0"/>
              <a:buChar char="•"/>
              <a:defRPr/>
            </a:pPr>
            <a:r>
              <a:rPr lang="ja-JP" altLang="en-US" dirty="0" smtClean="0"/>
              <a:t>工藤章・橘川武郎・グレン・Ｄ．フック編</a:t>
            </a:r>
            <a:r>
              <a:rPr lang="en-US" altLang="ja-JP" dirty="0" smtClean="0"/>
              <a:t>[2005]『</a:t>
            </a:r>
            <a:r>
              <a:rPr lang="ja-JP" altLang="en-US" dirty="0" smtClean="0"/>
              <a:t>現代日本企業　企業体制（上）</a:t>
            </a:r>
            <a:r>
              <a:rPr lang="en-US" altLang="ja-JP" dirty="0" smtClean="0"/>
              <a:t>』</a:t>
            </a:r>
            <a:r>
              <a:rPr lang="ja-JP" altLang="en-US" dirty="0" smtClean="0"/>
              <a:t>有斐閣。</a:t>
            </a:r>
          </a:p>
          <a:p>
            <a:pPr eaLnBrk="1" hangingPunct="1">
              <a:lnSpc>
                <a:spcPct val="120000"/>
              </a:lnSpc>
              <a:buFont typeface="Arial" pitchFamily="34" charset="0"/>
              <a:buChar char="•"/>
              <a:defRPr/>
            </a:pPr>
            <a:r>
              <a:rPr lang="ja-JP" altLang="en-US" dirty="0" smtClean="0"/>
              <a:t>近能善範</a:t>
            </a:r>
            <a:r>
              <a:rPr lang="en-US" altLang="ja-JP" dirty="0" smtClean="0"/>
              <a:t>[2003]</a:t>
            </a:r>
            <a:r>
              <a:rPr lang="ja-JP" altLang="en-US" dirty="0" smtClean="0"/>
              <a:t>「自動車部品取引の</a:t>
            </a:r>
            <a:r>
              <a:rPr lang="en-US" altLang="ja-JP" dirty="0" smtClean="0"/>
              <a:t>『</a:t>
            </a:r>
            <a:r>
              <a:rPr lang="ja-JP" altLang="en-US" dirty="0" smtClean="0"/>
              <a:t>オープン化</a:t>
            </a:r>
            <a:r>
              <a:rPr lang="en-US" altLang="ja-JP" dirty="0" smtClean="0"/>
              <a:t>』</a:t>
            </a:r>
            <a:r>
              <a:rPr lang="ja-JP" altLang="en-US" dirty="0" smtClean="0"/>
              <a:t>の検証</a:t>
            </a:r>
            <a:r>
              <a:rPr lang="en-US" altLang="ja-JP" dirty="0" smtClean="0"/>
              <a:t>｣『</a:t>
            </a:r>
            <a:r>
              <a:rPr lang="ja-JP" altLang="en-US" dirty="0" smtClean="0"/>
              <a:t>経済学論集</a:t>
            </a:r>
            <a:r>
              <a:rPr lang="en-US" altLang="ja-JP" dirty="0" smtClean="0"/>
              <a:t>』</a:t>
            </a:r>
            <a:r>
              <a:rPr lang="ja-JP" altLang="en-US" dirty="0" smtClean="0"/>
              <a:t>第</a:t>
            </a:r>
            <a:r>
              <a:rPr lang="en-US" altLang="ja-JP" dirty="0" smtClean="0"/>
              <a:t>68</a:t>
            </a:r>
            <a:r>
              <a:rPr lang="ja-JP" altLang="en-US" dirty="0" smtClean="0"/>
              <a:t>巻第</a:t>
            </a:r>
            <a:r>
              <a:rPr lang="en-US" altLang="ja-JP" dirty="0" smtClean="0"/>
              <a:t>4</a:t>
            </a:r>
            <a:r>
              <a:rPr lang="ja-JP" altLang="en-US" dirty="0" smtClean="0"/>
              <a:t>号，東京大学経済学会，</a:t>
            </a:r>
            <a:r>
              <a:rPr lang="en-US" altLang="ja-JP" dirty="0" smtClean="0"/>
              <a:t>1</a:t>
            </a:r>
            <a:r>
              <a:rPr lang="ja-JP" altLang="en-US" dirty="0" smtClean="0"/>
              <a:t>月。</a:t>
            </a:r>
          </a:p>
          <a:p>
            <a:pPr eaLnBrk="1" hangingPunct="1">
              <a:lnSpc>
                <a:spcPct val="120000"/>
              </a:lnSpc>
              <a:buFont typeface="Arial" pitchFamily="34" charset="0"/>
              <a:buChar char="•"/>
              <a:defRPr/>
            </a:pPr>
            <a:r>
              <a:rPr lang="ja-JP" altLang="en-US" dirty="0" smtClean="0"/>
              <a:t>近能善範</a:t>
            </a:r>
            <a:r>
              <a:rPr lang="en-US" altLang="ja-JP" dirty="0" smtClean="0"/>
              <a:t>[2004]</a:t>
            </a:r>
            <a:r>
              <a:rPr lang="ja-JP" altLang="en-US" dirty="0" smtClean="0"/>
              <a:t>「日産リバイバルプラン以降のサプライヤーシステムの構造的変化」</a:t>
            </a:r>
            <a:r>
              <a:rPr lang="en-US" altLang="ja-JP" dirty="0" smtClean="0"/>
              <a:t>『</a:t>
            </a:r>
            <a:r>
              <a:rPr lang="ja-JP" altLang="en-US" dirty="0" smtClean="0"/>
              <a:t>経営志林</a:t>
            </a:r>
            <a:r>
              <a:rPr lang="en-US" altLang="ja-JP" dirty="0" smtClean="0"/>
              <a:t>』</a:t>
            </a:r>
            <a:r>
              <a:rPr lang="ja-JP" altLang="en-US" dirty="0" smtClean="0"/>
              <a:t>第</a:t>
            </a:r>
            <a:r>
              <a:rPr lang="en-US" altLang="ja-JP" dirty="0" smtClean="0"/>
              <a:t>41</a:t>
            </a:r>
            <a:r>
              <a:rPr lang="ja-JP" altLang="en-US" dirty="0" smtClean="0"/>
              <a:t>巻第</a:t>
            </a:r>
            <a:r>
              <a:rPr lang="en-US" altLang="ja-JP" dirty="0" smtClean="0"/>
              <a:t>3</a:t>
            </a:r>
            <a:r>
              <a:rPr lang="ja-JP" altLang="en-US" dirty="0" smtClean="0"/>
              <a:t>号，</a:t>
            </a:r>
            <a:r>
              <a:rPr lang="en-US" altLang="ja-JP" dirty="0" smtClean="0"/>
              <a:t>10</a:t>
            </a:r>
            <a:r>
              <a:rPr lang="ja-JP" altLang="en-US" dirty="0" smtClean="0"/>
              <a:t>月。</a:t>
            </a:r>
          </a:p>
          <a:p>
            <a:pPr eaLnBrk="1" hangingPunct="1">
              <a:lnSpc>
                <a:spcPct val="120000"/>
              </a:lnSpc>
              <a:buFont typeface="Arial" pitchFamily="34" charset="0"/>
              <a:buChar char="•"/>
              <a:defRPr/>
            </a:pPr>
            <a:r>
              <a:rPr lang="ja-JP" altLang="en-US" dirty="0" smtClean="0"/>
              <a:t>佐伯靖雄</a:t>
            </a:r>
            <a:r>
              <a:rPr lang="en-US" altLang="ja-JP" dirty="0" smtClean="0"/>
              <a:t>[2012]『</a:t>
            </a:r>
            <a:r>
              <a:rPr lang="ja-JP" altLang="en-US" dirty="0" smtClean="0"/>
              <a:t>自動車の電動化・電子化とサプライヤー・システム</a:t>
            </a:r>
            <a:r>
              <a:rPr lang="en-US" altLang="ja-JP" dirty="0" smtClean="0"/>
              <a:t>』</a:t>
            </a:r>
            <a:r>
              <a:rPr lang="ja-JP" altLang="en-US" dirty="0" smtClean="0"/>
              <a:t>晃洋書房。</a:t>
            </a:r>
            <a:endParaRPr lang="en-US" altLang="ja-JP" dirty="0" smtClean="0"/>
          </a:p>
          <a:p>
            <a:pPr eaLnBrk="1" hangingPunct="1">
              <a:lnSpc>
                <a:spcPct val="120000"/>
              </a:lnSpc>
              <a:buFont typeface="Arial" pitchFamily="34" charset="0"/>
              <a:buChar char="•"/>
              <a:defRPr/>
            </a:pPr>
            <a:r>
              <a:rPr lang="ja-JP" altLang="en-US" dirty="0" smtClean="0"/>
              <a:t>清晌一郎</a:t>
            </a:r>
            <a:r>
              <a:rPr lang="en-US" altLang="ja-JP" dirty="0" smtClean="0"/>
              <a:t>[1990]</a:t>
            </a:r>
            <a:r>
              <a:rPr lang="ja-JP" altLang="en-US" dirty="0" smtClean="0"/>
              <a:t>「曖昧な発注，無限の要求による品質・技術水準の向上」（中央大学経済研究所編</a:t>
            </a:r>
            <a:r>
              <a:rPr lang="en-US" altLang="ja-JP" dirty="0" smtClean="0"/>
              <a:t>『</a:t>
            </a:r>
            <a:r>
              <a:rPr lang="ja-JP" altLang="en-US" dirty="0" smtClean="0"/>
              <a:t>自動車産業の国際化と生産システム</a:t>
            </a:r>
            <a:r>
              <a:rPr lang="en-US" altLang="ja-JP" dirty="0" smtClean="0"/>
              <a:t>』</a:t>
            </a:r>
            <a:r>
              <a:rPr lang="ja-JP" altLang="en-US" dirty="0" smtClean="0"/>
              <a:t>中央大学出版部）。</a:t>
            </a:r>
          </a:p>
          <a:p>
            <a:pPr eaLnBrk="1" hangingPunct="1">
              <a:lnSpc>
                <a:spcPct val="120000"/>
              </a:lnSpc>
              <a:buFont typeface="Arial" pitchFamily="34" charset="0"/>
              <a:buChar char="•"/>
              <a:defRPr/>
            </a:pPr>
            <a:r>
              <a:rPr lang="ja-JP" altLang="en-US" dirty="0" smtClean="0"/>
              <a:t>清晌一郎</a:t>
            </a:r>
            <a:r>
              <a:rPr lang="en-US" altLang="ja-JP" dirty="0" smtClean="0"/>
              <a:t>[1991]</a:t>
            </a:r>
            <a:r>
              <a:rPr lang="ja-JP" altLang="en-US" dirty="0" smtClean="0"/>
              <a:t>「価格設定方式の日本的特質とサプライヤーの成長・発展」</a:t>
            </a:r>
            <a:r>
              <a:rPr lang="en-US" altLang="ja-JP" dirty="0" smtClean="0"/>
              <a:t>『</a:t>
            </a:r>
            <a:r>
              <a:rPr lang="ja-JP" altLang="en-US" dirty="0" smtClean="0"/>
              <a:t>関東学院大学経済経営研究所年報</a:t>
            </a:r>
            <a:r>
              <a:rPr lang="en-US" altLang="ja-JP" dirty="0" smtClean="0"/>
              <a:t>』</a:t>
            </a:r>
            <a:r>
              <a:rPr lang="ja-JP" altLang="en-US" dirty="0" smtClean="0"/>
              <a:t>第</a:t>
            </a:r>
            <a:r>
              <a:rPr lang="en-US" altLang="ja-JP" dirty="0" smtClean="0"/>
              <a:t>13</a:t>
            </a:r>
            <a:r>
              <a:rPr lang="ja-JP" altLang="en-US" dirty="0" smtClean="0"/>
              <a:t>号，</a:t>
            </a:r>
            <a:r>
              <a:rPr lang="en-US" altLang="ja-JP" dirty="0" smtClean="0"/>
              <a:t>3</a:t>
            </a:r>
            <a:r>
              <a:rPr lang="ja-JP" altLang="en-US" dirty="0" smtClean="0"/>
              <a:t>月。</a:t>
            </a:r>
          </a:p>
          <a:p>
            <a:pPr eaLnBrk="1" hangingPunct="1">
              <a:lnSpc>
                <a:spcPct val="120000"/>
              </a:lnSpc>
              <a:buFont typeface="Arial" pitchFamily="34" charset="0"/>
              <a:buChar char="•"/>
              <a:defRPr/>
            </a:pPr>
            <a:r>
              <a:rPr lang="ja-JP" altLang="en-US" dirty="0" smtClean="0"/>
              <a:t>清晌一郎</a:t>
            </a:r>
            <a:r>
              <a:rPr lang="en-US" altLang="ja-JP" dirty="0" smtClean="0"/>
              <a:t>[2001]</a:t>
            </a:r>
            <a:r>
              <a:rPr lang="ja-JP" altLang="en-US" dirty="0" smtClean="0"/>
              <a:t>「日本的系列・下請管理手法のヴァリエーションとその経済効果」</a:t>
            </a:r>
            <a:r>
              <a:rPr lang="en-US" altLang="ja-JP" dirty="0" smtClean="0"/>
              <a:t>『</a:t>
            </a:r>
            <a:r>
              <a:rPr lang="ja-JP" altLang="en-US" dirty="0" smtClean="0"/>
              <a:t>経済学論纂</a:t>
            </a:r>
            <a:r>
              <a:rPr lang="en-US" altLang="ja-JP" dirty="0" smtClean="0"/>
              <a:t>』</a:t>
            </a:r>
            <a:r>
              <a:rPr lang="ja-JP" altLang="en-US" dirty="0" smtClean="0"/>
              <a:t>第</a:t>
            </a:r>
            <a:r>
              <a:rPr lang="en-US" altLang="ja-JP" dirty="0" smtClean="0"/>
              <a:t>41</a:t>
            </a:r>
            <a:r>
              <a:rPr lang="ja-JP" altLang="en-US" dirty="0" smtClean="0"/>
              <a:t>巻第</a:t>
            </a:r>
            <a:r>
              <a:rPr lang="en-US" altLang="ja-JP" dirty="0" smtClean="0"/>
              <a:t>5</a:t>
            </a:r>
            <a:r>
              <a:rPr lang="ja-JP" altLang="en-US" dirty="0" smtClean="0"/>
              <a:t>号，中央大学経済学研究会，</a:t>
            </a:r>
            <a:r>
              <a:rPr lang="en-US" altLang="ja-JP" dirty="0" smtClean="0"/>
              <a:t>3</a:t>
            </a:r>
            <a:r>
              <a:rPr lang="ja-JP" altLang="en-US" dirty="0" smtClean="0"/>
              <a:t>月。</a:t>
            </a:r>
          </a:p>
          <a:p>
            <a:pPr eaLnBrk="1" hangingPunct="1">
              <a:lnSpc>
                <a:spcPct val="120000"/>
              </a:lnSpc>
              <a:buFont typeface="Arial" pitchFamily="34" charset="0"/>
              <a:buChar char="•"/>
              <a:defRPr/>
            </a:pPr>
            <a:r>
              <a:rPr lang="ja-JP" altLang="en-US" dirty="0" smtClean="0"/>
              <a:t>清晌一郎</a:t>
            </a:r>
            <a:r>
              <a:rPr lang="en-US" altLang="ja-JP" dirty="0" smtClean="0"/>
              <a:t>[2002]</a:t>
            </a:r>
            <a:r>
              <a:rPr lang="ja-JP" altLang="en-US" dirty="0" smtClean="0"/>
              <a:t>「契約の論理を放棄した</a:t>
            </a:r>
            <a:r>
              <a:rPr lang="en-US" altLang="ja-JP" dirty="0" smtClean="0"/>
              <a:t>『</a:t>
            </a:r>
            <a:r>
              <a:rPr lang="ja-JP" altLang="en-US" dirty="0" smtClean="0"/>
              <a:t>関係特殊的技能</a:t>
            </a:r>
            <a:r>
              <a:rPr lang="en-US" altLang="ja-JP" dirty="0" smtClean="0"/>
              <a:t>』</a:t>
            </a:r>
            <a:r>
              <a:rPr lang="ja-JP" altLang="en-US" dirty="0" smtClean="0"/>
              <a:t>論：浅沼萬里氏の混乱した議論について」</a:t>
            </a:r>
            <a:r>
              <a:rPr lang="en-US" altLang="ja-JP" dirty="0" smtClean="0"/>
              <a:t>『</a:t>
            </a:r>
            <a:r>
              <a:rPr lang="ja-JP" altLang="en-US" dirty="0" smtClean="0"/>
              <a:t>関東学院大学経済経営研究所年報</a:t>
            </a:r>
            <a:r>
              <a:rPr lang="en-US" altLang="ja-JP" dirty="0" smtClean="0"/>
              <a:t>』</a:t>
            </a:r>
            <a:r>
              <a:rPr lang="ja-JP" altLang="en-US" dirty="0" smtClean="0"/>
              <a:t>第</a:t>
            </a:r>
            <a:r>
              <a:rPr lang="en-US" altLang="ja-JP" dirty="0" smtClean="0"/>
              <a:t>24</a:t>
            </a:r>
            <a:r>
              <a:rPr lang="ja-JP" altLang="en-US" dirty="0" smtClean="0"/>
              <a:t>号，</a:t>
            </a:r>
            <a:r>
              <a:rPr lang="en-US" altLang="ja-JP" dirty="0" smtClean="0"/>
              <a:t>3</a:t>
            </a:r>
            <a:r>
              <a:rPr lang="ja-JP" altLang="en-US" dirty="0" smtClean="0"/>
              <a:t>月。</a:t>
            </a:r>
            <a:endParaRPr lang="en-US" altLang="ja-JP" dirty="0" smtClean="0"/>
          </a:p>
          <a:p>
            <a:pPr eaLnBrk="1" hangingPunct="1">
              <a:lnSpc>
                <a:spcPct val="120000"/>
              </a:lnSpc>
              <a:buFont typeface="Arial" pitchFamily="34" charset="0"/>
              <a:buChar char="•"/>
              <a:defRPr/>
            </a:pPr>
            <a:r>
              <a:rPr lang="ja-JP" altLang="en-US" dirty="0" smtClean="0"/>
              <a:t>清晌一郎</a:t>
            </a:r>
            <a:r>
              <a:rPr lang="en-US" altLang="ja-JP" dirty="0" smtClean="0"/>
              <a:t>[2005]</a:t>
            </a:r>
            <a:r>
              <a:rPr lang="ja-JP" altLang="en-US" dirty="0" smtClean="0"/>
              <a:t>「グローバル購買・ベンチマーク導入によって変わる日本的購買方式」（池田正孝・中川洋一郎編著</a:t>
            </a:r>
            <a:r>
              <a:rPr lang="en-US" altLang="ja-JP" dirty="0" smtClean="0"/>
              <a:t>『</a:t>
            </a:r>
            <a:r>
              <a:rPr lang="ja-JP" altLang="en-US" dirty="0" smtClean="0"/>
              <a:t>環境激変に立ち向かう日本自動車産業</a:t>
            </a:r>
            <a:r>
              <a:rPr lang="en-US" altLang="ja-JP" dirty="0" smtClean="0"/>
              <a:t>』</a:t>
            </a:r>
            <a:r>
              <a:rPr lang="ja-JP" altLang="en-US" dirty="0" smtClean="0"/>
              <a:t>中央大学出版部）。</a:t>
            </a:r>
          </a:p>
          <a:p>
            <a:pPr eaLnBrk="1" hangingPunct="1">
              <a:buFont typeface="Arial" pitchFamily="34" charset="0"/>
              <a:buChar char="•"/>
              <a:defRPr/>
            </a:pPr>
            <a:endParaRPr lang="ja-JP" altLang="en-US" dirty="0" smtClean="0"/>
          </a:p>
        </p:txBody>
      </p:sp>
      <p:sp>
        <p:nvSpPr>
          <p:cNvPr id="79876"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12F4E5CD-62B3-46AF-BFE9-DDED01EB9A66}" type="slidenum">
              <a:rPr kumimoji="0" lang="en-US" altLang="ja-JP" smtClean="0"/>
              <a:pPr eaLnBrk="1" hangingPunct="1"/>
              <a:t>65</a:t>
            </a:fld>
            <a:endParaRPr kumimoji="0" lang="en-US" altLang="ja-JP" smtClean="0"/>
          </a:p>
        </p:txBody>
      </p:sp>
    </p:spTree>
    <p:extLst>
      <p:ext uri="{BB962C8B-B14F-4D97-AF65-F5344CB8AC3E}">
        <p14:creationId xmlns:p14="http://schemas.microsoft.com/office/powerpoint/2010/main" val="301217799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タイトル 1"/>
          <p:cNvSpPr>
            <a:spLocks noGrp="1"/>
          </p:cNvSpPr>
          <p:nvPr>
            <p:ph type="title"/>
          </p:nvPr>
        </p:nvSpPr>
        <p:spPr bwMode="auto">
          <a:xfrm>
            <a:off x="457200" y="333375"/>
            <a:ext cx="7543800" cy="574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mtClean="0"/>
              <a:t>第５章　主要参考文献（３）</a:t>
            </a:r>
          </a:p>
        </p:txBody>
      </p:sp>
      <p:sp>
        <p:nvSpPr>
          <p:cNvPr id="3" name="コンテンツ プレースホルダ 2"/>
          <p:cNvSpPr>
            <a:spLocks noGrp="1"/>
          </p:cNvSpPr>
          <p:nvPr>
            <p:ph idx="1"/>
          </p:nvPr>
        </p:nvSpPr>
        <p:spPr>
          <a:xfrm>
            <a:off x="457200" y="981075"/>
            <a:ext cx="8229600" cy="5876925"/>
          </a:xfrm>
        </p:spPr>
        <p:txBody>
          <a:bodyPr>
            <a:normAutofit fontScale="47500" lnSpcReduction="20000"/>
          </a:bodyPr>
          <a:lstStyle/>
          <a:p>
            <a:pPr eaLnBrk="1" hangingPunct="1">
              <a:lnSpc>
                <a:spcPct val="120000"/>
              </a:lnSpc>
              <a:buFont typeface="Arial" pitchFamily="34" charset="0"/>
              <a:buChar char="•"/>
              <a:defRPr/>
            </a:pPr>
            <a:r>
              <a:rPr lang="ja-JP" altLang="en-US" dirty="0" smtClean="0"/>
              <a:t>田口直樹</a:t>
            </a:r>
            <a:r>
              <a:rPr lang="en-US" altLang="ja-JP" dirty="0" smtClean="0"/>
              <a:t>[2011]『</a:t>
            </a:r>
            <a:r>
              <a:rPr lang="ja-JP" altLang="en-US" dirty="0" smtClean="0"/>
              <a:t>産業技術競争力と金型産業</a:t>
            </a:r>
            <a:r>
              <a:rPr lang="en-US" altLang="ja-JP" dirty="0" smtClean="0"/>
              <a:t>』</a:t>
            </a:r>
            <a:r>
              <a:rPr lang="ja-JP" altLang="en-US" dirty="0" smtClean="0"/>
              <a:t>ミネルヴァ書房。</a:t>
            </a:r>
            <a:endParaRPr lang="en-US" altLang="ja-JP" dirty="0" smtClean="0"/>
          </a:p>
          <a:p>
            <a:pPr eaLnBrk="1" hangingPunct="1">
              <a:lnSpc>
                <a:spcPct val="120000"/>
              </a:lnSpc>
              <a:buFont typeface="Arial" pitchFamily="34" charset="0"/>
              <a:buChar char="•"/>
              <a:defRPr/>
            </a:pPr>
            <a:r>
              <a:rPr lang="ja-JP" altLang="en-US" dirty="0" smtClean="0"/>
              <a:t>竹下裕美・川端望</a:t>
            </a:r>
            <a:r>
              <a:rPr lang="en-US" altLang="ja-JP" dirty="0" smtClean="0"/>
              <a:t>[2013]</a:t>
            </a:r>
            <a:r>
              <a:rPr lang="ja-JP" altLang="en-US" dirty="0"/>
              <a:t>「東北地方</a:t>
            </a:r>
            <a:r>
              <a:rPr lang="ja-JP" altLang="en-US" dirty="0" smtClean="0"/>
              <a:t>における</a:t>
            </a:r>
            <a:r>
              <a:rPr lang="ja-JP" altLang="en-US" dirty="0"/>
              <a:t>自動車部品調達の構造</a:t>
            </a:r>
            <a:r>
              <a:rPr lang="en-US" altLang="ja-JP" dirty="0"/>
              <a:t>―</a:t>
            </a:r>
            <a:r>
              <a:rPr lang="ja-JP" altLang="en-US" dirty="0"/>
              <a:t>現地調達の進展・制約条件・</a:t>
            </a:r>
            <a:r>
              <a:rPr lang="ja-JP" altLang="en-US" dirty="0" smtClean="0"/>
              <a:t>展望」</a:t>
            </a:r>
            <a:r>
              <a:rPr lang="en-US" altLang="ja-JP" dirty="0"/>
              <a:t>『</a:t>
            </a:r>
            <a:r>
              <a:rPr lang="ja-JP" altLang="en-US" dirty="0"/>
              <a:t>赤門マネジメント・レビュー</a:t>
            </a:r>
            <a:r>
              <a:rPr lang="en-US" altLang="ja-JP" dirty="0"/>
              <a:t>』</a:t>
            </a:r>
            <a:r>
              <a:rPr lang="ja-JP" altLang="en-US" dirty="0"/>
              <a:t>第</a:t>
            </a:r>
            <a:r>
              <a:rPr lang="en-US" altLang="ja-JP" dirty="0"/>
              <a:t>12</a:t>
            </a:r>
            <a:r>
              <a:rPr lang="ja-JP" altLang="en-US" dirty="0"/>
              <a:t>巻第</a:t>
            </a:r>
            <a:r>
              <a:rPr lang="en-US" altLang="ja-JP" dirty="0"/>
              <a:t>10</a:t>
            </a:r>
            <a:r>
              <a:rPr lang="ja-JP" altLang="en-US" dirty="0"/>
              <a:t>号，グローバル・ビジネス・リサーチ・センター，</a:t>
            </a:r>
            <a:r>
              <a:rPr lang="en-US" altLang="ja-JP" dirty="0"/>
              <a:t>2013</a:t>
            </a:r>
            <a:r>
              <a:rPr lang="ja-JP" altLang="en-US" dirty="0"/>
              <a:t>年</a:t>
            </a:r>
            <a:r>
              <a:rPr lang="en-US" altLang="ja-JP" dirty="0"/>
              <a:t>10</a:t>
            </a:r>
            <a:r>
              <a:rPr lang="ja-JP" altLang="en-US" dirty="0" smtClean="0"/>
              <a:t>月。</a:t>
            </a:r>
            <a:endParaRPr lang="en-US" altLang="ja-JP" dirty="0" smtClean="0"/>
          </a:p>
          <a:p>
            <a:pPr eaLnBrk="1" hangingPunct="1">
              <a:lnSpc>
                <a:spcPct val="120000"/>
              </a:lnSpc>
              <a:buFont typeface="Arial" pitchFamily="34" charset="0"/>
              <a:buChar char="•"/>
              <a:defRPr/>
            </a:pPr>
            <a:r>
              <a:rPr lang="ja-JP" altLang="en-US" dirty="0" smtClean="0"/>
              <a:t>藤本隆宏</a:t>
            </a:r>
            <a:r>
              <a:rPr lang="en-US" altLang="ja-JP" dirty="0" smtClean="0"/>
              <a:t>[1997]『</a:t>
            </a:r>
            <a:r>
              <a:rPr lang="ja-JP" altLang="en-US" dirty="0" smtClean="0"/>
              <a:t>生産システムの進化論</a:t>
            </a:r>
            <a:r>
              <a:rPr lang="en-US" altLang="ja-JP" dirty="0" smtClean="0"/>
              <a:t>』</a:t>
            </a:r>
            <a:r>
              <a:rPr lang="ja-JP" altLang="en-US" dirty="0" smtClean="0"/>
              <a:t>有斐閣。</a:t>
            </a:r>
          </a:p>
          <a:p>
            <a:pPr eaLnBrk="1" hangingPunct="1">
              <a:lnSpc>
                <a:spcPct val="120000"/>
              </a:lnSpc>
              <a:buFont typeface="Arial" pitchFamily="34" charset="0"/>
              <a:buChar char="•"/>
              <a:defRPr/>
            </a:pPr>
            <a:r>
              <a:rPr lang="ja-JP" altLang="en-US" dirty="0" smtClean="0"/>
              <a:t>藤本隆宏</a:t>
            </a:r>
            <a:r>
              <a:rPr lang="en-US" altLang="ja-JP" dirty="0" smtClean="0"/>
              <a:t>[2001a]『</a:t>
            </a:r>
            <a:r>
              <a:rPr lang="ja-JP" altLang="en-US" dirty="0" smtClean="0"/>
              <a:t>生産マネジメント入門</a:t>
            </a:r>
            <a:r>
              <a:rPr lang="en-US" altLang="ja-JP" dirty="0" smtClean="0"/>
              <a:t>』</a:t>
            </a:r>
            <a:r>
              <a:rPr lang="ja-JP" altLang="en-US" dirty="0" smtClean="0"/>
              <a:t>（</a:t>
            </a:r>
            <a:r>
              <a:rPr lang="en-US" altLang="ja-JP" dirty="0" smtClean="0"/>
              <a:t>I)(II)</a:t>
            </a:r>
            <a:r>
              <a:rPr lang="ja-JP" altLang="en-US" dirty="0" smtClean="0"/>
              <a:t>日本経済新聞社。</a:t>
            </a:r>
          </a:p>
          <a:p>
            <a:pPr eaLnBrk="1" hangingPunct="1">
              <a:lnSpc>
                <a:spcPct val="120000"/>
              </a:lnSpc>
              <a:buFont typeface="Arial" pitchFamily="34" charset="0"/>
              <a:buChar char="•"/>
              <a:defRPr/>
            </a:pPr>
            <a:r>
              <a:rPr lang="ja-JP" altLang="en-US" dirty="0" smtClean="0"/>
              <a:t>丸川知雄</a:t>
            </a:r>
            <a:r>
              <a:rPr lang="en-US" altLang="ja-JP" dirty="0" smtClean="0"/>
              <a:t>[2007]『</a:t>
            </a:r>
            <a:r>
              <a:rPr lang="ja-JP" altLang="en-US" dirty="0" smtClean="0"/>
              <a:t>現代中国の産業</a:t>
            </a:r>
            <a:r>
              <a:rPr lang="en-US" altLang="ja-JP" dirty="0" smtClean="0"/>
              <a:t>』</a:t>
            </a:r>
            <a:r>
              <a:rPr lang="ja-JP" altLang="en-US" dirty="0" smtClean="0"/>
              <a:t>中央公論新社。</a:t>
            </a:r>
          </a:p>
          <a:p>
            <a:pPr eaLnBrk="1" hangingPunct="1">
              <a:lnSpc>
                <a:spcPct val="120000"/>
              </a:lnSpc>
              <a:buFont typeface="Arial" pitchFamily="34" charset="0"/>
              <a:buChar char="•"/>
              <a:defRPr/>
            </a:pPr>
            <a:r>
              <a:rPr lang="ja-JP" altLang="en-US" dirty="0" smtClean="0"/>
              <a:t>藤本隆宏</a:t>
            </a:r>
            <a:r>
              <a:rPr lang="en-US" altLang="ja-JP" dirty="0" smtClean="0"/>
              <a:t>[2001b]</a:t>
            </a:r>
            <a:r>
              <a:rPr lang="ja-JP" altLang="en-US" dirty="0" smtClean="0"/>
              <a:t>「アーキテクチャの産業論」（藤本隆宏・武石彰・青島矢一編</a:t>
            </a:r>
            <a:r>
              <a:rPr lang="en-US" altLang="ja-JP" dirty="0" smtClean="0"/>
              <a:t>『</a:t>
            </a:r>
            <a:r>
              <a:rPr lang="ja-JP" altLang="en-US" dirty="0" smtClean="0"/>
              <a:t>ビジネス・アーキテクチャ　</a:t>
            </a:r>
            <a:r>
              <a:rPr lang="en-US" altLang="ja-JP" dirty="0" smtClean="0"/>
              <a:t>―</a:t>
            </a:r>
            <a:r>
              <a:rPr lang="ja-JP" altLang="en-US" dirty="0" smtClean="0"/>
              <a:t>製品・組織・プロセスの戦略的設計</a:t>
            </a:r>
            <a:r>
              <a:rPr lang="en-US" altLang="ja-JP" dirty="0" smtClean="0"/>
              <a:t>―』</a:t>
            </a:r>
            <a:r>
              <a:rPr lang="ja-JP" altLang="en-US" dirty="0" smtClean="0"/>
              <a:t>有斐閣）。</a:t>
            </a:r>
          </a:p>
          <a:p>
            <a:pPr eaLnBrk="1" hangingPunct="1">
              <a:lnSpc>
                <a:spcPct val="120000"/>
              </a:lnSpc>
              <a:buFont typeface="Arial" pitchFamily="34" charset="0"/>
              <a:buChar char="•"/>
              <a:defRPr/>
            </a:pPr>
            <a:r>
              <a:rPr lang="ja-JP" altLang="en-US" dirty="0" smtClean="0"/>
              <a:t>藤本隆宏</a:t>
            </a:r>
            <a:r>
              <a:rPr lang="en-US" altLang="ja-JP" dirty="0" smtClean="0"/>
              <a:t>[2003]『</a:t>
            </a:r>
            <a:r>
              <a:rPr lang="ja-JP" altLang="en-US" dirty="0" smtClean="0"/>
              <a:t>能力構築競争</a:t>
            </a:r>
            <a:r>
              <a:rPr lang="en-US" altLang="ja-JP" dirty="0" smtClean="0"/>
              <a:t>』</a:t>
            </a:r>
            <a:r>
              <a:rPr lang="ja-JP" altLang="en-US" dirty="0" smtClean="0"/>
              <a:t>中公新書。</a:t>
            </a:r>
          </a:p>
          <a:p>
            <a:pPr eaLnBrk="1" hangingPunct="1">
              <a:lnSpc>
                <a:spcPct val="120000"/>
              </a:lnSpc>
              <a:buFont typeface="Arial" pitchFamily="34" charset="0"/>
              <a:buChar char="•"/>
              <a:defRPr/>
            </a:pPr>
            <a:r>
              <a:rPr lang="ja-JP" altLang="en-US" dirty="0" smtClean="0"/>
              <a:t>藤本隆宏</a:t>
            </a:r>
            <a:r>
              <a:rPr lang="en-US" altLang="ja-JP" dirty="0" smtClean="0"/>
              <a:t>[2004]『</a:t>
            </a:r>
            <a:r>
              <a:rPr lang="ja-JP" altLang="en-US" dirty="0" smtClean="0"/>
              <a:t>日本のもの造り哲学</a:t>
            </a:r>
            <a:r>
              <a:rPr lang="en-US" altLang="ja-JP" dirty="0" smtClean="0"/>
              <a:t>』</a:t>
            </a:r>
            <a:r>
              <a:rPr lang="ja-JP" altLang="en-US" dirty="0" smtClean="0"/>
              <a:t>日本経済新聞社。</a:t>
            </a:r>
          </a:p>
          <a:p>
            <a:pPr eaLnBrk="1" hangingPunct="1">
              <a:lnSpc>
                <a:spcPct val="120000"/>
              </a:lnSpc>
              <a:buFont typeface="Arial" pitchFamily="34" charset="0"/>
              <a:buChar char="•"/>
              <a:defRPr/>
            </a:pPr>
            <a:r>
              <a:rPr lang="ja-JP" altLang="en-US" dirty="0" smtClean="0"/>
              <a:t>本間重紀</a:t>
            </a:r>
            <a:r>
              <a:rPr lang="en-US" altLang="ja-JP" dirty="0" smtClean="0"/>
              <a:t>[1994]</a:t>
            </a:r>
            <a:r>
              <a:rPr lang="ja-JP" altLang="en-US" dirty="0" smtClean="0"/>
              <a:t>「自動車･自動車部品工業における下請基本契約書の特徴」</a:t>
            </a:r>
            <a:r>
              <a:rPr lang="en-US" altLang="ja-JP" dirty="0" smtClean="0"/>
              <a:t>『</a:t>
            </a:r>
            <a:r>
              <a:rPr lang="ja-JP" altLang="en-US" dirty="0" smtClean="0"/>
              <a:t>法経研究</a:t>
            </a:r>
            <a:r>
              <a:rPr lang="en-US" altLang="ja-JP" dirty="0" smtClean="0"/>
              <a:t>』</a:t>
            </a:r>
            <a:r>
              <a:rPr lang="ja-JP" altLang="en-US" dirty="0" smtClean="0"/>
              <a:t>第</a:t>
            </a:r>
            <a:r>
              <a:rPr lang="en-US" altLang="ja-JP" dirty="0" smtClean="0"/>
              <a:t>42</a:t>
            </a:r>
            <a:r>
              <a:rPr lang="ja-JP" altLang="en-US" dirty="0" smtClean="0"/>
              <a:t>巻第</a:t>
            </a:r>
            <a:r>
              <a:rPr lang="en-US" altLang="ja-JP" dirty="0" smtClean="0"/>
              <a:t>2</a:t>
            </a:r>
            <a:r>
              <a:rPr lang="ja-JP" altLang="en-US" dirty="0" smtClean="0"/>
              <a:t>号，静岡大学法経学会，</a:t>
            </a:r>
            <a:r>
              <a:rPr lang="en-US" altLang="ja-JP" dirty="0" smtClean="0"/>
              <a:t>2</a:t>
            </a:r>
            <a:r>
              <a:rPr lang="ja-JP" altLang="en-US" dirty="0" smtClean="0"/>
              <a:t>月。</a:t>
            </a:r>
          </a:p>
          <a:p>
            <a:pPr eaLnBrk="1" hangingPunct="1">
              <a:lnSpc>
                <a:spcPct val="120000"/>
              </a:lnSpc>
              <a:buFont typeface="Arial" pitchFamily="34" charset="0"/>
              <a:buChar char="•"/>
              <a:defRPr/>
            </a:pPr>
            <a:r>
              <a:rPr lang="ja-JP" altLang="en-US" dirty="0" smtClean="0"/>
              <a:t>松島茂</a:t>
            </a:r>
            <a:r>
              <a:rPr lang="en-US" altLang="ja-JP" dirty="0" smtClean="0"/>
              <a:t>[2005]｢</a:t>
            </a:r>
            <a:r>
              <a:rPr lang="ja-JP" altLang="en-US" dirty="0" smtClean="0"/>
              <a:t>企業間関係：多層的サプライヤー・システムの構造」（工藤・橘川・フック編</a:t>
            </a:r>
            <a:r>
              <a:rPr lang="en-US" altLang="ja-JP" dirty="0" smtClean="0"/>
              <a:t>[2005]</a:t>
            </a:r>
            <a:r>
              <a:rPr lang="ja-JP" altLang="en-US" dirty="0" smtClean="0"/>
              <a:t>）。</a:t>
            </a:r>
          </a:p>
          <a:p>
            <a:pPr eaLnBrk="1" hangingPunct="1">
              <a:lnSpc>
                <a:spcPct val="120000"/>
              </a:lnSpc>
              <a:buFont typeface="Arial" pitchFamily="34" charset="0"/>
              <a:buChar char="•"/>
              <a:defRPr/>
            </a:pPr>
            <a:r>
              <a:rPr lang="ja-JP" altLang="en-US" dirty="0" smtClean="0"/>
              <a:t>宮本光晴</a:t>
            </a:r>
            <a:r>
              <a:rPr lang="en-US" altLang="ja-JP" dirty="0" smtClean="0"/>
              <a:t>[2004]『</a:t>
            </a:r>
            <a:r>
              <a:rPr lang="ja-JP" altLang="en-US" dirty="0" smtClean="0"/>
              <a:t>企業システムの経済学</a:t>
            </a:r>
            <a:r>
              <a:rPr lang="en-US" altLang="ja-JP" dirty="0" smtClean="0"/>
              <a:t>』</a:t>
            </a:r>
            <a:r>
              <a:rPr lang="ja-JP" altLang="en-US" dirty="0" smtClean="0"/>
              <a:t>新世社。</a:t>
            </a:r>
            <a:endParaRPr lang="en-US" altLang="ja-JP" dirty="0" smtClean="0"/>
          </a:p>
          <a:p>
            <a:pPr eaLnBrk="1" hangingPunct="1">
              <a:lnSpc>
                <a:spcPct val="120000"/>
              </a:lnSpc>
              <a:buFont typeface="Arial" pitchFamily="34" charset="0"/>
              <a:buChar char="•"/>
              <a:defRPr/>
            </a:pPr>
            <a:r>
              <a:rPr lang="ja-JP" altLang="en-US" dirty="0" smtClean="0"/>
              <a:t>アルフレッド・</a:t>
            </a:r>
            <a:r>
              <a:rPr lang="en-US" altLang="ja-JP" dirty="0" smtClean="0"/>
              <a:t>D</a:t>
            </a:r>
            <a:r>
              <a:rPr lang="ja-JP" altLang="en-US" dirty="0" smtClean="0"/>
              <a:t>・チャンドラー，</a:t>
            </a:r>
            <a:r>
              <a:rPr lang="en-US" altLang="ja-JP" dirty="0" smtClean="0"/>
              <a:t>Jr.[1977=1979]</a:t>
            </a:r>
            <a:r>
              <a:rPr lang="ja-JP" altLang="en-US" dirty="0" smtClean="0"/>
              <a:t>（鳥羽欽一郎・小林袈裟治訳） </a:t>
            </a:r>
            <a:r>
              <a:rPr lang="en-US" altLang="ja-JP" dirty="0" smtClean="0"/>
              <a:t>『</a:t>
            </a:r>
            <a:r>
              <a:rPr lang="ja-JP" altLang="en-US" dirty="0" smtClean="0"/>
              <a:t>経営者の時代（上）（下）</a:t>
            </a:r>
            <a:r>
              <a:rPr lang="en-US" altLang="ja-JP" dirty="0" smtClean="0"/>
              <a:t>』</a:t>
            </a:r>
            <a:r>
              <a:rPr lang="ja-JP" altLang="en-US" dirty="0" smtClean="0"/>
              <a:t>東洋経済新報社。</a:t>
            </a:r>
          </a:p>
          <a:p>
            <a:pPr eaLnBrk="1" hangingPunct="1">
              <a:lnSpc>
                <a:spcPct val="120000"/>
              </a:lnSpc>
              <a:buFont typeface="Arial" pitchFamily="34" charset="0"/>
              <a:buChar char="•"/>
              <a:defRPr/>
            </a:pPr>
            <a:r>
              <a:rPr lang="ja-JP" altLang="en-US" dirty="0" smtClean="0"/>
              <a:t>アルフレッド・</a:t>
            </a:r>
            <a:r>
              <a:rPr lang="en-US" altLang="ja-JP" dirty="0" smtClean="0"/>
              <a:t>D</a:t>
            </a:r>
            <a:r>
              <a:rPr lang="ja-JP" altLang="en-US" dirty="0" smtClean="0"/>
              <a:t>・チャンドラー，</a:t>
            </a:r>
            <a:r>
              <a:rPr lang="en-US" altLang="ja-JP" dirty="0" smtClean="0"/>
              <a:t>Jr.[1990=1993]</a:t>
            </a:r>
            <a:r>
              <a:rPr lang="ja-JP" altLang="en-US" dirty="0" smtClean="0"/>
              <a:t>（安部悦生ほか訳）</a:t>
            </a:r>
            <a:r>
              <a:rPr lang="en-US" altLang="ja-JP" dirty="0" smtClean="0"/>
              <a:t>『</a:t>
            </a:r>
            <a:r>
              <a:rPr lang="ja-JP" altLang="en-US" dirty="0" smtClean="0"/>
              <a:t>スケール・アンド・スコープ</a:t>
            </a:r>
            <a:r>
              <a:rPr lang="en-US" altLang="ja-JP" dirty="0" smtClean="0"/>
              <a:t>』</a:t>
            </a:r>
            <a:r>
              <a:rPr lang="ja-JP" altLang="en-US" dirty="0" smtClean="0"/>
              <a:t>有斐閣。</a:t>
            </a:r>
          </a:p>
          <a:p>
            <a:pPr eaLnBrk="1" hangingPunct="1">
              <a:lnSpc>
                <a:spcPct val="120000"/>
              </a:lnSpc>
              <a:buFont typeface="Arial" pitchFamily="34" charset="0"/>
              <a:buChar char="•"/>
              <a:defRPr/>
            </a:pPr>
            <a:r>
              <a:rPr lang="en-US" altLang="ja-JP" dirty="0" smtClean="0"/>
              <a:t>Oliver E. Williamson[1979], Transaction-Cost Economics: The Governance of Contractual Relations</a:t>
            </a:r>
            <a:r>
              <a:rPr lang="en-US" altLang="ja-JP" i="1" dirty="0" smtClean="0"/>
              <a:t>, Journal of Law and Economics</a:t>
            </a:r>
            <a:r>
              <a:rPr lang="en-US" altLang="ja-JP" dirty="0" smtClean="0"/>
              <a:t>, Vol.22.</a:t>
            </a:r>
          </a:p>
          <a:p>
            <a:pPr eaLnBrk="1" hangingPunct="1">
              <a:buFont typeface="Arial" pitchFamily="34" charset="0"/>
              <a:buChar char="•"/>
              <a:defRPr/>
            </a:pPr>
            <a:endParaRPr lang="ja-JP" altLang="en-US" dirty="0"/>
          </a:p>
        </p:txBody>
      </p:sp>
      <p:sp>
        <p:nvSpPr>
          <p:cNvPr id="80900"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A25A856A-B7C9-446E-9192-B3A0242A1C65}" type="slidenum">
              <a:rPr kumimoji="0" lang="en-US" altLang="ja-JP" smtClean="0"/>
              <a:pPr eaLnBrk="1" hangingPunct="1"/>
              <a:t>66</a:t>
            </a:fld>
            <a:endParaRPr kumimoji="0" lang="en-US" altLang="ja-JP" smtClean="0"/>
          </a:p>
        </p:txBody>
      </p:sp>
    </p:spTree>
    <p:extLst>
      <p:ext uri="{BB962C8B-B14F-4D97-AF65-F5344CB8AC3E}">
        <p14:creationId xmlns:p14="http://schemas.microsoft.com/office/powerpoint/2010/main" val="33279281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ChangeArrowheads="1"/>
          </p:cNvSpPr>
          <p:nvPr>
            <p:ph type="title"/>
          </p:nvPr>
        </p:nvSpPr>
        <p:spPr bwMode="auto">
          <a:xfrm>
            <a:off x="395288" y="2852738"/>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ja-JP" sz="4000" smtClean="0"/>
              <a:t>5-2</a:t>
            </a:r>
            <a:r>
              <a:rPr lang="ja-JP" altLang="en-US" sz="4000" smtClean="0"/>
              <a:t>　</a:t>
            </a:r>
            <a:r>
              <a:rPr lang="en-US" altLang="ja-JP" sz="4000" smtClean="0"/>
              <a:t>TCE</a:t>
            </a:r>
            <a:r>
              <a:rPr lang="ja-JP" altLang="en-US" sz="4000" smtClean="0"/>
              <a:t>による日本のサプライヤー・システム論：浅沼萬里説を中心に</a:t>
            </a:r>
          </a:p>
        </p:txBody>
      </p:sp>
      <p:sp>
        <p:nvSpPr>
          <p:cNvPr id="20483"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53C8F129-6778-4E4A-A562-6D6C00FFA26A}" type="slidenum">
              <a:rPr kumimoji="0" lang="en-US" altLang="ja-JP" smtClean="0"/>
              <a:pPr eaLnBrk="1" hangingPunct="1"/>
              <a:t>7</a:t>
            </a:fld>
            <a:endParaRPr kumimoji="0" lang="en-US" altLang="ja-JP"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z="4000" smtClean="0"/>
              <a:t>部品取引の統治構造が持つ特徴の</a:t>
            </a:r>
            <a:r>
              <a:rPr lang="en-US" altLang="ja-JP" sz="4000" smtClean="0"/>
              <a:t>TCE</a:t>
            </a:r>
            <a:r>
              <a:rPr lang="ja-JP" altLang="en-US" sz="4000" smtClean="0"/>
              <a:t>的理解（１）</a:t>
            </a:r>
          </a:p>
        </p:txBody>
      </p:sp>
      <p:sp>
        <p:nvSpPr>
          <p:cNvPr id="21507" name="Rectangle 3"/>
          <p:cNvSpPr>
            <a:spLocks noGrp="1" noChangeArrowheads="1"/>
          </p:cNvSpPr>
          <p:nvPr>
            <p:ph idx="1"/>
          </p:nvPr>
        </p:nvSpPr>
        <p:spPr bwMode="auto">
          <a:xfrm>
            <a:off x="457200" y="1557338"/>
            <a:ext cx="8362950" cy="5300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z="2800" smtClean="0"/>
              <a:t>部品取引に＿＿＿＿＿＿＿＿投資が必要になる場合</a:t>
            </a:r>
          </a:p>
          <a:p>
            <a:pPr lvl="1" eaLnBrk="1" hangingPunct="1"/>
            <a:r>
              <a:rPr lang="ja-JP" altLang="en-US" sz="2400" smtClean="0"/>
              <a:t>特定用途に特殊化されたカスタム部品が必要である場合</a:t>
            </a:r>
          </a:p>
          <a:p>
            <a:pPr lvl="1" eaLnBrk="1" hangingPunct="1"/>
            <a:r>
              <a:rPr lang="ja-JP" altLang="en-US" sz="2400" smtClean="0"/>
              <a:t>そのカスタム部品を開発・生産・販売する際に独自の資産（機械設備，技能，ノウハウ）が必要な場合</a:t>
            </a:r>
          </a:p>
          <a:p>
            <a:pPr eaLnBrk="1" hangingPunct="1"/>
            <a:r>
              <a:rPr lang="ja-JP" altLang="en-US" sz="2800" smtClean="0"/>
              <a:t>カスタム部品の取引には，＿＿＿＿＿＿＿＿資産に固有の問題が伴う</a:t>
            </a:r>
          </a:p>
          <a:p>
            <a:pPr lvl="1" eaLnBrk="1" hangingPunct="1"/>
            <a:r>
              <a:rPr lang="ja-JP" altLang="en-US" sz="2400" smtClean="0"/>
              <a:t>市場では調達できない</a:t>
            </a:r>
          </a:p>
          <a:p>
            <a:pPr lvl="1" eaLnBrk="1" hangingPunct="1"/>
            <a:r>
              <a:rPr lang="ja-JP" altLang="en-US" sz="2400" smtClean="0"/>
              <a:t>投資には長期継続取引が期待できることが必要</a:t>
            </a:r>
          </a:p>
          <a:p>
            <a:pPr lvl="1" eaLnBrk="1" hangingPunct="1"/>
            <a:r>
              <a:rPr lang="ja-JP" altLang="en-US" sz="2400" smtClean="0"/>
              <a:t>不完備契約が必至。機会主義の危険性あり</a:t>
            </a:r>
          </a:p>
          <a:p>
            <a:pPr lvl="1" eaLnBrk="1" hangingPunct="1"/>
            <a:r>
              <a:rPr lang="ja-JP" altLang="en-US" sz="2400" smtClean="0"/>
              <a:t>取引の少数性。片方または双方の独占問題発生のおそれあり（ホールドアップ問題など）</a:t>
            </a:r>
          </a:p>
          <a:p>
            <a:pPr lvl="1" eaLnBrk="1" hangingPunct="1"/>
            <a:endParaRPr lang="en-US" altLang="ja-JP" sz="2400" smtClean="0"/>
          </a:p>
        </p:txBody>
      </p:sp>
      <p:sp>
        <p:nvSpPr>
          <p:cNvPr id="21508"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2A9B7D46-23C5-45D0-94CE-83951FDDDD24}" type="slidenum">
              <a:rPr kumimoji="0" lang="en-US" altLang="ja-JP" smtClean="0"/>
              <a:pPr eaLnBrk="1" hangingPunct="1"/>
              <a:t>8</a:t>
            </a:fld>
            <a:endParaRPr kumimoji="0" lang="en-US" altLang="ja-JP"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ja-JP" altLang="en-US" sz="4000" smtClean="0"/>
              <a:t>部品取引の統治構造が持つ特徴の</a:t>
            </a:r>
            <a:r>
              <a:rPr lang="en-US" altLang="ja-JP" sz="4000" smtClean="0"/>
              <a:t>TCE</a:t>
            </a:r>
            <a:r>
              <a:rPr lang="ja-JP" altLang="en-US" sz="4000" smtClean="0"/>
              <a:t>的理解（２）</a:t>
            </a:r>
          </a:p>
        </p:txBody>
      </p:sp>
      <p:sp>
        <p:nvSpPr>
          <p:cNvPr id="2" name="Rectangle 3"/>
          <p:cNvSpPr>
            <a:spLocks noGrp="1" noChangeArrowheads="1"/>
          </p:cNvSpPr>
          <p:nvPr>
            <p:ph idx="1"/>
          </p:nvPr>
        </p:nvSpPr>
        <p:spPr>
          <a:xfrm>
            <a:off x="457200" y="1600200"/>
            <a:ext cx="8229600" cy="5213350"/>
          </a:xfrm>
        </p:spPr>
        <p:txBody>
          <a:bodyPr>
            <a:normAutofit fontScale="92500" lnSpcReduction="20000"/>
          </a:bodyPr>
          <a:lstStyle/>
          <a:p>
            <a:pPr eaLnBrk="1" hangingPunct="1">
              <a:buFont typeface="Arial" pitchFamily="34" charset="0"/>
              <a:buChar char="•"/>
              <a:defRPr/>
            </a:pPr>
            <a:r>
              <a:rPr lang="ja-JP" altLang="en-US" dirty="0" smtClean="0"/>
              <a:t>取引費用だけでなく生産費用の抑制も重大な課題</a:t>
            </a:r>
          </a:p>
          <a:p>
            <a:pPr lvl="1" eaLnBrk="1" hangingPunct="1">
              <a:buFont typeface="Arial" pitchFamily="34" charset="0"/>
              <a:buChar char="–"/>
              <a:defRPr/>
            </a:pPr>
            <a:r>
              <a:rPr lang="ja-JP" altLang="en-US" dirty="0" smtClean="0"/>
              <a:t>合理化，革新を促進して生産費用を低下させる取引統治構造か否かが問われる</a:t>
            </a:r>
          </a:p>
          <a:p>
            <a:pPr lvl="1" eaLnBrk="1" hangingPunct="1">
              <a:buFont typeface="Arial" pitchFamily="34" charset="0"/>
              <a:buChar char="–"/>
              <a:defRPr/>
            </a:pPr>
            <a:r>
              <a:rPr lang="ja-JP" altLang="en-US" dirty="0" smtClean="0"/>
              <a:t>これは本来</a:t>
            </a:r>
            <a:r>
              <a:rPr lang="en-US" altLang="ja-JP" dirty="0" smtClean="0"/>
              <a:t>TCE</a:t>
            </a:r>
            <a:r>
              <a:rPr lang="ja-JP" altLang="en-US" dirty="0" smtClean="0"/>
              <a:t>ではあいまいになっているが，浅沼</a:t>
            </a:r>
            <a:r>
              <a:rPr lang="en-US" altLang="ja-JP" dirty="0" smtClean="0"/>
              <a:t>[1997]</a:t>
            </a:r>
            <a:r>
              <a:rPr lang="ja-JP" altLang="en-US" dirty="0" smtClean="0"/>
              <a:t>が提起した。</a:t>
            </a:r>
          </a:p>
          <a:p>
            <a:pPr lvl="1" eaLnBrk="1" hangingPunct="1">
              <a:buFont typeface="Arial" pitchFamily="34" charset="0"/>
              <a:buChar char="–"/>
              <a:defRPr/>
            </a:pPr>
            <a:r>
              <a:rPr lang="ja-JP" altLang="en-US" dirty="0" smtClean="0"/>
              <a:t>日本の下請制研究では以前から論じられてきたが，わかりやすく定式化されていなかった。</a:t>
            </a:r>
            <a:endParaRPr lang="en-US" altLang="ja-JP" dirty="0" smtClean="0"/>
          </a:p>
          <a:p>
            <a:pPr eaLnBrk="1" hangingPunct="1">
              <a:lnSpc>
                <a:spcPct val="90000"/>
              </a:lnSpc>
              <a:buFont typeface="Arial" pitchFamily="34" charset="0"/>
              <a:buChar char="•"/>
              <a:defRPr/>
            </a:pPr>
            <a:r>
              <a:rPr lang="ja-JP" altLang="en-US" dirty="0" smtClean="0"/>
              <a:t>伝統的な系列・下請制研究は「大企業による，より小規模な企業に対する支配」が存在することの問題を強調していた。</a:t>
            </a:r>
            <a:endParaRPr lang="en-US" altLang="ja-JP" dirty="0" smtClean="0"/>
          </a:p>
          <a:p>
            <a:pPr lvl="1" eaLnBrk="1" hangingPunct="1">
              <a:lnSpc>
                <a:spcPct val="90000"/>
              </a:lnSpc>
              <a:buFont typeface="Arial" pitchFamily="34" charset="0"/>
              <a:buChar char="–"/>
              <a:defRPr/>
            </a:pPr>
            <a:r>
              <a:rPr lang="ja-JP" altLang="en-US" dirty="0" smtClean="0"/>
              <a:t>ＴＣＥはこうした支配関係を否定するか，あてはまる範囲を限定する。二社間の対等な取引をもとにしたモデルで理解しようとする。</a:t>
            </a:r>
          </a:p>
          <a:p>
            <a:pPr eaLnBrk="1" hangingPunct="1">
              <a:buFont typeface="Arial" pitchFamily="34" charset="0"/>
              <a:buChar char="•"/>
              <a:defRPr/>
            </a:pPr>
            <a:endParaRPr lang="ja-JP" altLang="en-US" dirty="0" smtClean="0"/>
          </a:p>
          <a:p>
            <a:pPr eaLnBrk="1" hangingPunct="1">
              <a:buFont typeface="Arial" pitchFamily="34" charset="0"/>
              <a:buChar char="•"/>
              <a:defRPr/>
            </a:pPr>
            <a:endParaRPr lang="en-US" altLang="ja-JP" dirty="0" smtClean="0"/>
          </a:p>
        </p:txBody>
      </p:sp>
      <p:sp>
        <p:nvSpPr>
          <p:cNvPr id="22532"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76142C5C-F84B-472E-B121-416B243FCA71}" type="slidenum">
              <a:rPr kumimoji="0" lang="en-US" altLang="ja-JP" smtClean="0"/>
              <a:pPr eaLnBrk="1" hangingPunct="1"/>
              <a:t>9</a:t>
            </a:fld>
            <a:endParaRPr kumimoji="0" lang="en-US" altLang="ja-JP"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企業論20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企業論2016</Template>
  <TotalTime>4889</TotalTime>
  <Words>6550</Words>
  <Application>Microsoft Office PowerPoint</Application>
  <PresentationFormat>画面に合わせる (4:3)</PresentationFormat>
  <Paragraphs>578</Paragraphs>
  <Slides>66</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66</vt:i4>
      </vt:variant>
    </vt:vector>
  </HeadingPairs>
  <TitlesOfParts>
    <vt:vector size="72" baseType="lpstr">
      <vt:lpstr>Arial</vt:lpstr>
      <vt:lpstr>ＭＳ Ｐゴシック</vt:lpstr>
      <vt:lpstr>Calibri</vt:lpstr>
      <vt:lpstr>ＭＳ Ｐ明朝</vt:lpstr>
      <vt:lpstr>Wingdings</vt:lpstr>
      <vt:lpstr>企業論2016</vt:lpstr>
      <vt:lpstr>５　日本のサプライヤー・システム</vt:lpstr>
      <vt:lpstr>本章の構成</vt:lpstr>
      <vt:lpstr>5-1　企業間取引への注目</vt:lpstr>
      <vt:lpstr>企業間取引に対する経済学の視角の変化</vt:lpstr>
      <vt:lpstr>A. D. チャンドラーによる「見える手」(visible hand)の経営史</vt:lpstr>
      <vt:lpstr>長期継続取引と関係的契約</vt:lpstr>
      <vt:lpstr>5-2　TCEによる日本のサプライヤー・システム論：浅沼萬里説を中心に</vt:lpstr>
      <vt:lpstr>部品取引の統治構造が持つ特徴のTCE的理解（１）</vt:lpstr>
      <vt:lpstr>部品取引の統治構造が持つ特徴のTCE的理解（２）</vt:lpstr>
      <vt:lpstr>日本の加工組み立て産業：外注比率が高く，取り引きする部品メーカー数が少ない</vt:lpstr>
      <vt:lpstr>部品調達における購入品・外注品・内製</vt:lpstr>
      <vt:lpstr>TCEを応用した契約の二重性論（１）（浅沼[1994]）</vt:lpstr>
      <vt:lpstr>TCEを応用した契約の二重性論（２）（浅沼[1994]）</vt:lpstr>
      <vt:lpstr>「基本取引契約書＝複合的関係契約の具体化」説</vt:lpstr>
      <vt:lpstr>ＴＣＥによる部品取引を統治する契約の枠組み把握</vt:lpstr>
      <vt:lpstr>ＴＣＥによる契約後の量的微調整に関する説明(以下スライド21まで浅沼[1997]による）</vt:lpstr>
      <vt:lpstr>ＴＣＥによるサプライヤーの合理化を促す単価決定メカニズムの説明</vt:lpstr>
      <vt:lpstr>ＴＣＥによる，VA・VE効果還元によるサプライヤーの合理化促進効果の説明</vt:lpstr>
      <vt:lpstr>TCEによる完成品メーカーによるサプライヤーの利益管理の説明</vt:lpstr>
      <vt:lpstr>TCEによる部品メーカー（一次サプライヤー）の分類</vt:lpstr>
      <vt:lpstr>ＴＣＥ（浅沼萬里）による部品とサプライヤーの分類</vt:lpstr>
      <vt:lpstr>TCEによる関係的技能論</vt:lpstr>
      <vt:lpstr>関係的技能の内容（浅沼[1997]を簡略化）</vt:lpstr>
      <vt:lpstr>浅沼による関係的技能の理解</vt:lpstr>
      <vt:lpstr>5-3　ＴＣＥによるサプライヤー・システム論の問題点</vt:lpstr>
      <vt:lpstr>TCEのサプライヤー・システム論が見落としている日本の取引慣行の特徴</vt:lpstr>
      <vt:lpstr>（ａ）基本取引契約のあいまいさ，無限定性（清[2002]，本間[1994]）</vt:lpstr>
      <vt:lpstr>無限定な要求から生じる効果と問題</vt:lpstr>
      <vt:lpstr>（ｂ）原価低減と価格決定における契約の特異性（１）</vt:lpstr>
      <vt:lpstr>原価低減と価格決定における契約の特異性（２）</vt:lpstr>
      <vt:lpstr>原価低減運動の意味と存立条件</vt:lpstr>
      <vt:lpstr>（ｃ）承認図方式における開発と製造の未分化（１）（植田｢2000]）</vt:lpstr>
      <vt:lpstr>承認図方式における開発と製造の未分化（２）（植田[1989][2000]）</vt:lpstr>
      <vt:lpstr>開発と製造の未分化は，特定の条件の下で成り立つ（植田[2000]）</vt:lpstr>
      <vt:lpstr>海外展開に伴う問題とその調整</vt:lpstr>
      <vt:lpstr>承認図VS貸与図に代わる説明：コストアナリシス能力VSブラックボックス化能力（１）（清[2002]）</vt:lpstr>
      <vt:lpstr>承認図VS貸与図に代わる説明：コストアナリシス能力VSブラックボックス化能力（2）（清[2005]）</vt:lpstr>
      <vt:lpstr>ブラックボックス化論と承認図論にみる技能の理論的位置づけの違い</vt:lpstr>
      <vt:lpstr>TCEに対するオルタナティブな説明の試み（１）</vt:lpstr>
      <vt:lpstr>TCEに対するオルタナティブな説明の試み（２）</vt:lpstr>
      <vt:lpstr>TCEに対するオルタナティブな説明の試み（３）</vt:lpstr>
      <vt:lpstr>5-4　サプライヤー・システム変革の動き</vt:lpstr>
      <vt:lpstr>何がサプライヤー・システムの変革を促しているか</vt:lpstr>
      <vt:lpstr>（ａ）完成品メーカーのグローバル展開の影響</vt:lpstr>
      <vt:lpstr>（ｂ）低成長下での部品取引オープン化とサプライヤーの選別強化</vt:lpstr>
      <vt:lpstr>バブル期のサプライヤー・システム</vt:lpstr>
      <vt:lpstr>系列機能不全の例：日産自動車</vt:lpstr>
      <vt:lpstr>日産自動車リバイバル・プランとその結果としての系列スリム化</vt:lpstr>
      <vt:lpstr>自動車部品取引のオープン化（１）（近能[2003]）</vt:lpstr>
      <vt:lpstr>自動車部品取引のオープン化（２）（近能[2004]）</vt:lpstr>
      <vt:lpstr>（ｃ）モジュール化の影響</vt:lpstr>
      <vt:lpstr>アーキテクチャの概念（藤本[2001b][2003][2004])</vt:lpstr>
      <vt:lpstr>アーキテクチャの分類軸（図表5-6）</vt:lpstr>
      <vt:lpstr>アーキテクチャの基本タイプ（藤本[2004]）</vt:lpstr>
      <vt:lpstr>日本のサプライヤー・システムはクローズド・インテグラル型アーキテクチャと親和的（藤本[2004]）</vt:lpstr>
      <vt:lpstr>モジュール化の潮流（１）</vt:lpstr>
      <vt:lpstr>モジュール化の潮流（２）</vt:lpstr>
      <vt:lpstr>モジュール化と自動車産業</vt:lpstr>
      <vt:lpstr>日本企業の新たな戦略パターン（1990年代後半から2000年代）</vt:lpstr>
      <vt:lpstr>サプライヤー・システムへの改革圧力</vt:lpstr>
      <vt:lpstr>サプライヤー・システムの限界？</vt:lpstr>
      <vt:lpstr>5-5　展望</vt:lpstr>
      <vt:lpstr>日本のサプライヤー・システムの今後</vt:lpstr>
      <vt:lpstr>第５章　主要参考文献(1)</vt:lpstr>
      <vt:lpstr>第５章　主要参考文献（２）</vt:lpstr>
      <vt:lpstr>第５章　主要参考文献（３）</vt:lpstr>
    </vt:vector>
  </TitlesOfParts>
  <Company>東北大学大学院経済学研究科</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４　企業間関係システム</dc:title>
  <dc:creator>Nozomu Kawabata</dc:creator>
  <cp:lastModifiedBy>Nozomu</cp:lastModifiedBy>
  <cp:revision>279</cp:revision>
  <dcterms:created xsi:type="dcterms:W3CDTF">2006-09-09T07:58:25Z</dcterms:created>
  <dcterms:modified xsi:type="dcterms:W3CDTF">2016-11-25T04:33:07Z</dcterms:modified>
</cp:coreProperties>
</file>