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0" r:id="rId1"/>
  </p:sldMasterIdLst>
  <p:notesMasterIdLst>
    <p:notesMasterId r:id="rId98"/>
  </p:notesMasterIdLst>
  <p:handoutMasterIdLst>
    <p:handoutMasterId r:id="rId99"/>
  </p:handoutMasterIdLst>
  <p:sldIdLst>
    <p:sldId id="350" r:id="rId2"/>
    <p:sldId id="351"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302" r:id="rId52"/>
    <p:sldId id="349" r:id="rId53"/>
    <p:sldId id="303" r:id="rId54"/>
    <p:sldId id="311" r:id="rId55"/>
    <p:sldId id="304" r:id="rId56"/>
    <p:sldId id="308" r:id="rId57"/>
    <p:sldId id="305" r:id="rId58"/>
    <p:sldId id="306" r:id="rId59"/>
    <p:sldId id="310" r:id="rId60"/>
    <p:sldId id="400" r:id="rId61"/>
    <p:sldId id="401" r:id="rId62"/>
    <p:sldId id="402" r:id="rId63"/>
    <p:sldId id="403" r:id="rId64"/>
    <p:sldId id="404" r:id="rId65"/>
    <p:sldId id="405" r:id="rId66"/>
    <p:sldId id="406" r:id="rId67"/>
    <p:sldId id="407" r:id="rId68"/>
    <p:sldId id="408" r:id="rId69"/>
    <p:sldId id="409" r:id="rId70"/>
    <p:sldId id="410" r:id="rId71"/>
    <p:sldId id="411" r:id="rId72"/>
    <p:sldId id="412" r:id="rId73"/>
    <p:sldId id="413" r:id="rId74"/>
    <p:sldId id="414" r:id="rId75"/>
    <p:sldId id="415" r:id="rId76"/>
    <p:sldId id="416" r:id="rId77"/>
    <p:sldId id="417" r:id="rId78"/>
    <p:sldId id="418" r:id="rId79"/>
    <p:sldId id="419" r:id="rId80"/>
    <p:sldId id="420" r:id="rId81"/>
    <p:sldId id="421" r:id="rId82"/>
    <p:sldId id="422" r:id="rId83"/>
    <p:sldId id="423" r:id="rId84"/>
    <p:sldId id="424" r:id="rId85"/>
    <p:sldId id="425" r:id="rId86"/>
    <p:sldId id="426" r:id="rId87"/>
    <p:sldId id="427" r:id="rId88"/>
    <p:sldId id="428" r:id="rId89"/>
    <p:sldId id="429" r:id="rId90"/>
    <p:sldId id="430" r:id="rId91"/>
    <p:sldId id="431" r:id="rId92"/>
    <p:sldId id="432" r:id="rId93"/>
    <p:sldId id="433" r:id="rId94"/>
    <p:sldId id="434" r:id="rId95"/>
    <p:sldId id="435" r:id="rId96"/>
    <p:sldId id="436" r:id="rId9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818" tIns="45409" rIns="90818" bIns="45409" numCol="1" anchor="t" anchorCtr="0" compatLnSpc="1">
            <a:prstTxWarp prst="textNoShape">
              <a:avLst/>
            </a:prstTxWarp>
          </a:bodyPr>
          <a:lstStyle>
            <a:lvl1pPr>
              <a:defRPr sz="1200"/>
            </a:lvl1pPr>
          </a:lstStyle>
          <a:p>
            <a:pPr>
              <a:defRPr/>
            </a:pPr>
            <a:endParaRPr lang="en-US" altLang="ja-JP"/>
          </a:p>
        </p:txBody>
      </p:sp>
      <p:sp>
        <p:nvSpPr>
          <p:cNvPr id="60419"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0818" tIns="45409" rIns="90818" bIns="45409" numCol="1" anchor="t" anchorCtr="0" compatLnSpc="1">
            <a:prstTxWarp prst="textNoShape">
              <a:avLst/>
            </a:prstTxWarp>
          </a:bodyPr>
          <a:lstStyle>
            <a:lvl1pPr algn="r">
              <a:defRPr sz="1200"/>
            </a:lvl1pPr>
          </a:lstStyle>
          <a:p>
            <a:pPr>
              <a:defRPr/>
            </a:pPr>
            <a:endParaRPr lang="en-US" altLang="ja-JP"/>
          </a:p>
        </p:txBody>
      </p:sp>
      <p:sp>
        <p:nvSpPr>
          <p:cNvPr id="6042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0818" tIns="45409" rIns="90818" bIns="45409" numCol="1" anchor="b" anchorCtr="0" compatLnSpc="1">
            <a:prstTxWarp prst="textNoShape">
              <a:avLst/>
            </a:prstTxWarp>
          </a:bodyPr>
          <a:lstStyle>
            <a:lvl1pPr>
              <a:defRPr sz="1200"/>
            </a:lvl1pPr>
          </a:lstStyle>
          <a:p>
            <a:pPr>
              <a:defRPr/>
            </a:pPr>
            <a:endParaRPr lang="en-US" altLang="ja-JP"/>
          </a:p>
        </p:txBody>
      </p:sp>
      <p:sp>
        <p:nvSpPr>
          <p:cNvPr id="6042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0818" tIns="45409" rIns="90818" bIns="45409" numCol="1" anchor="b" anchorCtr="0" compatLnSpc="1">
            <a:prstTxWarp prst="textNoShape">
              <a:avLst/>
            </a:prstTxWarp>
          </a:bodyPr>
          <a:lstStyle>
            <a:lvl1pPr algn="r">
              <a:defRPr sz="1200"/>
            </a:lvl1pPr>
          </a:lstStyle>
          <a:p>
            <a:pPr>
              <a:defRPr/>
            </a:pPr>
            <a:fld id="{A57C19B0-9FF7-4FFD-B52E-D18F9CD795F0}" type="slidenum">
              <a:rPr lang="en-US" altLang="ja-JP"/>
              <a:pPr>
                <a:defRPr/>
              </a:pPr>
              <a:t>‹#›</a:t>
            </a:fld>
            <a:endParaRPr lang="en-US" altLang="ja-JP" dirty="0"/>
          </a:p>
        </p:txBody>
      </p:sp>
    </p:spTree>
    <p:extLst>
      <p:ext uri="{BB962C8B-B14F-4D97-AF65-F5344CB8AC3E}">
        <p14:creationId xmlns:p14="http://schemas.microsoft.com/office/powerpoint/2010/main" val="58794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0818" tIns="45409" rIns="90818" bIns="45409" numCol="1" anchor="t" anchorCtr="0" compatLnSpc="1">
            <a:prstTxWarp prst="textNoShape">
              <a:avLst/>
            </a:prstTxWarp>
          </a:bodyPr>
          <a:lstStyle>
            <a:lvl1pPr eaLnBrk="0" hangingPunct="0">
              <a:defRPr sz="1200"/>
            </a:lvl1pPr>
          </a:lstStyle>
          <a:p>
            <a:pPr>
              <a:defRPr/>
            </a:pPr>
            <a:endParaRPr lang="en-US" altLang="ja-JP"/>
          </a:p>
        </p:txBody>
      </p:sp>
      <p:sp>
        <p:nvSpPr>
          <p:cNvPr id="71683"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0818" tIns="45409" rIns="90818" bIns="45409" numCol="1" anchor="t" anchorCtr="0" compatLnSpc="1">
            <a:prstTxWarp prst="textNoShape">
              <a:avLst/>
            </a:prstTxWarp>
          </a:bodyPr>
          <a:lstStyle>
            <a:lvl1pPr algn="r" eaLnBrk="0" hangingPunct="0">
              <a:defRPr sz="1200"/>
            </a:lvl1pPr>
          </a:lstStyle>
          <a:p>
            <a:pPr>
              <a:defRPr/>
            </a:pPr>
            <a:fld id="{B3ECE8D2-DABF-4764-B1C2-B463C870C963}" type="datetimeFigureOut">
              <a:rPr lang="ja-JP" altLang="en-US"/>
              <a:pPr>
                <a:defRPr/>
              </a:pPr>
              <a:t>2016/11/25</a:t>
            </a:fld>
            <a:endParaRPr lang="en-US" altLang="ja-JP" dirty="0"/>
          </a:p>
        </p:txBody>
      </p:sp>
      <p:sp>
        <p:nvSpPr>
          <p:cNvPr id="75780" name="Rectangle 4"/>
          <p:cNvSpPr>
            <a:spLocks noRo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0818" tIns="45409" rIns="90818" bIns="4540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71686"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0818" tIns="45409" rIns="90818" bIns="45409" numCol="1" anchor="b" anchorCtr="0" compatLnSpc="1">
            <a:prstTxWarp prst="textNoShape">
              <a:avLst/>
            </a:prstTxWarp>
          </a:bodyPr>
          <a:lstStyle>
            <a:lvl1pPr eaLnBrk="0" hangingPunct="0">
              <a:defRPr sz="1200"/>
            </a:lvl1pPr>
          </a:lstStyle>
          <a:p>
            <a:pPr>
              <a:defRPr/>
            </a:pPr>
            <a:endParaRPr lang="en-US" altLang="ja-JP"/>
          </a:p>
        </p:txBody>
      </p:sp>
      <p:sp>
        <p:nvSpPr>
          <p:cNvPr id="71687"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0818" tIns="45409" rIns="90818" bIns="45409" numCol="1" anchor="b" anchorCtr="0" compatLnSpc="1">
            <a:prstTxWarp prst="textNoShape">
              <a:avLst/>
            </a:prstTxWarp>
          </a:bodyPr>
          <a:lstStyle>
            <a:lvl1pPr algn="r" eaLnBrk="0" hangingPunct="0">
              <a:defRPr sz="1200"/>
            </a:lvl1pPr>
          </a:lstStyle>
          <a:p>
            <a:pPr>
              <a:defRPr/>
            </a:pPr>
            <a:fld id="{0E92F3C9-82B3-4AAA-B2F3-EA3EBEEC84C5}" type="slidenum">
              <a:rPr lang="ja-JP" altLang="en-US"/>
              <a:pPr>
                <a:defRPr/>
              </a:pPr>
              <a:t>‹#›</a:t>
            </a:fld>
            <a:endParaRPr lang="en-US" altLang="ja-JP" dirty="0"/>
          </a:p>
        </p:txBody>
      </p:sp>
    </p:spTree>
    <p:extLst>
      <p:ext uri="{BB962C8B-B14F-4D97-AF65-F5344CB8AC3E}">
        <p14:creationId xmlns:p14="http://schemas.microsoft.com/office/powerpoint/2010/main" val="648994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768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600" indent="-282575" eaLnBrk="0" hangingPunct="0">
              <a:spcBef>
                <a:spcPct val="30000"/>
              </a:spcBef>
              <a:defRPr kumimoji="1" sz="1200">
                <a:solidFill>
                  <a:schemeClr val="tx1"/>
                </a:solidFill>
                <a:latin typeface="Calibri" pitchFamily="34" charset="0"/>
                <a:ea typeface="ＭＳ Ｐゴシック" pitchFamily="50" charset="-128"/>
              </a:defRPr>
            </a:lvl2pPr>
            <a:lvl3pPr marL="1135063" indent="-227013" eaLnBrk="0" hangingPunct="0">
              <a:spcBef>
                <a:spcPct val="30000"/>
              </a:spcBef>
              <a:defRPr kumimoji="1" sz="1200">
                <a:solidFill>
                  <a:schemeClr val="tx1"/>
                </a:solidFill>
                <a:latin typeface="Calibri" pitchFamily="34" charset="0"/>
                <a:ea typeface="ＭＳ Ｐゴシック" pitchFamily="50" charset="-128"/>
              </a:defRPr>
            </a:lvl3pPr>
            <a:lvl4pPr marL="1589088" indent="-227013" eaLnBrk="0" hangingPunct="0">
              <a:spcBef>
                <a:spcPct val="30000"/>
              </a:spcBef>
              <a:defRPr kumimoji="1" sz="1200">
                <a:solidFill>
                  <a:schemeClr val="tx1"/>
                </a:solidFill>
                <a:latin typeface="Calibri" pitchFamily="34" charset="0"/>
                <a:ea typeface="ＭＳ Ｐゴシック" pitchFamily="50" charset="-128"/>
              </a:defRPr>
            </a:lvl4pPr>
            <a:lvl5pPr marL="2043113" indent="-227013" eaLnBrk="0" hangingPunct="0">
              <a:spcBef>
                <a:spcPct val="30000"/>
              </a:spcBef>
              <a:defRPr kumimoji="1" sz="1200">
                <a:solidFill>
                  <a:schemeClr val="tx1"/>
                </a:solidFill>
                <a:latin typeface="Calibri" pitchFamily="34" charset="0"/>
                <a:ea typeface="ＭＳ Ｐゴシック" pitchFamily="50" charset="-128"/>
              </a:defRPr>
            </a:lvl5pPr>
            <a:lvl6pPr marL="25003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575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147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719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52DD6F84-15F0-403E-BF71-57E6BA92B897}" type="slidenum">
              <a:rPr lang="ja-JP" altLang="en-US" smtClean="0">
                <a:latin typeface="Arial" pitchFamily="34" charset="0"/>
              </a:rPr>
              <a:pPr>
                <a:spcBef>
                  <a:spcPct val="0"/>
                </a:spcBef>
              </a:pPr>
              <a:t>14</a:t>
            </a:fld>
            <a:endParaRPr lang="en-US" altLang="ja-JP"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p:cNvSpPr>
            <a:spLocks noGrp="1" noRot="1" noChangeAspect="1" noTextEdit="1"/>
          </p:cNvSpPr>
          <p:nvPr>
            <p:ph type="sldImg"/>
          </p:nvPr>
        </p:nvSpPr>
        <p:spPr>
          <a:ln/>
        </p:spPr>
      </p:sp>
      <p:sp>
        <p:nvSpPr>
          <p:cNvPr id="778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778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600" indent="-282575" eaLnBrk="0" hangingPunct="0">
              <a:spcBef>
                <a:spcPct val="30000"/>
              </a:spcBef>
              <a:defRPr kumimoji="1" sz="1200">
                <a:solidFill>
                  <a:schemeClr val="tx1"/>
                </a:solidFill>
                <a:latin typeface="Calibri" pitchFamily="34" charset="0"/>
                <a:ea typeface="ＭＳ Ｐゴシック" pitchFamily="50" charset="-128"/>
              </a:defRPr>
            </a:lvl2pPr>
            <a:lvl3pPr marL="1135063" indent="-227013" eaLnBrk="0" hangingPunct="0">
              <a:spcBef>
                <a:spcPct val="30000"/>
              </a:spcBef>
              <a:defRPr kumimoji="1" sz="1200">
                <a:solidFill>
                  <a:schemeClr val="tx1"/>
                </a:solidFill>
                <a:latin typeface="Calibri" pitchFamily="34" charset="0"/>
                <a:ea typeface="ＭＳ Ｐゴシック" pitchFamily="50" charset="-128"/>
              </a:defRPr>
            </a:lvl3pPr>
            <a:lvl4pPr marL="1589088" indent="-227013" eaLnBrk="0" hangingPunct="0">
              <a:spcBef>
                <a:spcPct val="30000"/>
              </a:spcBef>
              <a:defRPr kumimoji="1" sz="1200">
                <a:solidFill>
                  <a:schemeClr val="tx1"/>
                </a:solidFill>
                <a:latin typeface="Calibri" pitchFamily="34" charset="0"/>
                <a:ea typeface="ＭＳ Ｐゴシック" pitchFamily="50" charset="-128"/>
              </a:defRPr>
            </a:lvl4pPr>
            <a:lvl5pPr marL="2043113" indent="-227013" eaLnBrk="0" hangingPunct="0">
              <a:spcBef>
                <a:spcPct val="30000"/>
              </a:spcBef>
              <a:defRPr kumimoji="1" sz="1200">
                <a:solidFill>
                  <a:schemeClr val="tx1"/>
                </a:solidFill>
                <a:latin typeface="Calibri" pitchFamily="34" charset="0"/>
                <a:ea typeface="ＭＳ Ｐゴシック" pitchFamily="50" charset="-128"/>
              </a:defRPr>
            </a:lvl5pPr>
            <a:lvl6pPr marL="25003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575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147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719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4EA4FC69-5137-4E69-BCAE-49EE326DA8F9}" type="slidenum">
              <a:rPr lang="ja-JP" altLang="en-US" smtClean="0">
                <a:latin typeface="Arial" pitchFamily="34" charset="0"/>
              </a:rPr>
              <a:pPr>
                <a:spcBef>
                  <a:spcPct val="0"/>
                </a:spcBef>
              </a:pPr>
              <a:t>50</a:t>
            </a:fld>
            <a:endParaRPr lang="en-US" altLang="ja-JP"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 1"/>
          <p:cNvSpPr>
            <a:spLocks noGrp="1" noRot="1" noChangeAspect="1" noTextEdit="1"/>
          </p:cNvSpPr>
          <p:nvPr>
            <p:ph type="sldImg"/>
          </p:nvPr>
        </p:nvSpPr>
        <p:spPr>
          <a:ln/>
        </p:spPr>
      </p:sp>
      <p:sp>
        <p:nvSpPr>
          <p:cNvPr id="1157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157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6600" indent="-282575" eaLnBrk="0" hangingPunct="0">
              <a:spcBef>
                <a:spcPct val="30000"/>
              </a:spcBef>
              <a:defRPr kumimoji="1" sz="1200">
                <a:solidFill>
                  <a:schemeClr val="tx1"/>
                </a:solidFill>
                <a:latin typeface="Calibri" pitchFamily="34" charset="0"/>
                <a:ea typeface="ＭＳ Ｐゴシック" pitchFamily="50" charset="-128"/>
              </a:defRPr>
            </a:lvl2pPr>
            <a:lvl3pPr marL="1135063" indent="-227013" eaLnBrk="0" hangingPunct="0">
              <a:spcBef>
                <a:spcPct val="30000"/>
              </a:spcBef>
              <a:defRPr kumimoji="1" sz="1200">
                <a:solidFill>
                  <a:schemeClr val="tx1"/>
                </a:solidFill>
                <a:latin typeface="Calibri" pitchFamily="34" charset="0"/>
                <a:ea typeface="ＭＳ Ｐゴシック" pitchFamily="50" charset="-128"/>
              </a:defRPr>
            </a:lvl3pPr>
            <a:lvl4pPr marL="1589088" indent="-227013" eaLnBrk="0" hangingPunct="0">
              <a:spcBef>
                <a:spcPct val="30000"/>
              </a:spcBef>
              <a:defRPr kumimoji="1" sz="1200">
                <a:solidFill>
                  <a:schemeClr val="tx1"/>
                </a:solidFill>
                <a:latin typeface="Calibri" pitchFamily="34" charset="0"/>
                <a:ea typeface="ＭＳ Ｐゴシック" pitchFamily="50" charset="-128"/>
              </a:defRPr>
            </a:lvl4pPr>
            <a:lvl5pPr marL="2043113" indent="-227013" eaLnBrk="0" hangingPunct="0">
              <a:spcBef>
                <a:spcPct val="30000"/>
              </a:spcBef>
              <a:defRPr kumimoji="1" sz="1200">
                <a:solidFill>
                  <a:schemeClr val="tx1"/>
                </a:solidFill>
                <a:latin typeface="Calibri" pitchFamily="34" charset="0"/>
                <a:ea typeface="ＭＳ Ｐゴシック" pitchFamily="50" charset="-128"/>
              </a:defRPr>
            </a:lvl5pPr>
            <a:lvl6pPr marL="25003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575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147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71913" indent="-227013"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4C6DAFA4-AEB6-43AF-9203-541EC2B0216A}" type="slidenum">
              <a:rPr lang="ja-JP" altLang="en-US" smtClean="0">
                <a:latin typeface="Arial" pitchFamily="34" charset="0"/>
              </a:rPr>
              <a:pPr>
                <a:spcBef>
                  <a:spcPct val="0"/>
                </a:spcBef>
              </a:pPr>
              <a:t>95</a:t>
            </a:fld>
            <a:endParaRPr lang="en-US" altLang="ja-JP"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00F352E7-B66B-48F6-B981-2B1EDB010909}" type="slidenum">
              <a:rPr lang="en-US" altLang="ja-JP"/>
              <a:pPr>
                <a:defRPr/>
              </a:pPr>
              <a:t>‹#›</a:t>
            </a:fld>
            <a:endParaRPr lang="en-US" altLang="ja-JP" dirty="0"/>
          </a:p>
        </p:txBody>
      </p:sp>
    </p:spTree>
    <p:extLst>
      <p:ext uri="{BB962C8B-B14F-4D97-AF65-F5344CB8AC3E}">
        <p14:creationId xmlns:p14="http://schemas.microsoft.com/office/powerpoint/2010/main" val="396044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372935A-A785-4084-8318-CD88C0B3388A}" type="slidenum">
              <a:rPr lang="en-US" altLang="ja-JP"/>
              <a:pPr>
                <a:defRPr/>
              </a:pPr>
              <a:t>‹#›</a:t>
            </a:fld>
            <a:endParaRPr lang="en-US" altLang="ja-JP" dirty="0"/>
          </a:p>
        </p:txBody>
      </p:sp>
    </p:spTree>
    <p:extLst>
      <p:ext uri="{BB962C8B-B14F-4D97-AF65-F5344CB8AC3E}">
        <p14:creationId xmlns:p14="http://schemas.microsoft.com/office/powerpoint/2010/main" val="235234439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2A29C62-56DB-4608-905B-C937CEE4FA9D}" type="slidenum">
              <a:rPr lang="en-US" altLang="ja-JP"/>
              <a:pPr>
                <a:defRPr/>
              </a:pPr>
              <a:t>‹#›</a:t>
            </a:fld>
            <a:endParaRPr lang="en-US" altLang="ja-JP" dirty="0"/>
          </a:p>
        </p:txBody>
      </p:sp>
    </p:spTree>
    <p:extLst>
      <p:ext uri="{BB962C8B-B14F-4D97-AF65-F5344CB8AC3E}">
        <p14:creationId xmlns:p14="http://schemas.microsoft.com/office/powerpoint/2010/main" val="410411715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332656"/>
            <a:ext cx="8243887" cy="1008112"/>
          </a:xfrm>
          <a:prstGeom prst="rect">
            <a:avLst/>
          </a:prstGeom>
        </p:spPr>
        <p:txBody>
          <a:bodyPr/>
          <a:lstStyle/>
          <a:p>
            <a:r>
              <a:rPr lang="ja-JP" altLang="en-US" smtClean="0"/>
              <a:t>マスター タイトルの書式設定</a:t>
            </a:r>
            <a:endParaRPr lang="ja-JP" altLang="en-US" dirty="0"/>
          </a:p>
        </p:txBody>
      </p:sp>
      <p:sp>
        <p:nvSpPr>
          <p:cNvPr id="3" name="テキスト プレースホルダ 2"/>
          <p:cNvSpPr>
            <a:spLocks noGrp="1"/>
          </p:cNvSpPr>
          <p:nvPr>
            <p:ph type="body" sz="half" idx="1"/>
          </p:nvPr>
        </p:nvSpPr>
        <p:spPr>
          <a:xfrm>
            <a:off x="457200" y="1412875"/>
            <a:ext cx="4038600" cy="467995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412875"/>
            <a:ext cx="4038600" cy="22637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829050"/>
            <a:ext cx="4038600" cy="2263775"/>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endParaRPr lang="en-US" altLang="ja-JP"/>
          </a:p>
        </p:txBody>
      </p:sp>
      <p:sp>
        <p:nvSpPr>
          <p:cNvPr id="7" name="Rectangle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F0A517BA-5AE7-4279-BCC1-01178868CC20}" type="slidenum">
              <a:rPr lang="en-US" altLang="ja-JP"/>
              <a:pPr>
                <a:defRPr/>
              </a:pPr>
              <a:t>‹#›</a:t>
            </a:fld>
            <a:endParaRPr lang="en-US" altLang="ja-JP" dirty="0"/>
          </a:p>
        </p:txBody>
      </p:sp>
    </p:spTree>
    <p:extLst>
      <p:ext uri="{BB962C8B-B14F-4D97-AF65-F5344CB8AC3E}">
        <p14:creationId xmlns:p14="http://schemas.microsoft.com/office/powerpoint/2010/main" val="341343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719263"/>
            <a:ext cx="4038600" cy="441166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19263"/>
            <a:ext cx="4038600" cy="4411662"/>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EC470750-DD3E-4204-AD47-DA9FAF844F8D}" type="slidenum">
              <a:rPr lang="en-US" altLang="ja-JP"/>
              <a:pPr>
                <a:defRPr/>
              </a:pPr>
              <a:t>‹#›</a:t>
            </a:fld>
            <a:endParaRPr lang="en-US" altLang="ja-JP" dirty="0"/>
          </a:p>
        </p:txBody>
      </p:sp>
    </p:spTree>
    <p:extLst>
      <p:ext uri="{BB962C8B-B14F-4D97-AF65-F5344CB8AC3E}">
        <p14:creationId xmlns:p14="http://schemas.microsoft.com/office/powerpoint/2010/main" val="95008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719263"/>
            <a:ext cx="8229600" cy="2128837"/>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7200" y="4000500"/>
            <a:ext cx="8229600" cy="213042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dt" sz="half" idx="10"/>
          </p:nvPr>
        </p:nvSpPr>
        <p:spPr>
          <a:xfrm>
            <a:off x="457200" y="6248400"/>
            <a:ext cx="2133600" cy="457200"/>
          </a:xfrm>
          <a:prstGeom prst="rect">
            <a:avLst/>
          </a:prstGeom>
        </p:spPr>
        <p:txBody>
          <a:bodyPr/>
          <a:lstStyle>
            <a:lvl1pPr>
              <a:defRPr>
                <a:latin typeface="Arial" pitchFamily="34" charset="0"/>
              </a:defRPr>
            </a:lvl1pPr>
          </a:lstStyle>
          <a:p>
            <a:pPr>
              <a:defRPr/>
            </a:pPr>
            <a:endParaRPr lang="en-US" altLang="ja-JP"/>
          </a:p>
        </p:txBody>
      </p:sp>
      <p:sp>
        <p:nvSpPr>
          <p:cNvPr id="6" name="Rectangle 6"/>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altLang="ja-JP"/>
          </a:p>
        </p:txBody>
      </p:sp>
      <p:sp>
        <p:nvSpPr>
          <p:cNvPr id="7" name="Rectangle 7"/>
          <p:cNvSpPr>
            <a:spLocks noGrp="1" noChangeArrowheads="1"/>
          </p:cNvSpPr>
          <p:nvPr>
            <p:ph type="sldNum" sz="quarter" idx="12"/>
          </p:nvPr>
        </p:nvSpPr>
        <p:spPr>
          <a:xfrm>
            <a:off x="6553200" y="6248400"/>
            <a:ext cx="2133600" cy="457200"/>
          </a:xfrm>
          <a:prstGeom prst="rect">
            <a:avLst/>
          </a:prstGeom>
        </p:spPr>
        <p:txBody>
          <a:bodyPr/>
          <a:lstStyle>
            <a:lvl1pPr>
              <a:defRPr>
                <a:latin typeface="Arial" pitchFamily="34" charset="0"/>
              </a:defRPr>
            </a:lvl1pPr>
          </a:lstStyle>
          <a:p>
            <a:pPr>
              <a:defRPr/>
            </a:pPr>
            <a:fld id="{2DB2AEF2-4E23-48E6-8D94-F2782FF63EFC}" type="slidenum">
              <a:rPr lang="en-US" altLang="ja-JP"/>
              <a:pPr>
                <a:defRPr/>
              </a:pPr>
              <a:t>‹#›</a:t>
            </a:fld>
            <a:endParaRPr lang="en-US" altLang="ja-JP" dirty="0"/>
          </a:p>
        </p:txBody>
      </p:sp>
    </p:spTree>
    <p:extLst>
      <p:ext uri="{BB962C8B-B14F-4D97-AF65-F5344CB8AC3E}">
        <p14:creationId xmlns:p14="http://schemas.microsoft.com/office/powerpoint/2010/main" val="77996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24800" y="6356350"/>
            <a:ext cx="762000" cy="365125"/>
          </a:xfrm>
          <a:prstGeom prst="rect">
            <a:avLst/>
          </a:prstGeom>
        </p:spPr>
        <p:txBody>
          <a:bodyPr/>
          <a:lstStyle>
            <a:lvl1pPr algn="r">
              <a:defRPr/>
            </a:lvl1pPr>
          </a:lstStyle>
          <a:p>
            <a:pPr>
              <a:defRPr/>
            </a:pPr>
            <a:fld id="{0D516FEB-99AB-4378-BB77-0BD3AEDB18B2}" type="slidenum">
              <a:rPr lang="en-US" altLang="ja-JP"/>
              <a:pPr>
                <a:defRPr/>
              </a:pPr>
              <a:t>‹#›</a:t>
            </a:fld>
            <a:endParaRPr lang="en-US" altLang="ja-JP" dirty="0"/>
          </a:p>
        </p:txBody>
      </p:sp>
    </p:spTree>
    <p:extLst>
      <p:ext uri="{BB962C8B-B14F-4D97-AF65-F5344CB8AC3E}">
        <p14:creationId xmlns:p14="http://schemas.microsoft.com/office/powerpoint/2010/main" val="398955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0568DA-8F11-431C-8BA3-D36A72F255FB}" type="slidenum">
              <a:rPr lang="en-US" altLang="ja-JP"/>
              <a:pPr>
                <a:defRPr/>
              </a:pPr>
              <a:t>‹#›</a:t>
            </a:fld>
            <a:endParaRPr lang="en-US" altLang="ja-JP" dirty="0"/>
          </a:p>
        </p:txBody>
      </p:sp>
    </p:spTree>
    <p:extLst>
      <p:ext uri="{BB962C8B-B14F-4D97-AF65-F5344CB8AC3E}">
        <p14:creationId xmlns:p14="http://schemas.microsoft.com/office/powerpoint/2010/main" val="266637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70D9F50A-C4BE-42BD-A769-10530907AC18}" type="slidenum">
              <a:rPr lang="en-US" altLang="ja-JP"/>
              <a:pPr>
                <a:defRPr/>
              </a:pPr>
              <a:t>‹#›</a:t>
            </a:fld>
            <a:endParaRPr lang="en-US" altLang="ja-JP" dirty="0"/>
          </a:p>
        </p:txBody>
      </p:sp>
    </p:spTree>
    <p:extLst>
      <p:ext uri="{BB962C8B-B14F-4D97-AF65-F5344CB8AC3E}">
        <p14:creationId xmlns:p14="http://schemas.microsoft.com/office/powerpoint/2010/main" val="112222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084982"/>
          </a:xfrm>
          <a:prstGeom prst="rect">
            <a:avLst/>
          </a:prstGeom>
        </p:spPr>
        <p:txBody>
          <a:bodyPr/>
          <a:lstStyle>
            <a:lvl1pPr>
              <a:defRPr/>
            </a:lvl1pPr>
          </a:lstStyle>
          <a:p>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275739-3505-4616-9C5E-BC8DA1A25606}" type="slidenum">
              <a:rPr lang="en-US" altLang="ja-JP"/>
              <a:pPr>
                <a:defRPr/>
              </a:pPr>
              <a:t>‹#›</a:t>
            </a:fld>
            <a:endParaRPr lang="en-US" altLang="ja-JP" dirty="0"/>
          </a:p>
        </p:txBody>
      </p:sp>
    </p:spTree>
    <p:extLst>
      <p:ext uri="{BB962C8B-B14F-4D97-AF65-F5344CB8AC3E}">
        <p14:creationId xmlns:p14="http://schemas.microsoft.com/office/powerpoint/2010/main" val="368518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CED85DB-8CAD-4A6B-A48B-547C4D2573A3}" type="slidenum">
              <a:rPr lang="en-US" altLang="ja-JP"/>
              <a:pPr>
                <a:defRPr/>
              </a:pPr>
              <a:t>‹#›</a:t>
            </a:fld>
            <a:endParaRPr lang="en-US" altLang="ja-JP" dirty="0"/>
          </a:p>
        </p:txBody>
      </p:sp>
    </p:spTree>
    <p:extLst>
      <p:ext uri="{BB962C8B-B14F-4D97-AF65-F5344CB8AC3E}">
        <p14:creationId xmlns:p14="http://schemas.microsoft.com/office/powerpoint/2010/main" val="372419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965CAA7-A48D-4976-86FC-EF35D0B77F44}" type="slidenum">
              <a:rPr lang="en-US" altLang="ja-JP"/>
              <a:pPr>
                <a:defRPr/>
              </a:pPr>
              <a:t>‹#›</a:t>
            </a:fld>
            <a:endParaRPr lang="en-US" altLang="ja-JP" dirty="0"/>
          </a:p>
        </p:txBody>
      </p:sp>
    </p:spTree>
    <p:extLst>
      <p:ext uri="{BB962C8B-B14F-4D97-AF65-F5344CB8AC3E}">
        <p14:creationId xmlns:p14="http://schemas.microsoft.com/office/powerpoint/2010/main" val="159910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3008313" cy="108012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332656"/>
            <a:ext cx="5111750" cy="57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6847D2F-E07A-476A-8FCD-6CDE447FF0F6}" type="slidenum">
              <a:rPr lang="en-US" altLang="ja-JP"/>
              <a:pPr>
                <a:defRPr/>
              </a:pPr>
              <a:t>‹#›</a:t>
            </a:fld>
            <a:endParaRPr lang="en-US" altLang="ja-JP" dirty="0"/>
          </a:p>
        </p:txBody>
      </p:sp>
    </p:spTree>
    <p:extLst>
      <p:ext uri="{BB962C8B-B14F-4D97-AF65-F5344CB8AC3E}">
        <p14:creationId xmlns:p14="http://schemas.microsoft.com/office/powerpoint/2010/main" val="21878121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ja-JP"/>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DD7C88D-6594-428E-9244-6BEA953B3D12}" type="slidenum">
              <a:rPr lang="en-US" altLang="ja-JP"/>
              <a:pPr>
                <a:defRPr/>
              </a:pPr>
              <a:t>‹#›</a:t>
            </a:fld>
            <a:endParaRPr lang="en-US" altLang="ja-JP" dirty="0"/>
          </a:p>
        </p:txBody>
      </p:sp>
    </p:spTree>
    <p:extLst>
      <p:ext uri="{BB962C8B-B14F-4D97-AF65-F5344CB8AC3E}">
        <p14:creationId xmlns:p14="http://schemas.microsoft.com/office/powerpoint/2010/main" val="149641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250825" y="46038"/>
            <a:ext cx="8713788" cy="287337"/>
          </a:xfrm>
          <a:prstGeom prst="rect">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a:normAutofit/>
          </a:bodyPr>
          <a:lstStyle>
            <a:lvl1pPr algn="ctr" defTabSz="914400" rtl="0" eaLnBrk="1" latinLnBrk="0" hangingPunct="1">
              <a:spcBef>
                <a:spcPct val="0"/>
              </a:spcBef>
              <a:buNone/>
              <a:defRPr kumimoji="1" sz="1050" kern="1200">
                <a:solidFill>
                  <a:schemeClr val="tx1"/>
                </a:solidFill>
                <a:latin typeface="+mj-lt"/>
                <a:ea typeface="+mj-ea"/>
                <a:cs typeface="+mj-cs"/>
              </a:defRPr>
            </a:lvl1pPr>
          </a:lstStyle>
          <a:p>
            <a:pPr algn="r">
              <a:defRPr/>
            </a:pPr>
            <a:r>
              <a:rPr lang="ja-JP" altLang="en-US" sz="1200" dirty="0" smtClean="0">
                <a:solidFill>
                  <a:schemeClr val="bg1"/>
                </a:solidFill>
              </a:rPr>
              <a:t>企業論　</a:t>
            </a:r>
            <a:r>
              <a:rPr lang="en-US" altLang="ja-JP" sz="1200" dirty="0" smtClean="0">
                <a:solidFill>
                  <a:schemeClr val="bg1"/>
                </a:solidFill>
              </a:rPr>
              <a:t>2016</a:t>
            </a:r>
            <a:r>
              <a:rPr lang="ja-JP" altLang="en-US" dirty="0" smtClean="0"/>
              <a:t>　　　　　　　　　　　　　　　　　　　　　　　　　　　　　　　　　　　　　　　　　　　　　　　　　　　　　　　　　　　　　　　　　　　　</a:t>
            </a:r>
            <a:endParaRPr lang="ja-JP" altLang="en-US" dirty="0"/>
          </a:p>
        </p:txBody>
      </p:sp>
    </p:spTree>
  </p:cSld>
  <p:clrMap bg1="lt1" tx1="dk1" bg2="lt2" tx2="dk2" accent1="accent1" accent2="accent2" accent3="accent3" accent4="accent4" accent5="accent5" accent6="accent6" hlink="hlink" folHlink="folHlink"/>
  <p:sldLayoutIdLst>
    <p:sldLayoutId id="214748457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 id="2147484586" r:id="rId12"/>
    <p:sldLayoutId id="2147484587" r:id="rId13"/>
    <p:sldLayoutId id="2147484588"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oohara.mt.tama.hosei.ac.jp/kensaku/fukkoku.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mhlw.go.jp/file/06-Seisakujouhou-11650000-Shokugyouanteikyokuhakenyukiroudoutaisakubu/0000120286.pdf" TargetMode="External"/><Relationship Id="rId4" Type="http://schemas.openxmlformats.org/officeDocument/2006/relationships/hyperlink" Target="http://www.eco.nihon-u.ac.jp/center/industry/publication/report/pdf/34/34-2-1.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www.gender.go.jp/about_danjo/whitepaper/h26/zentai/index.html" TargetMode="External"/><Relationship Id="rId2" Type="http://schemas.openxmlformats.org/officeDocument/2006/relationships/hyperlink" Target="http://www.gender.go.jp/whitepaper/h24/zentai/index.html" TargetMode="External"/><Relationship Id="rId1" Type="http://schemas.openxmlformats.org/officeDocument/2006/relationships/slideLayout" Target="../slideLayouts/slideLayout2.xml"/><Relationship Id="rId4" Type="http://schemas.openxmlformats.org/officeDocument/2006/relationships/hyperlink" Target="http://www.gender.go.jp/about_danjo/whitepaper/h28/zentai/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４　日本企業の雇用システム</a:t>
            </a:r>
          </a:p>
        </p:txBody>
      </p:sp>
      <p:sp>
        <p:nvSpPr>
          <p:cNvPr id="16387"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3" pitchFamily="18" charset="2"/>
              <a:buNone/>
            </a:pPr>
            <a:r>
              <a:rPr lang="en-US" altLang="ja-JP" smtClean="0"/>
              <a:t>2016</a:t>
            </a:r>
            <a:r>
              <a:rPr lang="ja-JP" altLang="en-US" smtClean="0"/>
              <a:t>年度「企業論」</a:t>
            </a:r>
          </a:p>
          <a:p>
            <a:pPr eaLnBrk="1" hangingPunct="1">
              <a:buFont typeface="Wingdings 3" pitchFamily="18" charset="2"/>
              <a:buNone/>
            </a:pPr>
            <a:r>
              <a:rPr lang="ja-JP" altLang="en-US" smtClean="0"/>
              <a:t>川端　望</a:t>
            </a:r>
          </a:p>
        </p:txBody>
      </p:sp>
      <p:sp>
        <p:nvSpPr>
          <p:cNvPr id="1638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6C31469-81C4-479D-80DE-F5329932BBFA}" type="slidenum">
              <a:rPr kumimoji="0" lang="en-US" altLang="ja-JP" smtClean="0"/>
              <a:pPr eaLnBrk="1" hangingPunct="1"/>
              <a:t>1</a:t>
            </a:fld>
            <a:endParaRPr kumimoji="0"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457200"/>
            <a:ext cx="8507413" cy="95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賃金形態：何に対して払うのか（３）</a:t>
            </a:r>
          </a:p>
        </p:txBody>
      </p:sp>
      <p:sp>
        <p:nvSpPr>
          <p:cNvPr id="25603" name="Rectangle 3"/>
          <p:cNvSpPr>
            <a:spLocks noGrp="1" noChangeArrowheads="1"/>
          </p:cNvSpPr>
          <p:nvPr>
            <p:ph idx="1"/>
          </p:nvPr>
        </p:nvSpPr>
        <p:spPr bwMode="auto">
          <a:xfrm>
            <a:off x="179388" y="1341438"/>
            <a:ext cx="8785225" cy="551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mtClean="0"/>
              <a:t>職務の成果に対して支払う形態　（個人歩合給，集団能率給）</a:t>
            </a:r>
          </a:p>
          <a:p>
            <a:pPr lvl="1" eaLnBrk="1" hangingPunct="1">
              <a:lnSpc>
                <a:spcPct val="90000"/>
              </a:lnSpc>
            </a:pPr>
            <a:r>
              <a:rPr lang="ja-JP" altLang="en-US" smtClean="0"/>
              <a:t>人→</a:t>
            </a:r>
            <a:r>
              <a:rPr lang="ja-JP" altLang="en-US" u="sng" smtClean="0"/>
              <a:t>仕事の成果＝賃金</a:t>
            </a:r>
          </a:p>
          <a:p>
            <a:pPr lvl="2" eaLnBrk="1" hangingPunct="1">
              <a:lnSpc>
                <a:spcPct val="90000"/>
              </a:lnSpc>
            </a:pPr>
            <a:r>
              <a:rPr lang="ja-JP" altLang="en-US" smtClean="0"/>
              <a:t>仕事の成果に対して賃金をつけ，成果を達成した人に支払う</a:t>
            </a:r>
          </a:p>
          <a:p>
            <a:pPr lvl="2" eaLnBrk="1" hangingPunct="1">
              <a:lnSpc>
                <a:spcPct val="90000"/>
              </a:lnSpc>
            </a:pPr>
            <a:r>
              <a:rPr lang="ja-JP" altLang="en-US" smtClean="0"/>
              <a:t>ある成果が期待される仕事に人をつける</a:t>
            </a:r>
          </a:p>
          <a:p>
            <a:pPr lvl="2" eaLnBrk="1" hangingPunct="1">
              <a:lnSpc>
                <a:spcPct val="90000"/>
              </a:lnSpc>
            </a:pPr>
            <a:r>
              <a:rPr lang="ja-JP" altLang="en-US" smtClean="0"/>
              <a:t>期待される仕事の成果が実行可能であり，その価値が適切に評価されているかどうかが問われる</a:t>
            </a:r>
          </a:p>
          <a:p>
            <a:pPr lvl="2" eaLnBrk="1" hangingPunct="1">
              <a:lnSpc>
                <a:spcPct val="90000"/>
              </a:lnSpc>
            </a:pPr>
            <a:r>
              <a:rPr lang="ja-JP" altLang="en-US" smtClean="0"/>
              <a:t>上記の評価が適切なら仕事の生み出す付加価値と賃金は連動する</a:t>
            </a:r>
          </a:p>
          <a:p>
            <a:pPr lvl="2" eaLnBrk="1" hangingPunct="1">
              <a:lnSpc>
                <a:spcPct val="90000"/>
              </a:lnSpc>
            </a:pPr>
            <a:r>
              <a:rPr lang="ja-JP" altLang="en-US" smtClean="0"/>
              <a:t>期待される仕事の成果と，それを期待される人の属性が適合しているかどうかが問われる</a:t>
            </a:r>
          </a:p>
          <a:p>
            <a:pPr lvl="2" eaLnBrk="1" hangingPunct="1">
              <a:lnSpc>
                <a:spcPct val="90000"/>
              </a:lnSpc>
            </a:pPr>
            <a:r>
              <a:rPr lang="ja-JP" altLang="en-US" b="1" smtClean="0"/>
              <a:t>＿＿＿＿＿＿＿＿＿＿＿＿＿＿</a:t>
            </a:r>
            <a:r>
              <a:rPr lang="ja-JP" altLang="en-US" smtClean="0"/>
              <a:t>適切に評価しているかどうかが問われる</a:t>
            </a:r>
          </a:p>
        </p:txBody>
      </p:sp>
      <p:sp>
        <p:nvSpPr>
          <p:cNvPr id="2560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B9DA430-2421-46C5-9B03-076714C02092}" type="slidenum">
              <a:rPr kumimoji="0" lang="en-US" altLang="ja-JP" smtClean="0"/>
              <a:pPr eaLnBrk="1" hangingPunct="1"/>
              <a:t>10</a:t>
            </a:fld>
            <a:endParaRPr kumimoji="0" lang="en-US" altLang="ja-JP"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2913" y="404813"/>
            <a:ext cx="8243887" cy="863600"/>
          </a:xfrm>
        </p:spPr>
        <p:txBody>
          <a:bodyPr>
            <a:normAutofit fontScale="90000"/>
          </a:bodyPr>
          <a:lstStyle/>
          <a:p>
            <a:pPr eaLnBrk="1" fontAlgn="auto" hangingPunct="1">
              <a:spcAft>
                <a:spcPts val="0"/>
              </a:spcAft>
              <a:defRPr/>
            </a:pPr>
            <a:r>
              <a:rPr lang="ja-JP" altLang="en-US" sz="4000" dirty="0"/>
              <a:t>日本の賃金形態：何に支払っているのか</a:t>
            </a:r>
          </a:p>
        </p:txBody>
      </p:sp>
      <p:sp>
        <p:nvSpPr>
          <p:cNvPr id="26627" name="Rectangle 3"/>
          <p:cNvSpPr>
            <a:spLocks noGrp="1" noChangeArrowheads="1"/>
          </p:cNvSpPr>
          <p:nvPr>
            <p:ph idx="1"/>
          </p:nvPr>
        </p:nvSpPr>
        <p:spPr bwMode="auto">
          <a:xfrm>
            <a:off x="395288" y="1196975"/>
            <a:ext cx="82296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日本の賃金は，何に支払っているのかあいまいで，一目では分からない場合が多い</a:t>
            </a:r>
          </a:p>
          <a:p>
            <a:pPr eaLnBrk="1" hangingPunct="1"/>
            <a:endParaRPr lang="en-US" altLang="ja-JP" smtClean="0"/>
          </a:p>
        </p:txBody>
      </p:sp>
      <p:sp>
        <p:nvSpPr>
          <p:cNvPr id="26628"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69A3F82-EF81-436E-B52C-98847A511DD3}" type="slidenum">
              <a:rPr kumimoji="0" lang="en-US" altLang="ja-JP" smtClean="0"/>
              <a:pPr eaLnBrk="1" hangingPunct="1"/>
              <a:t>11</a:t>
            </a:fld>
            <a:endParaRPr kumimoji="0" lang="en-US" altLang="ja-JP" smtClean="0"/>
          </a:p>
        </p:txBody>
      </p:sp>
      <p:graphicFrame>
        <p:nvGraphicFramePr>
          <p:cNvPr id="9220" name="Group 4"/>
          <p:cNvGraphicFramePr>
            <a:graphicFrameLocks noGrp="1"/>
          </p:cNvGraphicFramePr>
          <p:nvPr/>
        </p:nvGraphicFramePr>
        <p:xfrm>
          <a:off x="395288" y="2420938"/>
          <a:ext cx="8467727" cy="3749676"/>
        </p:xfrm>
        <a:graphic>
          <a:graphicData uri="http://schemas.openxmlformats.org/drawingml/2006/table">
            <a:tbl>
              <a:tblPr/>
              <a:tblGrid>
                <a:gridCol w="213738"/>
                <a:gridCol w="278576"/>
                <a:gridCol w="244365"/>
                <a:gridCol w="245994"/>
                <a:gridCol w="641864"/>
                <a:gridCol w="667930"/>
                <a:gridCol w="667930"/>
                <a:gridCol w="1088238"/>
                <a:gridCol w="1088238"/>
                <a:gridCol w="1086609"/>
                <a:gridCol w="1089866"/>
                <a:gridCol w="607715"/>
                <a:gridCol w="546664"/>
              </a:tblGrid>
              <a:tr h="335337">
                <a:tc rowSpan="2" gridSpan="7">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産業・企業規模</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Ｐゴシック" pitchFamily="50" charset="-128"/>
                          <a:ea typeface="明朝" charset="-128"/>
                        </a:rPr>
                        <a:t>合計</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Ｐゴシック" pitchFamily="50" charset="-128"/>
                          <a:ea typeface="明朝" charset="-128"/>
                        </a:rPr>
                        <a:t>賃金表がある                 計</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Ｐゴシック" pitchFamily="50" charset="-128"/>
                          <a:ea typeface="明朝" charset="-128"/>
                        </a:rPr>
                        <a:t>　</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Ｐゴシック" pitchFamily="50" charset="-128"/>
                          <a:ea typeface="明朝" charset="-128"/>
                        </a:rPr>
                        <a:t>　</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Ｐゴシック" pitchFamily="50" charset="-128"/>
                          <a:ea typeface="明朝" charset="-128"/>
                        </a:rPr>
                        <a:t>賃金表がない</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2">
                  <a:txBody>
                    <a:bodyPr/>
                    <a:lstStyle/>
                    <a:p>
                      <a:r>
                        <a:rPr kumimoji="1" lang="ja-JP" altLang="en-US" sz="1800" dirty="0" smtClean="0"/>
                        <a:t>不明</a:t>
                      </a:r>
                      <a:endParaRPr kumimoji="1" lang="ja-JP" altLang="en-US" sz="1800" dirty="0"/>
                    </a:p>
                  </a:txBody>
                  <a:tcPr marL="91442" marR="91442"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1066980">
                <a:tc gridSpan="7"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Ｐゴシック" pitchFamily="50" charset="-128"/>
                          <a:ea typeface="明朝" charset="-128"/>
                        </a:rPr>
                        <a:t>基本給のすべてに賃金表がある</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Ｐゴシック" pitchFamily="50" charset="-128"/>
                          <a:ea typeface="明朝" charset="-128"/>
                        </a:rPr>
                        <a:t>基本給の一部に賃金表がある</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r>
              <a:tr h="33533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　</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　</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　</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　</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5337">
                <a:tc gridSpan="3">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cap="flat">
                      <a:noFill/>
                    </a:lnL>
                    <a:lnR>
                      <a:noFill/>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1" i="0" u="none" strike="noStrike" cap="none" normalizeH="0" baseline="0" dirty="0">
                          <a:ln>
                            <a:noFill/>
                          </a:ln>
                          <a:solidFill>
                            <a:schemeClr val="tx1"/>
                          </a:solidFill>
                          <a:effectLst/>
                          <a:latin typeface="ＭＳ 明朝" pitchFamily="17" charset="-128"/>
                          <a:ea typeface="ＭＳ 明朝" pitchFamily="17" charset="-128"/>
                        </a:rPr>
                        <a:t>調査産業計</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1" i="0" u="none" strike="noStrike" cap="none" normalizeH="0" baseline="0" dirty="0">
                          <a:ln>
                            <a:noFill/>
                          </a:ln>
                          <a:solidFill>
                            <a:schemeClr val="tx1"/>
                          </a:solidFill>
                          <a:effectLst/>
                          <a:latin typeface="ＭＳ 明朝" pitchFamily="17" charset="-128"/>
                          <a:ea typeface="ＭＳ 明朝" pitchFamily="17" charset="-128"/>
                        </a:rPr>
                        <a:t>100.0 </a:t>
                      </a:r>
                    </a:p>
                  </a:txBody>
                  <a:tcPr marL="91442" marR="91442" marT="45728" marB="45728" anchor="b" horzOverflow="overflow">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1" i="0" u="none" strike="noStrike" cap="none" normalizeH="0" baseline="0" dirty="0" smtClean="0">
                          <a:ln>
                            <a:noFill/>
                          </a:ln>
                          <a:solidFill>
                            <a:schemeClr val="tx1"/>
                          </a:solidFill>
                          <a:effectLst/>
                          <a:latin typeface="ＭＳ 明朝" pitchFamily="17" charset="-128"/>
                          <a:ea typeface="ＭＳ 明朝" pitchFamily="17" charset="-128"/>
                        </a:rPr>
                        <a:t>68.4</a:t>
                      </a:r>
                      <a:endParaRPr kumimoji="1" lang="en-US" altLang="ja-JP" sz="1600" b="1"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1" i="0" u="none" strike="noStrike" cap="none" normalizeH="0" baseline="0" dirty="0" smtClean="0">
                          <a:ln>
                            <a:noFill/>
                          </a:ln>
                          <a:solidFill>
                            <a:schemeClr val="tx1"/>
                          </a:solidFill>
                          <a:effectLst/>
                          <a:latin typeface="ＭＳ 明朝" pitchFamily="17" charset="-128"/>
                          <a:ea typeface="ＭＳ 明朝" pitchFamily="17" charset="-128"/>
                        </a:rPr>
                        <a:t>62.2</a:t>
                      </a:r>
                      <a:endParaRPr kumimoji="1" lang="en-US" altLang="ja-JP" sz="1600" b="1"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1" i="0" u="none" strike="noStrike" cap="none" normalizeH="0" baseline="0" dirty="0">
                          <a:ln>
                            <a:noFill/>
                          </a:ln>
                          <a:solidFill>
                            <a:schemeClr val="tx1"/>
                          </a:solidFill>
                          <a:effectLst/>
                          <a:latin typeface="ＭＳ 明朝" pitchFamily="17" charset="-128"/>
                          <a:ea typeface="ＭＳ 明朝" pitchFamily="17" charset="-128"/>
                        </a:rPr>
                        <a:t>6.2</a:t>
                      </a:r>
                    </a:p>
                  </a:txBody>
                  <a:tcPr marL="91442" marR="91442" marT="45728" marB="45728"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1" i="0" u="none" strike="noStrike" cap="none" normalizeH="0" baseline="0" dirty="0" smtClean="0">
                          <a:ln>
                            <a:noFill/>
                          </a:ln>
                          <a:solidFill>
                            <a:schemeClr val="tx1"/>
                          </a:solidFill>
                          <a:effectLst/>
                          <a:latin typeface="ＭＳ 明朝" pitchFamily="17" charset="-128"/>
                          <a:ea typeface="ＭＳ 明朝" pitchFamily="17" charset="-128"/>
                        </a:rPr>
                        <a:t>30.0</a:t>
                      </a:r>
                      <a:endParaRPr kumimoji="1" lang="en-US" altLang="ja-JP" sz="1600" b="1"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en-US" altLang="ja-JP" sz="1600" b="1" i="0" u="none" strike="noStrike" cap="none" normalizeH="0" baseline="0" dirty="0" smtClean="0">
                          <a:ln>
                            <a:noFill/>
                          </a:ln>
                          <a:solidFill>
                            <a:schemeClr val="tx1"/>
                          </a:solidFill>
                          <a:effectLst/>
                          <a:latin typeface="ＭＳ 明朝" pitchFamily="17" charset="-128"/>
                          <a:ea typeface="ＭＳ 明朝" pitchFamily="17" charset="-128"/>
                        </a:rPr>
                        <a:t>1.6</a:t>
                      </a:r>
                      <a:r>
                        <a:rPr kumimoji="1" lang="ja-JP" altLang="en-US" sz="1600" b="1" i="0" u="none" strike="noStrike" cap="none" normalizeH="0" baseline="0" dirty="0">
                          <a:ln>
                            <a:noFill/>
                          </a:ln>
                          <a:solidFill>
                            <a:schemeClr val="tx1"/>
                          </a:solidFill>
                          <a:effectLst/>
                          <a:latin typeface="ＭＳ 明朝" pitchFamily="17" charset="-128"/>
                          <a:ea typeface="ＭＳ 明朝" pitchFamily="17" charset="-128"/>
                        </a:rPr>
                        <a:t>　</a:t>
                      </a:r>
                    </a:p>
                  </a:txBody>
                  <a:tcPr marL="91442" marR="91442" marT="45728" marB="45728"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r>
              <a:tr h="33533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cap="flat">
                      <a:noFill/>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　　</a:t>
                      </a: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1,000</a:t>
                      </a: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人以上</a:t>
                      </a: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100.0 </a:t>
                      </a:r>
                    </a:p>
                  </a:txBody>
                  <a:tcPr marL="91442" marR="91442" marT="45728" marB="45728"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88.9</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80.5</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8.4</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10.5</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0.6</a:t>
                      </a:r>
                      <a:endParaRPr kumimoji="1" lang="ja-JP"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cap="flat">
                      <a:noFill/>
                    </a:lnR>
                    <a:lnT>
                      <a:noFill/>
                    </a:lnT>
                    <a:lnB>
                      <a:noFill/>
                    </a:lnB>
                    <a:lnTlToBr>
                      <a:noFill/>
                    </a:lnTlToBr>
                    <a:lnBlToTr>
                      <a:noFill/>
                    </a:lnBlToTr>
                    <a:noFill/>
                  </a:tcPr>
                </a:tc>
              </a:tr>
              <a:tr h="33533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cap="flat">
                      <a:noFill/>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　　　</a:t>
                      </a: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100</a:t>
                      </a: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a:t>
                      </a: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999</a:t>
                      </a: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人</a:t>
                      </a:r>
                    </a:p>
                  </a:txBody>
                  <a:tcPr marL="91442" marR="91442" marT="45728" marB="45728"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100.0 </a:t>
                      </a:r>
                    </a:p>
                  </a:txBody>
                  <a:tcPr marL="91442" marR="91442" marT="45728" marB="45728"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78.5</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69.9</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8.6</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20.8</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0.7</a:t>
                      </a:r>
                      <a:endParaRPr kumimoji="1" lang="ja-JP"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cap="flat">
                      <a:noFill/>
                    </a:lnR>
                    <a:lnT>
                      <a:noFill/>
                    </a:lnT>
                    <a:lnB>
                      <a:noFill/>
                    </a:lnB>
                    <a:lnTlToBr>
                      <a:noFill/>
                    </a:lnTlToBr>
                    <a:lnBlToTr>
                      <a:noFill/>
                    </a:lnBlToTr>
                    <a:noFill/>
                  </a:tcPr>
                </a:tc>
              </a:tr>
              <a:tr h="33533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cap="flat">
                      <a:noFill/>
                    </a:lnL>
                    <a:lnR>
                      <a:noFill/>
                    </a:lnR>
                    <a:lnT>
                      <a:noFill/>
                    </a:lnT>
                    <a:lnB>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　　　　</a:t>
                      </a: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300</a:t>
                      </a: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a:t>
                      </a: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999</a:t>
                      </a: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人</a:t>
                      </a:r>
                    </a:p>
                  </a:txBody>
                  <a:tcPr marL="91442" marR="91442" marT="45728" marB="45728"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100.0 </a:t>
                      </a:r>
                    </a:p>
                  </a:txBody>
                  <a:tcPr marL="91442" marR="91442" marT="45728" marB="45728"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84.1</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75.8</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8.3</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15.6</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a:noFill/>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0.3</a:t>
                      </a:r>
                      <a:endParaRPr kumimoji="1" lang="ja-JP"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cap="flat">
                      <a:noFill/>
                    </a:lnR>
                    <a:lnT>
                      <a:noFill/>
                    </a:lnT>
                    <a:lnB>
                      <a:noFill/>
                    </a:lnB>
                    <a:lnTlToBr>
                      <a:noFill/>
                    </a:lnTlToBr>
                    <a:lnBlToTr>
                      <a:noFill/>
                    </a:lnBlToTr>
                    <a:noFill/>
                  </a:tcPr>
                </a:tc>
              </a:tr>
              <a:tr h="33533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cap="flat">
                      <a:noFill/>
                    </a:lnL>
                    <a:lnR>
                      <a:noFill/>
                    </a:lnR>
                    <a:lnT>
                      <a:noFill/>
                    </a:lnT>
                    <a:lnB cap="flat">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cap="flat">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smtClean="0">
                          <a:ln>
                            <a:noFill/>
                          </a:ln>
                          <a:solidFill>
                            <a:schemeClr val="tx1"/>
                          </a:solidFill>
                          <a:effectLst/>
                          <a:latin typeface="ＭＳ 明朝" pitchFamily="17" charset="-128"/>
                          <a:ea typeface="ＭＳ 明朝" pitchFamily="17" charset="-128"/>
                        </a:rPr>
                        <a:t>        </a:t>
                      </a: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100</a:t>
                      </a:r>
                      <a:r>
                        <a:rPr kumimoji="1" lang="ja-JP" altLang="en-US" sz="1600" b="0" i="0" u="none" strike="noStrike" cap="none" normalizeH="0" baseline="0" dirty="0" smtClean="0">
                          <a:ln>
                            <a:noFill/>
                          </a:ln>
                          <a:solidFill>
                            <a:schemeClr val="tx1"/>
                          </a:solidFill>
                          <a:effectLst/>
                          <a:latin typeface="ＭＳ 明朝" pitchFamily="17" charset="-128"/>
                          <a:ea typeface="ＭＳ 明朝" pitchFamily="17" charset="-128"/>
                        </a:rPr>
                        <a:t>～</a:t>
                      </a: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299</a:t>
                      </a:r>
                      <a:r>
                        <a:rPr kumimoji="1" lang="ja-JP" altLang="en-US" sz="1600" b="0" i="0" u="none" strike="noStrike" cap="none" normalizeH="0" baseline="0" dirty="0" smtClean="0">
                          <a:ln>
                            <a:noFill/>
                          </a:ln>
                          <a:solidFill>
                            <a:schemeClr val="tx1"/>
                          </a:solidFill>
                          <a:effectLst/>
                          <a:latin typeface="ＭＳ 明朝" pitchFamily="17" charset="-128"/>
                          <a:ea typeface="ＭＳ 明朝" pitchFamily="17" charset="-128"/>
                        </a:rPr>
                        <a:t>人</a:t>
                      </a:r>
                      <a:endPar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100.0</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76.8</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68.1</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8.7</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22.4</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cap="flat">
                      <a:noFill/>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0.8</a:t>
                      </a:r>
                      <a:endParaRPr kumimoji="1" lang="ja-JP"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cap="flat">
                      <a:noFill/>
                    </a:lnR>
                    <a:lnT>
                      <a:noFill/>
                    </a:lnT>
                    <a:lnB cap="flat">
                      <a:noFill/>
                    </a:lnB>
                    <a:lnTlToBr>
                      <a:noFill/>
                    </a:lnTlToBr>
                    <a:lnBlToTr>
                      <a:noFill/>
                    </a:lnBlToTr>
                    <a:noFill/>
                  </a:tcPr>
                </a:tc>
              </a:tr>
              <a:tr h="33533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cap="flat">
                      <a:noFill/>
                    </a:lnL>
                    <a:lnR>
                      <a:noFill/>
                    </a:lnR>
                    <a:lnT>
                      <a:noFill/>
                    </a:lnT>
                    <a:lnB cap="flat">
                      <a:noFill/>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2" marR="91442" marT="45728" marB="45728" anchor="b" horzOverflow="overflow">
                    <a:lnL>
                      <a:noFill/>
                    </a:lnL>
                    <a:lnR>
                      <a:noFill/>
                    </a:lnR>
                    <a:lnT>
                      <a:noFill/>
                    </a:lnT>
                    <a:lnB cap="flat">
                      <a:noFill/>
                    </a:lnB>
                    <a:lnTlToBr>
                      <a:noFill/>
                    </a:lnTlToBr>
                    <a:lnBlToTr>
                      <a:noFill/>
                    </a:lnBlToTr>
                    <a:noFill/>
                  </a:tcPr>
                </a:tc>
                <a:tc gridSpan="4">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　　　 </a:t>
                      </a: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30</a:t>
                      </a: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 </a:t>
                      </a: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99</a:t>
                      </a:r>
                      <a:r>
                        <a:rPr kumimoji="1" lang="ja-JP" altLang="en-US" sz="1600" b="0" i="0" u="none" strike="noStrike" cap="none" normalizeH="0" baseline="0" dirty="0">
                          <a:ln>
                            <a:noFill/>
                          </a:ln>
                          <a:solidFill>
                            <a:schemeClr val="tx1"/>
                          </a:solidFill>
                          <a:effectLst/>
                          <a:latin typeface="ＭＳ 明朝" pitchFamily="17" charset="-128"/>
                          <a:ea typeface="ＭＳ 明朝" pitchFamily="17" charset="-128"/>
                        </a:rPr>
                        <a:t>人</a:t>
                      </a:r>
                    </a:p>
                  </a:txBody>
                  <a:tcPr marL="91442" marR="91442" marT="45728" marB="45728" anchor="b" horzOverflow="overflow">
                    <a:lnL>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rPr>
                        <a:t>100.0 </a:t>
                      </a:r>
                    </a:p>
                  </a:txBody>
                  <a:tcPr marL="91442" marR="91442" marT="45728" marB="45728" anchor="b"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64.1</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58.9</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5.2</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Pct val="100000"/>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34.0</a:t>
                      </a:r>
                      <a:endParaRPr kumimoji="1" lang="en-US"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a:noFill/>
                    </a:lnR>
                    <a:lnT>
                      <a:noFill/>
                    </a:lnT>
                    <a:lnB cap="flat">
                      <a:noFill/>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ＭＳ 明朝" pitchFamily="17" charset="-128"/>
                          <a:ea typeface="ＭＳ 明朝" pitchFamily="17" charset="-128"/>
                        </a:rPr>
                        <a:t>1.9</a:t>
                      </a:r>
                      <a:endParaRPr kumimoji="1" lang="ja-JP" altLang="ja-JP" sz="1600" b="0" i="0" u="none" strike="noStrike" cap="none" normalizeH="0" baseline="0" dirty="0">
                        <a:ln>
                          <a:noFill/>
                        </a:ln>
                        <a:solidFill>
                          <a:schemeClr val="tx1"/>
                        </a:solidFill>
                        <a:effectLst/>
                        <a:latin typeface="ＭＳ 明朝" pitchFamily="17" charset="-128"/>
                        <a:ea typeface="ＭＳ 明朝" pitchFamily="17" charset="-128"/>
                      </a:endParaRPr>
                    </a:p>
                  </a:txBody>
                  <a:tcPr marL="91442" marR="91442" marT="45728" marB="45728" anchor="b" horzOverflow="overflow">
                    <a:lnL>
                      <a:noFill/>
                    </a:lnL>
                    <a:lnR cap="flat">
                      <a:noFill/>
                    </a:lnR>
                    <a:lnT>
                      <a:noFill/>
                    </a:lnT>
                    <a:lnB cap="flat">
                      <a:noFill/>
                    </a:lnB>
                    <a:lnTlToBr>
                      <a:noFill/>
                    </a:lnTlToBr>
                    <a:lnBlToTr>
                      <a:noFill/>
                    </a:lnBlToTr>
                    <a:noFill/>
                  </a:tcPr>
                </a:tc>
              </a:tr>
            </a:tbl>
          </a:graphicData>
        </a:graphic>
      </p:graphicFrame>
      <p:sp>
        <p:nvSpPr>
          <p:cNvPr id="26714" name="Text Box 81"/>
          <p:cNvSpPr txBox="1">
            <a:spLocks noChangeArrowheads="1"/>
          </p:cNvSpPr>
          <p:nvPr/>
        </p:nvSpPr>
        <p:spPr bwMode="auto">
          <a:xfrm>
            <a:off x="755650" y="6453188"/>
            <a:ext cx="7129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平成</a:t>
            </a:r>
            <a:r>
              <a:rPr lang="en-US" altLang="ja-JP"/>
              <a:t>21</a:t>
            </a:r>
            <a:r>
              <a:rPr lang="ja-JP" altLang="en-US"/>
              <a:t>年度</a:t>
            </a:r>
            <a:r>
              <a:rPr lang="en-US" altLang="ja-JP"/>
              <a:t>『</a:t>
            </a:r>
            <a:r>
              <a:rPr lang="ja-JP" altLang="en-US"/>
              <a:t>就労条件総合調査</a:t>
            </a:r>
            <a:r>
              <a:rPr lang="en-US" altLang="ja-JP"/>
              <a:t>』</a:t>
            </a:r>
            <a:r>
              <a:rPr lang="ja-JP" altLang="en-US"/>
              <a:t>厚生労働省。</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39750" y="2636838"/>
            <a:ext cx="7543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4-2</a:t>
            </a:r>
            <a:r>
              <a:rPr lang="ja-JP" altLang="en-US" smtClean="0"/>
              <a:t>　生活給としての電産型賃金と，職務給導入の挫折</a:t>
            </a:r>
          </a:p>
        </p:txBody>
      </p:sp>
      <p:sp>
        <p:nvSpPr>
          <p:cNvPr id="27651"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AD41ED8-4B98-4F95-B84A-700800C8EBFB}" type="slidenum">
              <a:rPr kumimoji="0" lang="en-US" altLang="ja-JP" smtClean="0"/>
              <a:pPr eaLnBrk="1" hangingPunct="1"/>
              <a:t>12</a:t>
            </a:fld>
            <a:endParaRPr kumimoji="0" lang="en-US" altLang="ja-JP"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bwMode="auto">
          <a:xfrm>
            <a:off x="323850" y="1989138"/>
            <a:ext cx="8243888" cy="23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4-2-1</a:t>
            </a:r>
            <a:r>
              <a:rPr lang="ja-JP" altLang="en-US" smtClean="0"/>
              <a:t>　 「査定とジェンダー・バイアスを伴った生活給」 としての年功賃金　</a:t>
            </a:r>
          </a:p>
        </p:txBody>
      </p:sp>
      <p:sp>
        <p:nvSpPr>
          <p:cNvPr id="28675"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1208E88-5467-4D26-BB0A-ED64B33D468B}" type="slidenum">
              <a:rPr kumimoji="0" lang="en-US" altLang="ja-JP" smtClean="0"/>
              <a:pPr eaLnBrk="1" hangingPunct="1"/>
              <a:t>13</a:t>
            </a:fld>
            <a:endParaRPr kumimoji="0" lang="en-US" altLang="ja-JP"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7427913" cy="1027113"/>
          </a:xfrm>
        </p:spPr>
        <p:txBody>
          <a:bodyPr>
            <a:normAutofit fontScale="90000"/>
          </a:bodyPr>
          <a:lstStyle/>
          <a:p>
            <a:pPr eaLnBrk="1" hangingPunct="1">
              <a:defRPr/>
            </a:pPr>
            <a:r>
              <a:rPr lang="ja-JP" altLang="en-US" dirty="0"/>
              <a:t>「査定とジェンダー・バイアスを伴った生活給」</a:t>
            </a:r>
            <a:r>
              <a:rPr lang="ja-JP" altLang="en-US" dirty="0" smtClean="0"/>
              <a:t>説の概要（</a:t>
            </a:r>
            <a:r>
              <a:rPr lang="ja-JP" altLang="en-US" dirty="0"/>
              <a:t>１）</a:t>
            </a:r>
          </a:p>
        </p:txBody>
      </p:sp>
      <p:sp>
        <p:nvSpPr>
          <p:cNvPr id="18435" name="Rectangle 3"/>
          <p:cNvSpPr>
            <a:spLocks noGrp="1" noChangeArrowheads="1"/>
          </p:cNvSpPr>
          <p:nvPr>
            <p:ph idx="1"/>
          </p:nvPr>
        </p:nvSpPr>
        <p:spPr>
          <a:xfrm>
            <a:off x="457200" y="1773238"/>
            <a:ext cx="8229600" cy="5084762"/>
          </a:xfrm>
        </p:spPr>
        <p:txBody>
          <a:bodyPr>
            <a:normAutofit fontScale="70000" lnSpcReduction="20000"/>
          </a:bodyPr>
          <a:lstStyle/>
          <a:p>
            <a:pPr eaLnBrk="1" hangingPunct="1">
              <a:lnSpc>
                <a:spcPct val="110000"/>
              </a:lnSpc>
              <a:buFont typeface="Arial" charset="0"/>
              <a:buChar char="•"/>
              <a:defRPr/>
            </a:pPr>
            <a:r>
              <a:rPr lang="ja-JP" altLang="en-US" sz="2800" dirty="0"/>
              <a:t>本講義は，この説がおおむね正しいという見地である</a:t>
            </a:r>
          </a:p>
          <a:p>
            <a:pPr lvl="1" eaLnBrk="1" hangingPunct="1">
              <a:lnSpc>
                <a:spcPct val="110000"/>
              </a:lnSpc>
              <a:buFont typeface="Arial" charset="0"/>
              <a:buChar char="–"/>
              <a:defRPr/>
            </a:pPr>
            <a:r>
              <a:rPr lang="ja-JP" altLang="en-US" sz="2500" dirty="0" smtClean="0"/>
              <a:t>戦後直後は明示的なものであり，やがて暗黙の，事実上のものに変わっていった。以下</a:t>
            </a:r>
            <a:r>
              <a:rPr lang="ja-JP" altLang="en-US" sz="2500" dirty="0"/>
              <a:t>，歴史的経過の点検によって証明する。</a:t>
            </a:r>
            <a:endParaRPr lang="en-US" altLang="ja-JP" sz="2500" dirty="0"/>
          </a:p>
          <a:p>
            <a:pPr eaLnBrk="1" hangingPunct="1">
              <a:lnSpc>
                <a:spcPct val="110000"/>
              </a:lnSpc>
              <a:buFont typeface="Arial" charset="0"/>
              <a:buChar char="•"/>
              <a:defRPr/>
            </a:pPr>
            <a:r>
              <a:rPr lang="ja-JP" altLang="en-US" sz="2800" dirty="0" smtClean="0"/>
              <a:t>会社は，コア（中核）とみなした従業員に，生計をまかなうことのできる給与と退職金を支給する</a:t>
            </a:r>
          </a:p>
          <a:p>
            <a:pPr lvl="1" eaLnBrk="1" hangingPunct="1">
              <a:lnSpc>
                <a:spcPct val="110000"/>
              </a:lnSpc>
              <a:buFont typeface="Arial" charset="0"/>
              <a:buChar char="–"/>
              <a:defRPr/>
            </a:pPr>
            <a:r>
              <a:rPr lang="ja-JP" altLang="en-US" sz="2400" dirty="0" smtClean="0"/>
              <a:t>コアとみなす範囲（野村</a:t>
            </a:r>
            <a:r>
              <a:rPr lang="en-US" altLang="ja-JP" sz="2400" dirty="0" smtClean="0"/>
              <a:t>[2007])(</a:t>
            </a:r>
            <a:r>
              <a:rPr lang="ja-JP" altLang="en-US" sz="2400" dirty="0" smtClean="0"/>
              <a:t>図表</a:t>
            </a:r>
            <a:r>
              <a:rPr lang="en-US" altLang="ja-JP" sz="2400" dirty="0" smtClean="0"/>
              <a:t>4-1</a:t>
            </a:r>
            <a:r>
              <a:rPr lang="ja-JP" altLang="en-US" sz="2400" dirty="0" err="1" smtClean="0"/>
              <a:t>，</a:t>
            </a:r>
            <a:r>
              <a:rPr lang="en-US" altLang="ja-JP" sz="2400" dirty="0" smtClean="0"/>
              <a:t>4-2</a:t>
            </a:r>
            <a:r>
              <a:rPr lang="ja-JP" altLang="en-US" sz="2400" dirty="0" smtClean="0"/>
              <a:t>）</a:t>
            </a:r>
            <a:endParaRPr lang="en-US" altLang="ja-JP" sz="2400" dirty="0" smtClean="0"/>
          </a:p>
          <a:p>
            <a:pPr lvl="2" eaLnBrk="1" hangingPunct="1">
              <a:lnSpc>
                <a:spcPct val="110000"/>
              </a:lnSpc>
              <a:buFont typeface="Arial" charset="0"/>
              <a:buChar char="•"/>
              <a:defRPr/>
            </a:pPr>
            <a:r>
              <a:rPr lang="ja-JP" altLang="en-US" sz="2100" dirty="0" smtClean="0"/>
              <a:t>第二次大戦前：男子社員・準社員</a:t>
            </a:r>
            <a:endParaRPr lang="en-US" altLang="ja-JP" sz="2100" dirty="0" smtClean="0"/>
          </a:p>
          <a:p>
            <a:pPr lvl="2" eaLnBrk="1" hangingPunct="1">
              <a:lnSpc>
                <a:spcPct val="110000"/>
              </a:lnSpc>
              <a:buFont typeface="Arial" charset="0"/>
              <a:buChar char="•"/>
              <a:defRPr/>
            </a:pPr>
            <a:r>
              <a:rPr lang="ja-JP" altLang="en-US" sz="2100" dirty="0" smtClean="0"/>
              <a:t>第二次大戦後：正規雇用の男子幹部社員・事務員・技術員・技能員，程度を減じて女子事務員・技能員</a:t>
            </a:r>
            <a:endParaRPr lang="en-US" altLang="ja-JP" sz="2100" dirty="0" smtClean="0"/>
          </a:p>
          <a:p>
            <a:pPr lvl="1" eaLnBrk="1" hangingPunct="1">
              <a:lnSpc>
                <a:spcPct val="110000"/>
              </a:lnSpc>
              <a:buFont typeface="Arial" charset="0"/>
              <a:buChar char="–"/>
              <a:defRPr/>
            </a:pPr>
            <a:r>
              <a:rPr lang="ja-JP" altLang="en-US" sz="2400" dirty="0" smtClean="0"/>
              <a:t>生計費は男子が会社ではたらいて妻子を養うという前提で想定される</a:t>
            </a:r>
          </a:p>
          <a:p>
            <a:pPr lvl="1" eaLnBrk="1" hangingPunct="1">
              <a:lnSpc>
                <a:spcPct val="110000"/>
              </a:lnSpc>
              <a:buFont typeface="Arial" charset="0"/>
              <a:buChar char="–"/>
              <a:defRPr/>
            </a:pPr>
            <a:r>
              <a:rPr lang="ja-JP" altLang="en-US" sz="2400" dirty="0" smtClean="0"/>
              <a:t>生計費は年齢とともに上昇すると考えられるので，生活給も年齢とともに上昇する（右肩上がりカーブ）</a:t>
            </a:r>
          </a:p>
          <a:p>
            <a:pPr lvl="1" eaLnBrk="1" hangingPunct="1">
              <a:lnSpc>
                <a:spcPct val="110000"/>
              </a:lnSpc>
              <a:buFont typeface="Arial" charset="0"/>
              <a:buChar char="–"/>
              <a:defRPr/>
            </a:pPr>
            <a:r>
              <a:rPr lang="ja-JP" altLang="en-US" sz="2400" dirty="0" smtClean="0"/>
              <a:t>学卒一括採用と長期雇用が主流であれば，年齢に応じた右肩上がりと勤続に応じた右肩上がりはほぼ等しくなる</a:t>
            </a:r>
          </a:p>
          <a:p>
            <a:pPr lvl="1" eaLnBrk="1" hangingPunct="1">
              <a:lnSpc>
                <a:spcPct val="110000"/>
              </a:lnSpc>
              <a:buFont typeface="Arial" charset="0"/>
              <a:buChar char="–"/>
              <a:defRPr/>
            </a:pPr>
            <a:r>
              <a:rPr lang="ja-JP" altLang="en-US" sz="2400" dirty="0" smtClean="0"/>
              <a:t>退職金の起源は老後の生活への配慮であり，その分だけ若年時の賃金は安くされる</a:t>
            </a:r>
          </a:p>
          <a:p>
            <a:pPr eaLnBrk="1" hangingPunct="1">
              <a:lnSpc>
                <a:spcPct val="110000"/>
              </a:lnSpc>
              <a:buFont typeface="Arial" charset="0"/>
              <a:buChar char="•"/>
              <a:defRPr/>
            </a:pPr>
            <a:r>
              <a:rPr lang="ja-JP" altLang="en-US" sz="2800" dirty="0" smtClean="0"/>
              <a:t>昇進競争，人事査定は存在する（後述）</a:t>
            </a:r>
          </a:p>
        </p:txBody>
      </p:sp>
      <p:sp>
        <p:nvSpPr>
          <p:cNvPr id="29700"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B313BFD-319E-40D7-897D-231742638A37}" type="slidenum">
              <a:rPr kumimoji="0" lang="en-US" altLang="ja-JP" smtClean="0"/>
              <a:pPr eaLnBrk="1" hangingPunct="1"/>
              <a:t>14</a:t>
            </a:fld>
            <a:endParaRPr kumimoji="0" lang="en-US" altLang="ja-JP"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68313" y="333375"/>
            <a:ext cx="8229600" cy="1027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600" smtClean="0"/>
              <a:t>「査定とジェンダー・バイアスを伴った生活給」説の概要（２）</a:t>
            </a:r>
          </a:p>
        </p:txBody>
      </p:sp>
      <p:sp>
        <p:nvSpPr>
          <p:cNvPr id="19459" name="Rectangle 3"/>
          <p:cNvSpPr>
            <a:spLocks noGrp="1" noChangeArrowheads="1"/>
          </p:cNvSpPr>
          <p:nvPr>
            <p:ph idx="1"/>
          </p:nvPr>
        </p:nvSpPr>
        <p:spPr>
          <a:xfrm>
            <a:off x="395288" y="1484313"/>
            <a:ext cx="8291512" cy="5373687"/>
          </a:xfrm>
        </p:spPr>
        <p:txBody>
          <a:bodyPr>
            <a:normAutofit fontScale="92500" lnSpcReduction="10000"/>
          </a:bodyPr>
          <a:lstStyle/>
          <a:p>
            <a:pPr eaLnBrk="1" hangingPunct="1">
              <a:buFont typeface="Arial" charset="0"/>
              <a:buChar char="•"/>
              <a:defRPr/>
            </a:pPr>
            <a:r>
              <a:rPr lang="ja-JP" altLang="en-US" sz="2800" dirty="0" smtClean="0"/>
              <a:t>生活給における仕事・賃金・人の関係</a:t>
            </a:r>
          </a:p>
          <a:p>
            <a:pPr lvl="1" eaLnBrk="1" hangingPunct="1">
              <a:buFont typeface="Arial" charset="0"/>
              <a:buChar char="–"/>
              <a:defRPr/>
            </a:pPr>
            <a:r>
              <a:rPr lang="ja-JP" altLang="en-US" sz="2400" dirty="0" smtClean="0"/>
              <a:t>仕事→</a:t>
            </a:r>
            <a:r>
              <a:rPr lang="ja-JP" altLang="en-US" sz="2400" u="sng" dirty="0" smtClean="0"/>
              <a:t>人＝賃金</a:t>
            </a:r>
            <a:r>
              <a:rPr lang="ja-JP" altLang="en-US" sz="2400" dirty="0" smtClean="0"/>
              <a:t>　（人に賃金をつけた上で仕事を割り当て）</a:t>
            </a:r>
          </a:p>
          <a:p>
            <a:pPr lvl="1" eaLnBrk="1" hangingPunct="1">
              <a:buFont typeface="Arial" charset="0"/>
              <a:buChar char="–"/>
              <a:defRPr/>
            </a:pPr>
            <a:r>
              <a:rPr lang="ja-JP" altLang="en-US" sz="2400" dirty="0" smtClean="0"/>
              <a:t>賃金は人の属性</a:t>
            </a:r>
            <a:r>
              <a:rPr lang="en-US" altLang="ja-JP" sz="2400" dirty="0" smtClean="0"/>
              <a:t>(</a:t>
            </a:r>
            <a:r>
              <a:rPr lang="ja-JP" altLang="en-US" sz="2400" b="1" dirty="0" smtClean="0"/>
              <a:t>＿＿＿＿＿＿＿＿＿＿＿＿＿</a:t>
            </a:r>
            <a:r>
              <a:rPr lang="en-US" altLang="ja-JP" sz="2400" dirty="0" smtClean="0"/>
              <a:t>)</a:t>
            </a:r>
            <a:r>
              <a:rPr lang="ja-JP" altLang="en-US" sz="2400" dirty="0" smtClean="0"/>
              <a:t>に対して支払われる</a:t>
            </a:r>
          </a:p>
          <a:p>
            <a:pPr lvl="1" eaLnBrk="1" hangingPunct="1">
              <a:buFont typeface="Arial" charset="0"/>
              <a:buChar char="–"/>
              <a:defRPr/>
            </a:pPr>
            <a:r>
              <a:rPr lang="ja-JP" altLang="en-US" sz="2400" dirty="0" smtClean="0"/>
              <a:t>人と仕事の関係が原理的にあいまい。</a:t>
            </a:r>
          </a:p>
          <a:p>
            <a:pPr eaLnBrk="1" hangingPunct="1">
              <a:buFont typeface="Arial" charset="0"/>
              <a:buChar char="•"/>
              <a:defRPr/>
            </a:pPr>
            <a:r>
              <a:rPr lang="ja-JP" altLang="en-US" sz="2800" dirty="0" smtClean="0"/>
              <a:t>右肩上がり賃金・長期雇用の効率性と履行可能性</a:t>
            </a:r>
          </a:p>
          <a:p>
            <a:pPr lvl="1" eaLnBrk="1" hangingPunct="1">
              <a:buFont typeface="Arial" charset="0"/>
              <a:buChar char="–"/>
              <a:defRPr/>
            </a:pPr>
            <a:r>
              <a:rPr lang="ja-JP" altLang="en-US" sz="2400" dirty="0" smtClean="0"/>
              <a:t>技能が形成されるから，あるいはそれを促すから賃金が勤続とともに上がるという説（知的熟練説）に証拠はない</a:t>
            </a:r>
          </a:p>
          <a:p>
            <a:pPr lvl="1" eaLnBrk="1" hangingPunct="1">
              <a:buFont typeface="Arial" charset="0"/>
              <a:buChar char="–"/>
              <a:defRPr/>
            </a:pPr>
            <a:r>
              <a:rPr lang="ja-JP" altLang="en-US" sz="2400" dirty="0" smtClean="0"/>
              <a:t>むしろ，会社は，</a:t>
            </a:r>
            <a:r>
              <a:rPr lang="ja-JP" altLang="en-US" sz="2400" u="sng" dirty="0" smtClean="0"/>
              <a:t>賃金を勤続とともに上げざるを得ないから，次第に難しい仕事に配置して技能形成を求める</a:t>
            </a:r>
            <a:r>
              <a:rPr lang="en-US" altLang="ja-JP" sz="2400" dirty="0" smtClean="0"/>
              <a:t>(</a:t>
            </a:r>
            <a:r>
              <a:rPr lang="ja-JP" altLang="en-US" sz="2400" dirty="0" smtClean="0"/>
              <a:t>野村</a:t>
            </a:r>
            <a:r>
              <a:rPr lang="en-US" altLang="ja-JP" sz="2400" dirty="0" smtClean="0"/>
              <a:t>[1994]</a:t>
            </a:r>
            <a:r>
              <a:rPr lang="ja-JP" altLang="en-US" sz="2400" dirty="0" smtClean="0"/>
              <a:t>）</a:t>
            </a:r>
          </a:p>
          <a:p>
            <a:pPr lvl="1" eaLnBrk="1" hangingPunct="1">
              <a:buFont typeface="Arial" charset="0"/>
              <a:buChar char="–"/>
              <a:defRPr/>
            </a:pPr>
            <a:r>
              <a:rPr lang="ja-JP" altLang="en-US" sz="2400" dirty="0" smtClean="0"/>
              <a:t>会社は，賃金と仕事の関係があいまいであることにより，賃金総額をコントロールする余地を確保する</a:t>
            </a:r>
          </a:p>
          <a:p>
            <a:pPr lvl="1" eaLnBrk="1" hangingPunct="1">
              <a:buFont typeface="Arial" charset="0"/>
              <a:buChar char="–"/>
              <a:defRPr/>
            </a:pPr>
            <a:r>
              <a:rPr lang="ja-JP" altLang="en-US" sz="2400" dirty="0" smtClean="0"/>
              <a:t>従業員は，賃金が長期にわたって上がり続けることを期待できる限りにおいて，配置の柔軟性を受容する</a:t>
            </a:r>
            <a:endParaRPr lang="en-US" altLang="ja-JP" sz="2400" dirty="0" smtClean="0"/>
          </a:p>
          <a:p>
            <a:pPr lvl="1" eaLnBrk="1" hangingPunct="1">
              <a:buFont typeface="Arial" charset="0"/>
              <a:buChar char="–"/>
              <a:defRPr/>
            </a:pPr>
            <a:endParaRPr lang="ja-JP" altLang="en-US" sz="2400" dirty="0" smtClean="0"/>
          </a:p>
          <a:p>
            <a:pPr lvl="1" eaLnBrk="1" hangingPunct="1">
              <a:lnSpc>
                <a:spcPct val="80000"/>
              </a:lnSpc>
              <a:buFont typeface="Arial" charset="0"/>
              <a:buChar char="–"/>
              <a:defRPr/>
            </a:pPr>
            <a:endParaRPr lang="en-US" altLang="ja-JP" sz="2400" dirty="0" smtClean="0"/>
          </a:p>
        </p:txBody>
      </p:sp>
      <p:sp>
        <p:nvSpPr>
          <p:cNvPr id="3072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99AE59D-F841-44E1-B5A8-29661DF8B3F6}" type="slidenum">
              <a:rPr kumimoji="0" lang="en-US" altLang="ja-JP" smtClean="0"/>
              <a:pPr eaLnBrk="1" hangingPunct="1"/>
              <a:t>15</a:t>
            </a:fld>
            <a:endParaRPr kumimoji="0" lang="en-US" altLang="ja-JP"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42913" y="333375"/>
            <a:ext cx="8450262" cy="1079500"/>
          </a:xfrm>
        </p:spPr>
        <p:txBody>
          <a:bodyPr>
            <a:normAutofit fontScale="90000"/>
          </a:bodyPr>
          <a:lstStyle/>
          <a:p>
            <a:pPr eaLnBrk="1" hangingPunct="1">
              <a:defRPr/>
            </a:pPr>
            <a:r>
              <a:rPr lang="ja-JP" altLang="en-US" sz="4000" dirty="0" smtClean="0"/>
              <a:t>日本における生活給規範の確立：電産型賃金</a:t>
            </a:r>
          </a:p>
        </p:txBody>
      </p:sp>
      <p:sp>
        <p:nvSpPr>
          <p:cNvPr id="31747" name="Rectangle 3"/>
          <p:cNvSpPr>
            <a:spLocks noGrp="1" noChangeArrowheads="1"/>
          </p:cNvSpPr>
          <p:nvPr>
            <p:ph idx="1"/>
          </p:nvPr>
        </p:nvSpPr>
        <p:spPr bwMode="auto">
          <a:xfrm>
            <a:off x="395288" y="1412875"/>
            <a:ext cx="8291512"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mtClean="0"/>
              <a:t>前提：戦後労働運動の成果</a:t>
            </a:r>
          </a:p>
          <a:p>
            <a:pPr lvl="1" eaLnBrk="1" hangingPunct="1">
              <a:lnSpc>
                <a:spcPct val="90000"/>
              </a:lnSpc>
            </a:pPr>
            <a:r>
              <a:rPr lang="ja-JP" altLang="en-US" sz="2900" smtClean="0"/>
              <a:t>ブルーカラー・ホワイトカラーの身分的差別撤廃</a:t>
            </a:r>
          </a:p>
          <a:p>
            <a:pPr lvl="1" eaLnBrk="1" hangingPunct="1">
              <a:lnSpc>
                <a:spcPct val="90000"/>
              </a:lnSpc>
            </a:pPr>
            <a:r>
              <a:rPr lang="ja-JP" altLang="en-US" smtClean="0"/>
              <a:t>電産（日本電気産業労働組合協議会）型賃金の特徴（大原社会問題研究所ＤＢ）</a:t>
            </a:r>
          </a:p>
          <a:p>
            <a:pPr lvl="2" eaLnBrk="1" hangingPunct="1">
              <a:lnSpc>
                <a:spcPct val="90000"/>
              </a:lnSpc>
            </a:pPr>
            <a:r>
              <a:rPr lang="ja-JP" altLang="en-US" smtClean="0"/>
              <a:t>権利としての賃金思想</a:t>
            </a:r>
          </a:p>
          <a:p>
            <a:pPr lvl="2" eaLnBrk="1" hangingPunct="1">
              <a:lnSpc>
                <a:spcPct val="90000"/>
              </a:lnSpc>
            </a:pPr>
            <a:r>
              <a:rPr lang="ja-JP" altLang="en-US" smtClean="0"/>
              <a:t>年齢・勤続等客観的な基準で各人の賃金を決定する</a:t>
            </a:r>
          </a:p>
          <a:p>
            <a:pPr lvl="2" eaLnBrk="1" hangingPunct="1">
              <a:lnSpc>
                <a:spcPct val="90000"/>
              </a:lnSpc>
            </a:pPr>
            <a:r>
              <a:rPr lang="ja-JP" altLang="en-US" smtClean="0"/>
              <a:t>労働時間と賃金の関係を明確化して基準労働賃金と基準外労働賃金を区分</a:t>
            </a:r>
          </a:p>
          <a:p>
            <a:pPr lvl="2" eaLnBrk="1" hangingPunct="1">
              <a:lnSpc>
                <a:spcPct val="90000"/>
              </a:lnSpc>
            </a:pPr>
            <a:r>
              <a:rPr lang="ja-JP" altLang="en-US" smtClean="0"/>
              <a:t>最低生活保障の原則を確立。物価水準と</a:t>
            </a:r>
            <a:r>
              <a:rPr lang="ja-JP" altLang="en-US" b="1" smtClean="0"/>
              <a:t>＿＿＿＿＿</a:t>
            </a:r>
            <a:r>
              <a:rPr lang="ja-JP" altLang="en-US" smtClean="0"/>
              <a:t>係数という根拠を持って生活保障給を算出。</a:t>
            </a:r>
            <a:endParaRPr lang="en-US" altLang="ja-JP" smtClean="0"/>
          </a:p>
          <a:p>
            <a:pPr lvl="2" eaLnBrk="1" hangingPunct="1">
              <a:lnSpc>
                <a:spcPct val="90000"/>
              </a:lnSpc>
            </a:pPr>
            <a:endParaRPr lang="ja-JP" altLang="en-US" smtClean="0"/>
          </a:p>
        </p:txBody>
      </p:sp>
      <p:sp>
        <p:nvSpPr>
          <p:cNvPr id="31748"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D6E3C40-89BD-4253-9A9A-F2B492EAFB6D}" type="slidenum">
              <a:rPr kumimoji="0" lang="en-US" altLang="ja-JP" smtClean="0"/>
              <a:pPr eaLnBrk="1" hangingPunct="1"/>
              <a:t>16</a:t>
            </a:fld>
            <a:endParaRPr kumimoji="0" lang="en-US" altLang="ja-JP"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電産型賃金体系</a:t>
            </a:r>
          </a:p>
        </p:txBody>
      </p:sp>
      <p:grpSp>
        <p:nvGrpSpPr>
          <p:cNvPr id="2" name="Organization Chart 3"/>
          <p:cNvGrpSpPr>
            <a:grpSpLocks/>
          </p:cNvGrpSpPr>
          <p:nvPr/>
        </p:nvGrpSpPr>
        <p:grpSpPr bwMode="auto">
          <a:xfrm>
            <a:off x="323850" y="1557338"/>
            <a:ext cx="4038600" cy="4856162"/>
            <a:chOff x="221" y="-1292"/>
            <a:chExt cx="15060" cy="8051"/>
          </a:xfrm>
        </p:grpSpPr>
        <p:cxnSp>
          <p:nvCxnSpPr>
            <p:cNvPr id="1028" name="_s1028"/>
            <p:cNvCxnSpPr>
              <a:cxnSpLocks noChangeShapeType="1"/>
              <a:stCxn id="13" idx="0"/>
              <a:endCxn id="6" idx="2"/>
            </p:cNvCxnSpPr>
            <p:nvPr/>
          </p:nvCxnSpPr>
          <p:spPr bwMode="auto">
            <a:xfrm rot="5400000" flipH="1">
              <a:off x="13639" y="3872"/>
              <a:ext cx="295" cy="109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12" idx="0"/>
              <a:endCxn id="6" idx="2"/>
            </p:cNvCxnSpPr>
            <p:nvPr/>
          </p:nvCxnSpPr>
          <p:spPr bwMode="auto">
            <a:xfrm rot="16200000">
              <a:off x="12541" y="3869"/>
              <a:ext cx="295" cy="110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11" idx="0"/>
              <a:endCxn id="5" idx="2"/>
            </p:cNvCxnSpPr>
            <p:nvPr/>
          </p:nvCxnSpPr>
          <p:spPr bwMode="auto">
            <a:xfrm rot="5400000" flipH="1">
              <a:off x="8701" y="3322"/>
              <a:ext cx="295" cy="219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10" idx="0"/>
              <a:endCxn id="5" idx="2"/>
            </p:cNvCxnSpPr>
            <p:nvPr/>
          </p:nvCxnSpPr>
          <p:spPr bwMode="auto">
            <a:xfrm rot="16200000">
              <a:off x="7604" y="4419"/>
              <a:ext cx="295"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9" idx="0"/>
              <a:endCxn id="5" idx="2"/>
            </p:cNvCxnSpPr>
            <p:nvPr/>
          </p:nvCxnSpPr>
          <p:spPr bwMode="auto">
            <a:xfrm rot="16200000">
              <a:off x="6508" y="3325"/>
              <a:ext cx="295" cy="219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3" name="_s1033"/>
            <p:cNvCxnSpPr>
              <a:cxnSpLocks noChangeShapeType="1"/>
              <a:stCxn id="8" idx="0"/>
              <a:endCxn id="4" idx="2"/>
            </p:cNvCxnSpPr>
            <p:nvPr/>
          </p:nvCxnSpPr>
          <p:spPr bwMode="auto">
            <a:xfrm rot="5400000" flipH="1">
              <a:off x="2669" y="3872"/>
              <a:ext cx="295" cy="1095"/>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4" name="_s1034"/>
            <p:cNvCxnSpPr>
              <a:cxnSpLocks noChangeShapeType="1"/>
              <a:stCxn id="7" idx="0"/>
              <a:endCxn id="4" idx="2"/>
            </p:cNvCxnSpPr>
            <p:nvPr/>
          </p:nvCxnSpPr>
          <p:spPr bwMode="auto">
            <a:xfrm rot="16200000">
              <a:off x="1571" y="3869"/>
              <a:ext cx="295" cy="110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5" name="_s1035"/>
            <p:cNvCxnSpPr>
              <a:cxnSpLocks noChangeShapeType="1"/>
              <a:stCxn id="6" idx="0"/>
              <a:endCxn id="3" idx="2"/>
            </p:cNvCxnSpPr>
            <p:nvPr/>
          </p:nvCxnSpPr>
          <p:spPr bwMode="auto">
            <a:xfrm rot="5400000" flipH="1">
              <a:off x="10348" y="-438"/>
              <a:ext cx="295" cy="548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36" name="_s1036"/>
            <p:cNvCxnSpPr>
              <a:cxnSpLocks noChangeShapeType="1"/>
              <a:stCxn id="5" idx="0"/>
              <a:endCxn id="3" idx="2"/>
            </p:cNvCxnSpPr>
            <p:nvPr/>
          </p:nvCxnSpPr>
          <p:spPr bwMode="auto">
            <a:xfrm rot="16200000">
              <a:off x="7605" y="2305"/>
              <a:ext cx="295"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37" name="_s1037"/>
            <p:cNvCxnSpPr>
              <a:cxnSpLocks noChangeShapeType="1"/>
              <a:stCxn id="4" idx="0"/>
              <a:endCxn id="3" idx="2"/>
            </p:cNvCxnSpPr>
            <p:nvPr/>
          </p:nvCxnSpPr>
          <p:spPr bwMode="auto">
            <a:xfrm rot="16200000">
              <a:off x="4862" y="-435"/>
              <a:ext cx="295" cy="5482"/>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8"/>
            <p:cNvSpPr>
              <a:spLocks noChangeArrowheads="1"/>
            </p:cNvSpPr>
            <p:nvPr/>
          </p:nvSpPr>
          <p:spPr bwMode="auto">
            <a:xfrm>
              <a:off x="7239" y="49"/>
              <a:ext cx="1024" cy="2110"/>
            </a:xfrm>
            <a:prstGeom prst="roundRect">
              <a:avLst>
                <a:gd name="adj" fmla="val 16667"/>
              </a:avLst>
            </a:prstGeom>
            <a:solidFill>
              <a:schemeClr val="accent1"/>
            </a:solidFill>
            <a:ln w="9525">
              <a:solidFill>
                <a:schemeClr val="tx1"/>
              </a:solidFill>
              <a:round/>
              <a:headEnd/>
              <a:tailEnd/>
            </a:ln>
          </p:spPr>
          <p:txBody>
            <a:bodyPr vert="eaVert" wrap="none" lIns="16952" tIns="8475" rIns="16952" bIns="8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基準外労働賃金</a:t>
              </a:r>
            </a:p>
          </p:txBody>
        </p:sp>
        <p:sp>
          <p:nvSpPr>
            <p:cNvPr id="4" name="_s1039"/>
            <p:cNvSpPr>
              <a:spLocks noChangeArrowheads="1"/>
            </p:cNvSpPr>
            <p:nvPr/>
          </p:nvSpPr>
          <p:spPr bwMode="auto">
            <a:xfrm>
              <a:off x="1379" y="2454"/>
              <a:ext cx="1774" cy="1818"/>
            </a:xfrm>
            <a:prstGeom prst="roundRect">
              <a:avLst>
                <a:gd name="adj" fmla="val 16667"/>
              </a:avLst>
            </a:prstGeom>
            <a:solidFill>
              <a:schemeClr val="accent1"/>
            </a:solidFill>
            <a:ln w="9525">
              <a:solidFill>
                <a:schemeClr val="tx1"/>
              </a:solidFill>
              <a:round/>
              <a:headEnd/>
              <a:tailEnd/>
            </a:ln>
          </p:spPr>
          <p:txBody>
            <a:bodyPr vert="eaVert" wrap="none" lIns="16952" tIns="8475" rIns="16952" bIns="8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特殊勤務手当</a:t>
              </a:r>
            </a:p>
          </p:txBody>
        </p:sp>
        <p:sp>
          <p:nvSpPr>
            <p:cNvPr id="5" name="_s1040"/>
            <p:cNvSpPr>
              <a:spLocks noChangeArrowheads="1"/>
            </p:cNvSpPr>
            <p:nvPr/>
          </p:nvSpPr>
          <p:spPr bwMode="auto">
            <a:xfrm>
              <a:off x="6864" y="2454"/>
              <a:ext cx="1774" cy="1818"/>
            </a:xfrm>
            <a:prstGeom prst="roundRect">
              <a:avLst>
                <a:gd name="adj" fmla="val 16667"/>
              </a:avLst>
            </a:prstGeom>
            <a:solidFill>
              <a:schemeClr val="accent1"/>
            </a:solidFill>
            <a:ln w="9525">
              <a:solidFill>
                <a:schemeClr val="tx1"/>
              </a:solidFill>
              <a:round/>
              <a:headEnd/>
              <a:tailEnd/>
            </a:ln>
          </p:spPr>
          <p:txBody>
            <a:bodyPr vert="eaVert" wrap="none" lIns="16952" tIns="8475" rIns="16952" bIns="8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特殊労働賃金</a:t>
              </a:r>
            </a:p>
          </p:txBody>
        </p:sp>
        <p:sp>
          <p:nvSpPr>
            <p:cNvPr id="6" name="_s1041"/>
            <p:cNvSpPr>
              <a:spLocks noChangeArrowheads="1"/>
            </p:cNvSpPr>
            <p:nvPr/>
          </p:nvSpPr>
          <p:spPr bwMode="auto">
            <a:xfrm>
              <a:off x="12349" y="2454"/>
              <a:ext cx="1774" cy="1818"/>
            </a:xfrm>
            <a:prstGeom prst="roundRect">
              <a:avLst>
                <a:gd name="adj" fmla="val 16667"/>
              </a:avLst>
            </a:prstGeom>
            <a:solidFill>
              <a:schemeClr val="accent1"/>
            </a:solidFill>
            <a:ln w="9525">
              <a:solidFill>
                <a:schemeClr val="tx1"/>
              </a:solidFill>
              <a:round/>
              <a:headEnd/>
              <a:tailEnd/>
            </a:ln>
          </p:spPr>
          <p:txBody>
            <a:bodyPr vert="eaVert" wrap="none" lIns="16952" tIns="8475" rIns="16952" bIns="847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超過労働賃金</a:t>
              </a:r>
            </a:p>
          </p:txBody>
        </p:sp>
        <p:sp>
          <p:nvSpPr>
            <p:cNvPr id="7" name="_s1042"/>
            <p:cNvSpPr>
              <a:spLocks noChangeArrowheads="1"/>
            </p:cNvSpPr>
            <p:nvPr/>
          </p:nvSpPr>
          <p:spPr bwMode="auto">
            <a:xfrm>
              <a:off x="221" y="4567"/>
              <a:ext cx="1896" cy="2189"/>
            </a:xfrm>
            <a:prstGeom prst="roundRect">
              <a:avLst>
                <a:gd name="adj" fmla="val 16667"/>
              </a:avLst>
            </a:prstGeom>
            <a:solidFill>
              <a:schemeClr val="accent1"/>
            </a:solidFill>
            <a:ln w="9525">
              <a:solidFill>
                <a:schemeClr val="tx1"/>
              </a:solidFill>
              <a:round/>
              <a:headEnd/>
              <a:tailEnd/>
            </a:ln>
          </p:spPr>
          <p:txBody>
            <a:bodyPr vert="eaVert" wrap="none" lIns="17123" tIns="8560" rIns="17123" bIns="856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居住地制限手当</a:t>
              </a:r>
            </a:p>
          </p:txBody>
        </p:sp>
        <p:sp>
          <p:nvSpPr>
            <p:cNvPr id="8" name="_s1043"/>
            <p:cNvSpPr>
              <a:spLocks noChangeArrowheads="1"/>
            </p:cNvSpPr>
            <p:nvPr/>
          </p:nvSpPr>
          <p:spPr bwMode="auto">
            <a:xfrm>
              <a:off x="2415" y="4567"/>
              <a:ext cx="1896" cy="2189"/>
            </a:xfrm>
            <a:prstGeom prst="roundRect">
              <a:avLst>
                <a:gd name="adj" fmla="val 16667"/>
              </a:avLst>
            </a:prstGeom>
            <a:solidFill>
              <a:schemeClr val="accent1"/>
            </a:solidFill>
            <a:ln w="9525">
              <a:solidFill>
                <a:schemeClr val="tx1"/>
              </a:solidFill>
              <a:round/>
              <a:headEnd/>
              <a:tailEnd/>
            </a:ln>
          </p:spPr>
          <p:txBody>
            <a:bodyPr vert="eaVert" wrap="none" lIns="17123" tIns="8560" rIns="17123" bIns="856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僻地勤務手当</a:t>
              </a:r>
            </a:p>
          </p:txBody>
        </p:sp>
        <p:sp>
          <p:nvSpPr>
            <p:cNvPr id="9" name="_s1044"/>
            <p:cNvSpPr>
              <a:spLocks noChangeArrowheads="1"/>
            </p:cNvSpPr>
            <p:nvPr/>
          </p:nvSpPr>
          <p:spPr bwMode="auto">
            <a:xfrm>
              <a:off x="4609" y="4567"/>
              <a:ext cx="1896" cy="2189"/>
            </a:xfrm>
            <a:prstGeom prst="roundRect">
              <a:avLst>
                <a:gd name="adj" fmla="val 16667"/>
              </a:avLst>
            </a:prstGeom>
            <a:solidFill>
              <a:schemeClr val="accent1"/>
            </a:solidFill>
            <a:ln w="9525">
              <a:solidFill>
                <a:schemeClr val="tx1"/>
              </a:solidFill>
              <a:round/>
              <a:headEnd/>
              <a:tailEnd/>
            </a:ln>
          </p:spPr>
          <p:txBody>
            <a:bodyPr vert="eaVert" wrap="none" lIns="17123" tIns="8560" rIns="17123" bIns="856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特別勤務手当</a:t>
              </a:r>
            </a:p>
          </p:txBody>
        </p:sp>
        <p:sp>
          <p:nvSpPr>
            <p:cNvPr id="10" name="_s1045"/>
            <p:cNvSpPr>
              <a:spLocks noChangeArrowheads="1"/>
            </p:cNvSpPr>
            <p:nvPr/>
          </p:nvSpPr>
          <p:spPr bwMode="auto">
            <a:xfrm>
              <a:off x="6803" y="4567"/>
              <a:ext cx="1896" cy="2189"/>
            </a:xfrm>
            <a:prstGeom prst="roundRect">
              <a:avLst>
                <a:gd name="adj" fmla="val 16667"/>
              </a:avLst>
            </a:prstGeom>
            <a:solidFill>
              <a:schemeClr val="accent1"/>
            </a:solidFill>
            <a:ln w="9525">
              <a:solidFill>
                <a:schemeClr val="tx1"/>
              </a:solidFill>
              <a:round/>
              <a:headEnd/>
              <a:tailEnd/>
            </a:ln>
          </p:spPr>
          <p:txBody>
            <a:bodyPr vert="eaVert" wrap="none" lIns="17123" tIns="8560" rIns="17123" bIns="856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作業手当</a:t>
              </a:r>
            </a:p>
          </p:txBody>
        </p:sp>
        <p:sp>
          <p:nvSpPr>
            <p:cNvPr id="11" name="_s1046"/>
            <p:cNvSpPr>
              <a:spLocks noChangeArrowheads="1"/>
            </p:cNvSpPr>
            <p:nvPr/>
          </p:nvSpPr>
          <p:spPr bwMode="auto">
            <a:xfrm>
              <a:off x="8997" y="4567"/>
              <a:ext cx="1896" cy="2189"/>
            </a:xfrm>
            <a:prstGeom prst="roundRect">
              <a:avLst>
                <a:gd name="adj" fmla="val 16667"/>
              </a:avLst>
            </a:prstGeom>
            <a:solidFill>
              <a:schemeClr val="accent1"/>
            </a:solidFill>
            <a:ln w="9525">
              <a:solidFill>
                <a:schemeClr val="tx1"/>
              </a:solidFill>
              <a:round/>
              <a:headEnd/>
              <a:tailEnd/>
            </a:ln>
          </p:spPr>
          <p:txBody>
            <a:bodyPr vert="eaVert" wrap="none" lIns="18815" tIns="9406" rIns="18815" bIns="940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特殊労働手当</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smtClean="0">
                <a:ln>
                  <a:noFill/>
                </a:ln>
                <a:solidFill>
                  <a:schemeClr val="tx1"/>
                </a:solidFill>
                <a:effectLst/>
                <a:latin typeface="Arial" pitchFamily="34" charset="0"/>
                <a:ea typeface="ＭＳ Ｐゴシック" pitchFamily="50" charset="-128"/>
              </a:endParaRPr>
            </a:p>
          </p:txBody>
        </p:sp>
        <p:sp>
          <p:nvSpPr>
            <p:cNvPr id="12" name="_s1047"/>
            <p:cNvSpPr>
              <a:spLocks noChangeArrowheads="1"/>
            </p:cNvSpPr>
            <p:nvPr/>
          </p:nvSpPr>
          <p:spPr bwMode="auto">
            <a:xfrm>
              <a:off x="11191" y="4567"/>
              <a:ext cx="1896" cy="2189"/>
            </a:xfrm>
            <a:prstGeom prst="roundRect">
              <a:avLst>
                <a:gd name="adj" fmla="val 16667"/>
              </a:avLst>
            </a:prstGeom>
            <a:solidFill>
              <a:schemeClr val="accent1"/>
            </a:solidFill>
            <a:ln w="9525">
              <a:solidFill>
                <a:schemeClr val="tx1"/>
              </a:solidFill>
              <a:round/>
              <a:headEnd/>
              <a:tailEnd/>
            </a:ln>
          </p:spPr>
          <p:txBody>
            <a:bodyPr vert="eaVert" wrap="none" lIns="20452" tIns="10225" rIns="20452" bIns="10225"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当直手当</a:t>
              </a:r>
            </a:p>
          </p:txBody>
        </p:sp>
        <p:sp>
          <p:nvSpPr>
            <p:cNvPr id="13" name="_s1048"/>
            <p:cNvSpPr>
              <a:spLocks noChangeArrowheads="1"/>
            </p:cNvSpPr>
            <p:nvPr/>
          </p:nvSpPr>
          <p:spPr bwMode="auto">
            <a:xfrm>
              <a:off x="13385" y="4567"/>
              <a:ext cx="1896" cy="2189"/>
            </a:xfrm>
            <a:prstGeom prst="roundRect">
              <a:avLst>
                <a:gd name="adj" fmla="val 16667"/>
              </a:avLst>
            </a:prstGeom>
            <a:solidFill>
              <a:schemeClr val="accent1"/>
            </a:solidFill>
            <a:ln w="9525">
              <a:solidFill>
                <a:schemeClr val="tx1"/>
              </a:solidFill>
              <a:round/>
              <a:headEnd/>
              <a:tailEnd/>
            </a:ln>
          </p:spPr>
          <p:txBody>
            <a:bodyPr vert="eaVert" wrap="none" lIns="23779" tIns="11891" rIns="23779" bIns="1189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時間外手当</a:t>
              </a:r>
            </a:p>
          </p:txBody>
        </p:sp>
      </p:grpSp>
      <p:grpSp>
        <p:nvGrpSpPr>
          <p:cNvPr id="14" name="Organization Chart 26"/>
          <p:cNvGrpSpPr>
            <a:grpSpLocks/>
          </p:cNvGrpSpPr>
          <p:nvPr/>
        </p:nvGrpSpPr>
        <p:grpSpPr bwMode="auto">
          <a:xfrm>
            <a:off x="4859338" y="1412875"/>
            <a:ext cx="4032250" cy="4867275"/>
            <a:chOff x="2908" y="1001"/>
            <a:chExt cx="4169" cy="4623"/>
          </a:xfrm>
        </p:grpSpPr>
        <p:cxnSp>
          <p:nvCxnSpPr>
            <p:cNvPr id="1051" name="_s1051"/>
            <p:cNvCxnSpPr>
              <a:cxnSpLocks noChangeShapeType="1"/>
              <a:stCxn id="22" idx="0"/>
              <a:endCxn id="20" idx="2"/>
            </p:cNvCxnSpPr>
            <p:nvPr/>
          </p:nvCxnSpPr>
          <p:spPr bwMode="auto">
            <a:xfrm rot="5400000" flipH="1">
              <a:off x="5928" y="4699"/>
              <a:ext cx="144" cy="501"/>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2" name="_s1052"/>
            <p:cNvCxnSpPr>
              <a:cxnSpLocks noChangeShapeType="1"/>
              <a:stCxn id="21" idx="0"/>
              <a:endCxn id="20" idx="2"/>
            </p:cNvCxnSpPr>
            <p:nvPr/>
          </p:nvCxnSpPr>
          <p:spPr bwMode="auto">
            <a:xfrm rot="16200000">
              <a:off x="5427" y="4700"/>
              <a:ext cx="144" cy="50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3" name="_s1053"/>
            <p:cNvCxnSpPr>
              <a:cxnSpLocks noChangeShapeType="1"/>
              <a:stCxn id="20" idx="0"/>
              <a:endCxn id="17" idx="2"/>
            </p:cNvCxnSpPr>
            <p:nvPr/>
          </p:nvCxnSpPr>
          <p:spPr bwMode="auto">
            <a:xfrm rot="5400000" flipH="1">
              <a:off x="5299" y="3503"/>
              <a:ext cx="144" cy="75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4" name="_s1054"/>
            <p:cNvCxnSpPr>
              <a:cxnSpLocks noChangeShapeType="1"/>
              <a:stCxn id="19" idx="0"/>
              <a:endCxn id="17" idx="2"/>
            </p:cNvCxnSpPr>
            <p:nvPr/>
          </p:nvCxnSpPr>
          <p:spPr bwMode="auto">
            <a:xfrm rot="16200000">
              <a:off x="4796" y="3756"/>
              <a:ext cx="144" cy="25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5" name="_s1055"/>
            <p:cNvCxnSpPr>
              <a:cxnSpLocks noChangeShapeType="1"/>
              <a:stCxn id="18" idx="0"/>
              <a:endCxn id="17" idx="2"/>
            </p:cNvCxnSpPr>
            <p:nvPr/>
          </p:nvCxnSpPr>
          <p:spPr bwMode="auto">
            <a:xfrm rot="16200000">
              <a:off x="4293" y="3253"/>
              <a:ext cx="144" cy="125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56" name="_s1056"/>
            <p:cNvCxnSpPr>
              <a:cxnSpLocks noChangeShapeType="1"/>
              <a:stCxn id="17" idx="0"/>
              <a:endCxn id="15" idx="2"/>
            </p:cNvCxnSpPr>
            <p:nvPr/>
          </p:nvCxnSpPr>
          <p:spPr bwMode="auto">
            <a:xfrm rot="16200000">
              <a:off x="4921" y="2962"/>
              <a:ext cx="145"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057" name="_s1057"/>
            <p:cNvCxnSpPr>
              <a:cxnSpLocks noChangeShapeType="1"/>
              <a:stCxn id="16" idx="0"/>
              <a:endCxn id="15" idx="2"/>
            </p:cNvCxnSpPr>
            <p:nvPr/>
          </p:nvCxnSpPr>
          <p:spPr bwMode="auto">
            <a:xfrm rot="16200000">
              <a:off x="4294" y="2336"/>
              <a:ext cx="145" cy="125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5" name="_s1058"/>
            <p:cNvSpPr>
              <a:spLocks noChangeArrowheads="1"/>
            </p:cNvSpPr>
            <p:nvPr/>
          </p:nvSpPr>
          <p:spPr bwMode="auto">
            <a:xfrm>
              <a:off x="4562" y="1767"/>
              <a:ext cx="861" cy="1124"/>
            </a:xfrm>
            <a:prstGeom prst="roundRect">
              <a:avLst>
                <a:gd name="adj" fmla="val 16667"/>
              </a:avLst>
            </a:prstGeom>
            <a:solidFill>
              <a:schemeClr val="accent1"/>
            </a:solidFill>
            <a:ln w="9525">
              <a:solidFill>
                <a:schemeClr val="tx1"/>
              </a:solidFill>
              <a:round/>
              <a:headEnd/>
              <a:tailEnd/>
            </a:ln>
          </p:spPr>
          <p:txBody>
            <a:bodyPr vert="eaVert" wrap="none" lIns="33179" tIns="16590" rIns="33179" bIns="165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基準労働賃金</a:t>
              </a:r>
            </a:p>
          </p:txBody>
        </p:sp>
        <p:sp>
          <p:nvSpPr>
            <p:cNvPr id="16" name="_s1059"/>
            <p:cNvSpPr>
              <a:spLocks noChangeArrowheads="1"/>
            </p:cNvSpPr>
            <p:nvPr/>
          </p:nvSpPr>
          <p:spPr bwMode="auto">
            <a:xfrm>
              <a:off x="3306" y="3035"/>
              <a:ext cx="867" cy="774"/>
            </a:xfrm>
            <a:prstGeom prst="roundRect">
              <a:avLst>
                <a:gd name="adj" fmla="val 16667"/>
              </a:avLst>
            </a:prstGeom>
            <a:solidFill>
              <a:schemeClr val="accent1"/>
            </a:solidFill>
            <a:ln w="9525">
              <a:solidFill>
                <a:schemeClr val="tx1"/>
              </a:solidFill>
              <a:round/>
              <a:headEnd/>
              <a:tailEnd/>
            </a:ln>
          </p:spPr>
          <p:txBody>
            <a:bodyPr vert="eaVert" wrap="none" lIns="33179" tIns="16590" rIns="33179" bIns="165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地域賃金</a:t>
              </a:r>
            </a:p>
          </p:txBody>
        </p:sp>
        <p:sp>
          <p:nvSpPr>
            <p:cNvPr id="17" name="_s1060"/>
            <p:cNvSpPr>
              <a:spLocks noChangeArrowheads="1"/>
            </p:cNvSpPr>
            <p:nvPr/>
          </p:nvSpPr>
          <p:spPr bwMode="auto">
            <a:xfrm>
              <a:off x="4559" y="3035"/>
              <a:ext cx="867" cy="774"/>
            </a:xfrm>
            <a:prstGeom prst="roundRect">
              <a:avLst>
                <a:gd name="adj" fmla="val 16667"/>
              </a:avLst>
            </a:prstGeom>
            <a:solidFill>
              <a:schemeClr val="accent1"/>
            </a:solidFill>
            <a:ln w="9525">
              <a:solidFill>
                <a:schemeClr val="tx1"/>
              </a:solidFill>
              <a:round/>
              <a:headEnd/>
              <a:tailEnd/>
            </a:ln>
          </p:spPr>
          <p:txBody>
            <a:bodyPr vert="eaVert" wrap="none" lIns="33179" tIns="16590" rIns="33179" bIns="165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基本賃金</a:t>
              </a:r>
            </a:p>
          </p:txBody>
        </p:sp>
        <p:sp>
          <p:nvSpPr>
            <p:cNvPr id="18" name="_s1061"/>
            <p:cNvSpPr>
              <a:spLocks noChangeArrowheads="1"/>
            </p:cNvSpPr>
            <p:nvPr/>
          </p:nvSpPr>
          <p:spPr bwMode="auto">
            <a:xfrm>
              <a:off x="3306" y="3953"/>
              <a:ext cx="862" cy="925"/>
            </a:xfrm>
            <a:prstGeom prst="roundRect">
              <a:avLst>
                <a:gd name="adj" fmla="val 16667"/>
              </a:avLst>
            </a:prstGeom>
            <a:solidFill>
              <a:schemeClr val="accent1"/>
            </a:solidFill>
            <a:ln w="9525">
              <a:solidFill>
                <a:schemeClr val="tx1"/>
              </a:solidFill>
              <a:round/>
              <a:headEnd/>
              <a:tailEnd/>
            </a:ln>
          </p:spPr>
          <p:txBody>
            <a:bodyPr vert="eaVert" wrap="none" lIns="41892" tIns="20946" rIns="41892" bIns="2094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勤務給</a:t>
              </a:r>
            </a:p>
          </p:txBody>
        </p:sp>
        <p:sp>
          <p:nvSpPr>
            <p:cNvPr id="19" name="_s1062"/>
            <p:cNvSpPr>
              <a:spLocks noChangeArrowheads="1"/>
            </p:cNvSpPr>
            <p:nvPr/>
          </p:nvSpPr>
          <p:spPr bwMode="auto">
            <a:xfrm>
              <a:off x="4312" y="3953"/>
              <a:ext cx="862" cy="925"/>
            </a:xfrm>
            <a:prstGeom prst="roundRect">
              <a:avLst>
                <a:gd name="adj" fmla="val 16667"/>
              </a:avLst>
            </a:prstGeom>
            <a:solidFill>
              <a:schemeClr val="accent1"/>
            </a:solidFill>
            <a:ln w="9525">
              <a:solidFill>
                <a:schemeClr val="tx1"/>
              </a:solidFill>
              <a:round/>
              <a:headEnd/>
              <a:tailEnd/>
            </a:ln>
          </p:spPr>
          <p:txBody>
            <a:bodyPr vert="eaVert" wrap="none" lIns="41892" tIns="20946" rIns="41892" bIns="2094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能力給</a:t>
              </a:r>
            </a:p>
          </p:txBody>
        </p:sp>
        <p:sp>
          <p:nvSpPr>
            <p:cNvPr id="20" name="_s1063"/>
            <p:cNvSpPr>
              <a:spLocks noChangeArrowheads="1"/>
            </p:cNvSpPr>
            <p:nvPr/>
          </p:nvSpPr>
          <p:spPr bwMode="auto">
            <a:xfrm>
              <a:off x="5318" y="3953"/>
              <a:ext cx="862" cy="925"/>
            </a:xfrm>
            <a:prstGeom prst="roundRect">
              <a:avLst>
                <a:gd name="adj" fmla="val 16667"/>
              </a:avLst>
            </a:prstGeom>
            <a:solidFill>
              <a:schemeClr val="accent1"/>
            </a:solidFill>
            <a:ln w="9525">
              <a:solidFill>
                <a:schemeClr val="tx1"/>
              </a:solidFill>
              <a:round/>
              <a:headEnd/>
              <a:tailEnd/>
            </a:ln>
          </p:spPr>
          <p:txBody>
            <a:bodyPr vert="eaVert" wrap="none" lIns="48714" tIns="24357" rIns="48714" bIns="2435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生活保障給</a:t>
              </a:r>
            </a:p>
          </p:txBody>
        </p:sp>
        <p:sp>
          <p:nvSpPr>
            <p:cNvPr id="21" name="_s1064"/>
            <p:cNvSpPr>
              <a:spLocks noChangeArrowheads="1"/>
            </p:cNvSpPr>
            <p:nvPr/>
          </p:nvSpPr>
          <p:spPr bwMode="auto">
            <a:xfrm>
              <a:off x="4820" y="5022"/>
              <a:ext cx="857" cy="602"/>
            </a:xfrm>
            <a:prstGeom prst="roundRect">
              <a:avLst>
                <a:gd name="adj" fmla="val 16667"/>
              </a:avLst>
            </a:prstGeom>
            <a:solidFill>
              <a:schemeClr val="accent1"/>
            </a:solidFill>
            <a:ln w="9525">
              <a:solidFill>
                <a:schemeClr val="tx1"/>
              </a:solidFill>
              <a:round/>
              <a:headEnd/>
              <a:tailEnd/>
            </a:ln>
          </p:spPr>
          <p:txBody>
            <a:bodyPr vert="eaVert" wrap="none" lIns="55991" tIns="27998" rIns="55991" bIns="2799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本人給</a:t>
              </a:r>
            </a:p>
          </p:txBody>
        </p:sp>
        <p:sp>
          <p:nvSpPr>
            <p:cNvPr id="22" name="_s1065"/>
            <p:cNvSpPr>
              <a:spLocks noChangeArrowheads="1"/>
            </p:cNvSpPr>
            <p:nvPr/>
          </p:nvSpPr>
          <p:spPr bwMode="auto">
            <a:xfrm>
              <a:off x="5821" y="5022"/>
              <a:ext cx="857" cy="602"/>
            </a:xfrm>
            <a:prstGeom prst="roundRect">
              <a:avLst>
                <a:gd name="adj" fmla="val 16667"/>
              </a:avLst>
            </a:prstGeom>
            <a:solidFill>
              <a:schemeClr val="accent1"/>
            </a:solidFill>
            <a:ln w="9525">
              <a:solidFill>
                <a:schemeClr val="tx1"/>
              </a:solidFill>
              <a:round/>
              <a:headEnd/>
              <a:tailEnd/>
            </a:ln>
          </p:spPr>
          <p:txBody>
            <a:bodyPr vert="eaVert" wrap="none" lIns="60206" tIns="30103" rIns="60206" bIns="3010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pitchFamily="34" charset="0"/>
                  <a:ea typeface="ＭＳ Ｐゴシック" pitchFamily="50" charset="-128"/>
                </a:rPr>
                <a:t>家族給</a:t>
              </a:r>
            </a:p>
          </p:txBody>
        </p:sp>
      </p:grpSp>
      <p:sp>
        <p:nvSpPr>
          <p:cNvPr id="1067" name="スライド番号プレースホルダ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7E39D339-2720-4E67-9AFD-51D3F73FF9F8}" type="slidenum">
              <a:rPr kumimoji="0" lang="en-US" altLang="ja-JP" smtClean="0"/>
              <a:pPr eaLnBrk="1" hangingPunct="1"/>
              <a:t>17</a:t>
            </a:fld>
            <a:endParaRPr kumimoji="0" lang="en-US" altLang="ja-JP" smtClean="0"/>
          </a:p>
        </p:txBody>
      </p:sp>
      <p:sp>
        <p:nvSpPr>
          <p:cNvPr id="1068" name="Text Box 43"/>
          <p:cNvSpPr txBox="1">
            <a:spLocks noChangeArrowheads="1"/>
          </p:cNvSpPr>
          <p:nvPr/>
        </p:nvSpPr>
        <p:spPr bwMode="auto">
          <a:xfrm>
            <a:off x="4859338" y="6308725"/>
            <a:ext cx="1296987" cy="3127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sz="1200"/>
              <a:t>基本給</a:t>
            </a:r>
          </a:p>
        </p:txBody>
      </p:sp>
      <p:sp>
        <p:nvSpPr>
          <p:cNvPr id="1069" name="Line 44"/>
          <p:cNvSpPr>
            <a:spLocks noChangeShapeType="1"/>
          </p:cNvSpPr>
          <p:nvPr/>
        </p:nvSpPr>
        <p:spPr bwMode="auto">
          <a:xfrm flipV="1">
            <a:off x="5219700" y="5445125"/>
            <a:ext cx="360363" cy="8651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0" name="Line 45"/>
          <p:cNvSpPr>
            <a:spLocks noChangeShapeType="1"/>
          </p:cNvSpPr>
          <p:nvPr/>
        </p:nvSpPr>
        <p:spPr bwMode="auto">
          <a:xfrm flipV="1">
            <a:off x="5651500" y="5516563"/>
            <a:ext cx="865188" cy="793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1" name="Line 46"/>
          <p:cNvSpPr>
            <a:spLocks noChangeShapeType="1"/>
          </p:cNvSpPr>
          <p:nvPr/>
        </p:nvSpPr>
        <p:spPr bwMode="auto">
          <a:xfrm flipV="1">
            <a:off x="6011863" y="5949950"/>
            <a:ext cx="720725" cy="358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457200"/>
            <a:ext cx="7499350" cy="124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電産型賃金の生活給規範における独自のバイアス</a:t>
            </a:r>
          </a:p>
        </p:txBody>
      </p:sp>
      <p:sp>
        <p:nvSpPr>
          <p:cNvPr id="32771" name="Rectangle 3"/>
          <p:cNvSpPr>
            <a:spLocks noGrp="1" noChangeArrowheads="1"/>
          </p:cNvSpPr>
          <p:nvPr>
            <p:ph idx="1"/>
          </p:nvPr>
        </p:nvSpPr>
        <p:spPr bwMode="auto">
          <a:xfrm>
            <a:off x="457200" y="1719263"/>
            <a:ext cx="8229600" cy="494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ja-JP" altLang="en-US" sz="3100" smtClean="0"/>
              <a:t>家族給は，夫が妻と子どもを養うという想定で計算された</a:t>
            </a:r>
          </a:p>
          <a:p>
            <a:pPr lvl="1" eaLnBrk="1" hangingPunct="1">
              <a:lnSpc>
                <a:spcPct val="80000"/>
              </a:lnSpc>
            </a:pPr>
            <a:r>
              <a:rPr lang="ja-JP" altLang="en-US" smtClean="0"/>
              <a:t>いまから見れば，生活給思想にはジェンダー・バイアスがかかっていた</a:t>
            </a:r>
          </a:p>
          <a:p>
            <a:pPr lvl="1" eaLnBrk="1" hangingPunct="1">
              <a:lnSpc>
                <a:spcPct val="80000"/>
              </a:lnSpc>
            </a:pPr>
            <a:r>
              <a:rPr lang="ja-JP" altLang="en-US" smtClean="0"/>
              <a:t>会社は男子正社員のみを，右肩上がり賃金の対象とできた</a:t>
            </a:r>
          </a:p>
          <a:p>
            <a:pPr eaLnBrk="1" hangingPunct="1">
              <a:lnSpc>
                <a:spcPct val="80000"/>
              </a:lnSpc>
            </a:pPr>
            <a:r>
              <a:rPr lang="ja-JP" altLang="en-US" sz="3100" smtClean="0"/>
              <a:t>電産型賃金では，組合は査定を排除せず，査定に関する基準も持たなかった（遠藤</a:t>
            </a:r>
            <a:r>
              <a:rPr lang="en-US" altLang="ja-JP" sz="3100" smtClean="0"/>
              <a:t>[1999]</a:t>
            </a:r>
            <a:r>
              <a:rPr lang="ja-JP" altLang="en-US" sz="3100" smtClean="0"/>
              <a:t>）</a:t>
            </a:r>
          </a:p>
          <a:p>
            <a:pPr lvl="1" eaLnBrk="1" hangingPunct="1">
              <a:lnSpc>
                <a:spcPct val="80000"/>
              </a:lnSpc>
            </a:pPr>
            <a:r>
              <a:rPr lang="ja-JP" altLang="en-US" sz="3100" smtClean="0"/>
              <a:t>能力給は許容して（基準賃金の</a:t>
            </a:r>
            <a:r>
              <a:rPr lang="en-US" altLang="ja-JP" sz="3100" smtClean="0"/>
              <a:t>20%</a:t>
            </a:r>
            <a:r>
              <a:rPr lang="ja-JP" altLang="en-US" sz="3100" smtClean="0"/>
              <a:t>程度），会社の査定に委ねた</a:t>
            </a:r>
          </a:p>
          <a:p>
            <a:pPr lvl="1" eaLnBrk="1" hangingPunct="1">
              <a:lnSpc>
                <a:spcPct val="80000"/>
              </a:lnSpc>
            </a:pPr>
            <a:r>
              <a:rPr lang="ja-JP" altLang="en-US" sz="3100" smtClean="0"/>
              <a:t>性格評定も排除されなかった</a:t>
            </a:r>
          </a:p>
        </p:txBody>
      </p:sp>
      <p:sp>
        <p:nvSpPr>
          <p:cNvPr id="3277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40BCB0B-3233-40F5-B3D0-F65551F45950}" type="slidenum">
              <a:rPr kumimoji="0" lang="en-US" altLang="ja-JP" smtClean="0"/>
              <a:pPr eaLnBrk="1" hangingPunct="1"/>
              <a:t>18</a:t>
            </a:fld>
            <a:endParaRPr kumimoji="0" lang="en-US" altLang="ja-JP"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457200"/>
            <a:ext cx="8229600" cy="1027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生活給の変質と規範としての残存</a:t>
            </a:r>
          </a:p>
        </p:txBody>
      </p:sp>
      <p:sp>
        <p:nvSpPr>
          <p:cNvPr id="33795" name="Rectangle 3"/>
          <p:cNvSpPr>
            <a:spLocks noGrp="1" noChangeArrowheads="1"/>
          </p:cNvSpPr>
          <p:nvPr>
            <p:ph idx="1"/>
          </p:nvPr>
        </p:nvSpPr>
        <p:spPr bwMode="auto">
          <a:xfrm>
            <a:off x="457200" y="1557338"/>
            <a:ext cx="8229600" cy="5040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ja-JP" altLang="en-US" sz="2800" smtClean="0"/>
              <a:t>人事査定が本格化すると，査定つき生活給となった</a:t>
            </a:r>
          </a:p>
          <a:p>
            <a:pPr lvl="1" eaLnBrk="1" hangingPunct="1">
              <a:lnSpc>
                <a:spcPct val="80000"/>
              </a:lnSpc>
            </a:pPr>
            <a:r>
              <a:rPr lang="ja-JP" altLang="en-US" sz="2400" smtClean="0"/>
              <a:t>労働組合は，日教組の勤務評定反対闘争</a:t>
            </a:r>
            <a:r>
              <a:rPr lang="en-US" altLang="ja-JP" sz="2400" smtClean="0"/>
              <a:t>(1957-59</a:t>
            </a:r>
            <a:r>
              <a:rPr lang="ja-JP" altLang="en-US" sz="2400" smtClean="0"/>
              <a:t>年</a:t>
            </a:r>
            <a:r>
              <a:rPr lang="en-US" altLang="ja-JP" sz="2400" smtClean="0"/>
              <a:t>)</a:t>
            </a:r>
            <a:r>
              <a:rPr lang="ja-JP" altLang="en-US" sz="2400" smtClean="0"/>
              <a:t>から批判的になる</a:t>
            </a:r>
          </a:p>
          <a:p>
            <a:pPr lvl="1" eaLnBrk="1" hangingPunct="1">
              <a:lnSpc>
                <a:spcPct val="80000"/>
              </a:lnSpc>
            </a:pPr>
            <a:r>
              <a:rPr lang="ja-JP" altLang="en-US" sz="2400" smtClean="0"/>
              <a:t>組合の査定抑止効果は官公労では強く，それ以外ではあまりなかった</a:t>
            </a:r>
          </a:p>
          <a:p>
            <a:pPr eaLnBrk="1" hangingPunct="1">
              <a:lnSpc>
                <a:spcPct val="80000"/>
              </a:lnSpc>
            </a:pPr>
            <a:r>
              <a:rPr lang="ja-JP" altLang="en-US" sz="2800" smtClean="0"/>
              <a:t>日本経済が成長し，生活が多様化するとともに生活給の基準は曖昧になった</a:t>
            </a:r>
          </a:p>
          <a:p>
            <a:pPr lvl="1" eaLnBrk="1" hangingPunct="1">
              <a:lnSpc>
                <a:spcPct val="80000"/>
              </a:lnSpc>
            </a:pPr>
            <a:r>
              <a:rPr lang="ja-JP" altLang="en-US" sz="2400" smtClean="0"/>
              <a:t>エンゲル係数から単純に生活費を算出できなくなった</a:t>
            </a:r>
          </a:p>
          <a:p>
            <a:pPr eaLnBrk="1" hangingPunct="1">
              <a:lnSpc>
                <a:spcPct val="80000"/>
              </a:lnSpc>
            </a:pPr>
            <a:r>
              <a:rPr lang="ja-JP" altLang="en-US" sz="2800" smtClean="0"/>
              <a:t>生計費の計算が曖昧になり，査定がついたにもかかわらず，生活給の</a:t>
            </a:r>
            <a:r>
              <a:rPr lang="ja-JP" altLang="en-US" sz="2800" u="sng" smtClean="0"/>
              <a:t>規範は残った</a:t>
            </a:r>
            <a:r>
              <a:rPr lang="ja-JP" altLang="en-US" sz="2800" smtClean="0"/>
              <a:t>。今日もまったく否定されてはいない</a:t>
            </a:r>
          </a:p>
          <a:p>
            <a:pPr lvl="1" eaLnBrk="1" hangingPunct="1">
              <a:lnSpc>
                <a:spcPct val="80000"/>
              </a:lnSpc>
            </a:pPr>
            <a:r>
              <a:rPr lang="ja-JP" altLang="en-US" sz="2400" smtClean="0"/>
              <a:t>生活給規範：＿＿＿＿＿＿＿＿＿＿＿＿＿＿＿＿</a:t>
            </a:r>
          </a:p>
        </p:txBody>
      </p:sp>
      <p:sp>
        <p:nvSpPr>
          <p:cNvPr id="33796"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1017550-0B50-4C0B-85DE-72A5D917F2BE}" type="slidenum">
              <a:rPr kumimoji="0" lang="en-US" altLang="ja-JP" smtClean="0"/>
              <a:pPr eaLnBrk="1" hangingPunct="1"/>
              <a:t>19</a:t>
            </a:fld>
            <a:endParaRPr kumimoji="0" lang="en-US" altLang="ja-JP"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システムとしての日本的経営</a:t>
            </a:r>
          </a:p>
        </p:txBody>
      </p:sp>
      <p:sp>
        <p:nvSpPr>
          <p:cNvPr id="1741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雇用システム：長期雇用と年功序列（本章）</a:t>
            </a:r>
          </a:p>
          <a:p>
            <a:pPr eaLnBrk="1" hangingPunct="1"/>
            <a:r>
              <a:rPr lang="ja-JP" altLang="en-US" smtClean="0"/>
              <a:t>サプライヤー・システム：系列関係（５章）</a:t>
            </a:r>
          </a:p>
          <a:p>
            <a:pPr eaLnBrk="1" hangingPunct="1"/>
            <a:r>
              <a:rPr lang="ja-JP" altLang="en-US" smtClean="0"/>
              <a:t>コーポレートガバナンス：メインバンク・株式持ち合い関係と経営者企業（</a:t>
            </a:r>
            <a:r>
              <a:rPr lang="en-US" altLang="ja-JP" smtClean="0"/>
              <a:t>6</a:t>
            </a:r>
            <a:r>
              <a:rPr lang="ja-JP" altLang="en-US" smtClean="0"/>
              <a:t>章）</a:t>
            </a:r>
          </a:p>
          <a:p>
            <a:pPr eaLnBrk="1" hangingPunct="1"/>
            <a:endParaRPr lang="en-US" altLang="ja-JP" smtClean="0"/>
          </a:p>
        </p:txBody>
      </p:sp>
      <p:sp>
        <p:nvSpPr>
          <p:cNvPr id="1741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5D409D1-5EEB-4586-9AB5-DB91156B9AF3}" type="slidenum">
              <a:rPr kumimoji="0" lang="en-US" altLang="ja-JP" smtClean="0"/>
              <a:pPr eaLnBrk="1" hangingPunct="1"/>
              <a:t>2</a:t>
            </a:fld>
            <a:endParaRPr kumimoji="0" lang="en-US" altLang="ja-JP"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bwMode="auto">
          <a:xfrm>
            <a:off x="323850" y="1989138"/>
            <a:ext cx="8243888" cy="23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11313" indent="-1611313" eaLnBrk="1" hangingPunct="1"/>
            <a:r>
              <a:rPr lang="en-US" altLang="ja-JP" smtClean="0"/>
              <a:t>4-2-2</a:t>
            </a:r>
            <a:r>
              <a:rPr lang="ja-JP" altLang="en-US" smtClean="0"/>
              <a:t>　 職務給のしくみと，その導入の挫折</a:t>
            </a:r>
          </a:p>
        </p:txBody>
      </p:sp>
      <p:sp>
        <p:nvSpPr>
          <p:cNvPr id="34819"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0F730BE-363E-456D-AE97-AEE4E4F74292}" type="slidenum">
              <a:rPr kumimoji="0" lang="en-US" altLang="ja-JP" smtClean="0"/>
              <a:pPr eaLnBrk="1" hangingPunct="1"/>
              <a:t>20</a:t>
            </a:fld>
            <a:endParaRPr kumimoji="0" lang="en-US" altLang="ja-JP"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457200" y="457200"/>
            <a:ext cx="8229600" cy="73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職務給とは何か</a:t>
            </a:r>
          </a:p>
        </p:txBody>
      </p:sp>
      <p:sp>
        <p:nvSpPr>
          <p:cNvPr id="35843" name="Rectangle 3"/>
          <p:cNvSpPr>
            <a:spLocks noGrp="1" noChangeArrowheads="1"/>
          </p:cNvSpPr>
          <p:nvPr>
            <p:ph idx="1"/>
          </p:nvPr>
        </p:nvSpPr>
        <p:spPr bwMode="auto">
          <a:xfrm>
            <a:off x="457200" y="1125538"/>
            <a:ext cx="8229600" cy="5732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t>職務給の定義</a:t>
            </a:r>
          </a:p>
          <a:p>
            <a:pPr lvl="1" eaLnBrk="1" hangingPunct="1"/>
            <a:r>
              <a:rPr lang="ja-JP" altLang="en-US" sz="2400" smtClean="0"/>
              <a:t>職務の価値に対して支払う賃金であり，より具体的には職務分析制度を持つ賃金</a:t>
            </a:r>
          </a:p>
          <a:p>
            <a:pPr lvl="1" eaLnBrk="1" hangingPunct="1"/>
            <a:r>
              <a:rPr lang="ja-JP" altLang="en-US" sz="2400" smtClean="0"/>
              <a:t>人→</a:t>
            </a:r>
            <a:r>
              <a:rPr lang="ja-JP" altLang="en-US" sz="2400" u="sng" smtClean="0"/>
              <a:t>仕事＝賃金</a:t>
            </a:r>
            <a:r>
              <a:rPr lang="ja-JP" altLang="en-US" sz="2400" smtClean="0"/>
              <a:t>　（仕事に賃金を付け，仕事に人を割り当て）</a:t>
            </a:r>
          </a:p>
          <a:p>
            <a:pPr eaLnBrk="1" hangingPunct="1"/>
            <a:r>
              <a:rPr lang="ja-JP" altLang="en-US" sz="2800" smtClean="0"/>
              <a:t>職務給の設定</a:t>
            </a:r>
          </a:p>
          <a:p>
            <a:pPr lvl="1" eaLnBrk="1" hangingPunct="1"/>
            <a:r>
              <a:rPr lang="ja-JP" altLang="en-US" sz="2400" smtClean="0"/>
              <a:t>職務分析：職務の構成要素を体系的に調査・分析</a:t>
            </a:r>
          </a:p>
          <a:p>
            <a:pPr lvl="2" eaLnBrk="1" hangingPunct="1"/>
            <a:r>
              <a:rPr lang="ja-JP" altLang="en-US" sz="2100" smtClean="0"/>
              <a:t>原点はテイラーの時間・動作研究</a:t>
            </a:r>
          </a:p>
          <a:p>
            <a:pPr lvl="1" eaLnBrk="1" hangingPunct="1"/>
            <a:r>
              <a:rPr lang="ja-JP" altLang="en-US" sz="2400" smtClean="0"/>
              <a:t>職務記述：職務の作業様式について記述</a:t>
            </a:r>
          </a:p>
          <a:p>
            <a:pPr lvl="1" eaLnBrk="1" hangingPunct="1"/>
            <a:r>
              <a:rPr lang="ja-JP" altLang="en-US" sz="2400" smtClean="0"/>
              <a:t>職務分類：職務記述書を基礎に職務をグレードに格付け</a:t>
            </a:r>
          </a:p>
          <a:p>
            <a:pPr lvl="1" eaLnBrk="1" hangingPunct="1"/>
            <a:r>
              <a:rPr lang="ja-JP" altLang="en-US" sz="2400" smtClean="0"/>
              <a:t>職務評価：各グレードに対応する賃金率の幅を決定</a:t>
            </a:r>
          </a:p>
          <a:p>
            <a:pPr eaLnBrk="1" hangingPunct="1"/>
            <a:r>
              <a:rPr lang="ja-JP" altLang="en-US" sz="2800" smtClean="0"/>
              <a:t>職務の梯子（</a:t>
            </a:r>
            <a:r>
              <a:rPr lang="en-US" altLang="ja-JP" sz="2800" smtClean="0"/>
              <a:t>job ladder)</a:t>
            </a:r>
            <a:r>
              <a:rPr lang="ja-JP" altLang="en-US" sz="2800" smtClean="0"/>
              <a:t>の設定</a:t>
            </a:r>
          </a:p>
          <a:p>
            <a:pPr lvl="1" eaLnBrk="1" hangingPunct="1"/>
            <a:r>
              <a:rPr lang="ja-JP" altLang="en-US" sz="2400" smtClean="0"/>
              <a:t>昇進ラインの基準かつ降格ラインとなる</a:t>
            </a:r>
            <a:r>
              <a:rPr lang="en-US" altLang="ja-JP" sz="2400" smtClean="0"/>
              <a:t>(</a:t>
            </a:r>
            <a:r>
              <a:rPr lang="ja-JP" altLang="en-US" sz="2400" smtClean="0"/>
              <a:t>前章図表</a:t>
            </a:r>
            <a:r>
              <a:rPr lang="en-US" altLang="ja-JP" sz="2400" smtClean="0"/>
              <a:t>3-5)</a:t>
            </a:r>
          </a:p>
        </p:txBody>
      </p:sp>
      <p:sp>
        <p:nvSpPr>
          <p:cNvPr id="3584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E118D4C-0C72-44D6-9847-FB2689E9512C}" type="slidenum">
              <a:rPr kumimoji="0" lang="en-US" altLang="ja-JP" smtClean="0"/>
              <a:pPr eaLnBrk="1" hangingPunct="1"/>
              <a:t>21</a:t>
            </a:fld>
            <a:endParaRPr kumimoji="0" lang="en-US" altLang="ja-JP"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職務給の性格とバリエーション</a:t>
            </a:r>
          </a:p>
        </p:txBody>
      </p:sp>
      <p:sp>
        <p:nvSpPr>
          <p:cNvPr id="36867" name="Rectangle 3"/>
          <p:cNvSpPr>
            <a:spLocks noGrp="1" noChangeArrowheads="1"/>
          </p:cNvSpPr>
          <p:nvPr>
            <p:ph idx="1"/>
          </p:nvPr>
        </p:nvSpPr>
        <p:spPr bwMode="auto">
          <a:xfrm>
            <a:off x="457200" y="1628775"/>
            <a:ext cx="82296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800" smtClean="0"/>
              <a:t>「職務給＝賃金制度近代化の王道」説</a:t>
            </a:r>
          </a:p>
          <a:p>
            <a:pPr lvl="1" eaLnBrk="1" hangingPunct="1">
              <a:lnSpc>
                <a:spcPct val="90000"/>
              </a:lnSpc>
            </a:pPr>
            <a:r>
              <a:rPr lang="ja-JP" altLang="en-US" sz="2400" smtClean="0"/>
              <a:t>職務と対応しない年功賃金克服の手段</a:t>
            </a:r>
          </a:p>
          <a:p>
            <a:pPr lvl="1" eaLnBrk="1" hangingPunct="1">
              <a:lnSpc>
                <a:spcPct val="90000"/>
              </a:lnSpc>
            </a:pPr>
            <a:r>
              <a:rPr lang="ja-JP" altLang="en-US" sz="2400" smtClean="0"/>
              <a:t>作業の標準化，生産管理と結合した労働コストの体系的な管理</a:t>
            </a:r>
          </a:p>
          <a:p>
            <a:pPr lvl="1" eaLnBrk="1" hangingPunct="1">
              <a:lnSpc>
                <a:spcPct val="90000"/>
              </a:lnSpc>
            </a:pPr>
            <a:r>
              <a:rPr lang="ja-JP" altLang="en-US" sz="2400" smtClean="0"/>
              <a:t>客観性と公平性。同一</a:t>
            </a:r>
            <a:r>
              <a:rPr lang="ja-JP" altLang="en-US" sz="2400" b="1" smtClean="0"/>
              <a:t>＿＿＿＿＿＿＿＿＿</a:t>
            </a:r>
            <a:r>
              <a:rPr lang="ja-JP" altLang="en-US" sz="2400" smtClean="0"/>
              <a:t>を実現しやすい</a:t>
            </a:r>
          </a:p>
          <a:p>
            <a:pPr eaLnBrk="1" hangingPunct="1">
              <a:lnSpc>
                <a:spcPct val="90000"/>
              </a:lnSpc>
            </a:pPr>
            <a:r>
              <a:rPr lang="ja-JP" altLang="en-US" sz="2800" smtClean="0"/>
              <a:t>単一レートならば，賃金は，職務の価値によって決まり，誰が遂行するかは関係ない</a:t>
            </a:r>
          </a:p>
          <a:p>
            <a:pPr lvl="1" eaLnBrk="1" hangingPunct="1">
              <a:lnSpc>
                <a:spcPct val="90000"/>
              </a:lnSpc>
            </a:pPr>
            <a:r>
              <a:rPr lang="ja-JP" altLang="en-US" sz="2400" smtClean="0"/>
              <a:t>アメリカでは，組合が存在する企業のブルーカラーに多い</a:t>
            </a:r>
          </a:p>
          <a:p>
            <a:pPr eaLnBrk="1" hangingPunct="1">
              <a:lnSpc>
                <a:spcPct val="90000"/>
              </a:lnSpc>
            </a:pPr>
            <a:r>
              <a:rPr lang="ja-JP" altLang="en-US" sz="2800" smtClean="0"/>
              <a:t>範囲レート職務給ならば，同一職務の範囲内で，業績や年功によってある程度賃金が変動する</a:t>
            </a:r>
          </a:p>
          <a:p>
            <a:pPr lvl="1" eaLnBrk="1" hangingPunct="1">
              <a:lnSpc>
                <a:spcPct val="90000"/>
              </a:lnSpc>
            </a:pPr>
            <a:r>
              <a:rPr lang="ja-JP" altLang="en-US" sz="2400" smtClean="0"/>
              <a:t>アメリカでは，ホワイトカラーに多い</a:t>
            </a:r>
          </a:p>
        </p:txBody>
      </p:sp>
      <p:sp>
        <p:nvSpPr>
          <p:cNvPr id="36868"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7D8B9DDE-D983-424D-B8C9-2741BAFB299C}" type="slidenum">
              <a:rPr kumimoji="0" lang="en-US" altLang="ja-JP" smtClean="0"/>
              <a:pPr eaLnBrk="1" hangingPunct="1"/>
              <a:t>22</a:t>
            </a:fld>
            <a:endParaRPr kumimoji="0" lang="en-US" altLang="ja-JP"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404813"/>
            <a:ext cx="8229600" cy="10080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sz="4000" dirty="0" smtClean="0"/>
              <a:t>アメリカの単一レート職務給における査定排除</a:t>
            </a:r>
          </a:p>
        </p:txBody>
      </p:sp>
      <p:sp>
        <p:nvSpPr>
          <p:cNvPr id="26627" name="Rectangle 3"/>
          <p:cNvSpPr>
            <a:spLocks noGrp="1" noChangeArrowheads="1"/>
          </p:cNvSpPr>
          <p:nvPr>
            <p:ph idx="1"/>
          </p:nvPr>
        </p:nvSpPr>
        <p:spPr>
          <a:xfrm>
            <a:off x="457200" y="1557338"/>
            <a:ext cx="8229600" cy="5040312"/>
          </a:xfrm>
        </p:spPr>
        <p:txBody>
          <a:bodyPr>
            <a:normAutofit fontScale="92500" lnSpcReduction="10000"/>
          </a:bodyPr>
          <a:lstStyle/>
          <a:p>
            <a:pPr eaLnBrk="1" hangingPunct="1">
              <a:lnSpc>
                <a:spcPct val="90000"/>
              </a:lnSpc>
              <a:buFont typeface="Arial" charset="0"/>
              <a:buChar char="•"/>
              <a:defRPr/>
            </a:pPr>
            <a:r>
              <a:rPr lang="ja-JP" altLang="en-US" dirty="0" smtClean="0"/>
              <a:t>ブルーカラー職場における単一レート職務給と先任権の結合＝査定の排除</a:t>
            </a:r>
          </a:p>
          <a:p>
            <a:pPr lvl="1" eaLnBrk="1" hangingPunct="1">
              <a:lnSpc>
                <a:spcPct val="90000"/>
              </a:lnSpc>
              <a:buFont typeface="Arial" charset="0"/>
              <a:buChar char="–"/>
              <a:defRPr/>
            </a:pPr>
            <a:r>
              <a:rPr lang="ja-JP" altLang="en-US" dirty="0" smtClean="0"/>
              <a:t>組合企業における先任権の利用（</a:t>
            </a:r>
            <a:r>
              <a:rPr lang="en-US" altLang="ja-JP" dirty="0" smtClean="0"/>
              <a:t>1948-54</a:t>
            </a:r>
            <a:r>
              <a:rPr lang="ja-JP" altLang="en-US" dirty="0" smtClean="0"/>
              <a:t>年）（ジャコービィ</a:t>
            </a:r>
            <a:r>
              <a:rPr lang="en-US" altLang="ja-JP" dirty="0" smtClean="0"/>
              <a:t>[1985=1989]287</a:t>
            </a:r>
            <a:r>
              <a:rPr lang="ja-JP" altLang="en-US" dirty="0" smtClean="0"/>
              <a:t>頁による）</a:t>
            </a:r>
          </a:p>
          <a:p>
            <a:pPr lvl="1" eaLnBrk="1" hangingPunct="1">
              <a:lnSpc>
                <a:spcPct val="90000"/>
              </a:lnSpc>
              <a:buFont typeface="Arial" charset="0"/>
              <a:buChar char="–"/>
              <a:defRPr/>
            </a:pPr>
            <a:endParaRPr lang="ja-JP" altLang="en-US" dirty="0" smtClean="0"/>
          </a:p>
          <a:p>
            <a:pPr lvl="1" eaLnBrk="1" hangingPunct="1">
              <a:lnSpc>
                <a:spcPct val="90000"/>
              </a:lnSpc>
              <a:buFont typeface="Arial" charset="0"/>
              <a:buChar char="–"/>
              <a:defRPr/>
            </a:pPr>
            <a:endParaRPr lang="ja-JP" altLang="en-US" dirty="0" smtClean="0"/>
          </a:p>
          <a:p>
            <a:pPr lvl="1" eaLnBrk="1" hangingPunct="1">
              <a:lnSpc>
                <a:spcPct val="90000"/>
              </a:lnSpc>
              <a:buFont typeface="Arial" charset="0"/>
              <a:buChar char="–"/>
              <a:defRPr/>
            </a:pPr>
            <a:endParaRPr lang="ja-JP" altLang="en-US" dirty="0" smtClean="0"/>
          </a:p>
          <a:p>
            <a:pPr lvl="1" eaLnBrk="1" hangingPunct="1">
              <a:lnSpc>
                <a:spcPct val="90000"/>
              </a:lnSpc>
              <a:buFont typeface="Arial" charset="0"/>
              <a:buChar char="–"/>
              <a:defRPr/>
            </a:pPr>
            <a:endParaRPr lang="ja-JP" altLang="en-US" dirty="0" smtClean="0"/>
          </a:p>
          <a:p>
            <a:pPr lvl="1" eaLnBrk="1" hangingPunct="1">
              <a:lnSpc>
                <a:spcPct val="90000"/>
              </a:lnSpc>
              <a:buFont typeface="Arial" charset="0"/>
              <a:buChar char="–"/>
              <a:defRPr/>
            </a:pPr>
            <a:endParaRPr lang="en-US" altLang="ja-JP" dirty="0" smtClean="0"/>
          </a:p>
          <a:p>
            <a:pPr lvl="1" eaLnBrk="1" hangingPunct="1">
              <a:lnSpc>
                <a:spcPct val="90000"/>
              </a:lnSpc>
              <a:buFont typeface="Arial" charset="0"/>
              <a:buChar char="–"/>
              <a:defRPr/>
            </a:pPr>
            <a:endParaRPr lang="en-US" altLang="ja-JP" dirty="0" smtClean="0"/>
          </a:p>
          <a:p>
            <a:pPr lvl="1" eaLnBrk="1" hangingPunct="1">
              <a:lnSpc>
                <a:spcPct val="90000"/>
              </a:lnSpc>
              <a:buFont typeface="Arial" charset="0"/>
              <a:buChar char="–"/>
              <a:defRPr/>
            </a:pPr>
            <a:r>
              <a:rPr lang="ja-JP" altLang="en-US" dirty="0" smtClean="0"/>
              <a:t>アメリカの労働組合運動が背景に</a:t>
            </a:r>
            <a:endParaRPr lang="en-US" altLang="ja-JP" dirty="0" smtClean="0"/>
          </a:p>
          <a:p>
            <a:pPr lvl="2" eaLnBrk="1" hangingPunct="1">
              <a:lnSpc>
                <a:spcPct val="90000"/>
              </a:lnSpc>
              <a:buFont typeface="Arial" charset="0"/>
              <a:buChar char="•"/>
              <a:defRPr/>
            </a:pPr>
            <a:r>
              <a:rPr lang="ja-JP" altLang="en-US" dirty="0" smtClean="0"/>
              <a:t>恣意的評価に徹底抗戦</a:t>
            </a:r>
            <a:endParaRPr lang="en-US" altLang="ja-JP" dirty="0" smtClean="0"/>
          </a:p>
          <a:p>
            <a:pPr lvl="2" eaLnBrk="1" hangingPunct="1">
              <a:lnSpc>
                <a:spcPct val="90000"/>
              </a:lnSpc>
              <a:buFont typeface="Arial" charset="0"/>
              <a:buChar char="•"/>
              <a:defRPr/>
            </a:pPr>
            <a:r>
              <a:rPr lang="ja-JP" altLang="en-US" dirty="0" smtClean="0"/>
              <a:t>解雇そのものにはそれほど抵抗しない</a:t>
            </a:r>
          </a:p>
        </p:txBody>
      </p:sp>
      <p:sp>
        <p:nvSpPr>
          <p:cNvPr id="37892"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80157AA-4719-4FA9-BEF7-E2EF1A9B6FC7}" type="slidenum">
              <a:rPr kumimoji="0" lang="en-US" altLang="ja-JP" smtClean="0"/>
              <a:pPr eaLnBrk="1" hangingPunct="1"/>
              <a:t>23</a:t>
            </a:fld>
            <a:endParaRPr kumimoji="0" lang="en-US" altLang="ja-JP" smtClean="0"/>
          </a:p>
        </p:txBody>
      </p:sp>
      <p:graphicFrame>
        <p:nvGraphicFramePr>
          <p:cNvPr id="23556" name="Group 4"/>
          <p:cNvGraphicFramePr>
            <a:graphicFrameLocks noGrp="1"/>
          </p:cNvGraphicFramePr>
          <p:nvPr/>
        </p:nvGraphicFramePr>
        <p:xfrm>
          <a:off x="1476375" y="3500438"/>
          <a:ext cx="5329237" cy="1736744"/>
        </p:xfrm>
        <a:graphic>
          <a:graphicData uri="http://schemas.openxmlformats.org/drawingml/2006/table">
            <a:tbl>
              <a:tblPr/>
              <a:tblGrid>
                <a:gridCol w="1776412"/>
                <a:gridCol w="1776413"/>
                <a:gridCol w="1776412"/>
              </a:tblGrid>
              <a:tr h="639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endParaRPr>
                    </a:p>
                  </a:txBody>
                  <a:tcPr marT="45643" marB="456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先任権を利用する</a:t>
                      </a:r>
                    </a:p>
                  </a:txBody>
                  <a:tcPr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先任権が決める</a:t>
                      </a:r>
                    </a:p>
                  </a:txBody>
                  <a:tcPr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レイオフ</a:t>
                      </a:r>
                    </a:p>
                  </a:txBody>
                  <a:tcPr marT="45643" marB="456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rPr>
                        <a:t>99%</a:t>
                      </a:r>
                    </a:p>
                  </a:txBody>
                  <a:tcPr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rPr>
                        <a:t>73%</a:t>
                      </a:r>
                    </a:p>
                  </a:txBody>
                  <a:tcPr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再雇用</a:t>
                      </a:r>
                    </a:p>
                  </a:txBody>
                  <a:tcPr marT="45643" marB="456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rPr>
                        <a:t>81%</a:t>
                      </a:r>
                    </a:p>
                  </a:txBody>
                  <a:tcPr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endParaRPr>
                    </a:p>
                  </a:txBody>
                  <a:tcPr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6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Arial" pitchFamily="34" charset="0"/>
                          <a:ea typeface="ＭＳ Ｐゴシック" pitchFamily="50" charset="-128"/>
                        </a:rPr>
                        <a:t>昇進</a:t>
                      </a:r>
                    </a:p>
                  </a:txBody>
                  <a:tcPr marT="45643" marB="4564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rPr>
                        <a:t>73%</a:t>
                      </a:r>
                    </a:p>
                  </a:txBody>
                  <a:tcPr marT="45643" marB="4564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rPr>
                        <a:t>38%</a:t>
                      </a:r>
                    </a:p>
                  </a:txBody>
                  <a:tcPr marT="45643" marB="4564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アメリカの範囲レート職務給における査定</a:t>
            </a:r>
          </a:p>
        </p:txBody>
      </p:sp>
      <p:sp>
        <p:nvSpPr>
          <p:cNvPr id="38915" name="Rectangle 3"/>
          <p:cNvSpPr>
            <a:spLocks noGrp="1" noChangeArrowheads="1"/>
          </p:cNvSpPr>
          <p:nvPr>
            <p:ph idx="1"/>
          </p:nvPr>
        </p:nvSpPr>
        <p:spPr bwMode="auto">
          <a:xfrm>
            <a:off x="457200" y="1719263"/>
            <a:ext cx="8229600" cy="5138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mtClean="0"/>
              <a:t>ホワイトカラー職場における範囲レート職務給は査定を伴うが，一定の規制がかかっている（遠藤</a:t>
            </a:r>
            <a:r>
              <a:rPr lang="en-US" altLang="ja-JP" smtClean="0"/>
              <a:t>[1999]</a:t>
            </a:r>
            <a:r>
              <a:rPr lang="ja-JP" altLang="en-US" smtClean="0"/>
              <a:t>）</a:t>
            </a:r>
          </a:p>
          <a:p>
            <a:pPr lvl="1" eaLnBrk="1" hangingPunct="1">
              <a:lnSpc>
                <a:spcPct val="90000"/>
              </a:lnSpc>
            </a:pPr>
            <a:r>
              <a:rPr lang="ja-JP" altLang="en-US" smtClean="0"/>
              <a:t>人事査定を実施する前提として，</a:t>
            </a:r>
            <a:r>
              <a:rPr lang="ja-JP" altLang="en-US" b="1" smtClean="0"/>
              <a:t>＿＿＿＿＿＿</a:t>
            </a:r>
            <a:r>
              <a:rPr lang="ja-JP" altLang="en-US" smtClean="0"/>
              <a:t>が必要である</a:t>
            </a:r>
          </a:p>
          <a:p>
            <a:pPr lvl="2" eaLnBrk="1" hangingPunct="1">
              <a:lnSpc>
                <a:spcPct val="90000"/>
              </a:lnSpc>
            </a:pPr>
            <a:r>
              <a:rPr lang="ja-JP" altLang="en-US" smtClean="0"/>
              <a:t>人事制度の差別性が裁判で争われる場合，職務分析がおこなわれていなければ会社が敗訴する</a:t>
            </a:r>
          </a:p>
          <a:p>
            <a:pPr lvl="2" eaLnBrk="1" hangingPunct="1">
              <a:lnSpc>
                <a:spcPct val="90000"/>
              </a:lnSpc>
            </a:pPr>
            <a:r>
              <a:rPr lang="ja-JP" altLang="en-US" smtClean="0"/>
              <a:t>「査定はしょせん主観」とはみなされていない</a:t>
            </a:r>
          </a:p>
          <a:p>
            <a:pPr lvl="1" eaLnBrk="1" hangingPunct="1">
              <a:lnSpc>
                <a:spcPct val="90000"/>
              </a:lnSpc>
            </a:pPr>
            <a:r>
              <a:rPr lang="ja-JP" altLang="en-US" smtClean="0"/>
              <a:t>査定結果は通知され，通知した事実が文書で確認される</a:t>
            </a:r>
          </a:p>
          <a:p>
            <a:pPr lvl="2" eaLnBrk="1" hangingPunct="1">
              <a:lnSpc>
                <a:spcPct val="90000"/>
              </a:lnSpc>
            </a:pPr>
            <a:r>
              <a:rPr lang="ja-JP" altLang="en-US" smtClean="0"/>
              <a:t>通知したことの本人確認サインがなければ，訴訟で会社が不利となる</a:t>
            </a:r>
          </a:p>
        </p:txBody>
      </p:sp>
      <p:sp>
        <p:nvSpPr>
          <p:cNvPr id="38916"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A14EA95-1BEE-473A-83C7-354F27206D51}" type="slidenum">
              <a:rPr kumimoji="0" lang="en-US" altLang="ja-JP" smtClean="0"/>
              <a:pPr eaLnBrk="1" hangingPunct="1"/>
              <a:t>24</a:t>
            </a:fld>
            <a:endParaRPr kumimoji="0" lang="en-US" altLang="ja-JP"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04813"/>
            <a:ext cx="8362950" cy="1008062"/>
          </a:xfrm>
        </p:spPr>
        <p:txBody>
          <a:bodyPr>
            <a:normAutofit fontScale="90000"/>
          </a:bodyPr>
          <a:lstStyle/>
          <a:p>
            <a:pPr eaLnBrk="1" hangingPunct="1">
              <a:defRPr/>
            </a:pPr>
            <a:r>
              <a:rPr lang="ja-JP" altLang="en-US" sz="4000" dirty="0" smtClean="0"/>
              <a:t>日本における職務給導入の試みと挫折</a:t>
            </a:r>
          </a:p>
        </p:txBody>
      </p:sp>
      <p:sp>
        <p:nvSpPr>
          <p:cNvPr id="39939" name="Rectangle 3"/>
          <p:cNvSpPr>
            <a:spLocks noGrp="1" noChangeArrowheads="1"/>
          </p:cNvSpPr>
          <p:nvPr>
            <p:ph idx="1"/>
          </p:nvPr>
        </p:nvSpPr>
        <p:spPr bwMode="auto">
          <a:xfrm>
            <a:off x="457200" y="1268413"/>
            <a:ext cx="8229600"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1950</a:t>
            </a:r>
            <a:r>
              <a:rPr lang="ja-JP" altLang="en-US" smtClean="0"/>
              <a:t>年代半ばから</a:t>
            </a:r>
            <a:r>
              <a:rPr lang="en-US" altLang="ja-JP" smtClean="0"/>
              <a:t>60</a:t>
            </a:r>
            <a:r>
              <a:rPr lang="ja-JP" altLang="en-US" smtClean="0"/>
              <a:t>年代前半にかけて導入を試みるもあまり定着せず</a:t>
            </a:r>
          </a:p>
          <a:p>
            <a:pPr eaLnBrk="1" hangingPunct="1"/>
            <a:r>
              <a:rPr lang="ja-JP" altLang="en-US" smtClean="0"/>
              <a:t>日本における慣行・規範との矛盾</a:t>
            </a:r>
          </a:p>
          <a:p>
            <a:pPr lvl="1" eaLnBrk="1" hangingPunct="1"/>
            <a:r>
              <a:rPr lang="ja-JP" altLang="en-US" smtClean="0"/>
              <a:t>職務の境界が明確でない上にしばしば変動する</a:t>
            </a:r>
          </a:p>
          <a:p>
            <a:pPr lvl="1" eaLnBrk="1" hangingPunct="1"/>
            <a:r>
              <a:rPr lang="ja-JP" altLang="en-US" smtClean="0"/>
              <a:t>勤続に伴う昇給・昇進があるべきとする生活給規範が職務給では否定される</a:t>
            </a:r>
          </a:p>
          <a:p>
            <a:pPr lvl="2" eaLnBrk="1" hangingPunct="1"/>
            <a:r>
              <a:rPr lang="ja-JP" altLang="en-US" smtClean="0"/>
              <a:t>単一レート職務給では，職務が高い評価のものに変わらなければ昇給できない</a:t>
            </a:r>
          </a:p>
          <a:p>
            <a:pPr lvl="2" eaLnBrk="1" hangingPunct="1"/>
            <a:r>
              <a:rPr lang="ja-JP" altLang="en-US" smtClean="0"/>
              <a:t>職務給では</a:t>
            </a:r>
            <a:r>
              <a:rPr lang="ja-JP" altLang="en-US" b="1" smtClean="0"/>
              <a:t>＿＿＿＿＿＿＿＿＿＿＿＿＿＿＿＿</a:t>
            </a:r>
            <a:r>
              <a:rPr lang="ja-JP" altLang="en-US" smtClean="0"/>
              <a:t>，上に空きがなければ昇級（職務のランクが上がること）と昇給ができない</a:t>
            </a:r>
          </a:p>
          <a:p>
            <a:pPr lvl="2" eaLnBrk="1" hangingPunct="1"/>
            <a:endParaRPr lang="en-US" altLang="ja-JP" smtClean="0"/>
          </a:p>
        </p:txBody>
      </p:sp>
      <p:sp>
        <p:nvSpPr>
          <p:cNvPr id="39940"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78E2F76-11A7-480F-959D-9DB1009BEE6A}" type="slidenum">
              <a:rPr kumimoji="0" lang="en-US" altLang="ja-JP" smtClean="0"/>
              <a:pPr eaLnBrk="1" hangingPunct="1"/>
              <a:t>25</a:t>
            </a:fld>
            <a:endParaRPr kumimoji="0" lang="en-US" altLang="ja-JP"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539750" y="2565400"/>
            <a:ext cx="7777163"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4-3</a:t>
            </a:r>
            <a:r>
              <a:rPr lang="ja-JP" altLang="en-US" smtClean="0"/>
              <a:t>　能力主義管理と職能資格制度</a:t>
            </a:r>
          </a:p>
        </p:txBody>
      </p:sp>
      <p:sp>
        <p:nvSpPr>
          <p:cNvPr id="40963"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70B8787E-CEBF-4ED6-B189-A522F9A8834F}" type="slidenum">
              <a:rPr kumimoji="0" lang="en-US" altLang="ja-JP" smtClean="0"/>
              <a:pPr eaLnBrk="1" hangingPunct="1"/>
              <a:t>26</a:t>
            </a:fld>
            <a:endParaRPr kumimoji="0" lang="en-US" altLang="ja-JP"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bwMode="auto">
          <a:xfrm>
            <a:off x="323850" y="1989138"/>
            <a:ext cx="8243888" cy="23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11313" indent="-1611313" eaLnBrk="1" hangingPunct="1"/>
            <a:r>
              <a:rPr lang="en-US" altLang="ja-JP" smtClean="0"/>
              <a:t>4-3-1</a:t>
            </a:r>
            <a:r>
              <a:rPr lang="ja-JP" altLang="en-US" smtClean="0"/>
              <a:t>　 能力主義管理と職能資格制度のしくみ</a:t>
            </a:r>
          </a:p>
        </p:txBody>
      </p:sp>
      <p:sp>
        <p:nvSpPr>
          <p:cNvPr id="41987"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803695F-5ACB-457B-87F6-4CDB5FFFBDE8}" type="slidenum">
              <a:rPr kumimoji="0" lang="en-US" altLang="ja-JP" smtClean="0"/>
              <a:pPr eaLnBrk="1" hangingPunct="1"/>
              <a:t>27</a:t>
            </a:fld>
            <a:endParaRPr kumimoji="0" lang="en-US" altLang="ja-JP"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68313" y="333375"/>
            <a:ext cx="7543800" cy="114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能力主義管理の謎（１）</a:t>
            </a:r>
          </a:p>
        </p:txBody>
      </p:sp>
      <p:sp>
        <p:nvSpPr>
          <p:cNvPr id="43011" name="Rectangle 3"/>
          <p:cNvSpPr>
            <a:spLocks noGrp="1" noChangeArrowheads="1"/>
          </p:cNvSpPr>
          <p:nvPr>
            <p:ph idx="1"/>
          </p:nvPr>
        </p:nvSpPr>
        <p:spPr bwMode="auto">
          <a:xfrm>
            <a:off x="457200" y="1484313"/>
            <a:ext cx="8229600"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800" smtClean="0"/>
              <a:t>日本の大企業は，</a:t>
            </a:r>
            <a:r>
              <a:rPr lang="en-US" altLang="ja-JP" sz="2800" smtClean="0"/>
              <a:t>1960</a:t>
            </a:r>
            <a:r>
              <a:rPr lang="ja-JP" altLang="en-US" sz="2800" smtClean="0"/>
              <a:t>年代後半以後，盛んに能力主義管理を導入した。すでに人事制度はかなりの程度能力主義になっている。</a:t>
            </a:r>
          </a:p>
          <a:p>
            <a:pPr eaLnBrk="1" hangingPunct="1">
              <a:lnSpc>
                <a:spcPct val="90000"/>
              </a:lnSpc>
            </a:pPr>
            <a:r>
              <a:rPr lang="ja-JP" altLang="en-US" sz="2800" smtClean="0"/>
              <a:t>にもかかわらず，</a:t>
            </a:r>
            <a:r>
              <a:rPr lang="en-US" altLang="ja-JP" sz="2800" smtClean="0"/>
              <a:t>1990</a:t>
            </a:r>
            <a:r>
              <a:rPr lang="ja-JP" altLang="en-US" sz="2800" smtClean="0"/>
              <a:t>年代以後，日本の人事制度は「</a:t>
            </a:r>
            <a:r>
              <a:rPr lang="ja-JP" altLang="en-US" sz="2800" u="sng" smtClean="0"/>
              <a:t>　　　　　＿　　</a:t>
            </a:r>
            <a:r>
              <a:rPr lang="ja-JP" altLang="en-US" sz="2800" smtClean="0"/>
              <a:t>である」（からだめだ</a:t>
            </a:r>
            <a:r>
              <a:rPr lang="en-US" altLang="ja-JP" sz="2800" smtClean="0"/>
              <a:t>or</a:t>
            </a:r>
            <a:r>
              <a:rPr lang="ja-JP" altLang="en-US" sz="2800" smtClean="0"/>
              <a:t>からよい）と評価されている。なぜなのか？</a:t>
            </a:r>
          </a:p>
          <a:p>
            <a:pPr eaLnBrk="1" hangingPunct="1">
              <a:lnSpc>
                <a:spcPct val="90000"/>
              </a:lnSpc>
            </a:pPr>
            <a:r>
              <a:rPr lang="ja-JP" altLang="en-US" sz="2800" smtClean="0"/>
              <a:t>もし，「制度は能力主義，実態は</a:t>
            </a:r>
            <a:r>
              <a:rPr lang="ja-JP" altLang="en-US" sz="2800" u="sng" smtClean="0"/>
              <a:t>　＿　　　　　　</a:t>
            </a:r>
            <a:r>
              <a:rPr lang="ja-JP" altLang="en-US" sz="2800" smtClean="0"/>
              <a:t>」ということが起こったならば，それはなぜか？</a:t>
            </a:r>
          </a:p>
          <a:p>
            <a:pPr eaLnBrk="1" hangingPunct="1">
              <a:lnSpc>
                <a:spcPct val="90000"/>
              </a:lnSpc>
            </a:pPr>
            <a:r>
              <a:rPr lang="ja-JP" altLang="en-US" sz="2800" u="sng" smtClean="0"/>
              <a:t>＿＿＿＿＿</a:t>
            </a:r>
            <a:r>
              <a:rPr lang="ja-JP" altLang="en-US" sz="2800" smtClean="0"/>
              <a:t>がなかなか変化しない理由は何か。それが今も存在し続けているならば，仮に制度だけ「能力主義」または「成果主義」にしても，そのとおりに機能するのだろうか？</a:t>
            </a:r>
          </a:p>
        </p:txBody>
      </p:sp>
      <p:sp>
        <p:nvSpPr>
          <p:cNvPr id="43012"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529CE6BC-5075-445C-B89B-88E63DD127A7}" type="slidenum">
              <a:rPr kumimoji="0" lang="en-US" altLang="ja-JP" smtClean="0"/>
              <a:pPr eaLnBrk="1" hangingPunct="1"/>
              <a:t>28</a:t>
            </a:fld>
            <a:endParaRPr kumimoji="0" lang="en-US" altLang="ja-JP"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457200"/>
            <a:ext cx="8229600" cy="1027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能力主義管理の謎（２）</a:t>
            </a:r>
          </a:p>
        </p:txBody>
      </p:sp>
      <p:sp>
        <p:nvSpPr>
          <p:cNvPr id="44035" name="Rectangle 3"/>
          <p:cNvSpPr>
            <a:spLocks noGrp="1" noChangeArrowheads="1"/>
          </p:cNvSpPr>
          <p:nvPr>
            <p:ph idx="1"/>
          </p:nvPr>
        </p:nvSpPr>
        <p:spPr bwMode="auto">
          <a:xfrm>
            <a:off x="395288" y="1719263"/>
            <a:ext cx="8291512" cy="4878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t>日本の年功的処遇をめぐる対立したイメージは，なぜ生じるのか。どちらかが間違っているのか，それともどちらもある条件のもとでは妥当するのか。それはどのような条件で，対立したイメージはどのような関係にあるのか</a:t>
            </a:r>
          </a:p>
          <a:p>
            <a:pPr lvl="1" eaLnBrk="1" hangingPunct="1"/>
            <a:r>
              <a:rPr lang="ja-JP" altLang="en-US" sz="2400" smtClean="0"/>
              <a:t>競争不在で能力・成果向上へのインセンティブがない？</a:t>
            </a:r>
          </a:p>
          <a:p>
            <a:pPr lvl="1" eaLnBrk="1" hangingPunct="1"/>
            <a:r>
              <a:rPr lang="ja-JP" altLang="en-US" sz="2400" smtClean="0"/>
              <a:t>過労死を招くほど激しい競争に追い立てられている？</a:t>
            </a:r>
            <a:endParaRPr lang="en-US" altLang="ja-JP" sz="2400" smtClean="0"/>
          </a:p>
          <a:p>
            <a:pPr lvl="1" eaLnBrk="1" hangingPunct="1"/>
            <a:r>
              <a:rPr lang="ja-JP" altLang="en-US" sz="2400" smtClean="0"/>
              <a:t>労働市場に流動性が不足しているから非効率？</a:t>
            </a:r>
          </a:p>
          <a:p>
            <a:pPr lvl="1" eaLnBrk="1" hangingPunct="1"/>
            <a:r>
              <a:rPr lang="ja-JP" altLang="en-US" sz="2400" smtClean="0"/>
              <a:t>長期雇用関係があるからこそ技能が蓄積されて効率が上がる？</a:t>
            </a:r>
          </a:p>
          <a:p>
            <a:pPr lvl="1" eaLnBrk="1" hangingPunct="1"/>
            <a:endParaRPr lang="ja-JP" altLang="en-US" sz="2400" smtClean="0"/>
          </a:p>
          <a:p>
            <a:pPr lvl="1" eaLnBrk="1" hangingPunct="1"/>
            <a:endParaRPr lang="en-US" altLang="ja-JP" sz="2400" smtClean="0"/>
          </a:p>
        </p:txBody>
      </p:sp>
      <p:sp>
        <p:nvSpPr>
          <p:cNvPr id="4403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F6487A9-CF9B-4C3F-A5E4-1616F049742C}" type="slidenum">
              <a:rPr kumimoji="0" lang="en-US" altLang="ja-JP" smtClean="0"/>
              <a:pPr eaLnBrk="1" hangingPunct="1"/>
              <a:t>29</a:t>
            </a:fld>
            <a:endParaRPr kumimoji="0" lang="en-US" altLang="ja-JP"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本章の構成</a:t>
            </a:r>
          </a:p>
        </p:txBody>
      </p:sp>
      <p:sp>
        <p:nvSpPr>
          <p:cNvPr id="1843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4-1</a:t>
            </a:r>
            <a:r>
              <a:rPr lang="ja-JP" altLang="en-US" smtClean="0"/>
              <a:t>　年功序列の問題性</a:t>
            </a:r>
          </a:p>
          <a:p>
            <a:pPr eaLnBrk="1" hangingPunct="1"/>
            <a:r>
              <a:rPr lang="en-US" altLang="ja-JP" smtClean="0"/>
              <a:t>4-2</a:t>
            </a:r>
            <a:r>
              <a:rPr lang="ja-JP" altLang="en-US" smtClean="0"/>
              <a:t>　生活給としての電産型賃金と職務給導入の挫折</a:t>
            </a:r>
          </a:p>
          <a:p>
            <a:pPr eaLnBrk="1" hangingPunct="1"/>
            <a:r>
              <a:rPr lang="en-US" altLang="ja-JP" smtClean="0"/>
              <a:t>4-3</a:t>
            </a:r>
            <a:r>
              <a:rPr lang="ja-JP" altLang="en-US" smtClean="0"/>
              <a:t>　能力主義管理と職能資格制度</a:t>
            </a:r>
            <a:endParaRPr lang="en-US" altLang="ja-JP" smtClean="0"/>
          </a:p>
          <a:p>
            <a:pPr eaLnBrk="1" hangingPunct="1"/>
            <a:r>
              <a:rPr lang="en-US" altLang="ja-JP" smtClean="0"/>
              <a:t>4-4</a:t>
            </a:r>
            <a:r>
              <a:rPr lang="ja-JP" altLang="en-US" smtClean="0"/>
              <a:t>　能力主義管理の年功的運用の行き詰まり</a:t>
            </a:r>
            <a:endParaRPr lang="en-US" altLang="ja-JP" smtClean="0"/>
          </a:p>
          <a:p>
            <a:pPr eaLnBrk="1" hangingPunct="1"/>
            <a:r>
              <a:rPr lang="en-US" altLang="ja-JP" smtClean="0"/>
              <a:t>4-5</a:t>
            </a:r>
            <a:r>
              <a:rPr lang="ja-JP" altLang="en-US" smtClean="0"/>
              <a:t>　成果主義管理（職務の成果給）：改革の試みとその問題点</a:t>
            </a:r>
            <a:endParaRPr lang="en-US" altLang="ja-JP" smtClean="0"/>
          </a:p>
          <a:p>
            <a:pPr eaLnBrk="1" hangingPunct="1"/>
            <a:r>
              <a:rPr lang="en-US" altLang="ja-JP" smtClean="0"/>
              <a:t>4-6</a:t>
            </a:r>
            <a:r>
              <a:rPr lang="ja-JP" altLang="en-US" smtClean="0"/>
              <a:t>　小括</a:t>
            </a:r>
          </a:p>
        </p:txBody>
      </p:sp>
      <p:sp>
        <p:nvSpPr>
          <p:cNvPr id="1843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D0D68FC-BFF6-426C-89C4-D0E6247519FA}" type="slidenum">
              <a:rPr kumimoji="0" lang="en-US" altLang="ja-JP" smtClean="0"/>
              <a:pPr eaLnBrk="1" hangingPunct="1"/>
              <a:t>3</a:t>
            </a:fld>
            <a:endParaRPr kumimoji="0" lang="en-US" altLang="ja-JP"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404813"/>
            <a:ext cx="8507413"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職能資格制度による能力主義管理</a:t>
            </a:r>
          </a:p>
        </p:txBody>
      </p:sp>
      <p:sp>
        <p:nvSpPr>
          <p:cNvPr id="33795" name="Rectangle 3"/>
          <p:cNvSpPr>
            <a:spLocks noGrp="1" noChangeArrowheads="1"/>
          </p:cNvSpPr>
          <p:nvPr>
            <p:ph idx="1"/>
          </p:nvPr>
        </p:nvSpPr>
        <p:spPr>
          <a:xfrm>
            <a:off x="457200" y="1628775"/>
            <a:ext cx="8229600" cy="4895850"/>
          </a:xfrm>
        </p:spPr>
        <p:txBody>
          <a:bodyPr>
            <a:normAutofit fontScale="92500"/>
          </a:bodyPr>
          <a:lstStyle/>
          <a:p>
            <a:pPr eaLnBrk="1" hangingPunct="1">
              <a:buFont typeface="Arial" charset="0"/>
              <a:buChar char="•"/>
              <a:defRPr/>
            </a:pPr>
            <a:r>
              <a:rPr lang="ja-JP" altLang="en-US" sz="2800" dirty="0" smtClean="0"/>
              <a:t>職務ではなく，</a:t>
            </a:r>
            <a:r>
              <a:rPr lang="ja-JP" altLang="en-US" sz="2800" b="1" dirty="0" smtClean="0"/>
              <a:t>＿＿＿＿＿＿＿＿</a:t>
            </a:r>
            <a:r>
              <a:rPr lang="ja-JP" altLang="en-US" sz="2800" dirty="0" smtClean="0"/>
              <a:t>の相対価値を測定</a:t>
            </a:r>
          </a:p>
          <a:p>
            <a:pPr eaLnBrk="1" hangingPunct="1">
              <a:buFont typeface="Arial" charset="0"/>
              <a:buChar char="•"/>
              <a:defRPr/>
            </a:pPr>
            <a:r>
              <a:rPr lang="ja-JP" altLang="en-US" sz="2800" dirty="0" smtClean="0"/>
              <a:t>職務分析・記述・分類を行う（職務給と同じ）</a:t>
            </a:r>
          </a:p>
          <a:p>
            <a:pPr eaLnBrk="1" hangingPunct="1">
              <a:buFont typeface="Arial" charset="0"/>
              <a:buChar char="•"/>
              <a:defRPr/>
            </a:pPr>
            <a:r>
              <a:rPr lang="ja-JP" altLang="en-US" sz="2800" dirty="0" smtClean="0"/>
              <a:t>必要な</a:t>
            </a:r>
            <a:r>
              <a:rPr lang="ja-JP" altLang="en-US" sz="2800" b="1" dirty="0" smtClean="0"/>
              <a:t>＿＿＿＿＿＿＿＿</a:t>
            </a:r>
            <a:r>
              <a:rPr lang="ja-JP" altLang="en-US" sz="2800" dirty="0" smtClean="0"/>
              <a:t>の程度を職能資格の序列に表現し，社員ひとり一人を格付けする（図表</a:t>
            </a:r>
            <a:r>
              <a:rPr lang="en-US" altLang="ja-JP" sz="2800" dirty="0" smtClean="0"/>
              <a:t>4-3</a:t>
            </a:r>
            <a:r>
              <a:rPr lang="ja-JP" altLang="en-US" sz="2800" dirty="0" smtClean="0"/>
              <a:t>）</a:t>
            </a:r>
          </a:p>
          <a:p>
            <a:pPr eaLnBrk="1" hangingPunct="1">
              <a:buFont typeface="Arial" charset="0"/>
              <a:buChar char="•"/>
              <a:defRPr/>
            </a:pPr>
            <a:r>
              <a:rPr lang="ja-JP" altLang="en-US" sz="2800" dirty="0" smtClean="0"/>
              <a:t>職能資格のランクは，職務横断的に決められる</a:t>
            </a:r>
          </a:p>
          <a:p>
            <a:pPr lvl="1" eaLnBrk="1" hangingPunct="1">
              <a:buFont typeface="Arial" charset="0"/>
              <a:buChar char="–"/>
              <a:defRPr/>
            </a:pPr>
            <a:r>
              <a:rPr lang="ja-JP" altLang="en-US" sz="2400" dirty="0" smtClean="0"/>
              <a:t>入社時のランク，平均的な到達ランクは，学歴や職種（ブルーとホワイト）によって異なる</a:t>
            </a:r>
          </a:p>
          <a:p>
            <a:pPr eaLnBrk="1" hangingPunct="1">
              <a:buFont typeface="Arial" charset="0"/>
              <a:buChar char="•"/>
              <a:defRPr/>
            </a:pPr>
            <a:r>
              <a:rPr lang="ja-JP" altLang="en-US" sz="2800" dirty="0" smtClean="0"/>
              <a:t>資格によって職能給を決定する</a:t>
            </a:r>
          </a:p>
          <a:p>
            <a:pPr eaLnBrk="1" hangingPunct="1">
              <a:buFont typeface="Arial" charset="0"/>
              <a:buChar char="•"/>
              <a:defRPr/>
            </a:pPr>
            <a:r>
              <a:rPr lang="ja-JP" altLang="en-US" sz="2800" dirty="0" smtClean="0"/>
              <a:t>資格と職位（役職）をリンクさせる</a:t>
            </a:r>
            <a:endParaRPr lang="en-US" altLang="ja-JP" sz="2800" dirty="0" smtClean="0"/>
          </a:p>
          <a:p>
            <a:pPr eaLnBrk="1" hangingPunct="1">
              <a:buFont typeface="Arial" charset="0"/>
              <a:buChar char="•"/>
              <a:defRPr/>
            </a:pPr>
            <a:r>
              <a:rPr lang="ja-JP" altLang="en-US" sz="2800" u="sng" dirty="0" smtClean="0"/>
              <a:t>仕事←能力・人</a:t>
            </a:r>
            <a:r>
              <a:rPr lang="ja-JP" altLang="en-US" sz="2800" dirty="0" smtClean="0"/>
              <a:t>＝賃金</a:t>
            </a:r>
          </a:p>
          <a:p>
            <a:pPr eaLnBrk="1" hangingPunct="1">
              <a:buFont typeface="Arial" charset="0"/>
              <a:buChar char="•"/>
              <a:defRPr/>
            </a:pPr>
            <a:endParaRPr lang="ja-JP" altLang="en-US" sz="2800" dirty="0" smtClean="0"/>
          </a:p>
        </p:txBody>
      </p:sp>
      <p:sp>
        <p:nvSpPr>
          <p:cNvPr id="4506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5B0AC1B-8758-4109-98FF-1D28E6ED08B6}" type="slidenum">
              <a:rPr kumimoji="0" lang="en-US" altLang="ja-JP" smtClean="0"/>
              <a:pPr eaLnBrk="1" hangingPunct="1"/>
              <a:t>30</a:t>
            </a:fld>
            <a:endParaRPr kumimoji="0" lang="en-US" altLang="ja-JP"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457200" y="404813"/>
            <a:ext cx="8435975"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職能資格制度における昇給・昇格・昇進（１）</a:t>
            </a:r>
          </a:p>
        </p:txBody>
      </p:sp>
      <p:sp>
        <p:nvSpPr>
          <p:cNvPr id="46083" name="Rectangle 3"/>
          <p:cNvSpPr>
            <a:spLocks noGrp="1" noChangeArrowheads="1"/>
          </p:cNvSpPr>
          <p:nvPr>
            <p:ph type="body" sz="half" idx="1"/>
          </p:nvPr>
        </p:nvSpPr>
        <p:spPr bwMode="auto">
          <a:xfrm>
            <a:off x="395288" y="1700213"/>
            <a:ext cx="8075612" cy="5157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mtClean="0"/>
              <a:t>資格と職位（役職）</a:t>
            </a:r>
          </a:p>
          <a:p>
            <a:pPr lvl="1" eaLnBrk="1" hangingPunct="1">
              <a:lnSpc>
                <a:spcPct val="90000"/>
              </a:lnSpc>
            </a:pPr>
            <a:r>
              <a:rPr lang="ja-JP" altLang="en-US" smtClean="0"/>
              <a:t>資格：職務遂行能力のランク：これに職能給がつく（基本的な給与決定要因）</a:t>
            </a:r>
          </a:p>
          <a:p>
            <a:pPr lvl="1" eaLnBrk="1" hangingPunct="1">
              <a:lnSpc>
                <a:spcPct val="90000"/>
              </a:lnSpc>
            </a:pPr>
            <a:r>
              <a:rPr lang="ja-JP" altLang="en-US" smtClean="0"/>
              <a:t>職位（役職）：係長，課長など職務上の指揮命令系統の地位（役職手当がつく場合もあるが，基本的な給与決定要因ではない）</a:t>
            </a:r>
          </a:p>
          <a:p>
            <a:pPr eaLnBrk="1" hangingPunct="1">
              <a:lnSpc>
                <a:spcPct val="90000"/>
              </a:lnSpc>
            </a:pPr>
            <a:r>
              <a:rPr lang="ja-JP" altLang="en-US" smtClean="0"/>
              <a:t>昇給・昇格・昇進</a:t>
            </a:r>
          </a:p>
          <a:p>
            <a:pPr lvl="1" eaLnBrk="1" hangingPunct="1">
              <a:lnSpc>
                <a:spcPct val="90000"/>
              </a:lnSpc>
            </a:pPr>
            <a:r>
              <a:rPr lang="ja-JP" altLang="en-US" smtClean="0"/>
              <a:t>昇給：理由を問わず給料が上がること</a:t>
            </a:r>
          </a:p>
          <a:p>
            <a:pPr lvl="1" eaLnBrk="1" hangingPunct="1">
              <a:lnSpc>
                <a:spcPct val="90000"/>
              </a:lnSpc>
            </a:pPr>
            <a:r>
              <a:rPr lang="ja-JP" altLang="en-US" smtClean="0"/>
              <a:t>昇格：資格の上級への移動→職能給が昇給する</a:t>
            </a:r>
          </a:p>
          <a:p>
            <a:pPr lvl="1" eaLnBrk="1" hangingPunct="1">
              <a:lnSpc>
                <a:spcPct val="90000"/>
              </a:lnSpc>
            </a:pPr>
            <a:r>
              <a:rPr lang="ja-JP" altLang="en-US" smtClean="0"/>
              <a:t>昇進：職位（役職）の上級への移動</a:t>
            </a:r>
          </a:p>
        </p:txBody>
      </p:sp>
      <p:sp>
        <p:nvSpPr>
          <p:cNvPr id="4608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5180C4CA-C9CB-4811-8A2D-D516A3B3868E}" type="slidenum">
              <a:rPr kumimoji="0" lang="en-US" altLang="ja-JP" smtClean="0"/>
              <a:pPr eaLnBrk="1" hangingPunct="1"/>
              <a:t>31</a:t>
            </a:fld>
            <a:endParaRPr kumimoji="0" lang="en-US" altLang="ja-JP"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404813"/>
            <a:ext cx="8435975"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職能資格制度における昇給・昇格・昇進（２）</a:t>
            </a:r>
          </a:p>
        </p:txBody>
      </p:sp>
      <p:sp>
        <p:nvSpPr>
          <p:cNvPr id="48131" name="Rectangle 3"/>
          <p:cNvSpPr>
            <a:spLocks noGrp="1" noChangeArrowheads="1"/>
          </p:cNvSpPr>
          <p:nvPr>
            <p:ph idx="1"/>
          </p:nvPr>
        </p:nvSpPr>
        <p:spPr bwMode="auto">
          <a:xfrm>
            <a:off x="395288" y="1700213"/>
            <a:ext cx="8291512" cy="4968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buFont typeface="Arial" charset="0"/>
              <a:buChar char="•"/>
              <a:defRPr/>
            </a:pPr>
            <a:r>
              <a:rPr lang="ja-JP" altLang="en-US" sz="2800" dirty="0" smtClean="0"/>
              <a:t>一定の能力要件を満たせば昇格・昇給できる（図表</a:t>
            </a:r>
            <a:r>
              <a:rPr lang="en-US" altLang="ja-JP" sz="2800" dirty="0" smtClean="0"/>
              <a:t>4-4</a:t>
            </a:r>
            <a:r>
              <a:rPr lang="ja-JP" altLang="en-US" sz="2800" dirty="0" smtClean="0"/>
              <a:t>）</a:t>
            </a:r>
          </a:p>
          <a:p>
            <a:pPr eaLnBrk="1" hangingPunct="1">
              <a:buFont typeface="Arial" charset="0"/>
              <a:buChar char="•"/>
              <a:defRPr/>
            </a:pPr>
            <a:r>
              <a:rPr lang="ja-JP" altLang="en-US" sz="2800" dirty="0" smtClean="0"/>
              <a:t>資格と職位（役職）は対応しているが，１対１ではないことが多かった（図表</a:t>
            </a:r>
            <a:r>
              <a:rPr lang="en-US" altLang="ja-JP" sz="2800" dirty="0" smtClean="0"/>
              <a:t>4-5</a:t>
            </a:r>
            <a:r>
              <a:rPr lang="ja-JP" altLang="en-US" sz="2800" dirty="0" smtClean="0"/>
              <a:t>）</a:t>
            </a:r>
          </a:p>
          <a:p>
            <a:pPr lvl="1" eaLnBrk="1" hangingPunct="1">
              <a:buFont typeface="Arial" charset="0"/>
              <a:buChar char="–"/>
              <a:defRPr/>
            </a:pPr>
            <a:r>
              <a:rPr lang="ja-JP" altLang="en-US" sz="2400" dirty="0" smtClean="0"/>
              <a:t>職位（役職）の定員は，職務遂行のあり方から限られてくる</a:t>
            </a:r>
          </a:p>
          <a:p>
            <a:pPr lvl="1" eaLnBrk="1" hangingPunct="1">
              <a:buFont typeface="Arial" charset="0"/>
              <a:buChar char="–"/>
              <a:defRPr/>
            </a:pPr>
            <a:r>
              <a:rPr lang="ja-JP" altLang="en-US" sz="2400" dirty="0" smtClean="0"/>
              <a:t>資格の定員は定められることが望ましいとされたが，絶対評価の方が定義上合理的だし，実務上も柔軟にできる</a:t>
            </a:r>
          </a:p>
          <a:p>
            <a:pPr eaLnBrk="1" hangingPunct="1">
              <a:buFont typeface="Arial" charset="0"/>
              <a:buChar char="•"/>
              <a:defRPr/>
            </a:pPr>
            <a:r>
              <a:rPr lang="ja-JP" altLang="en-US" sz="2800" dirty="0" smtClean="0"/>
              <a:t>職務給を困難にした</a:t>
            </a:r>
            <a:r>
              <a:rPr lang="ja-JP" altLang="en-US" sz="2800" u="sng" dirty="0" smtClean="0"/>
              <a:t>昇進</a:t>
            </a:r>
            <a:r>
              <a:rPr lang="ja-JP" altLang="en-US" sz="2800" dirty="0" smtClean="0"/>
              <a:t>・昇給頭打ち問題の解決</a:t>
            </a:r>
          </a:p>
          <a:p>
            <a:pPr lvl="1" eaLnBrk="1" hangingPunct="1">
              <a:buFont typeface="Arial" charset="0"/>
              <a:buChar char="–"/>
              <a:defRPr/>
            </a:pPr>
            <a:r>
              <a:rPr lang="ja-JP" altLang="en-US" sz="2400" dirty="0" smtClean="0"/>
              <a:t>能力要件を満たせば</a:t>
            </a:r>
            <a:r>
              <a:rPr lang="ja-JP" altLang="en-US" sz="2400" u="sng" dirty="0" smtClean="0"/>
              <a:t>昇格</a:t>
            </a:r>
            <a:r>
              <a:rPr lang="ja-JP" altLang="en-US" sz="2400" dirty="0" smtClean="0"/>
              <a:t>・昇給できる</a:t>
            </a:r>
          </a:p>
          <a:p>
            <a:pPr lvl="1" eaLnBrk="1" hangingPunct="1">
              <a:buFont typeface="Arial" charset="0"/>
              <a:buChar char="–"/>
              <a:defRPr/>
            </a:pPr>
            <a:r>
              <a:rPr lang="ja-JP" altLang="en-US" sz="2400" dirty="0" smtClean="0"/>
              <a:t>この解決のため，資格等級毎の定員はあいまい（または柔軟）にされることが多かった</a:t>
            </a:r>
          </a:p>
          <a:p>
            <a:pPr lvl="1" eaLnBrk="1" hangingPunct="1">
              <a:lnSpc>
                <a:spcPct val="90000"/>
              </a:lnSpc>
              <a:buFont typeface="Wingdings" pitchFamily="2" charset="2"/>
              <a:buNone/>
              <a:defRPr/>
            </a:pPr>
            <a:endParaRPr lang="en-US" altLang="ja-JP" sz="2400" dirty="0" smtClean="0"/>
          </a:p>
        </p:txBody>
      </p:sp>
      <p:sp>
        <p:nvSpPr>
          <p:cNvPr id="4710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BFF40D0-A2BF-46BF-926D-8363B3B2A6F0}" type="slidenum">
              <a:rPr kumimoji="0" lang="en-US" altLang="ja-JP" smtClean="0"/>
              <a:pPr eaLnBrk="1" hangingPunct="1"/>
              <a:t>32</a:t>
            </a:fld>
            <a:endParaRPr kumimoji="0" lang="en-US" altLang="ja-JP"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404813"/>
            <a:ext cx="8075613"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職能資格制度における昇給・昇格・昇進（３）</a:t>
            </a:r>
          </a:p>
        </p:txBody>
      </p:sp>
      <p:sp>
        <p:nvSpPr>
          <p:cNvPr id="48131" name="Rectangle 3"/>
          <p:cNvSpPr>
            <a:spLocks noGrp="1" noChangeArrowheads="1"/>
          </p:cNvSpPr>
          <p:nvPr>
            <p:ph idx="1"/>
          </p:nvPr>
        </p:nvSpPr>
        <p:spPr bwMode="auto">
          <a:xfrm>
            <a:off x="250825" y="1557338"/>
            <a:ext cx="8713788"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t>「</a:t>
            </a:r>
            <a:r>
              <a:rPr lang="ja-JP" altLang="en-US" sz="2800" u="sng" smtClean="0"/>
              <a:t>仕事←能力・人</a:t>
            </a:r>
            <a:r>
              <a:rPr lang="ja-JP" altLang="en-US" sz="2800" smtClean="0"/>
              <a:t>＝賃金」範式に潜む問題</a:t>
            </a:r>
          </a:p>
          <a:p>
            <a:pPr lvl="1" eaLnBrk="1" hangingPunct="1"/>
            <a:r>
              <a:rPr lang="ja-JP" altLang="en-US" sz="2400" smtClean="0"/>
              <a:t>仕事</a:t>
            </a:r>
            <a:r>
              <a:rPr lang="en-US" altLang="ja-JP" sz="2400" smtClean="0"/>
              <a:t>(</a:t>
            </a:r>
            <a:r>
              <a:rPr lang="ja-JP" altLang="en-US" sz="2400" smtClean="0"/>
              <a:t>職務</a:t>
            </a:r>
            <a:r>
              <a:rPr lang="en-US" altLang="ja-JP" sz="2400" smtClean="0"/>
              <a:t>)</a:t>
            </a:r>
            <a:r>
              <a:rPr lang="ja-JP" altLang="en-US" sz="2400" smtClean="0"/>
              <a:t>のランク＝能力のランク＝賃金のランクが想定されているが，ずれる可能性もある</a:t>
            </a:r>
          </a:p>
          <a:p>
            <a:pPr eaLnBrk="1" hangingPunct="1"/>
            <a:r>
              <a:rPr lang="ja-JP" altLang="en-US" sz="2800" smtClean="0"/>
              <a:t>ある人の能力が</a:t>
            </a:r>
            <a:r>
              <a:rPr lang="en-US" altLang="ja-JP" sz="2800" smtClean="0"/>
              <a:t>C</a:t>
            </a:r>
            <a:r>
              <a:rPr lang="ja-JP" altLang="en-US" sz="2800" smtClean="0"/>
              <a:t>ランクから</a:t>
            </a:r>
            <a:r>
              <a:rPr lang="en-US" altLang="ja-JP" sz="2800" smtClean="0"/>
              <a:t>B</a:t>
            </a:r>
            <a:r>
              <a:rPr lang="ja-JP" altLang="en-US" sz="2800" smtClean="0"/>
              <a:t>ランクに上がったと認められた場合（ランクは</a:t>
            </a:r>
            <a:r>
              <a:rPr lang="en-US" altLang="ja-JP" sz="2800" smtClean="0"/>
              <a:t>A&gt;B&gt;C</a:t>
            </a:r>
            <a:r>
              <a:rPr lang="ja-JP" altLang="en-US" sz="2800" smtClean="0"/>
              <a:t>とする）</a:t>
            </a:r>
            <a:endParaRPr lang="en-US" altLang="ja-JP" sz="2800" smtClean="0"/>
          </a:p>
          <a:p>
            <a:pPr lvl="1" eaLnBrk="1" hangingPunct="1"/>
            <a:r>
              <a:rPr lang="ja-JP" altLang="en-US" sz="2400" smtClean="0"/>
              <a:t>出発点：仕事</a:t>
            </a:r>
            <a:r>
              <a:rPr lang="en-US" altLang="ja-JP" sz="2400" smtClean="0"/>
              <a:t>C←C</a:t>
            </a:r>
            <a:r>
              <a:rPr lang="ja-JP" altLang="en-US" sz="2400" smtClean="0"/>
              <a:t>能力要・</a:t>
            </a:r>
            <a:r>
              <a:rPr lang="en-US" altLang="ja-JP" sz="2400" smtClean="0"/>
              <a:t>C</a:t>
            </a:r>
            <a:r>
              <a:rPr lang="ja-JP" altLang="en-US" sz="2400" smtClean="0"/>
              <a:t>能力の人＝</a:t>
            </a:r>
            <a:r>
              <a:rPr lang="en-US" altLang="ja-JP" sz="2400" smtClean="0"/>
              <a:t>C</a:t>
            </a:r>
            <a:r>
              <a:rPr lang="ja-JP" altLang="en-US" sz="2400" smtClean="0"/>
              <a:t>ランク賃金</a:t>
            </a:r>
          </a:p>
          <a:p>
            <a:pPr lvl="1" eaLnBrk="1" hangingPunct="1"/>
            <a:r>
              <a:rPr lang="ja-JP" altLang="en-US" sz="2400" smtClean="0"/>
              <a:t>例</a:t>
            </a:r>
            <a:r>
              <a:rPr lang="en-US" altLang="ja-JP" sz="2400" smtClean="0"/>
              <a:t>1</a:t>
            </a:r>
            <a:r>
              <a:rPr lang="ja-JP" altLang="en-US" sz="2400" smtClean="0"/>
              <a:t>：</a:t>
            </a:r>
            <a:r>
              <a:rPr lang="ja-JP" altLang="en-US" sz="2400" u="sng" smtClean="0"/>
              <a:t>仕事</a:t>
            </a:r>
            <a:r>
              <a:rPr lang="en-US" altLang="ja-JP" sz="2400" u="sng" smtClean="0"/>
              <a:t>B←B</a:t>
            </a:r>
            <a:r>
              <a:rPr lang="ja-JP" altLang="en-US" sz="2400" u="sng" smtClean="0"/>
              <a:t>能力要・</a:t>
            </a:r>
            <a:r>
              <a:rPr lang="en-US" altLang="ja-JP" sz="2400" u="sng" smtClean="0"/>
              <a:t>B</a:t>
            </a:r>
            <a:r>
              <a:rPr lang="ja-JP" altLang="en-US" sz="2400" u="sng" smtClean="0"/>
              <a:t>能力の人</a:t>
            </a:r>
            <a:r>
              <a:rPr lang="ja-JP" altLang="en-US" sz="2400" smtClean="0"/>
              <a:t>＝</a:t>
            </a:r>
            <a:r>
              <a:rPr lang="en-US" altLang="ja-JP" sz="2400" smtClean="0"/>
              <a:t>B</a:t>
            </a:r>
            <a:r>
              <a:rPr lang="ja-JP" altLang="en-US" sz="2400" smtClean="0"/>
              <a:t>ランク賃金</a:t>
            </a:r>
          </a:p>
          <a:p>
            <a:pPr lvl="2" eaLnBrk="1" hangingPunct="1"/>
            <a:r>
              <a:rPr lang="ja-JP" altLang="en-US" sz="2200" smtClean="0"/>
              <a:t>能力向上により資格が</a:t>
            </a:r>
            <a:r>
              <a:rPr lang="en-US" altLang="ja-JP" sz="2200" smtClean="0"/>
              <a:t>C</a:t>
            </a:r>
            <a:r>
              <a:rPr lang="ja-JP" altLang="en-US" sz="2200" smtClean="0"/>
              <a:t>から</a:t>
            </a:r>
            <a:r>
              <a:rPr lang="en-US" altLang="ja-JP" sz="2200" smtClean="0"/>
              <a:t>B</a:t>
            </a:r>
            <a:r>
              <a:rPr lang="ja-JP" altLang="en-US" sz="2200" smtClean="0"/>
              <a:t>に昇格して，職位も重要な仕事を任される</a:t>
            </a:r>
            <a:r>
              <a:rPr lang="en-US" altLang="ja-JP" sz="2200" smtClean="0"/>
              <a:t>B(</a:t>
            </a:r>
            <a:r>
              <a:rPr lang="ja-JP" altLang="en-US" sz="2200" smtClean="0"/>
              <a:t>たとえば課長</a:t>
            </a:r>
            <a:r>
              <a:rPr lang="en-US" altLang="ja-JP" sz="2200" smtClean="0"/>
              <a:t>)</a:t>
            </a:r>
            <a:r>
              <a:rPr lang="ja-JP" altLang="en-US" sz="2200" smtClean="0"/>
              <a:t>に昇進する。給与も</a:t>
            </a:r>
            <a:r>
              <a:rPr lang="en-US" altLang="ja-JP" sz="2200" smtClean="0"/>
              <a:t>C</a:t>
            </a:r>
            <a:r>
              <a:rPr lang="ja-JP" altLang="en-US" sz="2200" smtClean="0"/>
              <a:t>から</a:t>
            </a:r>
            <a:r>
              <a:rPr lang="en-US" altLang="ja-JP" sz="2200" smtClean="0"/>
              <a:t>B</a:t>
            </a:r>
            <a:r>
              <a:rPr lang="ja-JP" altLang="en-US" sz="2200" smtClean="0"/>
              <a:t>に上がる</a:t>
            </a:r>
          </a:p>
          <a:p>
            <a:pPr lvl="1" eaLnBrk="1" hangingPunct="1"/>
            <a:r>
              <a:rPr lang="ja-JP" altLang="en-US" sz="2400" smtClean="0"/>
              <a:t>例</a:t>
            </a:r>
            <a:r>
              <a:rPr lang="en-US" altLang="ja-JP" sz="2400" smtClean="0"/>
              <a:t>2</a:t>
            </a:r>
            <a:r>
              <a:rPr lang="ja-JP" altLang="en-US" sz="2400" smtClean="0"/>
              <a:t>：</a:t>
            </a:r>
          </a:p>
          <a:p>
            <a:pPr lvl="2" eaLnBrk="1" hangingPunct="1"/>
            <a:r>
              <a:rPr lang="ja-JP" altLang="en-US" sz="2200" smtClean="0"/>
              <a:t>能力向上により資格が</a:t>
            </a:r>
            <a:r>
              <a:rPr lang="en-US" altLang="ja-JP" sz="2200" smtClean="0"/>
              <a:t>C</a:t>
            </a:r>
            <a:r>
              <a:rPr lang="ja-JP" altLang="en-US" sz="2200" smtClean="0"/>
              <a:t>から</a:t>
            </a:r>
            <a:r>
              <a:rPr lang="en-US" altLang="ja-JP" sz="2200" smtClean="0"/>
              <a:t>B</a:t>
            </a:r>
            <a:r>
              <a:rPr lang="ja-JP" altLang="en-US" sz="2200" smtClean="0"/>
              <a:t>に昇格したが，適当なポストがないので同じ仕事を続けている。何かおかしい。</a:t>
            </a:r>
          </a:p>
        </p:txBody>
      </p:sp>
      <p:sp>
        <p:nvSpPr>
          <p:cNvPr id="4813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5477F8D-2D4A-4242-AC29-24946B7CFA1E}" type="slidenum">
              <a:rPr kumimoji="0" lang="en-US" altLang="ja-JP" smtClean="0"/>
              <a:pPr eaLnBrk="1" hangingPunct="1"/>
              <a:t>33</a:t>
            </a:fld>
            <a:endParaRPr kumimoji="0" lang="en-US" altLang="ja-JP"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職能資格制度の実際</a:t>
            </a:r>
          </a:p>
        </p:txBody>
      </p:sp>
      <p:sp>
        <p:nvSpPr>
          <p:cNvPr id="49155" name="Rectangle 3"/>
          <p:cNvSpPr>
            <a:spLocks noGrp="1" noChangeArrowheads="1"/>
          </p:cNvSpPr>
          <p:nvPr>
            <p:ph idx="1"/>
          </p:nvPr>
        </p:nvSpPr>
        <p:spPr bwMode="auto">
          <a:xfrm>
            <a:off x="468313" y="1719263"/>
            <a:ext cx="8280400" cy="494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t>元来，＿＿＿＿＿＿がなされていることが必要だが，実際にはなされないケースが多数発生</a:t>
            </a:r>
          </a:p>
          <a:p>
            <a:pPr lvl="1" eaLnBrk="1" hangingPunct="1"/>
            <a:r>
              <a:rPr lang="ja-JP" altLang="en-US" sz="2400" u="sng" smtClean="0"/>
              <a:t>仕事←能力・人</a:t>
            </a:r>
            <a:r>
              <a:rPr lang="ja-JP" altLang="en-US" sz="2400" smtClean="0"/>
              <a:t>＝賃金　のはずが</a:t>
            </a:r>
          </a:p>
          <a:p>
            <a:pPr lvl="1" eaLnBrk="1" hangingPunct="1"/>
            <a:r>
              <a:rPr lang="ja-JP" altLang="en-US" sz="2400" u="sng" smtClean="0"/>
              <a:t>仕事･･･能力・人</a:t>
            </a:r>
            <a:r>
              <a:rPr lang="ja-JP" altLang="en-US" sz="2400" smtClean="0"/>
              <a:t>＝賃金　になる</a:t>
            </a:r>
          </a:p>
          <a:p>
            <a:pPr eaLnBrk="1" hangingPunct="1"/>
            <a:r>
              <a:rPr lang="ja-JP" altLang="en-US" sz="2800" smtClean="0"/>
              <a:t>職務分析をしないと，能力の基準が曖昧になる</a:t>
            </a:r>
          </a:p>
          <a:p>
            <a:pPr lvl="1" eaLnBrk="1" hangingPunct="1"/>
            <a:r>
              <a:rPr lang="ja-JP" altLang="en-US" sz="2400" smtClean="0"/>
              <a:t>何によって能力の高低を定めるのか</a:t>
            </a:r>
          </a:p>
          <a:p>
            <a:pPr lvl="1" eaLnBrk="1" hangingPunct="1"/>
            <a:r>
              <a:rPr lang="ja-JP" altLang="en-US" sz="2400" smtClean="0"/>
              <a:t>何によって，異なる職務間での必要な能力の差を判断するのか</a:t>
            </a:r>
          </a:p>
          <a:p>
            <a:pPr eaLnBrk="1" hangingPunct="1"/>
            <a:r>
              <a:rPr lang="ja-JP" altLang="en-US" sz="2800" smtClean="0"/>
              <a:t>明示的な年齢給・勤続給・基準不明の「基本給」などを持つ会社も残存</a:t>
            </a:r>
            <a:endParaRPr lang="en-US" altLang="ja-JP" sz="2800" smtClean="0"/>
          </a:p>
          <a:p>
            <a:pPr lvl="1" eaLnBrk="1" hangingPunct="1"/>
            <a:endParaRPr lang="en-US" altLang="ja-JP" sz="2400" smtClean="0"/>
          </a:p>
        </p:txBody>
      </p:sp>
      <p:sp>
        <p:nvSpPr>
          <p:cNvPr id="49156"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3FC2933-DFD8-4D43-B41B-6DE23D9815D5}" type="slidenum">
              <a:rPr kumimoji="0" lang="en-US" altLang="ja-JP" smtClean="0"/>
              <a:pPr eaLnBrk="1" hangingPunct="1"/>
              <a:t>34</a:t>
            </a:fld>
            <a:endParaRPr kumimoji="0" lang="en-US" altLang="ja-JP"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能力主義管理における査定の特徴（１）（遠藤</a:t>
            </a:r>
            <a:r>
              <a:rPr lang="en-US" altLang="ja-JP" sz="4000" smtClean="0"/>
              <a:t>[1999]</a:t>
            </a:r>
            <a:r>
              <a:rPr lang="ja-JP" altLang="en-US" sz="4000" smtClean="0"/>
              <a:t>）</a:t>
            </a:r>
          </a:p>
        </p:txBody>
      </p:sp>
      <p:sp>
        <p:nvSpPr>
          <p:cNvPr id="38915" name="Rectangle 3"/>
          <p:cNvSpPr>
            <a:spLocks noGrp="1" noChangeArrowheads="1"/>
          </p:cNvSpPr>
          <p:nvPr>
            <p:ph idx="1"/>
          </p:nvPr>
        </p:nvSpPr>
        <p:spPr>
          <a:xfrm>
            <a:off x="457200" y="1719263"/>
            <a:ext cx="8229600" cy="4878387"/>
          </a:xfrm>
        </p:spPr>
        <p:txBody>
          <a:bodyPr>
            <a:normAutofit fontScale="92500" lnSpcReduction="10000"/>
          </a:bodyPr>
          <a:lstStyle/>
          <a:p>
            <a:pPr eaLnBrk="1" hangingPunct="1">
              <a:buFont typeface="Arial" charset="0"/>
              <a:buChar char="•"/>
              <a:defRPr/>
            </a:pPr>
            <a:r>
              <a:rPr lang="ja-JP" altLang="en-US" dirty="0" smtClean="0"/>
              <a:t>能力主義管理では能力の評価が必要：人事査定（または人事考課）</a:t>
            </a:r>
          </a:p>
          <a:p>
            <a:pPr eaLnBrk="1" hangingPunct="1">
              <a:buFont typeface="Arial" charset="0"/>
              <a:buChar char="•"/>
              <a:defRPr/>
            </a:pPr>
            <a:r>
              <a:rPr lang="ja-JP" altLang="en-US" dirty="0" smtClean="0"/>
              <a:t>成績・能力・情意の三大要素</a:t>
            </a:r>
          </a:p>
          <a:p>
            <a:pPr lvl="1" eaLnBrk="1" hangingPunct="1">
              <a:buFont typeface="Arial" charset="0"/>
              <a:buChar char="–"/>
              <a:defRPr/>
            </a:pPr>
            <a:r>
              <a:rPr lang="ja-JP" altLang="en-US" dirty="0" smtClean="0"/>
              <a:t>成績・能力の査定：技能形成されてもあいまいにしか測定できない</a:t>
            </a:r>
          </a:p>
          <a:p>
            <a:pPr lvl="2" eaLnBrk="1" hangingPunct="1">
              <a:buFont typeface="Arial" charset="0"/>
              <a:buChar char="•"/>
              <a:defRPr/>
            </a:pPr>
            <a:r>
              <a:rPr lang="ja-JP" altLang="en-US" dirty="0" smtClean="0"/>
              <a:t>職務分析が不活発で，職務があいまい→職務遂行能力があいまい→査定基準があいまい</a:t>
            </a:r>
            <a:endParaRPr lang="en-US" altLang="ja-JP" dirty="0" smtClean="0"/>
          </a:p>
          <a:p>
            <a:pPr lvl="2" eaLnBrk="1" hangingPunct="1">
              <a:buFont typeface="Arial" charset="0"/>
              <a:buChar char="•"/>
              <a:defRPr/>
            </a:pPr>
            <a:r>
              <a:rPr lang="ja-JP" altLang="en-US" dirty="0" smtClean="0"/>
              <a:t>職能資格基準を細かくするなどの努力をする会社もあったが</a:t>
            </a:r>
            <a:r>
              <a:rPr lang="en-US" altLang="ja-JP" dirty="0" smtClean="0"/>
              <a:t>(</a:t>
            </a:r>
            <a:r>
              <a:rPr lang="ja-JP" altLang="en-US" dirty="0" smtClean="0"/>
              <a:t>図表</a:t>
            </a:r>
            <a:r>
              <a:rPr lang="en-US" altLang="ja-JP" dirty="0" smtClean="0"/>
              <a:t>4-6)</a:t>
            </a:r>
            <a:r>
              <a:rPr lang="ja-JP" altLang="en-US" dirty="0" err="1" smtClean="0"/>
              <a:t>，</a:t>
            </a:r>
            <a:r>
              <a:rPr lang="ja-JP" altLang="en-US" dirty="0" smtClean="0"/>
              <a:t>それでも問題は残った。</a:t>
            </a:r>
          </a:p>
          <a:p>
            <a:pPr lvl="1" eaLnBrk="1" hangingPunct="1">
              <a:buFont typeface="Arial" charset="0"/>
              <a:buChar char="–"/>
              <a:defRPr/>
            </a:pPr>
            <a:r>
              <a:rPr lang="ja-JP" altLang="en-US" dirty="0" smtClean="0"/>
              <a:t>情意考課</a:t>
            </a:r>
          </a:p>
          <a:p>
            <a:pPr lvl="2" eaLnBrk="1" hangingPunct="1">
              <a:buFont typeface="Arial" charset="0"/>
              <a:buChar char="•"/>
              <a:defRPr/>
            </a:pPr>
            <a:r>
              <a:rPr lang="ja-JP" altLang="en-US" dirty="0" smtClean="0"/>
              <a:t>性と信条による差別の誘発</a:t>
            </a:r>
          </a:p>
          <a:p>
            <a:pPr lvl="2" eaLnBrk="1" hangingPunct="1">
              <a:buFont typeface="Arial" charset="0"/>
              <a:buChar char="•"/>
              <a:defRPr/>
            </a:pPr>
            <a:r>
              <a:rPr lang="ja-JP" altLang="en-US" dirty="0" smtClean="0"/>
              <a:t>近年でも訴訟が起こっている</a:t>
            </a:r>
          </a:p>
          <a:p>
            <a:pPr lvl="2" eaLnBrk="1" hangingPunct="1">
              <a:buFont typeface="Arial" charset="0"/>
              <a:buChar char="•"/>
              <a:defRPr/>
            </a:pPr>
            <a:endParaRPr lang="en-US" altLang="ja-JP" dirty="0" smtClean="0"/>
          </a:p>
        </p:txBody>
      </p:sp>
      <p:sp>
        <p:nvSpPr>
          <p:cNvPr id="50180"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F35DCEE-7FB6-470D-B5B9-99430EA07780}" type="slidenum">
              <a:rPr kumimoji="0" lang="en-US" altLang="ja-JP" smtClean="0"/>
              <a:pPr eaLnBrk="1" hangingPunct="1"/>
              <a:t>35</a:t>
            </a:fld>
            <a:endParaRPr kumimoji="0" lang="en-US" altLang="ja-JP"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能力主義管理における査定の特徴（２） （遠藤</a:t>
            </a:r>
            <a:r>
              <a:rPr lang="en-US" altLang="ja-JP" sz="4000" smtClean="0"/>
              <a:t>[1999]</a:t>
            </a:r>
            <a:r>
              <a:rPr lang="ja-JP" altLang="en-US" sz="4000" smtClean="0"/>
              <a:t>）</a:t>
            </a:r>
          </a:p>
        </p:txBody>
      </p:sp>
      <p:sp>
        <p:nvSpPr>
          <p:cNvPr id="51203" name="Rectangle 3"/>
          <p:cNvSpPr>
            <a:spLocks noGrp="1" noChangeArrowheads="1"/>
          </p:cNvSpPr>
          <p:nvPr>
            <p:ph idx="1"/>
          </p:nvPr>
        </p:nvSpPr>
        <p:spPr bwMode="auto">
          <a:xfrm>
            <a:off x="457200" y="1719263"/>
            <a:ext cx="822960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公平な手続きの欠如</a:t>
            </a:r>
          </a:p>
          <a:p>
            <a:pPr lvl="1" eaLnBrk="1" hangingPunct="1"/>
            <a:r>
              <a:rPr lang="en-US" altLang="ja-JP" smtClean="0"/>
              <a:t>1980</a:t>
            </a:r>
            <a:r>
              <a:rPr lang="ja-JP" altLang="en-US" smtClean="0"/>
              <a:t>年代までは結果の未通知が過半。現在はかなり改善しているはず。</a:t>
            </a:r>
          </a:p>
          <a:p>
            <a:pPr lvl="1" eaLnBrk="1" hangingPunct="1"/>
            <a:r>
              <a:rPr lang="ja-JP" altLang="en-US" smtClean="0"/>
              <a:t>前任の上司の査定結果を後任者が参照する。</a:t>
            </a:r>
          </a:p>
          <a:p>
            <a:pPr lvl="2" eaLnBrk="1" hangingPunct="1"/>
            <a:r>
              <a:rPr lang="ja-JP" altLang="en-US" smtClean="0"/>
              <a:t>もっとも無難な査定は前任者のとおりにすること。周囲から突出した評価をしないことがよいこととされる。</a:t>
            </a:r>
          </a:p>
          <a:p>
            <a:pPr lvl="2" eaLnBrk="1" hangingPunct="1"/>
            <a:r>
              <a:rPr lang="ja-JP" altLang="en-US" smtClean="0"/>
              <a:t>しかし，問題ある評価も，誰も突出してただすことがなくなる</a:t>
            </a:r>
            <a:endParaRPr lang="en-US" altLang="ja-JP" smtClean="0"/>
          </a:p>
          <a:p>
            <a:pPr lvl="3" eaLnBrk="1" hangingPunct="1"/>
            <a:r>
              <a:rPr lang="ja-JP" altLang="en-US" smtClean="0"/>
              <a:t>いったん性や信条で評価してしまうと，それがずるずると続く</a:t>
            </a:r>
          </a:p>
          <a:p>
            <a:pPr lvl="3" eaLnBrk="1" hangingPunct="1"/>
            <a:r>
              <a:rPr lang="ja-JP" altLang="en-US" smtClean="0"/>
              <a:t>いったん低能力というレッテルを貼られると，それがずるずる続く</a:t>
            </a:r>
          </a:p>
          <a:p>
            <a:pPr lvl="2" eaLnBrk="1" hangingPunct="1"/>
            <a:endParaRPr lang="en-US" altLang="ja-JP" smtClean="0"/>
          </a:p>
        </p:txBody>
      </p:sp>
      <p:sp>
        <p:nvSpPr>
          <p:cNvPr id="5120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853ABB8-4EAE-4A3D-9B9D-BD86D5D7E008}" type="slidenum">
              <a:rPr kumimoji="0" lang="en-US" altLang="ja-JP" smtClean="0"/>
              <a:pPr eaLnBrk="1" hangingPunct="1"/>
              <a:t>36</a:t>
            </a:fld>
            <a:endParaRPr kumimoji="0" lang="en-US" altLang="ja-JP"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404813"/>
            <a:ext cx="8218488" cy="86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dirty="0" smtClean="0"/>
              <a:t>能力主義管理のもとでの「能力」とは？</a:t>
            </a:r>
          </a:p>
        </p:txBody>
      </p:sp>
      <p:sp>
        <p:nvSpPr>
          <p:cNvPr id="40963" name="Rectangle 3"/>
          <p:cNvSpPr>
            <a:spLocks noGrp="1" noChangeArrowheads="1"/>
          </p:cNvSpPr>
          <p:nvPr>
            <p:ph idx="1"/>
          </p:nvPr>
        </p:nvSpPr>
        <p:spPr>
          <a:xfrm>
            <a:off x="539750" y="1628775"/>
            <a:ext cx="8147050" cy="5040313"/>
          </a:xfrm>
        </p:spPr>
        <p:txBody>
          <a:bodyPr>
            <a:normAutofit lnSpcReduction="10000"/>
          </a:bodyPr>
          <a:lstStyle/>
          <a:p>
            <a:pPr eaLnBrk="1" hangingPunct="1">
              <a:buFont typeface="Arial" charset="0"/>
              <a:buChar char="•"/>
              <a:defRPr/>
            </a:pPr>
            <a:r>
              <a:rPr lang="ja-JP" altLang="en-US" sz="2800" dirty="0" smtClean="0"/>
              <a:t>実際に求められた「能力」</a:t>
            </a:r>
          </a:p>
          <a:p>
            <a:pPr lvl="1" eaLnBrk="1" hangingPunct="1">
              <a:buFont typeface="Arial" charset="0"/>
              <a:buChar char="–"/>
              <a:defRPr/>
            </a:pPr>
            <a:r>
              <a:rPr lang="ja-JP" altLang="en-US" sz="2400" dirty="0" smtClean="0"/>
              <a:t>仕事に必要なことを柔軟に（無限定に）引き受ける能力</a:t>
            </a:r>
          </a:p>
          <a:p>
            <a:pPr lvl="2" eaLnBrk="1" hangingPunct="1">
              <a:buFont typeface="Arial" charset="0"/>
              <a:buChar char="•"/>
              <a:defRPr/>
            </a:pPr>
            <a:r>
              <a:rPr lang="ja-JP" altLang="en-US" sz="2100" dirty="0" smtClean="0"/>
              <a:t>何でも　（何が仕事になるか決まっていない）</a:t>
            </a:r>
          </a:p>
          <a:p>
            <a:pPr lvl="2" eaLnBrk="1" hangingPunct="1">
              <a:buFont typeface="Arial" charset="0"/>
              <a:buChar char="•"/>
              <a:defRPr/>
            </a:pPr>
            <a:r>
              <a:rPr lang="ja-JP" altLang="en-US" sz="2100" dirty="0" smtClean="0"/>
              <a:t>どこまでも　（どこまでが各人の仕事か決まっていない）</a:t>
            </a:r>
          </a:p>
          <a:p>
            <a:pPr lvl="2" eaLnBrk="1" hangingPunct="1">
              <a:buFont typeface="Arial" charset="0"/>
              <a:buChar char="•"/>
              <a:defRPr/>
            </a:pPr>
            <a:r>
              <a:rPr lang="ja-JP" altLang="en-US" sz="2100" dirty="0" smtClean="0"/>
              <a:t>すすんで，言われる前に　（何が仕事になるかは事前に決まっていない）</a:t>
            </a:r>
          </a:p>
          <a:p>
            <a:pPr lvl="1" eaLnBrk="1" hangingPunct="1">
              <a:buFont typeface="Arial" charset="0"/>
              <a:buChar char="–"/>
              <a:defRPr/>
            </a:pPr>
            <a:r>
              <a:rPr lang="ja-JP" altLang="en-US" sz="2400" dirty="0" smtClean="0"/>
              <a:t>その直接の根拠：職務の「柔軟性」＝あいまいさ</a:t>
            </a:r>
          </a:p>
          <a:p>
            <a:pPr eaLnBrk="1" hangingPunct="1">
              <a:buFont typeface="Arial" charset="0"/>
              <a:buChar char="•"/>
              <a:defRPr/>
            </a:pPr>
            <a:r>
              <a:rPr lang="ja-JP" altLang="en-US" sz="2800" dirty="0" smtClean="0"/>
              <a:t>生活態度としての能力（熊沢</a:t>
            </a:r>
            <a:r>
              <a:rPr lang="en-US" altLang="ja-JP" sz="2800" dirty="0" smtClean="0"/>
              <a:t>[1995]</a:t>
            </a:r>
            <a:r>
              <a:rPr lang="ja-JP" altLang="en-US" sz="2800" dirty="0" smtClean="0"/>
              <a:t>）：私生活よりも会社の要請を上位に置く態度</a:t>
            </a:r>
          </a:p>
          <a:p>
            <a:pPr lvl="1" eaLnBrk="1" hangingPunct="1">
              <a:buFont typeface="Arial" charset="0"/>
              <a:buChar char="–"/>
              <a:defRPr/>
            </a:pPr>
            <a:r>
              <a:rPr lang="ja-JP" altLang="en-US" sz="2400" dirty="0" smtClean="0"/>
              <a:t>私生活よりも会社の要請を上位に置く</a:t>
            </a:r>
          </a:p>
          <a:p>
            <a:pPr lvl="1" eaLnBrk="1" hangingPunct="1">
              <a:buFont typeface="Arial" charset="0"/>
              <a:buChar char="–"/>
              <a:defRPr/>
            </a:pPr>
            <a:r>
              <a:rPr lang="ja-JP" altLang="en-US" sz="2400" dirty="0" smtClean="0"/>
              <a:t>配置転換，転勤，出向の命令に摩擦を起こさずしたがう</a:t>
            </a:r>
          </a:p>
          <a:p>
            <a:pPr lvl="1" eaLnBrk="1" hangingPunct="1">
              <a:buFont typeface="Arial" charset="0"/>
              <a:buChar char="–"/>
              <a:defRPr/>
            </a:pPr>
            <a:r>
              <a:rPr lang="ja-JP" altLang="en-US" sz="2400" dirty="0" smtClean="0"/>
              <a:t>突然の残業，休日出勤，</a:t>
            </a:r>
            <a:r>
              <a:rPr lang="ja-JP" altLang="en-US" sz="2400" u="sng" dirty="0" smtClean="0"/>
              <a:t>　　　　　　＿　　</a:t>
            </a:r>
            <a:r>
              <a:rPr lang="ja-JP" altLang="en-US" sz="2400" dirty="0" smtClean="0"/>
              <a:t>残業にも「柔軟に」応じる</a:t>
            </a:r>
          </a:p>
        </p:txBody>
      </p:sp>
      <p:sp>
        <p:nvSpPr>
          <p:cNvPr id="52228"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C2A9E10-D26A-4191-8AC7-79A7563AE7CE}" type="slidenum">
              <a:rPr kumimoji="0" lang="en-US" altLang="ja-JP" smtClean="0"/>
              <a:pPr eaLnBrk="1" hangingPunct="1"/>
              <a:t>37</a:t>
            </a:fld>
            <a:endParaRPr kumimoji="0" lang="en-US" altLang="ja-JP"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60350"/>
            <a:ext cx="7715250" cy="122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能力主義管理の柔軟性（</a:t>
            </a:r>
            <a:r>
              <a:rPr lang="en-US" altLang="ja-JP" sz="4000" smtClean="0"/>
              <a:t>flexibility</a:t>
            </a:r>
            <a:r>
              <a:rPr lang="ja-JP" altLang="en-US" sz="4000" smtClean="0"/>
              <a:t>）への評価</a:t>
            </a:r>
          </a:p>
        </p:txBody>
      </p:sp>
      <p:sp>
        <p:nvSpPr>
          <p:cNvPr id="53251" name="Rectangle 3"/>
          <p:cNvSpPr>
            <a:spLocks noGrp="1" noChangeArrowheads="1"/>
          </p:cNvSpPr>
          <p:nvPr>
            <p:ph idx="1"/>
          </p:nvPr>
        </p:nvSpPr>
        <p:spPr bwMode="auto">
          <a:xfrm>
            <a:off x="457200" y="1600200"/>
            <a:ext cx="8229600" cy="5068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ja-JP" sz="2800" smtClean="0"/>
              <a:t>1970-80</a:t>
            </a:r>
            <a:r>
              <a:rPr lang="ja-JP" altLang="en-US" sz="2800" smtClean="0"/>
              <a:t>年代には，日本の能力主義管理は，欧米の生産職場における職務給・先任権システムと対比して，柔軟性による高い効率を生むと評価された</a:t>
            </a:r>
          </a:p>
          <a:p>
            <a:pPr eaLnBrk="1" hangingPunct="1">
              <a:lnSpc>
                <a:spcPct val="90000"/>
              </a:lnSpc>
            </a:pPr>
            <a:r>
              <a:rPr lang="ja-JP" altLang="en-US" sz="2800" smtClean="0"/>
              <a:t>職務給と先任権システムでは，職務が細分化されると配置は硬直化する</a:t>
            </a:r>
          </a:p>
          <a:p>
            <a:pPr lvl="1" eaLnBrk="1" hangingPunct="1">
              <a:lnSpc>
                <a:spcPct val="90000"/>
              </a:lnSpc>
            </a:pPr>
            <a:r>
              <a:rPr lang="ja-JP" altLang="en-US" smtClean="0"/>
              <a:t>割り当てた職務以外の仕事はさせられない</a:t>
            </a:r>
          </a:p>
          <a:p>
            <a:pPr lvl="1" eaLnBrk="1" hangingPunct="1">
              <a:lnSpc>
                <a:spcPct val="90000"/>
              </a:lnSpc>
            </a:pPr>
            <a:r>
              <a:rPr lang="ja-JP" altLang="en-US" smtClean="0"/>
              <a:t>昇進の候補者は限られ，レイオフの順序は厳しくルール化されている</a:t>
            </a:r>
          </a:p>
          <a:p>
            <a:pPr eaLnBrk="1" hangingPunct="1">
              <a:lnSpc>
                <a:spcPct val="90000"/>
              </a:lnSpc>
            </a:pPr>
            <a:r>
              <a:rPr lang="ja-JP" altLang="en-US" sz="2800" smtClean="0"/>
              <a:t>職能給ならば，配置転換を通した訓練と雇用の微調整が可能である</a:t>
            </a:r>
          </a:p>
          <a:p>
            <a:pPr lvl="1" eaLnBrk="1" hangingPunct="1">
              <a:lnSpc>
                <a:spcPct val="90000"/>
              </a:lnSpc>
            </a:pPr>
            <a:r>
              <a:rPr lang="ja-JP" altLang="en-US" smtClean="0"/>
              <a:t>仕事と賃金が強く結びついていない</a:t>
            </a:r>
          </a:p>
          <a:p>
            <a:pPr lvl="1" eaLnBrk="1" hangingPunct="1">
              <a:lnSpc>
                <a:spcPct val="90000"/>
              </a:lnSpc>
            </a:pPr>
            <a:r>
              <a:rPr lang="ja-JP" altLang="en-US" smtClean="0"/>
              <a:t>加えて，労働法制と労使関係の助け</a:t>
            </a:r>
          </a:p>
          <a:p>
            <a:pPr eaLnBrk="1" hangingPunct="1">
              <a:lnSpc>
                <a:spcPct val="90000"/>
              </a:lnSpc>
            </a:pPr>
            <a:endParaRPr lang="ja-JP" altLang="en-US" sz="2800" smtClean="0"/>
          </a:p>
          <a:p>
            <a:pPr eaLnBrk="1" hangingPunct="1">
              <a:lnSpc>
                <a:spcPct val="90000"/>
              </a:lnSpc>
            </a:pPr>
            <a:endParaRPr lang="en-US" altLang="ja-JP" sz="2800" smtClean="0"/>
          </a:p>
        </p:txBody>
      </p:sp>
      <p:sp>
        <p:nvSpPr>
          <p:cNvPr id="5325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74CBA98-124E-4D57-A404-09F786104714}" type="slidenum">
              <a:rPr kumimoji="0" lang="en-US" altLang="ja-JP" smtClean="0"/>
              <a:pPr eaLnBrk="1" hangingPunct="1"/>
              <a:t>38</a:t>
            </a:fld>
            <a:endParaRPr kumimoji="0" lang="en-US" altLang="ja-JP"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457200" y="404813"/>
            <a:ext cx="8229600" cy="1152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sz="4000" dirty="0" smtClean="0"/>
              <a:t>年功＋能力評価によるホワイトカラーの昇進競争</a:t>
            </a:r>
          </a:p>
        </p:txBody>
      </p:sp>
      <p:sp>
        <p:nvSpPr>
          <p:cNvPr id="54275" name="Rectangle 3"/>
          <p:cNvSpPr>
            <a:spLocks noGrp="1" noChangeArrowheads="1"/>
          </p:cNvSpPr>
          <p:nvPr>
            <p:ph idx="1"/>
          </p:nvPr>
        </p:nvSpPr>
        <p:spPr bwMode="auto">
          <a:xfrm>
            <a:off x="468313" y="1484313"/>
            <a:ext cx="8229600" cy="5086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キャリアの一定時期から昇進競争が激しくなる</a:t>
            </a:r>
            <a:endParaRPr lang="en-US" altLang="ja-JP" smtClean="0"/>
          </a:p>
          <a:p>
            <a:pPr eaLnBrk="1" hangingPunct="1"/>
            <a:r>
              <a:rPr lang="ja-JP" altLang="en-US" smtClean="0"/>
              <a:t>昇進の三層構造（今井・平田</a:t>
            </a:r>
            <a:r>
              <a:rPr lang="en-US" altLang="ja-JP" smtClean="0"/>
              <a:t>[1995]</a:t>
            </a:r>
            <a:r>
              <a:rPr lang="ja-JP" altLang="en-US" smtClean="0"/>
              <a:t>）</a:t>
            </a:r>
          </a:p>
          <a:p>
            <a:pPr lvl="1" eaLnBrk="1" hangingPunct="1"/>
            <a:r>
              <a:rPr lang="ja-JP" altLang="en-US" smtClean="0"/>
              <a:t>学卒一括採用。採用年次別昇進管理</a:t>
            </a:r>
          </a:p>
          <a:p>
            <a:pPr lvl="2" eaLnBrk="1" hangingPunct="1"/>
            <a:r>
              <a:rPr lang="ja-JP" altLang="en-US" smtClean="0"/>
              <a:t>競争相手は主として「同期」に限られる</a:t>
            </a:r>
          </a:p>
          <a:p>
            <a:pPr lvl="1" eaLnBrk="1" hangingPunct="1"/>
            <a:r>
              <a:rPr lang="ja-JP" altLang="en-US" smtClean="0"/>
              <a:t>初期キャリア＝一律年功型</a:t>
            </a:r>
          </a:p>
          <a:p>
            <a:pPr lvl="2" eaLnBrk="1" hangingPunct="1"/>
            <a:r>
              <a:rPr lang="ja-JP" altLang="en-US" smtClean="0"/>
              <a:t>入社後数年間，昇進は一律処遇</a:t>
            </a:r>
          </a:p>
          <a:p>
            <a:pPr lvl="1" eaLnBrk="1" hangingPunct="1"/>
            <a:r>
              <a:rPr lang="ja-JP" altLang="en-US" smtClean="0"/>
              <a:t>中期キャリア＝</a:t>
            </a:r>
            <a:r>
              <a:rPr lang="ja-JP" altLang="en-US" b="1" smtClean="0"/>
              <a:t>＿＿＿＿＿＿＿＿＿</a:t>
            </a:r>
            <a:r>
              <a:rPr lang="ja-JP" altLang="en-US" smtClean="0"/>
              <a:t>型</a:t>
            </a:r>
          </a:p>
          <a:p>
            <a:pPr lvl="2" eaLnBrk="1" hangingPunct="1"/>
            <a:r>
              <a:rPr lang="ja-JP" altLang="en-US" smtClean="0"/>
              <a:t>昇進の早い者と遅い者に分かれる</a:t>
            </a:r>
          </a:p>
          <a:p>
            <a:pPr lvl="1" eaLnBrk="1" hangingPunct="1"/>
            <a:r>
              <a:rPr lang="ja-JP" altLang="en-US" smtClean="0"/>
              <a:t>後期キャリア＝</a:t>
            </a:r>
            <a:r>
              <a:rPr lang="ja-JP" altLang="en-US" b="1" smtClean="0"/>
              <a:t>＿＿＿＿＿＿＿＿＿</a:t>
            </a:r>
            <a:r>
              <a:rPr lang="ja-JP" altLang="en-US" smtClean="0"/>
              <a:t>型</a:t>
            </a:r>
          </a:p>
          <a:p>
            <a:pPr lvl="2" eaLnBrk="1" hangingPunct="1"/>
            <a:r>
              <a:rPr lang="ja-JP" altLang="en-US" smtClean="0"/>
              <a:t>昇進しない者の出現。ランク差も大きくなる</a:t>
            </a:r>
          </a:p>
        </p:txBody>
      </p:sp>
      <p:sp>
        <p:nvSpPr>
          <p:cNvPr id="5427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7E94C8C8-995C-4C9A-9D2F-DFAA49DE9B0A}" type="slidenum">
              <a:rPr kumimoji="0" lang="en-US" altLang="ja-JP" smtClean="0"/>
              <a:pPr eaLnBrk="1" hangingPunct="1"/>
              <a:t>39</a:t>
            </a:fld>
            <a:endParaRPr kumimoji="0" lang="en-US" altLang="ja-JP"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95288" y="27082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4-1</a:t>
            </a:r>
            <a:r>
              <a:rPr lang="ja-JP" altLang="en-US" smtClean="0"/>
              <a:t>　年功序列の問題性</a:t>
            </a:r>
          </a:p>
        </p:txBody>
      </p:sp>
      <p:sp>
        <p:nvSpPr>
          <p:cNvPr id="19459"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DD566C2-EAD1-434C-8BF0-5B1E071BD6FA}" type="slidenum">
              <a:rPr kumimoji="0" lang="en-US" altLang="ja-JP" smtClean="0"/>
              <a:pPr eaLnBrk="1" hangingPunct="1"/>
              <a:t>4</a:t>
            </a:fld>
            <a:endParaRPr kumimoji="0" lang="en-US" altLang="ja-JP"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xfrm>
            <a:off x="323850" y="1989138"/>
            <a:ext cx="8243888" cy="23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4-3-2</a:t>
            </a:r>
            <a:r>
              <a:rPr lang="ja-JP" altLang="en-US" smtClean="0"/>
              <a:t>　 能力主義管理の年功的運用</a:t>
            </a:r>
          </a:p>
        </p:txBody>
      </p:sp>
      <p:sp>
        <p:nvSpPr>
          <p:cNvPr id="55299"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19923AA-86E2-4420-9B2C-4892D4EF3B4E}" type="slidenum">
              <a:rPr kumimoji="0" lang="en-US" altLang="ja-JP" smtClean="0"/>
              <a:pPr eaLnBrk="1" hangingPunct="1"/>
              <a:t>40</a:t>
            </a:fld>
            <a:endParaRPr kumimoji="0" lang="en-US" altLang="ja-JP"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68313" y="404813"/>
            <a:ext cx="75438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職能資格制度の年功的運用</a:t>
            </a:r>
          </a:p>
        </p:txBody>
      </p:sp>
      <p:sp>
        <p:nvSpPr>
          <p:cNvPr id="56323" name="Rectangle 3"/>
          <p:cNvSpPr>
            <a:spLocks noGrp="1" noChangeArrowheads="1"/>
          </p:cNvSpPr>
          <p:nvPr>
            <p:ph idx="1"/>
          </p:nvPr>
        </p:nvSpPr>
        <p:spPr bwMode="auto">
          <a:xfrm>
            <a:off x="468313" y="1196975"/>
            <a:ext cx="8218487" cy="566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400" smtClean="0"/>
              <a:t>主要形態：</a:t>
            </a:r>
            <a:r>
              <a:rPr lang="ja-JP" altLang="en-US" sz="2400" u="sng" smtClean="0"/>
              <a:t>昇格</a:t>
            </a:r>
            <a:r>
              <a:rPr lang="ja-JP" altLang="en-US" sz="2400" smtClean="0"/>
              <a:t>の年功的運用（図表</a:t>
            </a:r>
            <a:r>
              <a:rPr lang="en-US" altLang="ja-JP" sz="2400" smtClean="0"/>
              <a:t>4-7</a:t>
            </a:r>
            <a:r>
              <a:rPr lang="ja-JP" altLang="en-US" sz="2400" smtClean="0"/>
              <a:t>）</a:t>
            </a:r>
          </a:p>
          <a:p>
            <a:pPr lvl="1" eaLnBrk="1" hangingPunct="1"/>
            <a:r>
              <a:rPr lang="en-US" altLang="ja-JP" sz="2000" smtClean="0"/>
              <a:t>40</a:t>
            </a:r>
            <a:r>
              <a:rPr lang="ja-JP" altLang="en-US" sz="2000" smtClean="0"/>
              <a:t>歳程度まで，厳しく差をつけた選抜を控える傾向</a:t>
            </a:r>
          </a:p>
          <a:p>
            <a:pPr lvl="1" eaLnBrk="1" hangingPunct="1"/>
            <a:r>
              <a:rPr lang="ja-JP" altLang="en-US" sz="2000" smtClean="0"/>
              <a:t>資格と役職の結合関係がルーズに。資格定員をなくす傾向。</a:t>
            </a:r>
          </a:p>
          <a:p>
            <a:pPr lvl="1" eaLnBrk="1" hangingPunct="1"/>
            <a:r>
              <a:rPr lang="ja-JP" altLang="en-US" sz="2000" smtClean="0"/>
              <a:t>役職がないのに昇格（昇進なき昇格＝昇給）</a:t>
            </a:r>
            <a:endParaRPr lang="en-US" altLang="ja-JP" sz="2000" smtClean="0"/>
          </a:p>
          <a:p>
            <a:pPr lvl="1" eaLnBrk="1" hangingPunct="1"/>
            <a:r>
              <a:rPr lang="ja-JP" altLang="en-US" sz="2000" smtClean="0"/>
              <a:t>補完的措置：長でなくても「部長格」「課長相当」などとする（図表</a:t>
            </a:r>
            <a:r>
              <a:rPr lang="en-US" altLang="ja-JP" sz="2000" smtClean="0"/>
              <a:t>4-8</a:t>
            </a:r>
            <a:r>
              <a:rPr lang="ja-JP" altLang="en-US" sz="2000" smtClean="0"/>
              <a:t>）</a:t>
            </a:r>
          </a:p>
          <a:p>
            <a:pPr eaLnBrk="1" hangingPunct="1"/>
            <a:r>
              <a:rPr lang="ja-JP" altLang="en-US" sz="2400" smtClean="0"/>
              <a:t>副次的形態：部下なし管理職の増設（名目上の</a:t>
            </a:r>
            <a:r>
              <a:rPr lang="ja-JP" altLang="en-US" sz="2400" u="sng" smtClean="0"/>
              <a:t>昇進</a:t>
            </a:r>
            <a:r>
              <a:rPr lang="ja-JP" altLang="en-US" sz="2400" smtClean="0"/>
              <a:t>）</a:t>
            </a:r>
          </a:p>
          <a:p>
            <a:pPr eaLnBrk="1" hangingPunct="1"/>
            <a:r>
              <a:rPr lang="ja-JP" altLang="en-US" sz="2400" smtClean="0"/>
              <a:t>専門職制度の名目化</a:t>
            </a:r>
          </a:p>
          <a:p>
            <a:pPr lvl="1" eaLnBrk="1" hangingPunct="1"/>
            <a:r>
              <a:rPr lang="ja-JP" altLang="en-US" sz="2000" smtClean="0"/>
              <a:t>専門職の職務をきちんと設定せず，名目的昇進に利用</a:t>
            </a:r>
          </a:p>
          <a:p>
            <a:pPr eaLnBrk="1" hangingPunct="1"/>
            <a:r>
              <a:rPr lang="ja-JP" altLang="en-US" sz="2400" smtClean="0"/>
              <a:t>何が受容され，何が受け入れられなかったか</a:t>
            </a:r>
          </a:p>
          <a:p>
            <a:pPr lvl="1" eaLnBrk="1" hangingPunct="1"/>
            <a:r>
              <a:rPr lang="ja-JP" altLang="en-US" sz="2000" smtClean="0"/>
              <a:t>男子正社員は，「能力による競争」の理念は一般論として受容（競争することは受け入れられた）。実際に同期間昇進競争をした。</a:t>
            </a:r>
          </a:p>
          <a:p>
            <a:pPr lvl="1" eaLnBrk="1" hangingPunct="1"/>
            <a:r>
              <a:rPr lang="ja-JP" altLang="en-US" sz="2000" smtClean="0"/>
              <a:t>右肩上がり賃金カーブの変更は認めず，会社も否定できなかった</a:t>
            </a:r>
            <a:r>
              <a:rPr lang="en-US" altLang="ja-JP" sz="2000" smtClean="0"/>
              <a:t/>
            </a:r>
            <a:br>
              <a:rPr lang="en-US" altLang="ja-JP" sz="2000" smtClean="0"/>
            </a:br>
            <a:r>
              <a:rPr lang="ja-JP" altLang="en-US" sz="2000" smtClean="0"/>
              <a:t>（</a:t>
            </a:r>
            <a:r>
              <a:rPr lang="ja-JP" altLang="en-US" sz="2000" u="sng" smtClean="0"/>
              <a:t>　　　＿　　　</a:t>
            </a:r>
            <a:r>
              <a:rPr lang="ja-JP" altLang="en-US" sz="2000" smtClean="0"/>
              <a:t>規範の存続）</a:t>
            </a:r>
          </a:p>
          <a:p>
            <a:pPr lvl="1" eaLnBrk="1" hangingPunct="1"/>
            <a:r>
              <a:rPr lang="ja-JP" altLang="en-US" sz="2000" smtClean="0"/>
              <a:t>「能力」がある男子正社員は，みな昇給させられるべきとされ，会社も否定できなかった</a:t>
            </a:r>
          </a:p>
        </p:txBody>
      </p:sp>
      <p:sp>
        <p:nvSpPr>
          <p:cNvPr id="56324"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1378A3E-F51E-4A8D-AE35-681438449B36}" type="slidenum">
              <a:rPr kumimoji="0" lang="en-US" altLang="ja-JP" smtClean="0"/>
              <a:pPr eaLnBrk="1" hangingPunct="1"/>
              <a:t>41</a:t>
            </a:fld>
            <a:endParaRPr kumimoji="0" lang="en-US" altLang="ja-JP"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395288" y="188913"/>
            <a:ext cx="7416800" cy="1171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職能資格制度の年功的運用の二つのあらわれ方</a:t>
            </a:r>
          </a:p>
        </p:txBody>
      </p:sp>
      <p:sp>
        <p:nvSpPr>
          <p:cNvPr id="46083" name="Rectangle 3"/>
          <p:cNvSpPr>
            <a:spLocks noGrp="1" noChangeArrowheads="1"/>
          </p:cNvSpPr>
          <p:nvPr>
            <p:ph idx="1"/>
          </p:nvPr>
        </p:nvSpPr>
        <p:spPr>
          <a:xfrm>
            <a:off x="395288" y="1719263"/>
            <a:ext cx="8064500" cy="1565275"/>
          </a:xfrm>
        </p:spPr>
        <p:txBody>
          <a:bodyPr>
            <a:normAutofit fontScale="92500" lnSpcReduction="10000"/>
          </a:bodyPr>
          <a:lstStyle/>
          <a:p>
            <a:pPr eaLnBrk="1" hangingPunct="1">
              <a:lnSpc>
                <a:spcPct val="110000"/>
              </a:lnSpc>
              <a:buFont typeface="Arial" charset="0"/>
              <a:buChar char="•"/>
              <a:defRPr/>
            </a:pPr>
            <a:r>
              <a:rPr lang="ja-JP" altLang="en-US" sz="2400" dirty="0" smtClean="0"/>
              <a:t>１）（主要形態）職位（役職）では昇進しないが，職能資格では</a:t>
            </a:r>
            <a:r>
              <a:rPr lang="ja-JP" altLang="en-US" sz="2400" u="sng" dirty="0" smtClean="0"/>
              <a:t>　　　　　　　　　　　　　　　　　　　　＿＿＿＿＿＿＿＿＿＿＿＿＿＿＿＿　</a:t>
            </a:r>
            <a:r>
              <a:rPr lang="ja-JP" altLang="en-US" sz="2400" dirty="0" smtClean="0"/>
              <a:t>（左図）</a:t>
            </a:r>
          </a:p>
          <a:p>
            <a:pPr eaLnBrk="1" hangingPunct="1">
              <a:lnSpc>
                <a:spcPct val="110000"/>
              </a:lnSpc>
              <a:buFont typeface="Arial" charset="0"/>
              <a:buChar char="•"/>
              <a:defRPr/>
            </a:pPr>
            <a:r>
              <a:rPr lang="ja-JP" altLang="en-US" sz="2400" dirty="0" smtClean="0"/>
              <a:t>２）（副次的形態）昇進も昇格も昇給もするが，昇進は名目的なもので実際の職務に即していない（右図）</a:t>
            </a:r>
          </a:p>
          <a:p>
            <a:pPr eaLnBrk="1" hangingPunct="1">
              <a:lnSpc>
                <a:spcPct val="90000"/>
              </a:lnSpc>
              <a:buFont typeface="Arial" charset="0"/>
              <a:buChar char="•"/>
              <a:defRPr/>
            </a:pPr>
            <a:endParaRPr lang="en-US" altLang="ja-JP" sz="2400" dirty="0" smtClean="0"/>
          </a:p>
        </p:txBody>
      </p:sp>
      <p:sp>
        <p:nvSpPr>
          <p:cNvPr id="57348"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CC443C4-F8E7-4D13-88CC-721BB943EF8E}" type="slidenum">
              <a:rPr kumimoji="0" lang="en-US" altLang="ja-JP" smtClean="0"/>
              <a:pPr eaLnBrk="1" hangingPunct="1"/>
              <a:t>42</a:t>
            </a:fld>
            <a:endParaRPr kumimoji="0" lang="en-US" altLang="ja-JP" smtClean="0"/>
          </a:p>
        </p:txBody>
      </p:sp>
      <p:graphicFrame>
        <p:nvGraphicFramePr>
          <p:cNvPr id="40964" name="Group 4"/>
          <p:cNvGraphicFramePr>
            <a:graphicFrameLocks noGrp="1"/>
          </p:cNvGraphicFramePr>
          <p:nvPr/>
        </p:nvGraphicFramePr>
        <p:xfrm>
          <a:off x="4859338" y="3357563"/>
          <a:ext cx="4043362" cy="2835275"/>
        </p:xfrm>
        <a:graphic>
          <a:graphicData uri="http://schemas.openxmlformats.org/drawingml/2006/table">
            <a:tbl>
              <a:tblPr/>
              <a:tblGrid>
                <a:gridCol w="1381125"/>
                <a:gridCol w="2662237"/>
              </a:tblGrid>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職能資格</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職位</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部長，部下</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なし</a:t>
                      </a: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部長，部長</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補佐など</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2</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次長，次長待遇，次長補佐，上席</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調査役など専門職など</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課長，調査役</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など専門職</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4</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係長</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5</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主任</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90" name="Group 30"/>
          <p:cNvGraphicFramePr>
            <a:graphicFrameLocks noGrp="1"/>
          </p:cNvGraphicFramePr>
          <p:nvPr/>
        </p:nvGraphicFramePr>
        <p:xfrm>
          <a:off x="395288" y="3357563"/>
          <a:ext cx="3960811" cy="2773363"/>
        </p:xfrm>
        <a:graphic>
          <a:graphicData uri="http://schemas.openxmlformats.org/drawingml/2006/table">
            <a:tbl>
              <a:tblPr/>
              <a:tblGrid>
                <a:gridCol w="648340"/>
                <a:gridCol w="648092"/>
                <a:gridCol w="648092"/>
                <a:gridCol w="648092"/>
                <a:gridCol w="648092"/>
                <a:gridCol w="720103"/>
              </a:tblGrid>
              <a:tr h="5792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職能資格</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職位</a:t>
                      </a: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次長</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部長</a:t>
                      </a: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1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2</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係長</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課長</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4</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5</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主任</a:t>
                      </a: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級</a:t>
                      </a:r>
                    </a:p>
                  </a:txBody>
                  <a:tcPr marL="91443" marR="91443"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endParaRPr>
                    </a:p>
                  </a:txBody>
                  <a:tcPr marL="91443" marR="91443"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457200" y="457200"/>
            <a:ext cx="8229600" cy="1027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年功的運用の意味するもの</a:t>
            </a:r>
          </a:p>
        </p:txBody>
      </p:sp>
      <p:sp>
        <p:nvSpPr>
          <p:cNvPr id="58371" name="Rectangle 3"/>
          <p:cNvSpPr>
            <a:spLocks noGrp="1" noChangeArrowheads="1"/>
          </p:cNvSpPr>
          <p:nvPr>
            <p:ph idx="1"/>
          </p:nvPr>
        </p:nvSpPr>
        <p:spPr bwMode="auto">
          <a:xfrm>
            <a:off x="395288" y="1484313"/>
            <a:ext cx="8291512" cy="5373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ja-JP" altLang="en-US" sz="2800" smtClean="0"/>
              <a:t>能力（という名目での年功的評価）と職務が一致しない</a:t>
            </a:r>
          </a:p>
          <a:p>
            <a:pPr lvl="1" eaLnBrk="1" hangingPunct="1">
              <a:lnSpc>
                <a:spcPct val="80000"/>
              </a:lnSpc>
            </a:pPr>
            <a:r>
              <a:rPr lang="ja-JP" altLang="en-US" sz="2400" u="sng" smtClean="0"/>
              <a:t>仕事←能力・人</a:t>
            </a:r>
            <a:r>
              <a:rPr lang="ja-JP" altLang="en-US" sz="2400" smtClean="0"/>
              <a:t>＝賃金　のはずが</a:t>
            </a:r>
          </a:p>
          <a:p>
            <a:pPr lvl="1" eaLnBrk="1" hangingPunct="1">
              <a:lnSpc>
                <a:spcPct val="80000"/>
              </a:lnSpc>
            </a:pPr>
            <a:r>
              <a:rPr lang="ja-JP" altLang="en-US" sz="2400" u="sng" smtClean="0"/>
              <a:t>仕事･･･能力・人</a:t>
            </a:r>
            <a:r>
              <a:rPr lang="ja-JP" altLang="en-US" sz="2400" smtClean="0"/>
              <a:t>＝賃金　になる</a:t>
            </a:r>
          </a:p>
          <a:p>
            <a:pPr lvl="1" eaLnBrk="1" hangingPunct="1">
              <a:lnSpc>
                <a:spcPct val="80000"/>
              </a:lnSpc>
            </a:pPr>
            <a:r>
              <a:rPr lang="ja-JP" altLang="en-US" sz="2400" smtClean="0"/>
              <a:t>例</a:t>
            </a:r>
            <a:r>
              <a:rPr lang="en-US" altLang="ja-JP" sz="2400" smtClean="0"/>
              <a:t>1</a:t>
            </a:r>
            <a:r>
              <a:rPr lang="ja-JP" altLang="en-US" sz="2400" smtClean="0"/>
              <a:t>：仕事</a:t>
            </a:r>
            <a:r>
              <a:rPr lang="en-US" altLang="ja-JP" sz="2400" smtClean="0"/>
              <a:t>B</a:t>
            </a:r>
            <a:r>
              <a:rPr lang="ja-JP" altLang="en-US" sz="2400" smtClean="0"/>
              <a:t>？・・・</a:t>
            </a:r>
            <a:r>
              <a:rPr lang="en-US" altLang="ja-JP" sz="2400" smtClean="0"/>
              <a:t>B</a:t>
            </a:r>
            <a:r>
              <a:rPr lang="ja-JP" altLang="en-US" sz="2400" smtClean="0"/>
              <a:t>能力？・</a:t>
            </a:r>
            <a:r>
              <a:rPr lang="en-US" altLang="ja-JP" sz="2400" smtClean="0"/>
              <a:t>B</a:t>
            </a:r>
            <a:r>
              <a:rPr lang="ja-JP" altLang="en-US" sz="2400" smtClean="0"/>
              <a:t>能力の人？＝</a:t>
            </a:r>
            <a:r>
              <a:rPr lang="en-US" altLang="ja-JP" sz="2400" smtClean="0"/>
              <a:t>B</a:t>
            </a:r>
            <a:r>
              <a:rPr lang="ja-JP" altLang="en-US" sz="2400" smtClean="0"/>
              <a:t>ランク賃金</a:t>
            </a:r>
          </a:p>
          <a:p>
            <a:pPr lvl="1" eaLnBrk="1" hangingPunct="1">
              <a:lnSpc>
                <a:spcPct val="80000"/>
              </a:lnSpc>
            </a:pPr>
            <a:r>
              <a:rPr lang="ja-JP" altLang="en-US" sz="2400" smtClean="0"/>
              <a:t>例</a:t>
            </a:r>
            <a:r>
              <a:rPr lang="en-US" altLang="ja-JP" sz="2400" smtClean="0"/>
              <a:t>2</a:t>
            </a:r>
            <a:r>
              <a:rPr lang="ja-JP" altLang="en-US" sz="2400" smtClean="0"/>
              <a:t>：仕事</a:t>
            </a:r>
            <a:r>
              <a:rPr lang="en-US" altLang="ja-JP" sz="2400" smtClean="0"/>
              <a:t>C</a:t>
            </a:r>
            <a:r>
              <a:rPr lang="ja-JP" altLang="en-US" sz="2400" smtClean="0"/>
              <a:t>？･･･ </a:t>
            </a:r>
            <a:r>
              <a:rPr lang="en-US" altLang="ja-JP" sz="2400" smtClean="0"/>
              <a:t>C</a:t>
            </a:r>
            <a:r>
              <a:rPr lang="ja-JP" altLang="en-US" sz="2400" smtClean="0"/>
              <a:t>能力</a:t>
            </a:r>
            <a:r>
              <a:rPr lang="en-US" altLang="ja-JP" sz="2400" smtClean="0"/>
              <a:t>?</a:t>
            </a:r>
            <a:r>
              <a:rPr lang="ja-JP" altLang="en-US" sz="2400" smtClean="0"/>
              <a:t>・</a:t>
            </a:r>
            <a:r>
              <a:rPr lang="en-US" altLang="ja-JP" sz="2400" smtClean="0"/>
              <a:t>B</a:t>
            </a:r>
            <a:r>
              <a:rPr lang="ja-JP" altLang="en-US" sz="2400" smtClean="0"/>
              <a:t>能力の人</a:t>
            </a:r>
            <a:r>
              <a:rPr lang="en-US" altLang="ja-JP" sz="2400" smtClean="0"/>
              <a:t>?</a:t>
            </a:r>
            <a:r>
              <a:rPr lang="ja-JP" altLang="en-US" sz="2400" smtClean="0"/>
              <a:t>＝</a:t>
            </a:r>
            <a:r>
              <a:rPr lang="en-US" altLang="ja-JP" sz="2400" smtClean="0"/>
              <a:t>B</a:t>
            </a:r>
            <a:r>
              <a:rPr lang="ja-JP" altLang="en-US" sz="2400" smtClean="0"/>
              <a:t>ランク賃金</a:t>
            </a:r>
          </a:p>
          <a:p>
            <a:pPr lvl="2" eaLnBrk="1" hangingPunct="1">
              <a:lnSpc>
                <a:spcPct val="80000"/>
              </a:lnSpc>
            </a:pPr>
            <a:r>
              <a:rPr lang="ja-JP" altLang="en-US" sz="2200" smtClean="0"/>
              <a:t>職務と能力と賃金の対応関係がまったくあいまい</a:t>
            </a:r>
          </a:p>
          <a:p>
            <a:pPr eaLnBrk="1" hangingPunct="1">
              <a:lnSpc>
                <a:spcPct val="80000"/>
              </a:lnSpc>
            </a:pPr>
            <a:r>
              <a:rPr lang="ja-JP" altLang="en-US" sz="2800" smtClean="0"/>
              <a:t>事実上，現にいる人にあわせて仕事を持ってくる</a:t>
            </a:r>
          </a:p>
          <a:p>
            <a:pPr lvl="1" eaLnBrk="1" hangingPunct="1">
              <a:lnSpc>
                <a:spcPct val="80000"/>
              </a:lnSpc>
            </a:pPr>
            <a:r>
              <a:rPr lang="ja-JP" altLang="en-US" sz="2400" smtClean="0"/>
              <a:t>仕事・・・</a:t>
            </a:r>
            <a:r>
              <a:rPr lang="ja-JP" altLang="en-US" sz="2400" u="sng" smtClean="0"/>
              <a:t>（能力）人＝賃金</a:t>
            </a:r>
            <a:r>
              <a:rPr lang="ja-JP" altLang="en-US" sz="2400" smtClean="0"/>
              <a:t>　に</a:t>
            </a:r>
          </a:p>
          <a:p>
            <a:pPr lvl="1" eaLnBrk="1" hangingPunct="1">
              <a:lnSpc>
                <a:spcPct val="80000"/>
              </a:lnSpc>
            </a:pPr>
            <a:r>
              <a:rPr lang="ja-JP" altLang="en-US" sz="2400" smtClean="0"/>
              <a:t>例： </a:t>
            </a:r>
            <a:r>
              <a:rPr lang="en-US" altLang="ja-JP" sz="2400" smtClean="0"/>
              <a:t>B</a:t>
            </a:r>
            <a:r>
              <a:rPr lang="ja-JP" altLang="en-US" sz="2400" smtClean="0"/>
              <a:t>ランク能力の人</a:t>
            </a:r>
            <a:r>
              <a:rPr lang="en-US" altLang="ja-JP" sz="2400" smtClean="0"/>
              <a:t>?</a:t>
            </a:r>
            <a:r>
              <a:rPr lang="ja-JP" altLang="en-US" sz="2400" smtClean="0"/>
              <a:t>＝</a:t>
            </a:r>
            <a:r>
              <a:rPr lang="en-US" altLang="ja-JP" sz="2400" smtClean="0"/>
              <a:t>B</a:t>
            </a:r>
            <a:r>
              <a:rPr lang="ja-JP" altLang="en-US" sz="2400" smtClean="0"/>
              <a:t>ランク賃金←・・・</a:t>
            </a:r>
            <a:r>
              <a:rPr lang="en-US" altLang="ja-JP" sz="2400" smtClean="0"/>
              <a:t>B</a:t>
            </a:r>
            <a:r>
              <a:rPr lang="ja-JP" altLang="en-US" sz="2400" smtClean="0"/>
              <a:t>ランクの仕事？</a:t>
            </a:r>
          </a:p>
          <a:p>
            <a:pPr lvl="2" eaLnBrk="1" hangingPunct="1">
              <a:lnSpc>
                <a:spcPct val="80000"/>
              </a:lnSpc>
            </a:pPr>
            <a:r>
              <a:rPr lang="ja-JP" altLang="en-US" sz="2200" smtClean="0"/>
              <a:t>年功的に賃金を上げざるを得ない人に対して，それに見合っていそうな仕事を割り当てる。しかし，職務分析をしていないので対応関係はあいまい</a:t>
            </a:r>
          </a:p>
        </p:txBody>
      </p:sp>
      <p:sp>
        <p:nvSpPr>
          <p:cNvPr id="5837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11E6200-77F0-421F-A5E1-1F8F07A82705}" type="slidenum">
              <a:rPr kumimoji="0" lang="en-US" altLang="ja-JP" smtClean="0"/>
              <a:pPr eaLnBrk="1" hangingPunct="1"/>
              <a:t>43</a:t>
            </a:fld>
            <a:endParaRPr kumimoji="0" lang="en-US" altLang="ja-JP"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404813"/>
            <a:ext cx="8229600" cy="1152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sz="4100" dirty="0" smtClean="0"/>
              <a:t>職能資格制度の年功的運用における労働と賃金の関係（１）</a:t>
            </a:r>
          </a:p>
        </p:txBody>
      </p:sp>
      <p:sp>
        <p:nvSpPr>
          <p:cNvPr id="60419" name="Rectangle 3"/>
          <p:cNvSpPr>
            <a:spLocks noGrp="1" noChangeArrowheads="1"/>
          </p:cNvSpPr>
          <p:nvPr>
            <p:ph idx="1"/>
          </p:nvPr>
        </p:nvSpPr>
        <p:spPr bwMode="auto">
          <a:xfrm>
            <a:off x="457200" y="1628775"/>
            <a:ext cx="8229600" cy="52292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lnSpc>
                <a:spcPct val="90000"/>
              </a:lnSpc>
              <a:buFont typeface="Arial" charset="0"/>
              <a:buChar char="•"/>
              <a:defRPr/>
            </a:pPr>
            <a:r>
              <a:rPr lang="ja-JP" altLang="en-US" dirty="0" smtClean="0"/>
              <a:t>個々の労働者について</a:t>
            </a:r>
          </a:p>
          <a:p>
            <a:pPr lvl="1" eaLnBrk="1" hangingPunct="1">
              <a:lnSpc>
                <a:spcPct val="90000"/>
              </a:lnSpc>
              <a:buFont typeface="Arial" charset="0"/>
              <a:buChar char="–"/>
              <a:defRPr/>
            </a:pPr>
            <a:r>
              <a:rPr lang="ja-JP" altLang="en-US" dirty="0" smtClean="0"/>
              <a:t>労働による給付と賃金の関係をバランスさせる基準がない</a:t>
            </a:r>
          </a:p>
          <a:p>
            <a:pPr lvl="1" eaLnBrk="1" hangingPunct="1">
              <a:lnSpc>
                <a:spcPct val="90000"/>
              </a:lnSpc>
              <a:buFont typeface="Arial" charset="0"/>
              <a:buChar char="–"/>
              <a:defRPr/>
            </a:pPr>
            <a:r>
              <a:rPr lang="ja-JP" altLang="en-US" dirty="0" smtClean="0"/>
              <a:t>男子正社員であれば，企業は右肩上がり賃金カーブを前提に人事管理を行わざるを得ない</a:t>
            </a:r>
          </a:p>
          <a:p>
            <a:pPr lvl="1" eaLnBrk="1" hangingPunct="1">
              <a:lnSpc>
                <a:spcPct val="90000"/>
              </a:lnSpc>
              <a:buFont typeface="Arial" charset="0"/>
              <a:buChar char="–"/>
              <a:defRPr/>
            </a:pPr>
            <a:r>
              <a:rPr lang="ja-JP" altLang="en-US" dirty="0" smtClean="0"/>
              <a:t>対処：長期勤続を想定して，簡単な仕事から難しい仕事へと徐々に移して，賃金に見合った貢献を求める。訓練も行って技能を形成する</a:t>
            </a:r>
          </a:p>
          <a:p>
            <a:pPr lvl="1" eaLnBrk="1" hangingPunct="1">
              <a:lnSpc>
                <a:spcPct val="90000"/>
              </a:lnSpc>
              <a:buFont typeface="Arial" charset="0"/>
              <a:buChar char="–"/>
              <a:defRPr/>
            </a:pPr>
            <a:r>
              <a:rPr lang="ja-JP" altLang="en-US" dirty="0" smtClean="0"/>
              <a:t>会社は，年齢・勤続とともに賃金を上げざるを得ないので，次第に難しい仕事に配置して技能形成による貢献を求める</a:t>
            </a:r>
            <a:endParaRPr lang="en-US" altLang="ja-JP" dirty="0" smtClean="0"/>
          </a:p>
          <a:p>
            <a:pPr lvl="1" eaLnBrk="1" hangingPunct="1">
              <a:lnSpc>
                <a:spcPct val="90000"/>
              </a:lnSpc>
              <a:buFont typeface="Arial" charset="0"/>
              <a:buChar char="–"/>
              <a:defRPr/>
            </a:pPr>
            <a:r>
              <a:rPr lang="ja-JP" altLang="en-US" dirty="0" smtClean="0"/>
              <a:t>入社年次別に昇進速度と賃金差の相対評価をして競争を促す</a:t>
            </a:r>
          </a:p>
        </p:txBody>
      </p:sp>
      <p:sp>
        <p:nvSpPr>
          <p:cNvPr id="59396"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02277FF-8FEF-4C3C-A7A9-D11D1B67487D}" type="slidenum">
              <a:rPr kumimoji="0" lang="en-US" altLang="ja-JP" smtClean="0"/>
              <a:pPr eaLnBrk="1" hangingPunct="1"/>
              <a:t>44</a:t>
            </a:fld>
            <a:endParaRPr kumimoji="0" lang="en-US" altLang="ja-JP"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457200" y="404813"/>
            <a:ext cx="8229600" cy="1152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sz="4100" dirty="0" smtClean="0"/>
              <a:t>職能資格制度の年功的運用における労働と賃金の関係（２）</a:t>
            </a:r>
          </a:p>
        </p:txBody>
      </p:sp>
      <p:sp>
        <p:nvSpPr>
          <p:cNvPr id="60419" name="Rectangle 3"/>
          <p:cNvSpPr>
            <a:spLocks noGrp="1" noChangeArrowheads="1"/>
          </p:cNvSpPr>
          <p:nvPr>
            <p:ph idx="1"/>
          </p:nvPr>
        </p:nvSpPr>
        <p:spPr bwMode="auto">
          <a:xfrm>
            <a:off x="457200" y="1557338"/>
            <a:ext cx="8229600" cy="4967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労働者総体について</a:t>
            </a:r>
          </a:p>
          <a:p>
            <a:pPr lvl="1" eaLnBrk="1" hangingPunct="1"/>
            <a:r>
              <a:rPr lang="ja-JP" altLang="en-US" smtClean="0"/>
              <a:t>会社は総人件費を管理する</a:t>
            </a:r>
            <a:endParaRPr lang="en-US" altLang="ja-JP" smtClean="0"/>
          </a:p>
          <a:p>
            <a:pPr lvl="1" eaLnBrk="1" hangingPunct="1"/>
            <a:r>
              <a:rPr lang="ja-JP" altLang="en-US" smtClean="0"/>
              <a:t>従業員規模を拡大できる状況下では，年功的賃金カーブでも平均労働コストを抑えられる</a:t>
            </a:r>
          </a:p>
          <a:p>
            <a:pPr lvl="2" eaLnBrk="1" hangingPunct="1"/>
            <a:r>
              <a:rPr lang="ja-JP" altLang="en-US" smtClean="0"/>
              <a:t>昇進するほど処遇が一律昇進でなくなる</a:t>
            </a:r>
          </a:p>
          <a:p>
            <a:pPr lvl="2" eaLnBrk="1" hangingPunct="1"/>
            <a:r>
              <a:rPr lang="ja-JP" altLang="en-US" smtClean="0"/>
              <a:t>給与の低い若年層の割合が増える</a:t>
            </a:r>
          </a:p>
          <a:p>
            <a:pPr eaLnBrk="1" hangingPunct="1"/>
            <a:r>
              <a:rPr lang="ja-JP" altLang="en-US" smtClean="0"/>
              <a:t>労働と賃金を個々の労働者についてバランスさせなくても，会社全体としてバランスさせればコーディネーションと</a:t>
            </a:r>
            <a:r>
              <a:rPr lang="ja-JP" altLang="en-US" u="sng" smtClean="0"/>
              <a:t>＿＿＿＿　　　　　　　　　　＿＿＿</a:t>
            </a:r>
            <a:r>
              <a:rPr lang="ja-JP" altLang="en-US" smtClean="0"/>
              <a:t>がうまくいくことはありうる</a:t>
            </a:r>
          </a:p>
        </p:txBody>
      </p:sp>
      <p:sp>
        <p:nvSpPr>
          <p:cNvPr id="60420"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982F660-CC96-42B1-AAD6-0A0B5971DF32}" type="slidenum">
              <a:rPr kumimoji="0" lang="en-US" altLang="ja-JP" smtClean="0"/>
              <a:pPr eaLnBrk="1" hangingPunct="1"/>
              <a:t>45</a:t>
            </a:fld>
            <a:endParaRPr kumimoji="0" lang="en-US" altLang="ja-JP"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9388" y="260350"/>
            <a:ext cx="7821612" cy="1157288"/>
          </a:xfrm>
        </p:spPr>
        <p:txBody>
          <a:bodyPr>
            <a:normAutofit fontScale="90000"/>
          </a:bodyPr>
          <a:lstStyle/>
          <a:p>
            <a:pPr eaLnBrk="1" hangingPunct="1">
              <a:defRPr/>
            </a:pPr>
            <a:r>
              <a:rPr lang="ja-JP" altLang="en-US" sz="3400" dirty="0"/>
              <a:t>能力主義管理の年功的運用における協力の組織化＝組織コミットメントの引き出し（１）</a:t>
            </a:r>
          </a:p>
        </p:txBody>
      </p:sp>
      <p:sp>
        <p:nvSpPr>
          <p:cNvPr id="50179" name="Rectangle 3"/>
          <p:cNvSpPr>
            <a:spLocks noGrp="1" noChangeArrowheads="1"/>
          </p:cNvSpPr>
          <p:nvPr>
            <p:ph idx="1"/>
          </p:nvPr>
        </p:nvSpPr>
        <p:spPr>
          <a:xfrm>
            <a:off x="323850" y="1600200"/>
            <a:ext cx="8640763" cy="5257800"/>
          </a:xfrm>
        </p:spPr>
        <p:txBody>
          <a:bodyPr>
            <a:normAutofit fontScale="92500" lnSpcReduction="20000"/>
          </a:bodyPr>
          <a:lstStyle/>
          <a:p>
            <a:pPr eaLnBrk="1" hangingPunct="1">
              <a:lnSpc>
                <a:spcPct val="110000"/>
              </a:lnSpc>
              <a:buFont typeface="Arial" charset="0"/>
              <a:buChar char="•"/>
              <a:defRPr/>
            </a:pPr>
            <a:r>
              <a:rPr lang="ja-JP" altLang="en-US" sz="2800" dirty="0" smtClean="0"/>
              <a:t>職務の曖昧化，職務と賃金の分離</a:t>
            </a:r>
          </a:p>
          <a:p>
            <a:pPr lvl="1" eaLnBrk="1" hangingPunct="1">
              <a:lnSpc>
                <a:spcPct val="110000"/>
              </a:lnSpc>
              <a:buFont typeface="Arial" charset="0"/>
              <a:buChar char="–"/>
              <a:defRPr/>
            </a:pPr>
            <a:r>
              <a:rPr lang="ja-JP" altLang="en-US" sz="2400" dirty="0" smtClean="0"/>
              <a:t>転勤を含む労働者の柔軟な配置が強い抵抗を受けなかった</a:t>
            </a:r>
          </a:p>
          <a:p>
            <a:pPr lvl="2" eaLnBrk="1" hangingPunct="1">
              <a:lnSpc>
                <a:spcPct val="110000"/>
              </a:lnSpc>
              <a:buFont typeface="Arial" charset="0"/>
              <a:buChar char="•"/>
              <a:defRPr/>
            </a:pPr>
            <a:r>
              <a:rPr lang="ja-JP" altLang="en-US" dirty="0" smtClean="0"/>
              <a:t>配置転換が賃下げに結びつくおそれが薄いため</a:t>
            </a:r>
            <a:endParaRPr lang="en-US" altLang="ja-JP" dirty="0" smtClean="0"/>
          </a:p>
          <a:p>
            <a:pPr lvl="2" eaLnBrk="1" hangingPunct="1">
              <a:lnSpc>
                <a:spcPct val="110000"/>
              </a:lnSpc>
              <a:buFont typeface="Arial" charset="0"/>
              <a:buChar char="•"/>
              <a:defRPr/>
            </a:pPr>
            <a:r>
              <a:rPr lang="ja-JP" altLang="en-US" dirty="0" smtClean="0"/>
              <a:t>妻と子どもは当初は夫とともに引っ越し，続いて＿＿＿＿＿という解決方法が発見された</a:t>
            </a:r>
          </a:p>
          <a:p>
            <a:pPr lvl="1" eaLnBrk="1" hangingPunct="1">
              <a:lnSpc>
                <a:spcPct val="110000"/>
              </a:lnSpc>
              <a:buFont typeface="Arial" charset="0"/>
              <a:buChar char="–"/>
              <a:defRPr/>
            </a:pPr>
            <a:r>
              <a:rPr lang="ja-JP" altLang="en-US" sz="2400" dirty="0" smtClean="0"/>
              <a:t>合理化の推進が強い抵抗を受けなかった</a:t>
            </a:r>
          </a:p>
          <a:p>
            <a:pPr lvl="2" eaLnBrk="1" hangingPunct="1">
              <a:lnSpc>
                <a:spcPct val="110000"/>
              </a:lnSpc>
              <a:buFont typeface="Arial" charset="0"/>
              <a:buChar char="•"/>
              <a:defRPr/>
            </a:pPr>
            <a:r>
              <a:rPr lang="ja-JP" altLang="en-US" dirty="0" smtClean="0"/>
              <a:t>技術進歩が仕事の喪失・賃下げに結びつかないため</a:t>
            </a:r>
          </a:p>
          <a:p>
            <a:pPr eaLnBrk="1" hangingPunct="1">
              <a:lnSpc>
                <a:spcPct val="110000"/>
              </a:lnSpc>
              <a:buFont typeface="Arial" charset="0"/>
              <a:buChar char="•"/>
              <a:defRPr/>
            </a:pPr>
            <a:r>
              <a:rPr lang="ja-JP" altLang="en-US" sz="2800" dirty="0" smtClean="0"/>
              <a:t>職能資格（昇格）と役職（昇進）の分離</a:t>
            </a:r>
          </a:p>
          <a:p>
            <a:pPr lvl="1" eaLnBrk="1" hangingPunct="1">
              <a:lnSpc>
                <a:spcPct val="110000"/>
              </a:lnSpc>
              <a:buFont typeface="Arial" charset="0"/>
              <a:buChar char="–"/>
              <a:defRPr/>
            </a:pPr>
            <a:r>
              <a:rPr lang="ja-JP" altLang="en-US" sz="2400" dirty="0" smtClean="0"/>
              <a:t>長期勤続によって，仮に役職になれなくても職能資格はアップできるために，男性正社員の意欲を引き出せた（主形態）</a:t>
            </a:r>
          </a:p>
          <a:p>
            <a:pPr lvl="2" eaLnBrk="1" hangingPunct="1">
              <a:lnSpc>
                <a:spcPct val="110000"/>
              </a:lnSpc>
              <a:buFont typeface="Arial" charset="0"/>
              <a:buChar char="•"/>
              <a:defRPr/>
            </a:pPr>
            <a:r>
              <a:rPr lang="ja-JP" altLang="en-US" sz="2200" dirty="0" smtClean="0"/>
              <a:t>企業によっては役職も必要以上につくり出した（副次形態）</a:t>
            </a:r>
          </a:p>
          <a:p>
            <a:pPr lvl="1" eaLnBrk="1" hangingPunct="1">
              <a:lnSpc>
                <a:spcPct val="110000"/>
              </a:lnSpc>
              <a:buFont typeface="Arial" charset="0"/>
              <a:buChar char="–"/>
              <a:defRPr/>
            </a:pPr>
            <a:r>
              <a:rPr lang="ja-JP" altLang="en-US" sz="2400" dirty="0" smtClean="0"/>
              <a:t>細かい差を付ける査定で同期入社の男子正社員間の競争を促進したために，怠慢を防ぐことができた</a:t>
            </a:r>
          </a:p>
          <a:p>
            <a:pPr lvl="1" eaLnBrk="1" hangingPunct="1">
              <a:lnSpc>
                <a:spcPct val="110000"/>
              </a:lnSpc>
              <a:buFont typeface="Arial" charset="0"/>
              <a:buChar char="–"/>
              <a:defRPr/>
            </a:pPr>
            <a:r>
              <a:rPr lang="ja-JP" altLang="en-US" sz="2400" dirty="0" smtClean="0"/>
              <a:t>ある段階まで絶対評価になるため，従業員間協力を引き出せた</a:t>
            </a:r>
          </a:p>
        </p:txBody>
      </p:sp>
      <p:sp>
        <p:nvSpPr>
          <p:cNvPr id="6144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E23BF36-2D78-41F4-BCB7-8430208CC145}" type="slidenum">
              <a:rPr kumimoji="0" lang="en-US" altLang="ja-JP" smtClean="0"/>
              <a:pPr eaLnBrk="1" hangingPunct="1"/>
              <a:t>46</a:t>
            </a:fld>
            <a:endParaRPr kumimoji="0" lang="en-US" altLang="ja-JP"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300" smtClean="0"/>
              <a:t>能力主義管理の年功的運用における協力の組織化＝組織コミットメントの引き出し（２）</a:t>
            </a:r>
          </a:p>
        </p:txBody>
      </p:sp>
      <p:sp>
        <p:nvSpPr>
          <p:cNvPr id="51203" name="Rectangle 3"/>
          <p:cNvSpPr>
            <a:spLocks noGrp="1" noChangeArrowheads="1"/>
          </p:cNvSpPr>
          <p:nvPr>
            <p:ph idx="1"/>
          </p:nvPr>
        </p:nvSpPr>
        <p:spPr>
          <a:xfrm>
            <a:off x="395288" y="1773238"/>
            <a:ext cx="8291512" cy="4751387"/>
          </a:xfrm>
        </p:spPr>
        <p:txBody>
          <a:bodyPr>
            <a:normAutofit fontScale="92500" lnSpcReduction="20000"/>
          </a:bodyPr>
          <a:lstStyle/>
          <a:p>
            <a:pPr eaLnBrk="1" hangingPunct="1">
              <a:buFont typeface="Arial" charset="0"/>
              <a:buChar char="•"/>
              <a:defRPr/>
            </a:pPr>
            <a:r>
              <a:rPr lang="ja-JP" altLang="en-US" dirty="0" smtClean="0"/>
              <a:t>男性正社員の企業アイデンティティの確保</a:t>
            </a:r>
          </a:p>
          <a:p>
            <a:pPr lvl="1" eaLnBrk="1" hangingPunct="1">
              <a:buFont typeface="Arial" charset="0"/>
              <a:buChar char="–"/>
              <a:defRPr/>
            </a:pPr>
            <a:r>
              <a:rPr lang="ja-JP" altLang="en-US" dirty="0" smtClean="0"/>
              <a:t>転職の困難</a:t>
            </a:r>
          </a:p>
          <a:p>
            <a:pPr lvl="1" eaLnBrk="1" hangingPunct="1">
              <a:buFont typeface="Arial" charset="0"/>
              <a:buChar char="–"/>
              <a:defRPr/>
            </a:pPr>
            <a:r>
              <a:rPr lang="ja-JP" altLang="en-US" dirty="0" smtClean="0"/>
              <a:t>終身雇用慣行と年功賃金規範に支えられ，男性正社員が所属する会社にアイデンティティを持つ（持たざるを得ない）</a:t>
            </a:r>
          </a:p>
          <a:p>
            <a:pPr lvl="1" eaLnBrk="1" hangingPunct="1">
              <a:buFont typeface="Arial" charset="0"/>
              <a:buChar char="–"/>
              <a:defRPr/>
            </a:pPr>
            <a:r>
              <a:rPr lang="ja-JP" altLang="en-US" dirty="0" smtClean="0"/>
              <a:t>「会社にお世話になっている」→生活態度としての能力（組織コミットメント）</a:t>
            </a:r>
          </a:p>
          <a:p>
            <a:pPr eaLnBrk="1" hangingPunct="1">
              <a:buFont typeface="Arial" charset="0"/>
              <a:buChar char="•"/>
              <a:defRPr/>
            </a:pPr>
            <a:r>
              <a:rPr lang="ja-JP" altLang="en-US" dirty="0" smtClean="0"/>
              <a:t>企業内労働組合の交渉力の弱さ</a:t>
            </a:r>
            <a:endParaRPr lang="en-US" altLang="ja-JP" dirty="0" smtClean="0"/>
          </a:p>
          <a:p>
            <a:pPr lvl="1" eaLnBrk="1" hangingPunct="1">
              <a:buFont typeface="Arial" charset="0"/>
              <a:buChar char="–"/>
              <a:defRPr/>
            </a:pPr>
            <a:r>
              <a:rPr lang="ja-JP" altLang="en-US" dirty="0" smtClean="0"/>
              <a:t>経営側に対抗するのではなく協調し，紛争なき問題処理を促すのが企業内労働組合の役割になる</a:t>
            </a:r>
            <a:endParaRPr lang="en-US" altLang="ja-JP" dirty="0" smtClean="0"/>
          </a:p>
          <a:p>
            <a:pPr lvl="1" eaLnBrk="1" hangingPunct="1">
              <a:buFont typeface="Arial" charset="0"/>
              <a:buChar char="–"/>
              <a:defRPr/>
            </a:pPr>
            <a:r>
              <a:rPr lang="ja-JP" altLang="en-US" dirty="0" smtClean="0"/>
              <a:t>労働組合役員経験者が出世するコースの設定がこれを保証</a:t>
            </a:r>
          </a:p>
        </p:txBody>
      </p:sp>
      <p:sp>
        <p:nvSpPr>
          <p:cNvPr id="6246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049F155-10A6-41A3-B168-E8C1EAABA8DF}" type="slidenum">
              <a:rPr kumimoji="0" lang="en-US" altLang="ja-JP" smtClean="0"/>
              <a:pPr eaLnBrk="1" hangingPunct="1"/>
              <a:t>47</a:t>
            </a:fld>
            <a:endParaRPr kumimoji="0" lang="en-US" altLang="ja-JP"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595313" y="4857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能力主義管理の年功的運用の成果は何だったか（１）</a:t>
            </a:r>
          </a:p>
        </p:txBody>
      </p:sp>
      <p:sp>
        <p:nvSpPr>
          <p:cNvPr id="63491" name="スライド番号プレースホルダ 1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1A685E5-873E-4FFF-9D37-E8657789B8E2}" type="slidenum">
              <a:rPr kumimoji="0" lang="en-US" altLang="ja-JP" smtClean="0"/>
              <a:pPr eaLnBrk="1" hangingPunct="1"/>
              <a:t>48</a:t>
            </a:fld>
            <a:endParaRPr kumimoji="0" lang="en-US" altLang="ja-JP" smtClean="0"/>
          </a:p>
        </p:txBody>
      </p:sp>
      <p:sp>
        <p:nvSpPr>
          <p:cNvPr id="63492" name="Text Box 3"/>
          <p:cNvSpPr txBox="1">
            <a:spLocks noChangeArrowheads="1"/>
          </p:cNvSpPr>
          <p:nvPr/>
        </p:nvSpPr>
        <p:spPr bwMode="auto">
          <a:xfrm>
            <a:off x="3276600" y="5805488"/>
            <a:ext cx="280828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職能資格制度</a:t>
            </a:r>
          </a:p>
        </p:txBody>
      </p:sp>
      <p:sp>
        <p:nvSpPr>
          <p:cNvPr id="63493" name="Text Box 4"/>
          <p:cNvSpPr txBox="1">
            <a:spLocks noChangeArrowheads="1"/>
          </p:cNvSpPr>
          <p:nvPr/>
        </p:nvSpPr>
        <p:spPr bwMode="auto">
          <a:xfrm>
            <a:off x="1331913" y="4581525"/>
            <a:ext cx="2808287"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昇格と昇進の分離</a:t>
            </a:r>
          </a:p>
        </p:txBody>
      </p:sp>
      <p:sp>
        <p:nvSpPr>
          <p:cNvPr id="63494" name="Text Box 5"/>
          <p:cNvSpPr txBox="1">
            <a:spLocks noChangeArrowheads="1"/>
          </p:cNvSpPr>
          <p:nvPr/>
        </p:nvSpPr>
        <p:spPr bwMode="auto">
          <a:xfrm>
            <a:off x="5003800" y="4581525"/>
            <a:ext cx="280828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賃金と職務の分離</a:t>
            </a:r>
          </a:p>
        </p:txBody>
      </p:sp>
      <p:sp>
        <p:nvSpPr>
          <p:cNvPr id="63495" name="Text Box 6"/>
          <p:cNvSpPr txBox="1">
            <a:spLocks noChangeArrowheads="1"/>
          </p:cNvSpPr>
          <p:nvPr/>
        </p:nvSpPr>
        <p:spPr bwMode="auto">
          <a:xfrm>
            <a:off x="5003800" y="3284538"/>
            <a:ext cx="280828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柔軟な職務編成</a:t>
            </a:r>
          </a:p>
        </p:txBody>
      </p:sp>
      <p:sp>
        <p:nvSpPr>
          <p:cNvPr id="63496" name="Text Box 7"/>
          <p:cNvSpPr txBox="1">
            <a:spLocks noChangeArrowheads="1"/>
          </p:cNvSpPr>
          <p:nvPr/>
        </p:nvSpPr>
        <p:spPr bwMode="auto">
          <a:xfrm>
            <a:off x="1258888" y="3284538"/>
            <a:ext cx="2808287"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協力的労使・従業員関係</a:t>
            </a:r>
          </a:p>
        </p:txBody>
      </p:sp>
      <p:sp>
        <p:nvSpPr>
          <p:cNvPr id="63497" name="Line 8"/>
          <p:cNvSpPr>
            <a:spLocks noChangeShapeType="1"/>
          </p:cNvSpPr>
          <p:nvPr/>
        </p:nvSpPr>
        <p:spPr bwMode="auto">
          <a:xfrm flipV="1">
            <a:off x="5292725" y="5013325"/>
            <a:ext cx="935038" cy="79216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3498" name="Line 9"/>
          <p:cNvSpPr>
            <a:spLocks noChangeShapeType="1"/>
          </p:cNvSpPr>
          <p:nvPr/>
        </p:nvSpPr>
        <p:spPr bwMode="auto">
          <a:xfrm flipH="1" flipV="1">
            <a:off x="2843213" y="4941888"/>
            <a:ext cx="792162" cy="8636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3499" name="Line 10"/>
          <p:cNvSpPr>
            <a:spLocks noChangeShapeType="1"/>
          </p:cNvSpPr>
          <p:nvPr/>
        </p:nvSpPr>
        <p:spPr bwMode="auto">
          <a:xfrm flipV="1">
            <a:off x="6300788" y="3716338"/>
            <a:ext cx="0" cy="79216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3500" name="Line 11"/>
          <p:cNvSpPr>
            <a:spLocks noChangeShapeType="1"/>
          </p:cNvSpPr>
          <p:nvPr/>
        </p:nvSpPr>
        <p:spPr bwMode="auto">
          <a:xfrm flipV="1">
            <a:off x="2771775" y="3716338"/>
            <a:ext cx="0" cy="79216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3501" name="Line 12"/>
          <p:cNvSpPr>
            <a:spLocks noChangeShapeType="1"/>
          </p:cNvSpPr>
          <p:nvPr/>
        </p:nvSpPr>
        <p:spPr bwMode="auto">
          <a:xfrm flipV="1">
            <a:off x="2771775" y="2205038"/>
            <a:ext cx="1079500" cy="1008062"/>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3502" name="Line 13"/>
          <p:cNvSpPr>
            <a:spLocks noChangeShapeType="1"/>
          </p:cNvSpPr>
          <p:nvPr/>
        </p:nvSpPr>
        <p:spPr bwMode="auto">
          <a:xfrm flipH="1" flipV="1">
            <a:off x="5435600" y="2276475"/>
            <a:ext cx="865188" cy="100806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3503" name="Text Box 14"/>
          <p:cNvSpPr txBox="1">
            <a:spLocks noChangeArrowheads="1"/>
          </p:cNvSpPr>
          <p:nvPr/>
        </p:nvSpPr>
        <p:spPr bwMode="auto">
          <a:xfrm>
            <a:off x="3276600" y="1773238"/>
            <a:ext cx="280828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a:t>
            </a:r>
          </a:p>
        </p:txBody>
      </p:sp>
      <p:sp>
        <p:nvSpPr>
          <p:cNvPr id="63504" name="Text Box 15"/>
          <p:cNvSpPr txBox="1">
            <a:spLocks noChangeArrowheads="1"/>
          </p:cNvSpPr>
          <p:nvPr/>
        </p:nvSpPr>
        <p:spPr bwMode="auto">
          <a:xfrm>
            <a:off x="1116013" y="6243638"/>
            <a:ext cx="76327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男性正社員に対する終身雇用規範</a:t>
            </a:r>
          </a:p>
        </p:txBody>
      </p:sp>
      <p:sp>
        <p:nvSpPr>
          <p:cNvPr id="63505" name="Text Box 16"/>
          <p:cNvSpPr txBox="1">
            <a:spLocks noChangeArrowheads="1"/>
          </p:cNvSpPr>
          <p:nvPr/>
        </p:nvSpPr>
        <p:spPr bwMode="auto">
          <a:xfrm>
            <a:off x="3132138" y="3789363"/>
            <a:ext cx="2808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（曖昧な基準の査定を通した同期入社間競争）</a:t>
            </a:r>
          </a:p>
        </p:txBody>
      </p:sp>
      <p:sp>
        <p:nvSpPr>
          <p:cNvPr id="63506" name="Text Box 17"/>
          <p:cNvSpPr txBox="1">
            <a:spLocks noChangeArrowheads="1"/>
          </p:cNvSpPr>
          <p:nvPr/>
        </p:nvSpPr>
        <p:spPr bwMode="auto">
          <a:xfrm>
            <a:off x="6300788" y="1628775"/>
            <a:ext cx="25193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出所：宮本</a:t>
            </a:r>
            <a:r>
              <a:rPr lang="en-US" altLang="ja-JP"/>
              <a:t>[2004]145</a:t>
            </a:r>
            <a:r>
              <a:rPr lang="ja-JP" altLang="en-US"/>
              <a:t>頁を一部改変。</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能力主義管理の年功的運用の成果は何だったか（２）</a:t>
            </a:r>
          </a:p>
        </p:txBody>
      </p:sp>
      <p:sp>
        <p:nvSpPr>
          <p:cNvPr id="53251" name="Rectangle 3"/>
          <p:cNvSpPr>
            <a:spLocks noGrp="1" noChangeArrowheads="1"/>
          </p:cNvSpPr>
          <p:nvPr>
            <p:ph idx="1"/>
          </p:nvPr>
        </p:nvSpPr>
        <p:spPr>
          <a:xfrm>
            <a:off x="395288" y="1844675"/>
            <a:ext cx="8291512" cy="4824413"/>
          </a:xfrm>
        </p:spPr>
        <p:txBody>
          <a:bodyPr>
            <a:normAutofit lnSpcReduction="10000"/>
          </a:bodyPr>
          <a:lstStyle/>
          <a:p>
            <a:pPr eaLnBrk="1" hangingPunct="1">
              <a:buFont typeface="Arial" charset="0"/>
              <a:buChar char="•"/>
              <a:defRPr/>
            </a:pPr>
            <a:r>
              <a:rPr lang="ja-JP" altLang="en-US" sz="2800" dirty="0" smtClean="0"/>
              <a:t>組織コミットメントの引き出しによる効果（前述）</a:t>
            </a:r>
          </a:p>
          <a:p>
            <a:pPr eaLnBrk="1" hangingPunct="1">
              <a:buFont typeface="Arial" charset="0"/>
              <a:buChar char="•"/>
              <a:defRPr/>
            </a:pPr>
            <a:r>
              <a:rPr lang="ja-JP" altLang="en-US" sz="2800" dirty="0" smtClean="0"/>
              <a:t>技能形成</a:t>
            </a:r>
          </a:p>
          <a:p>
            <a:pPr lvl="1" eaLnBrk="1" hangingPunct="1">
              <a:buFont typeface="Arial" charset="0"/>
              <a:buChar char="–"/>
              <a:defRPr/>
            </a:pPr>
            <a:r>
              <a:rPr lang="ja-JP" altLang="en-US" sz="2400" dirty="0" smtClean="0"/>
              <a:t>技能形成促進効果はあった。</a:t>
            </a:r>
          </a:p>
          <a:p>
            <a:pPr lvl="1" eaLnBrk="1" hangingPunct="1">
              <a:buFont typeface="Arial" charset="0"/>
              <a:buChar char="–"/>
              <a:defRPr/>
            </a:pPr>
            <a:r>
              <a:rPr lang="ja-JP" altLang="en-US" sz="2400" dirty="0" smtClean="0"/>
              <a:t>それは，テクニカルに見れば企業特殊的なものも一般的技能もあったが，いずれも企業特殊的であるかのように評価された</a:t>
            </a:r>
          </a:p>
          <a:p>
            <a:pPr eaLnBrk="1" hangingPunct="1">
              <a:buFont typeface="Arial" charset="0"/>
              <a:buChar char="•"/>
              <a:defRPr/>
            </a:pPr>
            <a:r>
              <a:rPr lang="ja-JP" altLang="en-US" sz="2800" dirty="0" smtClean="0"/>
              <a:t>技能の成果の会社への帰属の許容</a:t>
            </a:r>
          </a:p>
          <a:p>
            <a:pPr lvl="1" eaLnBrk="1" hangingPunct="1">
              <a:buFont typeface="Arial" charset="0"/>
              <a:buChar char="–"/>
              <a:defRPr/>
            </a:pPr>
            <a:r>
              <a:rPr lang="ja-JP" altLang="en-US" sz="2400" dirty="0" smtClean="0"/>
              <a:t>技能と個人の報酬との結びつきは緩く，あいまいだった</a:t>
            </a:r>
          </a:p>
          <a:p>
            <a:pPr lvl="1" eaLnBrk="1" hangingPunct="1">
              <a:buFont typeface="Arial" charset="0"/>
              <a:buChar char="–"/>
              <a:defRPr/>
            </a:pPr>
            <a:r>
              <a:rPr lang="ja-JP" altLang="en-US" sz="2400" dirty="0" smtClean="0"/>
              <a:t>技能はむしろ，みんなのもの＝会社のものとみなされ，その利益は会社に帰属し，男子正社員はそこから（妻と子どもをやしなう）生活給をもらう（べきとする）方式が正当化された</a:t>
            </a:r>
          </a:p>
        </p:txBody>
      </p:sp>
      <p:sp>
        <p:nvSpPr>
          <p:cNvPr id="6451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B5EB92F-5403-403F-9876-FAEBF47B1CE2}" type="slidenum">
              <a:rPr kumimoji="0" lang="en-US" altLang="ja-JP" smtClean="0"/>
              <a:pPr eaLnBrk="1" hangingPunct="1"/>
              <a:t>49</a:t>
            </a:fld>
            <a:endParaRPr kumimoji="0" lang="en-US" altLang="ja-JP"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日本的経営「３種の神器」論</a:t>
            </a:r>
          </a:p>
        </p:txBody>
      </p:sp>
      <p:sp>
        <p:nvSpPr>
          <p:cNvPr id="2048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終身雇用</a:t>
            </a:r>
          </a:p>
          <a:p>
            <a:pPr eaLnBrk="1" hangingPunct="1"/>
            <a:r>
              <a:rPr lang="ja-JP" altLang="en-US" smtClean="0"/>
              <a:t>年功賃金</a:t>
            </a:r>
          </a:p>
          <a:p>
            <a:pPr eaLnBrk="1" hangingPunct="1"/>
            <a:r>
              <a:rPr lang="ja-JP" altLang="en-US" smtClean="0"/>
              <a:t>＿＿＿＿＿</a:t>
            </a:r>
          </a:p>
          <a:p>
            <a:pPr eaLnBrk="1" hangingPunct="1">
              <a:buFont typeface="Wingdings" pitchFamily="2" charset="2"/>
              <a:buNone/>
            </a:pPr>
            <a:r>
              <a:rPr lang="ja-JP" altLang="en-US" smtClean="0"/>
              <a:t>→雇用関係が日本の企業システム理解の鍵である</a:t>
            </a:r>
          </a:p>
          <a:p>
            <a:pPr eaLnBrk="1" hangingPunct="1"/>
            <a:r>
              <a:rPr lang="ja-JP" altLang="en-US" smtClean="0"/>
              <a:t>雇用関係の多面性</a:t>
            </a:r>
          </a:p>
          <a:p>
            <a:pPr lvl="1" eaLnBrk="1" hangingPunct="1"/>
            <a:r>
              <a:rPr lang="ja-JP" altLang="en-US" smtClean="0"/>
              <a:t>採用－昇進・異動・昇給－退職</a:t>
            </a:r>
          </a:p>
          <a:p>
            <a:pPr lvl="1" eaLnBrk="1" hangingPunct="1"/>
            <a:r>
              <a:rPr lang="ja-JP" altLang="en-US" smtClean="0"/>
              <a:t>この講義では入職後の処遇を中心とする（が採用，退職が大事でないというわけではない）</a:t>
            </a:r>
          </a:p>
        </p:txBody>
      </p:sp>
      <p:sp>
        <p:nvSpPr>
          <p:cNvPr id="20484"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07B8A30-8846-46F6-8BD4-522717A8401A}" type="slidenum">
              <a:rPr kumimoji="0" lang="en-US" altLang="ja-JP" smtClean="0"/>
              <a:pPr eaLnBrk="1" hangingPunct="1"/>
              <a:t>5</a:t>
            </a:fld>
            <a:endParaRPr kumimoji="0" lang="en-US" altLang="ja-JP"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xfrm>
            <a:off x="323850" y="1989138"/>
            <a:ext cx="8243888" cy="23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611313" indent="-1611313" eaLnBrk="1" hangingPunct="1"/>
            <a:r>
              <a:rPr lang="en-US" altLang="ja-JP" smtClean="0"/>
              <a:t>4-3-3</a:t>
            </a:r>
            <a:r>
              <a:rPr lang="ja-JP" altLang="en-US" smtClean="0"/>
              <a:t>　 女性と非正規の排除という補完要因：身分とメンバーシップによる雇用</a:t>
            </a:r>
          </a:p>
        </p:txBody>
      </p:sp>
      <p:sp>
        <p:nvSpPr>
          <p:cNvPr id="65539"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167480A-7211-4E5F-B225-6945B9016E86}" type="slidenum">
              <a:rPr kumimoji="0" lang="en-US" altLang="ja-JP" smtClean="0"/>
              <a:pPr eaLnBrk="1" hangingPunct="1"/>
              <a:t>50</a:t>
            </a:fld>
            <a:endParaRPr kumimoji="0" lang="en-US" altLang="ja-JP"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457200"/>
            <a:ext cx="8507413"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女性の相対的低賃金による補完</a:t>
            </a:r>
            <a:r>
              <a:rPr lang="en-US" altLang="ja-JP" smtClean="0"/>
              <a:t>(1)</a:t>
            </a:r>
            <a:endParaRPr lang="ja-JP" altLang="en-US" smtClean="0"/>
          </a:p>
        </p:txBody>
      </p:sp>
      <p:sp>
        <p:nvSpPr>
          <p:cNvPr id="66563" name="Rectangle 3"/>
          <p:cNvSpPr>
            <a:spLocks noGrp="1" noChangeArrowheads="1"/>
          </p:cNvSpPr>
          <p:nvPr>
            <p:ph idx="1"/>
          </p:nvPr>
        </p:nvSpPr>
        <p:spPr bwMode="auto">
          <a:xfrm>
            <a:off x="395288" y="1341438"/>
            <a:ext cx="8229600" cy="485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t>性別・平均所定給与格差の推移（第</a:t>
            </a:r>
            <a:r>
              <a:rPr lang="en-US" altLang="ja-JP" sz="2800" smtClean="0"/>
              <a:t>3</a:t>
            </a:r>
            <a:r>
              <a:rPr lang="ja-JP" altLang="en-US" sz="2800" smtClean="0"/>
              <a:t>章図表も参照）</a:t>
            </a:r>
          </a:p>
        </p:txBody>
      </p:sp>
      <p:sp>
        <p:nvSpPr>
          <p:cNvPr id="6656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3E5CDD5-CA1B-44E5-8F61-A437BDAD31FD}" type="slidenum">
              <a:rPr kumimoji="0" lang="en-US" altLang="ja-JP" smtClean="0"/>
              <a:pPr eaLnBrk="1" hangingPunct="1"/>
              <a:t>51</a:t>
            </a:fld>
            <a:endParaRPr kumimoji="0" lang="en-US" altLang="ja-JP" smtClean="0"/>
          </a:p>
        </p:txBody>
      </p:sp>
      <p:sp>
        <p:nvSpPr>
          <p:cNvPr id="66565" name="Text Box 5"/>
          <p:cNvSpPr txBox="1">
            <a:spLocks noChangeArrowheads="1"/>
          </p:cNvSpPr>
          <p:nvPr/>
        </p:nvSpPr>
        <p:spPr bwMode="auto">
          <a:xfrm>
            <a:off x="7812088" y="4149725"/>
            <a:ext cx="1331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出所：内閣府 </a:t>
            </a:r>
            <a:r>
              <a:rPr lang="en-US" altLang="ja-JP"/>
              <a:t>[2016]</a:t>
            </a:r>
            <a:r>
              <a:rPr lang="ja-JP" altLang="en-US"/>
              <a:t>。</a:t>
            </a:r>
          </a:p>
        </p:txBody>
      </p:sp>
      <p:pic>
        <p:nvPicPr>
          <p:cNvPr id="6656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349500"/>
            <a:ext cx="7480300" cy="367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女性の相対的低賃金による補完</a:t>
            </a:r>
            <a:r>
              <a:rPr lang="en-US" altLang="ja-JP" smtClean="0"/>
              <a:t>(2)</a:t>
            </a:r>
            <a:endParaRPr lang="ja-JP" altLang="en-US" smtClean="0"/>
          </a:p>
        </p:txBody>
      </p:sp>
      <p:sp>
        <p:nvSpPr>
          <p:cNvPr id="67587" name="コンテンツ プレースホルダ 5"/>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性別・平均所定給与格差の推移（短時間労働者）</a:t>
            </a:r>
          </a:p>
          <a:p>
            <a:pPr eaLnBrk="1" hangingPunct="1"/>
            <a:endParaRPr lang="ja-JP" altLang="en-US" smtClean="0"/>
          </a:p>
        </p:txBody>
      </p:sp>
      <p:sp>
        <p:nvSpPr>
          <p:cNvPr id="6758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9774372-64E6-48DE-85B4-628D729278D3}" type="slidenum">
              <a:rPr kumimoji="0" lang="en-US" altLang="ja-JP" smtClean="0"/>
              <a:pPr eaLnBrk="1" hangingPunct="1"/>
              <a:t>52</a:t>
            </a:fld>
            <a:endParaRPr kumimoji="0" lang="en-US" altLang="ja-JP" smtClean="0"/>
          </a:p>
        </p:txBody>
      </p:sp>
      <p:sp>
        <p:nvSpPr>
          <p:cNvPr id="67589" name="Text Box 5"/>
          <p:cNvSpPr txBox="1">
            <a:spLocks noChangeArrowheads="1"/>
          </p:cNvSpPr>
          <p:nvPr/>
        </p:nvSpPr>
        <p:spPr bwMode="auto">
          <a:xfrm>
            <a:off x="7704138" y="4149725"/>
            <a:ext cx="14398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出所：内閣府 </a:t>
            </a:r>
            <a:r>
              <a:rPr lang="en-US" altLang="ja-JP"/>
              <a:t>[2016]</a:t>
            </a:r>
            <a:r>
              <a:rPr lang="ja-JP" altLang="en-US"/>
              <a:t>。</a:t>
            </a:r>
          </a:p>
        </p:txBody>
      </p:sp>
      <p:pic>
        <p:nvPicPr>
          <p:cNvPr id="6759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708275"/>
            <a:ext cx="7177088" cy="399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女性の相対的低賃金の理由</a:t>
            </a:r>
          </a:p>
        </p:txBody>
      </p:sp>
      <p:sp>
        <p:nvSpPr>
          <p:cNvPr id="68611" name="Rectangle 3"/>
          <p:cNvSpPr>
            <a:spLocks noGrp="1" noChangeArrowheads="1"/>
          </p:cNvSpPr>
          <p:nvPr>
            <p:ph idx="1"/>
          </p:nvPr>
        </p:nvSpPr>
        <p:spPr bwMode="auto">
          <a:xfrm>
            <a:off x="457200" y="1600200"/>
            <a:ext cx="8229600" cy="5068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ja-JP" altLang="en-US" sz="2800" smtClean="0"/>
              <a:t>賃金格差要因の分析（中田</a:t>
            </a:r>
            <a:r>
              <a:rPr lang="en-US" altLang="ja-JP" sz="2800" smtClean="0"/>
              <a:t>[2002]</a:t>
            </a:r>
            <a:r>
              <a:rPr lang="ja-JP" altLang="en-US" sz="2800" smtClean="0"/>
              <a:t>）</a:t>
            </a:r>
          </a:p>
          <a:p>
            <a:pPr lvl="1" eaLnBrk="1" hangingPunct="1">
              <a:lnSpc>
                <a:spcPct val="80000"/>
              </a:lnSpc>
            </a:pPr>
            <a:r>
              <a:rPr lang="ja-JP" altLang="en-US" sz="2500" smtClean="0"/>
              <a:t>パート労働者の比重の高さ。ただしパートにおける男女格差は小さく，かつ</a:t>
            </a:r>
            <a:r>
              <a:rPr lang="en-US" altLang="ja-JP" sz="2500" smtClean="0"/>
              <a:t>1990</a:t>
            </a:r>
            <a:r>
              <a:rPr lang="ja-JP" altLang="en-US" sz="2500" smtClean="0"/>
              <a:t>年代に改善傾向にある。</a:t>
            </a:r>
          </a:p>
          <a:p>
            <a:pPr lvl="1" eaLnBrk="1" hangingPunct="1">
              <a:lnSpc>
                <a:spcPct val="80000"/>
              </a:lnSpc>
            </a:pPr>
            <a:r>
              <a:rPr lang="ja-JP" altLang="en-US" sz="2500" smtClean="0"/>
              <a:t>正社員における男女格差。大企業ほど大きく，</a:t>
            </a:r>
            <a:r>
              <a:rPr lang="en-US" altLang="ja-JP" sz="2400" smtClean="0"/>
              <a:t>90</a:t>
            </a:r>
            <a:r>
              <a:rPr lang="ja-JP" altLang="en-US" sz="2400" smtClean="0"/>
              <a:t>年代の</a:t>
            </a:r>
            <a:r>
              <a:rPr lang="ja-JP" altLang="en-US" sz="2500" smtClean="0"/>
              <a:t>改善も限定的。</a:t>
            </a:r>
          </a:p>
          <a:p>
            <a:pPr lvl="1" eaLnBrk="1" hangingPunct="1">
              <a:lnSpc>
                <a:spcPct val="80000"/>
              </a:lnSpc>
            </a:pPr>
            <a:r>
              <a:rPr lang="ja-JP" altLang="en-US" sz="2500" smtClean="0"/>
              <a:t>学歴は平均教育年数では</a:t>
            </a:r>
            <a:r>
              <a:rPr lang="ja-JP" altLang="en-US" sz="2500" b="1" smtClean="0"/>
              <a:t>＿＿＿＿＿＿＿＿＿＿＿</a:t>
            </a:r>
            <a:r>
              <a:rPr lang="ja-JP" altLang="en-US" sz="2500" smtClean="0"/>
              <a:t>，学問領域差が職種に反映→低賃金職種に女性が集中</a:t>
            </a:r>
          </a:p>
          <a:p>
            <a:pPr lvl="1" eaLnBrk="1" hangingPunct="1">
              <a:lnSpc>
                <a:spcPct val="80000"/>
              </a:lnSpc>
            </a:pPr>
            <a:r>
              <a:rPr lang="ja-JP" altLang="en-US" sz="2500" smtClean="0"/>
              <a:t>同一職種・同一年齢でも男女格差が年齢とともに広がる</a:t>
            </a:r>
          </a:p>
          <a:p>
            <a:pPr lvl="1" eaLnBrk="1" hangingPunct="1">
              <a:lnSpc>
                <a:spcPct val="80000"/>
              </a:lnSpc>
            </a:pPr>
            <a:r>
              <a:rPr lang="ja-JP" altLang="en-US" sz="2500" smtClean="0"/>
              <a:t>査定を通した年功的処遇が男性にのみ有利に働いている可能性</a:t>
            </a:r>
          </a:p>
          <a:p>
            <a:pPr eaLnBrk="1" hangingPunct="1">
              <a:lnSpc>
                <a:spcPct val="80000"/>
              </a:lnSpc>
            </a:pPr>
            <a:r>
              <a:rPr lang="ja-JP" altLang="en-US" sz="2900" smtClean="0"/>
              <a:t>（川端補足）コース別管理により，一般職女性の給与が頭打ちになっている可能性</a:t>
            </a:r>
          </a:p>
          <a:p>
            <a:pPr eaLnBrk="1" hangingPunct="1">
              <a:lnSpc>
                <a:spcPct val="80000"/>
              </a:lnSpc>
            </a:pPr>
            <a:endParaRPr lang="en-US" altLang="ja-JP" smtClean="0"/>
          </a:p>
        </p:txBody>
      </p:sp>
      <p:sp>
        <p:nvSpPr>
          <p:cNvPr id="68612"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397BD5D-F9AD-4817-BC8F-BF056D96F4B8}" type="slidenum">
              <a:rPr kumimoji="0" lang="en-US" altLang="ja-JP" smtClean="0"/>
              <a:pPr eaLnBrk="1" hangingPunct="1"/>
              <a:t>53</a:t>
            </a:fld>
            <a:endParaRPr kumimoji="0" lang="en-US" altLang="ja-JP"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bwMode="auto">
          <a:xfrm>
            <a:off x="442913" y="333375"/>
            <a:ext cx="8377237" cy="122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長期雇用対象外とされてきた女性（１）</a:t>
            </a:r>
          </a:p>
        </p:txBody>
      </p:sp>
      <p:sp>
        <p:nvSpPr>
          <p:cNvPr id="69635" name="Rectangle 6"/>
          <p:cNvSpPr>
            <a:spLocks noGrp="1" noChangeArrowheads="1"/>
          </p:cNvSpPr>
          <p:nvPr>
            <p:ph idx="1"/>
          </p:nvPr>
        </p:nvSpPr>
        <p:spPr bwMode="auto">
          <a:xfrm>
            <a:off x="457200" y="1628775"/>
            <a:ext cx="8229600" cy="423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女性の年齢階級別労働力率（</a:t>
            </a:r>
            <a:r>
              <a:rPr lang="ja-JP" altLang="en-US" b="1" smtClean="0"/>
              <a:t>＿＿＿</a:t>
            </a:r>
            <a:r>
              <a:rPr lang="ja-JP" altLang="en-US" smtClean="0"/>
              <a:t>カーブ</a:t>
            </a:r>
            <a:r>
              <a:rPr lang="en-US" altLang="ja-JP" smtClean="0"/>
              <a:t>)</a:t>
            </a:r>
          </a:p>
        </p:txBody>
      </p:sp>
      <p:sp>
        <p:nvSpPr>
          <p:cNvPr id="69636"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8565F23-2A63-4077-B9D8-97D2660073C5}" type="slidenum">
              <a:rPr kumimoji="0" lang="en-US" altLang="ja-JP" smtClean="0"/>
              <a:pPr eaLnBrk="1" hangingPunct="1"/>
              <a:t>54</a:t>
            </a:fld>
            <a:endParaRPr kumimoji="0" lang="en-US" altLang="ja-JP" smtClean="0"/>
          </a:p>
        </p:txBody>
      </p:sp>
      <p:sp>
        <p:nvSpPr>
          <p:cNvPr id="69637" name="Text Box 7"/>
          <p:cNvSpPr txBox="1">
            <a:spLocks noChangeArrowheads="1"/>
          </p:cNvSpPr>
          <p:nvPr/>
        </p:nvSpPr>
        <p:spPr bwMode="auto">
          <a:xfrm>
            <a:off x="7235825" y="2708275"/>
            <a:ext cx="158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出所：内閣府［</a:t>
            </a:r>
            <a:r>
              <a:rPr lang="en-US" altLang="ja-JP"/>
              <a:t>2014</a:t>
            </a:r>
            <a:r>
              <a:rPr lang="ja-JP" altLang="en-US"/>
              <a:t>］。</a:t>
            </a:r>
          </a:p>
        </p:txBody>
      </p:sp>
      <p:pic>
        <p:nvPicPr>
          <p:cNvPr id="6963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168525"/>
            <a:ext cx="6826250" cy="451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3850" y="188913"/>
            <a:ext cx="7561263" cy="936625"/>
          </a:xfrm>
        </p:spPr>
        <p:txBody>
          <a:bodyPr>
            <a:normAutofit fontScale="90000"/>
          </a:bodyPr>
          <a:lstStyle/>
          <a:p>
            <a:pPr eaLnBrk="1" hangingPunct="1">
              <a:defRPr/>
            </a:pPr>
            <a:r>
              <a:rPr lang="ja-JP" altLang="en-US" dirty="0" smtClean="0"/>
              <a:t>長期雇用対象外とされてきた女性（２）</a:t>
            </a:r>
          </a:p>
        </p:txBody>
      </p:sp>
      <p:sp>
        <p:nvSpPr>
          <p:cNvPr id="70659" name="Rectangle 3"/>
          <p:cNvSpPr>
            <a:spLocks noGrp="1" noChangeArrowheads="1"/>
          </p:cNvSpPr>
          <p:nvPr>
            <p:ph idx="1"/>
          </p:nvPr>
        </p:nvSpPr>
        <p:spPr bwMode="auto">
          <a:xfrm>
            <a:off x="323850" y="1557338"/>
            <a:ext cx="8229600" cy="4968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800" smtClean="0"/>
              <a:t>女性は男女雇用機会均等法（</a:t>
            </a:r>
            <a:r>
              <a:rPr lang="en-US" altLang="ja-JP" sz="2800" smtClean="0"/>
              <a:t>1986</a:t>
            </a:r>
            <a:r>
              <a:rPr lang="ja-JP" altLang="en-US" sz="2800" smtClean="0"/>
              <a:t>年）ができるまで長期雇用対象者ではなかった</a:t>
            </a:r>
          </a:p>
          <a:p>
            <a:pPr lvl="1" eaLnBrk="1" hangingPunct="1">
              <a:lnSpc>
                <a:spcPct val="90000"/>
              </a:lnSpc>
            </a:pPr>
            <a:r>
              <a:rPr lang="ja-JP" altLang="en-US" smtClean="0"/>
              <a:t>男女別定年（</a:t>
            </a:r>
            <a:r>
              <a:rPr lang="en-US" altLang="ja-JP" smtClean="0"/>
              <a:t>1981</a:t>
            </a:r>
            <a:r>
              <a:rPr lang="ja-JP" altLang="en-US" smtClean="0"/>
              <a:t>年の最高裁判決で違法とされ，均等法により明文で禁止）</a:t>
            </a:r>
          </a:p>
          <a:p>
            <a:pPr lvl="1" eaLnBrk="1" hangingPunct="1">
              <a:lnSpc>
                <a:spcPct val="90000"/>
              </a:lnSpc>
            </a:pPr>
            <a:r>
              <a:rPr lang="ja-JP" altLang="en-US" smtClean="0"/>
              <a:t>＿＿＿＿＿＿退職の慣行化と強要</a:t>
            </a:r>
          </a:p>
          <a:p>
            <a:pPr lvl="1" eaLnBrk="1" hangingPunct="1">
              <a:lnSpc>
                <a:spcPct val="90000"/>
              </a:lnSpc>
            </a:pPr>
            <a:r>
              <a:rPr lang="ja-JP" altLang="en-US" smtClean="0"/>
              <a:t>子育てが一段落してからパートに出る</a:t>
            </a:r>
          </a:p>
          <a:p>
            <a:pPr eaLnBrk="1" hangingPunct="1">
              <a:lnSpc>
                <a:spcPct val="90000"/>
              </a:lnSpc>
            </a:pPr>
            <a:r>
              <a:rPr lang="ja-JP" altLang="en-US" sz="3100" smtClean="0"/>
              <a:t>均等法以後も，コース別管理による格差の固定化</a:t>
            </a:r>
          </a:p>
          <a:p>
            <a:pPr lvl="1" eaLnBrk="1" hangingPunct="1">
              <a:lnSpc>
                <a:spcPct val="90000"/>
              </a:lnSpc>
            </a:pPr>
            <a:r>
              <a:rPr lang="ja-JP" altLang="en-US" smtClean="0"/>
              <a:t>「総合職」と「一般職」にわけて昇格・昇進管理</a:t>
            </a:r>
          </a:p>
          <a:p>
            <a:pPr lvl="1" eaLnBrk="1" hangingPunct="1">
              <a:lnSpc>
                <a:spcPct val="90000"/>
              </a:lnSpc>
            </a:pPr>
            <a:r>
              <a:rPr lang="ja-JP" altLang="en-US" smtClean="0"/>
              <a:t>踏み絵としての＿＿＿＿</a:t>
            </a:r>
            <a:endParaRPr lang="en-US" altLang="ja-JP" smtClean="0"/>
          </a:p>
          <a:p>
            <a:pPr lvl="2" eaLnBrk="1" hangingPunct="1">
              <a:lnSpc>
                <a:spcPct val="90000"/>
              </a:lnSpc>
            </a:pPr>
            <a:r>
              <a:rPr lang="en-US" altLang="ja-JP" smtClean="0"/>
              <a:t>2006</a:t>
            </a:r>
            <a:r>
              <a:rPr lang="ja-JP" altLang="en-US" smtClean="0"/>
              <a:t>年均等法改正による間接差別禁止で一部是正</a:t>
            </a:r>
          </a:p>
        </p:txBody>
      </p:sp>
      <p:sp>
        <p:nvSpPr>
          <p:cNvPr id="70660"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35FC929F-A336-4575-B36C-7C0491B6E13A}" type="slidenum">
              <a:rPr kumimoji="0" lang="en-US" altLang="ja-JP" smtClean="0"/>
              <a:pPr eaLnBrk="1" hangingPunct="1"/>
              <a:t>55</a:t>
            </a:fld>
            <a:endParaRPr kumimoji="0" lang="en-US" altLang="ja-JP"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395288" y="476250"/>
            <a:ext cx="8450262" cy="877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男子正社員と女性の処遇の補完性</a:t>
            </a:r>
          </a:p>
        </p:txBody>
      </p:sp>
      <p:sp>
        <p:nvSpPr>
          <p:cNvPr id="71683" name="Rectangle 3"/>
          <p:cNvSpPr>
            <a:spLocks noGrp="1" noChangeArrowheads="1"/>
          </p:cNvSpPr>
          <p:nvPr>
            <p:ph idx="1"/>
          </p:nvPr>
        </p:nvSpPr>
        <p:spPr bwMode="auto">
          <a:xfrm>
            <a:off x="539750" y="1341438"/>
            <a:ext cx="7931150" cy="551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500" smtClean="0"/>
              <a:t>長期雇用対象でないことの企業にとっての意味</a:t>
            </a:r>
          </a:p>
          <a:p>
            <a:pPr lvl="1" eaLnBrk="1" hangingPunct="1">
              <a:lnSpc>
                <a:spcPct val="90000"/>
              </a:lnSpc>
            </a:pPr>
            <a:r>
              <a:rPr lang="ja-JP" altLang="en-US" sz="2400" smtClean="0"/>
              <a:t>右肩上がり賃金を支払わなくてすむ</a:t>
            </a:r>
          </a:p>
          <a:p>
            <a:pPr lvl="1" eaLnBrk="1" hangingPunct="1">
              <a:lnSpc>
                <a:spcPct val="90000"/>
              </a:lnSpc>
            </a:pPr>
            <a:r>
              <a:rPr lang="ja-JP" altLang="en-US" sz="2400" smtClean="0"/>
              <a:t>技能形成を促進する必要がない</a:t>
            </a:r>
          </a:p>
          <a:p>
            <a:pPr lvl="2" eaLnBrk="1" hangingPunct="1">
              <a:lnSpc>
                <a:spcPct val="90000"/>
              </a:lnSpc>
            </a:pPr>
            <a:r>
              <a:rPr lang="ja-JP" altLang="en-US" smtClean="0"/>
              <a:t>難しい仕事に就かせる前に退職する（させる）から</a:t>
            </a:r>
          </a:p>
          <a:p>
            <a:pPr eaLnBrk="1" hangingPunct="1">
              <a:lnSpc>
                <a:spcPct val="90000"/>
              </a:lnSpc>
            </a:pPr>
            <a:r>
              <a:rPr lang="ja-JP" altLang="en-US" sz="2400" smtClean="0"/>
              <a:t>民間企業における男子労働者昇進との３つの補完性</a:t>
            </a:r>
          </a:p>
          <a:p>
            <a:pPr lvl="1" eaLnBrk="1" hangingPunct="1">
              <a:lnSpc>
                <a:spcPct val="90000"/>
              </a:lnSpc>
            </a:pPr>
            <a:r>
              <a:rPr lang="ja-JP" altLang="en-US" sz="2400" smtClean="0"/>
              <a:t>夫の長時間高密度労働と専業主婦の家事労働・育児負担の補完性</a:t>
            </a:r>
          </a:p>
          <a:p>
            <a:pPr lvl="1" eaLnBrk="1" hangingPunct="1">
              <a:lnSpc>
                <a:spcPct val="90000"/>
              </a:lnSpc>
            </a:pPr>
            <a:r>
              <a:rPr lang="ja-JP" altLang="en-US" sz="2400" smtClean="0"/>
              <a:t>生活給</a:t>
            </a:r>
            <a:r>
              <a:rPr lang="en-US" altLang="ja-JP" sz="2400" smtClean="0"/>
              <a:t>(</a:t>
            </a:r>
            <a:r>
              <a:rPr lang="ja-JP" altLang="en-US" sz="2400" smtClean="0"/>
              <a:t>規範</a:t>
            </a:r>
            <a:r>
              <a:rPr lang="en-US" altLang="ja-JP" sz="2400" smtClean="0"/>
              <a:t>)</a:t>
            </a:r>
            <a:r>
              <a:rPr lang="ja-JP" altLang="en-US" sz="2400" smtClean="0"/>
              <a:t>との補完性</a:t>
            </a:r>
            <a:r>
              <a:rPr lang="en-US" altLang="ja-JP" sz="2400" smtClean="0"/>
              <a:t>――</a:t>
            </a:r>
            <a:r>
              <a:rPr lang="ja-JP" altLang="en-US" sz="2400" smtClean="0"/>
              <a:t>女性には生計費補助分しか払わない</a:t>
            </a:r>
            <a:r>
              <a:rPr lang="en-US" altLang="ja-JP" sz="2400" smtClean="0"/>
              <a:t>(</a:t>
            </a:r>
            <a:r>
              <a:rPr lang="ja-JP" altLang="en-US" sz="2400" smtClean="0"/>
              <a:t>払わなくていいという規範</a:t>
            </a:r>
            <a:r>
              <a:rPr lang="en-US" altLang="ja-JP" sz="2400" smtClean="0"/>
              <a:t>)</a:t>
            </a:r>
            <a:endParaRPr lang="ja-JP" altLang="en-US" sz="2400" smtClean="0"/>
          </a:p>
          <a:p>
            <a:pPr lvl="1" eaLnBrk="1" hangingPunct="1">
              <a:lnSpc>
                <a:spcPct val="90000"/>
              </a:lnSpc>
            </a:pPr>
            <a:r>
              <a:rPr lang="ja-JP" altLang="en-US" sz="2400" smtClean="0"/>
              <a:t>選別を遅くすることとの補完性</a:t>
            </a:r>
          </a:p>
          <a:p>
            <a:pPr lvl="2" eaLnBrk="1" hangingPunct="1">
              <a:lnSpc>
                <a:spcPct val="90000"/>
              </a:lnSpc>
            </a:pPr>
            <a:r>
              <a:rPr lang="ja-JP" altLang="en-US" smtClean="0"/>
              <a:t>女性非正規がいる分だけ男子正社員の採用数を絞り，ある程度まで全員を昇格・昇進・昇給させられる</a:t>
            </a:r>
          </a:p>
        </p:txBody>
      </p:sp>
      <p:sp>
        <p:nvSpPr>
          <p:cNvPr id="7168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31E23DB-9E7D-43FC-8454-E219EF5161C2}" type="slidenum">
              <a:rPr kumimoji="0" lang="en-US" altLang="ja-JP" smtClean="0"/>
              <a:pPr eaLnBrk="1" hangingPunct="1"/>
              <a:t>56</a:t>
            </a:fld>
            <a:endParaRPr kumimoji="0" lang="en-US" altLang="ja-JP"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250825" y="3333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男子正社員の処遇と女子・非正規従業員の処遇（</a:t>
            </a:r>
            <a:r>
              <a:rPr lang="en-US" altLang="ja-JP" sz="4000" smtClean="0"/>
              <a:t>1980</a:t>
            </a:r>
            <a:r>
              <a:rPr lang="ja-JP" altLang="en-US" sz="4000" smtClean="0"/>
              <a:t>年代まで）</a:t>
            </a:r>
          </a:p>
        </p:txBody>
      </p:sp>
      <p:sp>
        <p:nvSpPr>
          <p:cNvPr id="72707" name="スライド番号プレースホルダ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66A853F-EEF7-484B-A923-690135337CED}" type="slidenum">
              <a:rPr kumimoji="0" lang="en-US" altLang="ja-JP" smtClean="0"/>
              <a:pPr eaLnBrk="1" hangingPunct="1"/>
              <a:t>57</a:t>
            </a:fld>
            <a:endParaRPr kumimoji="0" lang="en-US" altLang="ja-JP" smtClean="0"/>
          </a:p>
        </p:txBody>
      </p:sp>
      <p:sp>
        <p:nvSpPr>
          <p:cNvPr id="72708" name="AutoShape 3"/>
          <p:cNvSpPr>
            <a:spLocks noChangeArrowheads="1"/>
          </p:cNvSpPr>
          <p:nvPr/>
        </p:nvSpPr>
        <p:spPr bwMode="auto">
          <a:xfrm>
            <a:off x="2771775" y="1773238"/>
            <a:ext cx="2233613" cy="1655762"/>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72709" name="Line 4"/>
          <p:cNvSpPr>
            <a:spLocks noChangeShapeType="1"/>
          </p:cNvSpPr>
          <p:nvPr/>
        </p:nvSpPr>
        <p:spPr bwMode="auto">
          <a:xfrm flipV="1">
            <a:off x="395288" y="2997200"/>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710" name="Text Box 5"/>
          <p:cNvSpPr txBox="1">
            <a:spLocks noChangeArrowheads="1"/>
          </p:cNvSpPr>
          <p:nvPr/>
        </p:nvSpPr>
        <p:spPr bwMode="auto">
          <a:xfrm>
            <a:off x="611188" y="191611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給与</a:t>
            </a:r>
          </a:p>
        </p:txBody>
      </p:sp>
      <p:sp>
        <p:nvSpPr>
          <p:cNvPr id="72711" name="Line 6"/>
          <p:cNvSpPr>
            <a:spLocks noChangeShapeType="1"/>
          </p:cNvSpPr>
          <p:nvPr/>
        </p:nvSpPr>
        <p:spPr bwMode="auto">
          <a:xfrm flipV="1">
            <a:off x="827088" y="5876925"/>
            <a:ext cx="2952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2712" name="Text Box 7"/>
          <p:cNvSpPr txBox="1">
            <a:spLocks noChangeArrowheads="1"/>
          </p:cNvSpPr>
          <p:nvPr/>
        </p:nvSpPr>
        <p:spPr bwMode="auto">
          <a:xfrm>
            <a:off x="1331913" y="6092825"/>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人数</a:t>
            </a:r>
          </a:p>
        </p:txBody>
      </p:sp>
      <p:sp>
        <p:nvSpPr>
          <p:cNvPr id="72713" name="Text Box 8"/>
          <p:cNvSpPr txBox="1">
            <a:spLocks noChangeArrowheads="1"/>
          </p:cNvSpPr>
          <p:nvPr/>
        </p:nvSpPr>
        <p:spPr bwMode="auto">
          <a:xfrm>
            <a:off x="3059113" y="314166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endParaRPr lang="ja-JP" altLang="ja-JP"/>
          </a:p>
        </p:txBody>
      </p:sp>
      <p:sp>
        <p:nvSpPr>
          <p:cNvPr id="72714" name="AutoShape 9"/>
          <p:cNvSpPr>
            <a:spLocks noChangeArrowheads="1"/>
          </p:cNvSpPr>
          <p:nvPr/>
        </p:nvSpPr>
        <p:spPr bwMode="auto">
          <a:xfrm>
            <a:off x="5003800" y="3429000"/>
            <a:ext cx="1081088" cy="1512888"/>
          </a:xfrm>
          <a:prstGeom prst="rtTriangle">
            <a:avLst/>
          </a:prstGeom>
          <a:solidFill>
            <a:srgbClr val="666699"/>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72715" name="AutoShape 10"/>
          <p:cNvSpPr>
            <a:spLocks noChangeArrowheads="1"/>
          </p:cNvSpPr>
          <p:nvPr/>
        </p:nvSpPr>
        <p:spPr bwMode="auto">
          <a:xfrm flipH="1">
            <a:off x="1692275" y="3429000"/>
            <a:ext cx="1079500" cy="1512888"/>
          </a:xfrm>
          <a:prstGeom prst="rtTriangle">
            <a:avLst/>
          </a:prstGeom>
          <a:solidFill>
            <a:srgbClr val="666699"/>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72716" name="Rectangle 11"/>
          <p:cNvSpPr>
            <a:spLocks noChangeArrowheads="1"/>
          </p:cNvSpPr>
          <p:nvPr/>
        </p:nvSpPr>
        <p:spPr bwMode="auto">
          <a:xfrm>
            <a:off x="2771775" y="3429000"/>
            <a:ext cx="2232025" cy="1512888"/>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72717" name="Text Box 12"/>
          <p:cNvSpPr txBox="1">
            <a:spLocks noChangeArrowheads="1"/>
          </p:cNvSpPr>
          <p:nvPr/>
        </p:nvSpPr>
        <p:spPr bwMode="auto">
          <a:xfrm>
            <a:off x="3203575" y="3644900"/>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男子正社員</a:t>
            </a:r>
          </a:p>
        </p:txBody>
      </p:sp>
      <p:sp>
        <p:nvSpPr>
          <p:cNvPr id="72718" name="Text Box 13"/>
          <p:cNvSpPr txBox="1">
            <a:spLocks noChangeArrowheads="1"/>
          </p:cNvSpPr>
          <p:nvPr/>
        </p:nvSpPr>
        <p:spPr bwMode="auto">
          <a:xfrm>
            <a:off x="3132138" y="292417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男子正社員</a:t>
            </a:r>
          </a:p>
        </p:txBody>
      </p:sp>
      <p:sp>
        <p:nvSpPr>
          <p:cNvPr id="72719" name="AutoShape 14"/>
          <p:cNvSpPr>
            <a:spLocks/>
          </p:cNvSpPr>
          <p:nvPr/>
        </p:nvSpPr>
        <p:spPr bwMode="auto">
          <a:xfrm>
            <a:off x="5295900" y="5402263"/>
            <a:ext cx="1508125" cy="609600"/>
          </a:xfrm>
          <a:prstGeom prst="borderCallout2">
            <a:avLst>
              <a:gd name="adj1" fmla="val 18750"/>
              <a:gd name="adj2" fmla="val -5051"/>
              <a:gd name="adj3" fmla="val 18750"/>
              <a:gd name="adj4" fmla="val -98736"/>
              <a:gd name="adj5" fmla="val -75523"/>
              <a:gd name="adj6" fmla="val -196000"/>
            </a:avLst>
          </a:prstGeom>
          <a:solidFill>
            <a:schemeClr val="accent1"/>
          </a:solidFill>
          <a:ln w="9525">
            <a:solidFill>
              <a:schemeClr val="tx1"/>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a:t>女子正規＋主婦パート</a:t>
            </a:r>
          </a:p>
        </p:txBody>
      </p:sp>
      <p:sp>
        <p:nvSpPr>
          <p:cNvPr id="72720" name="Line 15"/>
          <p:cNvSpPr>
            <a:spLocks noChangeShapeType="1"/>
          </p:cNvSpPr>
          <p:nvPr/>
        </p:nvSpPr>
        <p:spPr bwMode="auto">
          <a:xfrm>
            <a:off x="5651500" y="4868863"/>
            <a:ext cx="73025"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8313" y="457200"/>
            <a:ext cx="7416800" cy="1027113"/>
          </a:xfrm>
        </p:spPr>
        <p:txBody>
          <a:bodyPr>
            <a:normAutofit fontScale="90000"/>
          </a:bodyPr>
          <a:lstStyle/>
          <a:p>
            <a:pPr eaLnBrk="1" hangingPunct="1">
              <a:defRPr/>
            </a:pPr>
            <a:r>
              <a:rPr lang="ja-JP" altLang="en-US" sz="3200" dirty="0"/>
              <a:t>身分とメンバーシップによる雇用（池田</a:t>
            </a:r>
            <a:r>
              <a:rPr lang="en-US" altLang="ja-JP" sz="3200" dirty="0"/>
              <a:t>[1997</a:t>
            </a:r>
            <a:r>
              <a:rPr lang="en-US" altLang="ja-JP" sz="3200" dirty="0" smtClean="0"/>
              <a:t>]</a:t>
            </a:r>
            <a:r>
              <a:rPr lang="ja-JP" altLang="en-US" sz="3200" dirty="0" err="1" smtClean="0"/>
              <a:t>，</a:t>
            </a:r>
            <a:r>
              <a:rPr lang="ja-JP" altLang="en-US" sz="3200" dirty="0" smtClean="0"/>
              <a:t>野村</a:t>
            </a:r>
            <a:r>
              <a:rPr lang="en-US" altLang="ja-JP" sz="3200" dirty="0"/>
              <a:t>[2007</a:t>
            </a:r>
            <a:r>
              <a:rPr lang="en-US" altLang="ja-JP" sz="3200" dirty="0" smtClean="0"/>
              <a:t>]</a:t>
            </a:r>
            <a:r>
              <a:rPr lang="ja-JP" altLang="en-US" sz="3200" dirty="0" err="1" smtClean="0"/>
              <a:t>，</a:t>
            </a:r>
            <a:r>
              <a:rPr lang="ja-JP" altLang="en-US" sz="3200" dirty="0" smtClean="0"/>
              <a:t>濱口</a:t>
            </a:r>
            <a:r>
              <a:rPr lang="en-US" altLang="ja-JP" sz="3200" dirty="0"/>
              <a:t>[2009]</a:t>
            </a:r>
            <a:r>
              <a:rPr lang="ja-JP" altLang="en-US" sz="3200" dirty="0"/>
              <a:t>を参考に再構成）</a:t>
            </a:r>
          </a:p>
        </p:txBody>
      </p:sp>
      <p:sp>
        <p:nvSpPr>
          <p:cNvPr id="62467" name="Rectangle 3"/>
          <p:cNvSpPr>
            <a:spLocks noGrp="1" noChangeArrowheads="1"/>
          </p:cNvSpPr>
          <p:nvPr>
            <p:ph sz="half" idx="1"/>
          </p:nvPr>
        </p:nvSpPr>
        <p:spPr>
          <a:xfrm>
            <a:off x="457200" y="1628775"/>
            <a:ext cx="3538538" cy="5113338"/>
          </a:xfrm>
          <a:ln>
            <a:solidFill>
              <a:schemeClr val="tx1"/>
            </a:solidFill>
          </a:ln>
        </p:spPr>
        <p:txBody>
          <a:bodyPr>
            <a:normAutofit fontScale="92500" lnSpcReduction="20000"/>
          </a:bodyPr>
          <a:lstStyle/>
          <a:p>
            <a:pPr eaLnBrk="1" hangingPunct="1">
              <a:lnSpc>
                <a:spcPct val="120000"/>
              </a:lnSpc>
              <a:buFont typeface="Arial" charset="0"/>
              <a:buChar char="•"/>
              <a:defRPr/>
            </a:pPr>
            <a:r>
              <a:rPr lang="ja-JP" altLang="en-US" sz="2200" dirty="0" smtClean="0"/>
              <a:t>メンバーシップ強い（男子正社員）</a:t>
            </a:r>
          </a:p>
          <a:p>
            <a:pPr lvl="1" eaLnBrk="1" hangingPunct="1">
              <a:lnSpc>
                <a:spcPct val="120000"/>
              </a:lnSpc>
              <a:buFont typeface="Arial" charset="0"/>
              <a:buChar char="–"/>
              <a:defRPr/>
            </a:pPr>
            <a:r>
              <a:rPr lang="ja-JP" altLang="en-US" sz="1800" dirty="0" smtClean="0"/>
              <a:t>関係を維持しようとする規範</a:t>
            </a:r>
          </a:p>
          <a:p>
            <a:pPr lvl="1" eaLnBrk="1" hangingPunct="1">
              <a:lnSpc>
                <a:spcPct val="120000"/>
              </a:lnSpc>
              <a:buFont typeface="Arial" charset="0"/>
              <a:buChar char="–"/>
              <a:defRPr/>
            </a:pPr>
            <a:r>
              <a:rPr lang="ja-JP" altLang="en-US" sz="1800" dirty="0" smtClean="0"/>
              <a:t>関係維持コストを企業が負担するという意味で優遇</a:t>
            </a:r>
          </a:p>
          <a:p>
            <a:pPr eaLnBrk="1" hangingPunct="1">
              <a:lnSpc>
                <a:spcPct val="120000"/>
              </a:lnSpc>
              <a:buFont typeface="Arial" charset="0"/>
              <a:buChar char="•"/>
              <a:defRPr/>
            </a:pPr>
            <a:r>
              <a:rPr lang="ja-JP" altLang="en-US" sz="2200" dirty="0" smtClean="0"/>
              <a:t>組織コミットメントが重要</a:t>
            </a:r>
          </a:p>
          <a:p>
            <a:pPr lvl="1" eaLnBrk="1" hangingPunct="1">
              <a:lnSpc>
                <a:spcPct val="120000"/>
              </a:lnSpc>
              <a:buFont typeface="Arial" charset="0"/>
              <a:buChar char="–"/>
              <a:defRPr/>
            </a:pPr>
            <a:r>
              <a:rPr lang="ja-JP" altLang="en-US" sz="1800" dirty="0" smtClean="0"/>
              <a:t>企業内部での，雇用後の形成</a:t>
            </a:r>
          </a:p>
          <a:p>
            <a:pPr lvl="1" eaLnBrk="1" hangingPunct="1">
              <a:lnSpc>
                <a:spcPct val="120000"/>
              </a:lnSpc>
              <a:buFont typeface="Arial" charset="0"/>
              <a:buChar char="–"/>
              <a:defRPr/>
            </a:pPr>
            <a:r>
              <a:rPr lang="ja-JP" altLang="en-US" sz="1800" dirty="0" smtClean="0"/>
              <a:t>企業内訓練の重要性</a:t>
            </a:r>
          </a:p>
          <a:p>
            <a:pPr lvl="1" eaLnBrk="1" hangingPunct="1">
              <a:lnSpc>
                <a:spcPct val="120000"/>
              </a:lnSpc>
              <a:buFont typeface="Arial" charset="0"/>
              <a:buChar char="–"/>
              <a:defRPr/>
            </a:pPr>
            <a:r>
              <a:rPr lang="ja-JP" altLang="en-US" sz="1800" dirty="0" smtClean="0"/>
              <a:t>学校での技能形成に依存しない</a:t>
            </a:r>
          </a:p>
          <a:p>
            <a:pPr lvl="1" eaLnBrk="1" hangingPunct="1">
              <a:lnSpc>
                <a:spcPct val="120000"/>
              </a:lnSpc>
              <a:buFont typeface="Arial" charset="0"/>
              <a:buChar char="–"/>
              <a:defRPr/>
            </a:pPr>
            <a:r>
              <a:rPr lang="ja-JP" altLang="en-US" sz="1800" dirty="0" smtClean="0"/>
              <a:t>採用時に潜在「能力」判断</a:t>
            </a:r>
          </a:p>
          <a:p>
            <a:pPr lvl="2" eaLnBrk="1" hangingPunct="1">
              <a:lnSpc>
                <a:spcPct val="120000"/>
              </a:lnSpc>
              <a:buFont typeface="Arial" charset="0"/>
              <a:buChar char="•"/>
              <a:defRPr/>
            </a:pPr>
            <a:r>
              <a:rPr lang="ja-JP" altLang="en-US" sz="1600" dirty="0" smtClean="0"/>
              <a:t>シグナルとしての学歴，学校銘柄</a:t>
            </a:r>
          </a:p>
          <a:p>
            <a:pPr lvl="1" eaLnBrk="1" hangingPunct="1">
              <a:lnSpc>
                <a:spcPct val="120000"/>
              </a:lnSpc>
              <a:buFont typeface="Arial" charset="0"/>
              <a:buChar char="–"/>
              <a:defRPr/>
            </a:pPr>
            <a:r>
              <a:rPr lang="ja-JP" altLang="en-US" sz="1800" dirty="0" smtClean="0"/>
              <a:t>特定企業との長期雇用を促進し，労働者の移動可能性を高めない</a:t>
            </a:r>
            <a:endParaRPr lang="en-US" altLang="ja-JP" sz="2200" dirty="0" smtClean="0"/>
          </a:p>
        </p:txBody>
      </p:sp>
      <p:sp>
        <p:nvSpPr>
          <p:cNvPr id="61444" name="Rectangle 4"/>
          <p:cNvSpPr>
            <a:spLocks noGrp="1" noChangeArrowheads="1"/>
          </p:cNvSpPr>
          <p:nvPr>
            <p:ph sz="half" idx="2"/>
          </p:nvPr>
        </p:nvSpPr>
        <p:spPr>
          <a:xfrm>
            <a:off x="4067175" y="4221163"/>
            <a:ext cx="4619625" cy="2520950"/>
          </a:xfrm>
          <a:ln>
            <a:solidFill>
              <a:schemeClr val="tx1"/>
            </a:solidFill>
          </a:ln>
        </p:spPr>
        <p:txBody>
          <a:bodyPr>
            <a:normAutofit fontScale="77500" lnSpcReduction="20000"/>
          </a:bodyPr>
          <a:lstStyle/>
          <a:p>
            <a:pPr eaLnBrk="1" hangingPunct="1">
              <a:lnSpc>
                <a:spcPct val="120000"/>
              </a:lnSpc>
              <a:buFont typeface="Arial" charset="0"/>
              <a:buChar char="•"/>
              <a:defRPr/>
            </a:pPr>
            <a:r>
              <a:rPr lang="ja-JP" altLang="en-US" sz="2200" dirty="0"/>
              <a:t>メンバーシップ弱いまたはなし（女子・非正規従業員）</a:t>
            </a:r>
          </a:p>
          <a:p>
            <a:pPr lvl="1" eaLnBrk="1" hangingPunct="1">
              <a:lnSpc>
                <a:spcPct val="120000"/>
              </a:lnSpc>
              <a:buFont typeface="Arial" charset="0"/>
              <a:buChar char="–"/>
              <a:defRPr/>
            </a:pPr>
            <a:r>
              <a:rPr lang="ja-JP" altLang="en-US" sz="1800" dirty="0"/>
              <a:t>関係を維持しようとする規範なし</a:t>
            </a:r>
          </a:p>
          <a:p>
            <a:pPr lvl="1" eaLnBrk="1" hangingPunct="1">
              <a:lnSpc>
                <a:spcPct val="120000"/>
              </a:lnSpc>
              <a:buFont typeface="Arial" charset="0"/>
              <a:buChar char="–"/>
              <a:defRPr/>
            </a:pPr>
            <a:r>
              <a:rPr lang="ja-JP" altLang="en-US" sz="1800" dirty="0"/>
              <a:t>男子正社員の優遇と補完関係にある差別的冷遇</a:t>
            </a:r>
          </a:p>
          <a:p>
            <a:pPr eaLnBrk="1" hangingPunct="1">
              <a:lnSpc>
                <a:spcPct val="120000"/>
              </a:lnSpc>
              <a:buFont typeface="Arial" charset="0"/>
              <a:buChar char="•"/>
              <a:defRPr/>
            </a:pPr>
            <a:r>
              <a:rPr lang="ja-JP" altLang="en-US" sz="2200" dirty="0" smtClean="0"/>
              <a:t>コミットメントがそれほど必要ない</a:t>
            </a:r>
            <a:endParaRPr lang="ja-JP" altLang="en-US" sz="2200" dirty="0"/>
          </a:p>
          <a:p>
            <a:pPr lvl="1" eaLnBrk="1" hangingPunct="1">
              <a:lnSpc>
                <a:spcPct val="120000"/>
              </a:lnSpc>
              <a:buFont typeface="Arial" charset="0"/>
              <a:buChar char="–"/>
              <a:defRPr/>
            </a:pPr>
            <a:r>
              <a:rPr lang="ja-JP" altLang="en-US" sz="1800" dirty="0"/>
              <a:t>技能はおおむね不要であるか，企業外での形成を求める</a:t>
            </a:r>
          </a:p>
          <a:p>
            <a:pPr lvl="1" eaLnBrk="1" hangingPunct="1">
              <a:lnSpc>
                <a:spcPct val="120000"/>
              </a:lnSpc>
              <a:buFont typeface="Arial" charset="0"/>
              <a:buChar char="–"/>
              <a:defRPr/>
            </a:pPr>
            <a:r>
              <a:rPr lang="ja-JP" altLang="en-US" sz="1800" dirty="0"/>
              <a:t>採用時に実績や能力を必要な限りで判断</a:t>
            </a:r>
          </a:p>
          <a:p>
            <a:pPr lvl="1" eaLnBrk="1" hangingPunct="1">
              <a:lnSpc>
                <a:spcPct val="120000"/>
              </a:lnSpc>
              <a:buFont typeface="Arial" charset="0"/>
              <a:buChar char="–"/>
              <a:defRPr/>
            </a:pPr>
            <a:r>
              <a:rPr lang="ja-JP" altLang="en-US" sz="1800" dirty="0"/>
              <a:t>労働者の移動可能性を高める</a:t>
            </a:r>
          </a:p>
        </p:txBody>
      </p:sp>
      <p:sp>
        <p:nvSpPr>
          <p:cNvPr id="73733" name="スライド番号プレースホルダ 5"/>
          <p:cNvSpPr>
            <a:spLocks noGrp="1"/>
          </p:cNvSpPr>
          <p:nvPr>
            <p:ph type="sldNum" sz="quarter" idx="12"/>
          </p:nvPr>
        </p:nvSpPr>
        <p:spPr bwMode="auto">
          <a:xfrm>
            <a:off x="7812088" y="6356350"/>
            <a:ext cx="8747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1424D91-421E-4AF7-B868-87BD3C56AA70}" type="slidenum">
              <a:rPr kumimoji="0" lang="en-US" altLang="ja-JP" smtClean="0"/>
              <a:pPr eaLnBrk="1" hangingPunct="1"/>
              <a:t>58</a:t>
            </a:fld>
            <a:endParaRPr kumimoji="0" lang="en-US" altLang="ja-JP" smtClean="0"/>
          </a:p>
        </p:txBody>
      </p:sp>
      <p:sp>
        <p:nvSpPr>
          <p:cNvPr id="5" name="Rectangle 4"/>
          <p:cNvSpPr txBox="1">
            <a:spLocks noChangeArrowheads="1"/>
          </p:cNvSpPr>
          <p:nvPr/>
        </p:nvSpPr>
        <p:spPr bwMode="auto">
          <a:xfrm>
            <a:off x="4067175" y="1628775"/>
            <a:ext cx="4619625" cy="2520950"/>
          </a:xfrm>
          <a:prstGeom prst="rect">
            <a:avLst/>
          </a:prstGeom>
          <a:ln>
            <a:solidFill>
              <a:schemeClr val="tx1"/>
            </a:solidFill>
          </a:ln>
        </p:spPr>
        <p:txBody>
          <a:bodyPr>
            <a:normAutofit fontScale="77500" lnSpcReduction="20000"/>
          </a:bodyPr>
          <a:lstStyle>
            <a:lvl1pPr marL="342900" indent="-342900" eaLnBrk="1" hangingPunct="1">
              <a:lnSpc>
                <a:spcPct val="120000"/>
              </a:lnSpc>
              <a:spcBef>
                <a:spcPct val="20000"/>
              </a:spcBef>
              <a:buFont typeface="Arial" charset="0"/>
              <a:buChar char="•"/>
              <a:defRPr sz="2200">
                <a:latin typeface="+mn-lt"/>
                <a:ea typeface="+mn-ea"/>
              </a:defRPr>
            </a:lvl1pPr>
            <a:lvl2pPr marL="742950" lvl="1" indent="-285750" eaLnBrk="1" hangingPunct="1">
              <a:lnSpc>
                <a:spcPct val="120000"/>
              </a:lnSpc>
              <a:spcBef>
                <a:spcPct val="20000"/>
              </a:spcBef>
              <a:buFont typeface="Arial" charset="0"/>
              <a:buChar char="–"/>
              <a:defRPr sz="1800">
                <a:latin typeface="+mn-lt"/>
                <a:ea typeface="+mn-ea"/>
              </a:defRPr>
            </a:lvl2pPr>
            <a:lvl3pPr marL="1143000" lvl="2" indent="-228600" eaLnBrk="1" hangingPunct="1">
              <a:lnSpc>
                <a:spcPct val="120000"/>
              </a:lnSpc>
              <a:spcBef>
                <a:spcPct val="20000"/>
              </a:spcBef>
              <a:buFont typeface="Arial" charset="0"/>
              <a:buChar char="•"/>
              <a:defRPr sz="1600">
                <a:latin typeface="+mn-lt"/>
                <a:ea typeface="+mn-ea"/>
              </a:defRPr>
            </a:lvl3pPr>
            <a:lvl4pPr marL="1600200" indent="-228600" eaLnBrk="0" hangingPunct="0">
              <a:spcBef>
                <a:spcPct val="20000"/>
              </a:spcBef>
              <a:buFont typeface="Arial" pitchFamily="34" charset="0"/>
              <a:buChar char="–"/>
              <a:defRPr sz="1800">
                <a:latin typeface="+mn-lt"/>
                <a:ea typeface="+mn-ea"/>
              </a:defRPr>
            </a:lvl4pPr>
            <a:lvl5pPr marL="2057400" indent="-228600" eaLnBrk="0" hangingPunct="0">
              <a:spcBef>
                <a:spcPct val="20000"/>
              </a:spcBef>
              <a:buFont typeface="Arial" pitchFamily="34" charset="0"/>
              <a:buChar char="»"/>
              <a:defRPr sz="1800">
                <a:latin typeface="+mn-lt"/>
                <a:ea typeface="+mn-ea"/>
              </a:defRPr>
            </a:lvl5pPr>
            <a:lvl6pPr marL="2514600" indent="-228600">
              <a:spcBef>
                <a:spcPct val="20000"/>
              </a:spcBef>
              <a:buFont typeface="Arial" pitchFamily="34" charset="0"/>
              <a:buChar char="•"/>
              <a:defRPr sz="1800">
                <a:latin typeface="+mn-lt"/>
                <a:ea typeface="+mn-ea"/>
              </a:defRPr>
            </a:lvl6pPr>
            <a:lvl7pPr marL="2971800" indent="-228600">
              <a:spcBef>
                <a:spcPct val="20000"/>
              </a:spcBef>
              <a:buFont typeface="Arial" pitchFamily="34" charset="0"/>
              <a:buChar char="•"/>
              <a:defRPr sz="1800">
                <a:latin typeface="+mn-lt"/>
                <a:ea typeface="+mn-ea"/>
              </a:defRPr>
            </a:lvl7pPr>
            <a:lvl8pPr marL="3429000" indent="-228600">
              <a:spcBef>
                <a:spcPct val="20000"/>
              </a:spcBef>
              <a:buFont typeface="Arial" pitchFamily="34" charset="0"/>
              <a:buChar char="•"/>
              <a:defRPr sz="1800">
                <a:latin typeface="+mn-lt"/>
                <a:ea typeface="+mn-ea"/>
              </a:defRPr>
            </a:lvl8pPr>
            <a:lvl9pPr marL="3886200" indent="-228600">
              <a:spcBef>
                <a:spcPct val="20000"/>
              </a:spcBef>
              <a:buFont typeface="Arial" pitchFamily="34" charset="0"/>
              <a:buChar char="•"/>
              <a:defRPr sz="1800">
                <a:latin typeface="+mn-lt"/>
                <a:ea typeface="+mn-ea"/>
              </a:defRPr>
            </a:lvl9pPr>
          </a:lstStyle>
          <a:p>
            <a:pPr>
              <a:defRPr/>
            </a:pPr>
            <a:r>
              <a:rPr lang="ja-JP" altLang="en-US" dirty="0"/>
              <a:t>メンバーシップ弱い（専門的労働者）</a:t>
            </a:r>
          </a:p>
          <a:p>
            <a:pPr lvl="1">
              <a:defRPr/>
            </a:pPr>
            <a:r>
              <a:rPr lang="ja-JP" altLang="en-US" dirty="0"/>
              <a:t>関係を維持しようとする規範なし</a:t>
            </a:r>
            <a:endParaRPr lang="en-US" altLang="ja-JP" dirty="0"/>
          </a:p>
          <a:p>
            <a:pPr lvl="1">
              <a:defRPr/>
            </a:pPr>
            <a:r>
              <a:rPr lang="ja-JP" altLang="en-US" dirty="0"/>
              <a:t>職務の価値と業績に応じて処遇</a:t>
            </a:r>
          </a:p>
          <a:p>
            <a:pPr>
              <a:defRPr/>
            </a:pPr>
            <a:r>
              <a:rPr lang="ja-JP" altLang="en-US" dirty="0"/>
              <a:t>組織コミットメントは不要だが職務コミットメントが必要</a:t>
            </a:r>
          </a:p>
          <a:p>
            <a:pPr lvl="1">
              <a:defRPr/>
            </a:pPr>
            <a:r>
              <a:rPr lang="ja-JP" altLang="en-US" dirty="0"/>
              <a:t>企業外での技能形成を求める</a:t>
            </a:r>
          </a:p>
          <a:p>
            <a:pPr lvl="1">
              <a:defRPr/>
            </a:pPr>
            <a:r>
              <a:rPr lang="ja-JP" altLang="en-US" dirty="0"/>
              <a:t>採用時に実績や，より顕在的な能力を判断</a:t>
            </a:r>
          </a:p>
          <a:p>
            <a:pPr lvl="1">
              <a:defRPr/>
            </a:pPr>
            <a:r>
              <a:rPr lang="ja-JP" altLang="en-US" dirty="0"/>
              <a:t>労働者の移動可能性を高める</a:t>
            </a:r>
            <a:endParaRPr lang="en-US" altLang="ja-JP" dirty="0"/>
          </a:p>
          <a:p>
            <a:pPr marL="457200" lvl="1" indent="0">
              <a:buFont typeface="Arial" charset="0"/>
              <a:buNone/>
              <a:defRPr/>
            </a:pPr>
            <a:r>
              <a:rPr lang="en-US" altLang="ja-JP" dirty="0"/>
              <a:t>※</a:t>
            </a:r>
            <a:r>
              <a:rPr lang="ja-JP" altLang="en-US" dirty="0"/>
              <a:t>このグループはきわめて少なかった</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TCE</a:t>
            </a:r>
            <a:r>
              <a:rPr lang="ja-JP" altLang="en-US" smtClean="0"/>
              <a:t>による説明の不十分性</a:t>
            </a:r>
          </a:p>
        </p:txBody>
      </p:sp>
      <p:sp>
        <p:nvSpPr>
          <p:cNvPr id="74755" name="Rectangle 3"/>
          <p:cNvSpPr>
            <a:spLocks noGrp="1" noChangeArrowheads="1"/>
          </p:cNvSpPr>
          <p:nvPr>
            <p:ph idx="1"/>
          </p:nvPr>
        </p:nvSpPr>
        <p:spPr bwMode="auto">
          <a:xfrm>
            <a:off x="395288" y="1412875"/>
            <a:ext cx="8291512"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ja-JP" sz="2800" smtClean="0"/>
              <a:t>TCE</a:t>
            </a:r>
            <a:r>
              <a:rPr lang="ja-JP" altLang="en-US" sz="2800" smtClean="0"/>
              <a:t>が企業特殊的技能とみなしたものの実態</a:t>
            </a:r>
          </a:p>
          <a:p>
            <a:pPr lvl="1" eaLnBrk="1" hangingPunct="1">
              <a:lnSpc>
                <a:spcPct val="80000"/>
              </a:lnSpc>
            </a:pPr>
            <a:r>
              <a:rPr lang="ja-JP" altLang="en-US" sz="2400" smtClean="0"/>
              <a:t>一部は組織コミットメントと見るべきである</a:t>
            </a:r>
          </a:p>
          <a:p>
            <a:pPr lvl="1" eaLnBrk="1" hangingPunct="1">
              <a:lnSpc>
                <a:spcPct val="80000"/>
              </a:lnSpc>
            </a:pPr>
            <a:r>
              <a:rPr lang="ja-JP" altLang="en-US" sz="2400" smtClean="0"/>
              <a:t>一部はテクニカルには企業特殊的でない技能だった。しかし，労働市場の構造の中で企業特殊的とみなされた</a:t>
            </a:r>
          </a:p>
          <a:p>
            <a:pPr lvl="1" eaLnBrk="1" hangingPunct="1">
              <a:lnSpc>
                <a:spcPct val="80000"/>
              </a:lnSpc>
            </a:pPr>
            <a:r>
              <a:rPr lang="ja-JP" altLang="en-US" sz="2400" smtClean="0"/>
              <a:t>技能は個人の資産として十分に評価されなかった。その分だけ，会社の資産とみなされた</a:t>
            </a:r>
          </a:p>
          <a:p>
            <a:pPr lvl="1" eaLnBrk="1" hangingPunct="1">
              <a:lnSpc>
                <a:spcPct val="80000"/>
              </a:lnSpc>
            </a:pPr>
            <a:r>
              <a:rPr lang="ja-JP" altLang="en-US" sz="2400" smtClean="0"/>
              <a:t>男子正社員だけに求められるものであった</a:t>
            </a:r>
          </a:p>
          <a:p>
            <a:pPr eaLnBrk="1" hangingPunct="1">
              <a:lnSpc>
                <a:spcPct val="80000"/>
              </a:lnSpc>
            </a:pPr>
            <a:r>
              <a:rPr lang="ja-JP" altLang="en-US" sz="2800" smtClean="0"/>
              <a:t>補完性の見落とし</a:t>
            </a:r>
          </a:p>
          <a:p>
            <a:pPr lvl="1" eaLnBrk="1" hangingPunct="1">
              <a:lnSpc>
                <a:spcPct val="80000"/>
              </a:lnSpc>
            </a:pPr>
            <a:r>
              <a:rPr lang="ja-JP" altLang="en-US" sz="2400" smtClean="0"/>
              <a:t>男子正社員に対する処遇は，女子と，それと重なる部分の多い非正規労働者に対する劣等な処遇との補完性によって成り立っていた</a:t>
            </a:r>
          </a:p>
          <a:p>
            <a:pPr lvl="1" eaLnBrk="1" hangingPunct="1">
              <a:lnSpc>
                <a:spcPct val="80000"/>
              </a:lnSpc>
            </a:pPr>
            <a:r>
              <a:rPr lang="ja-JP" altLang="en-US" sz="2400" smtClean="0"/>
              <a:t>性を理由とする差別は</a:t>
            </a:r>
            <a:r>
              <a:rPr lang="en-US" altLang="ja-JP" sz="2400" smtClean="0"/>
              <a:t>1986</a:t>
            </a:r>
            <a:r>
              <a:rPr lang="ja-JP" altLang="en-US" sz="2400" smtClean="0"/>
              <a:t>年均等法をきっかけに徐々に縮小するがなくなっていない。非正規の処遇については</a:t>
            </a:r>
            <a:r>
              <a:rPr lang="en-US" altLang="ja-JP" sz="2400" smtClean="0"/>
              <a:t>1990</a:t>
            </a:r>
            <a:r>
              <a:rPr lang="ja-JP" altLang="en-US" sz="2400" smtClean="0"/>
              <a:t>年代以後に問題は変形し，かつ深刻化する（次項）</a:t>
            </a:r>
          </a:p>
          <a:p>
            <a:pPr eaLnBrk="1" hangingPunct="1">
              <a:lnSpc>
                <a:spcPct val="80000"/>
              </a:lnSpc>
            </a:pPr>
            <a:endParaRPr lang="en-US" altLang="ja-JP" sz="2800" smtClean="0"/>
          </a:p>
        </p:txBody>
      </p:sp>
      <p:sp>
        <p:nvSpPr>
          <p:cNvPr id="7475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1706E8D-CC74-47A9-936E-4E7710B5B6E5}" type="slidenum">
              <a:rPr kumimoji="0" lang="en-US" altLang="ja-JP" smtClean="0"/>
              <a:pPr eaLnBrk="1" hangingPunct="1"/>
              <a:t>59</a:t>
            </a:fld>
            <a:endParaRPr kumimoji="0" lang="en-US" altLang="ja-JP"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年功序列とは</a:t>
            </a:r>
          </a:p>
        </p:txBody>
      </p:sp>
      <p:sp>
        <p:nvSpPr>
          <p:cNvPr id="21507" name="Rectangle 3"/>
          <p:cNvSpPr>
            <a:spLocks noGrp="1" noChangeArrowheads="1"/>
          </p:cNvSpPr>
          <p:nvPr>
            <p:ph idx="1"/>
          </p:nvPr>
        </p:nvSpPr>
        <p:spPr bwMode="auto">
          <a:xfrm>
            <a:off x="457200" y="1412875"/>
            <a:ext cx="8229600" cy="504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年功序列の二つの意味</a:t>
            </a:r>
            <a:endParaRPr lang="en-US" altLang="ja-JP" smtClean="0"/>
          </a:p>
          <a:p>
            <a:pPr lvl="1" eaLnBrk="1" hangingPunct="1"/>
            <a:r>
              <a:rPr lang="ja-JP" altLang="en-US" smtClean="0"/>
              <a:t>元来の意味（氏原</a:t>
            </a:r>
            <a:r>
              <a:rPr lang="en-US" altLang="ja-JP" smtClean="0"/>
              <a:t>[1966]</a:t>
            </a:r>
            <a:r>
              <a:rPr lang="ja-JP" altLang="en-US" smtClean="0"/>
              <a:t>）：年齢・勤続を基礎とする経営管理の階層的組織と給与</a:t>
            </a:r>
          </a:p>
          <a:p>
            <a:pPr lvl="1" eaLnBrk="1" hangingPunct="1"/>
            <a:r>
              <a:rPr lang="ja-JP" altLang="en-US" smtClean="0"/>
              <a:t>現在通用している意味：年齢・勤続とともに上昇する賃金（右肩上がり賃金カーブに表現される）</a:t>
            </a:r>
          </a:p>
          <a:p>
            <a:pPr eaLnBrk="1" hangingPunct="1"/>
            <a:r>
              <a:rPr lang="ja-JP" altLang="en-US" smtClean="0"/>
              <a:t>では，生産性などの経済的要因と無関係に年齢や勤続が評価されているのか？労働者のインセンティブは？</a:t>
            </a:r>
          </a:p>
          <a:p>
            <a:pPr lvl="1" eaLnBrk="1" hangingPunct="1"/>
            <a:r>
              <a:rPr lang="ja-JP" altLang="en-US" smtClean="0"/>
              <a:t>知的熟練論は</a:t>
            </a:r>
            <a:r>
              <a:rPr lang="en-US" altLang="ja-JP" smtClean="0"/>
              <a:t>TCE</a:t>
            </a:r>
            <a:r>
              <a:rPr lang="ja-JP" altLang="en-US" smtClean="0"/>
              <a:t>の論理で経済的合理性ありとしたが，説明に失敗した。では，どう説明するか？</a:t>
            </a:r>
          </a:p>
        </p:txBody>
      </p:sp>
      <p:sp>
        <p:nvSpPr>
          <p:cNvPr id="2150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59687EB6-3D18-4A74-B39A-91AB5046FBD8}" type="slidenum">
              <a:rPr kumimoji="0" lang="en-US" altLang="ja-JP" smtClean="0"/>
              <a:pPr eaLnBrk="1" hangingPunct="1"/>
              <a:t>6</a:t>
            </a:fld>
            <a:endParaRPr kumimoji="0" lang="en-US" altLang="ja-JP"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395288" y="27082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89013" indent="-989013" eaLnBrk="1" hangingPunct="1"/>
            <a:r>
              <a:rPr lang="en-US" altLang="ja-JP" sz="4000" smtClean="0"/>
              <a:t>4-4</a:t>
            </a:r>
            <a:r>
              <a:rPr lang="ja-JP" altLang="en-US" sz="4000" smtClean="0"/>
              <a:t>　能力主義管理の年功的運用の行き詰まり</a:t>
            </a:r>
          </a:p>
        </p:txBody>
      </p:sp>
      <p:sp>
        <p:nvSpPr>
          <p:cNvPr id="75779"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97244F0-2E6B-4052-A3AD-1C4BE56E14C3}" type="slidenum">
              <a:rPr kumimoji="0" lang="en-US" altLang="ja-JP" smtClean="0"/>
              <a:pPr eaLnBrk="1" hangingPunct="1"/>
              <a:t>60</a:t>
            </a:fld>
            <a:endParaRPr kumimoji="0" lang="en-US" altLang="ja-JP" smtClean="0"/>
          </a:p>
        </p:txBody>
      </p:sp>
    </p:spTree>
    <p:extLst>
      <p:ext uri="{BB962C8B-B14F-4D97-AF65-F5344CB8AC3E}">
        <p14:creationId xmlns:p14="http://schemas.microsoft.com/office/powerpoint/2010/main" val="19974220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214313" y="379413"/>
            <a:ext cx="8786812" cy="817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200" smtClean="0"/>
              <a:t>能力主義管理の年功的運用の行き詰まりの原因</a:t>
            </a:r>
          </a:p>
        </p:txBody>
      </p:sp>
      <p:sp>
        <p:nvSpPr>
          <p:cNvPr id="76803" name="スライド番号プレースホルダ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4A374D7-9206-475A-B8E0-EBF6BA2F0895}" type="slidenum">
              <a:rPr kumimoji="0" lang="en-US" altLang="ja-JP" smtClean="0"/>
              <a:pPr eaLnBrk="1" hangingPunct="1"/>
              <a:t>61</a:t>
            </a:fld>
            <a:endParaRPr kumimoji="0" lang="en-US" altLang="ja-JP" smtClean="0"/>
          </a:p>
        </p:txBody>
      </p:sp>
      <p:sp>
        <p:nvSpPr>
          <p:cNvPr id="76804" name="Text Box 3"/>
          <p:cNvSpPr txBox="1">
            <a:spLocks noChangeArrowheads="1"/>
          </p:cNvSpPr>
          <p:nvPr/>
        </p:nvSpPr>
        <p:spPr bwMode="auto">
          <a:xfrm>
            <a:off x="468313" y="1700213"/>
            <a:ext cx="468312" cy="3960812"/>
          </a:xfrm>
          <a:prstGeom prst="rect">
            <a:avLst/>
          </a:prstGeom>
          <a:solidFill>
            <a:schemeClr val="accent1"/>
          </a:solidFill>
          <a:ln w="9525">
            <a:solidFill>
              <a:schemeClr val="tx1"/>
            </a:solidFill>
            <a:miter lim="800000"/>
            <a:headEnd/>
            <a:tailEnd/>
          </a:ln>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年功的な昇格・昇給によるコストの増大</a:t>
            </a:r>
          </a:p>
        </p:txBody>
      </p:sp>
      <p:sp>
        <p:nvSpPr>
          <p:cNvPr id="76805" name="Text Box 4"/>
          <p:cNvSpPr txBox="1">
            <a:spLocks noChangeArrowheads="1"/>
          </p:cNvSpPr>
          <p:nvPr/>
        </p:nvSpPr>
        <p:spPr bwMode="auto">
          <a:xfrm>
            <a:off x="8250238" y="1052513"/>
            <a:ext cx="461962" cy="4535487"/>
          </a:xfrm>
          <a:prstGeom prst="rect">
            <a:avLst/>
          </a:prstGeom>
          <a:solidFill>
            <a:schemeClr val="accent1"/>
          </a:solidFill>
          <a:ln w="9525">
            <a:solidFill>
              <a:schemeClr val="tx1"/>
            </a:solidFill>
            <a:miter lim="800000"/>
            <a:headEnd/>
            <a:tailEnd/>
          </a:ln>
        </p:spPr>
        <p:txBody>
          <a:bodyPr vert="eaVe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仕事の成果が，企業にとって十分でなくなる</a:t>
            </a:r>
          </a:p>
        </p:txBody>
      </p:sp>
      <p:grpSp>
        <p:nvGrpSpPr>
          <p:cNvPr id="76806" name="Group 5"/>
          <p:cNvGrpSpPr>
            <a:grpSpLocks/>
          </p:cNvGrpSpPr>
          <p:nvPr/>
        </p:nvGrpSpPr>
        <p:grpSpPr bwMode="auto">
          <a:xfrm>
            <a:off x="1042988" y="1196975"/>
            <a:ext cx="7632700" cy="4911725"/>
            <a:chOff x="703" y="1117"/>
            <a:chExt cx="4808" cy="3094"/>
          </a:xfrm>
        </p:grpSpPr>
        <p:sp>
          <p:nvSpPr>
            <p:cNvPr id="76809" name="Text Box 6"/>
            <p:cNvSpPr txBox="1">
              <a:spLocks noChangeArrowheads="1"/>
            </p:cNvSpPr>
            <p:nvPr/>
          </p:nvSpPr>
          <p:spPr bwMode="auto">
            <a:xfrm>
              <a:off x="2064" y="3657"/>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職能資格制度</a:t>
              </a:r>
            </a:p>
          </p:txBody>
        </p:sp>
        <p:sp>
          <p:nvSpPr>
            <p:cNvPr id="76810" name="Text Box 7"/>
            <p:cNvSpPr txBox="1">
              <a:spLocks noChangeArrowheads="1"/>
            </p:cNvSpPr>
            <p:nvPr/>
          </p:nvSpPr>
          <p:spPr bwMode="auto">
            <a:xfrm>
              <a:off x="839" y="2886"/>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昇格と昇進の分離</a:t>
              </a:r>
            </a:p>
          </p:txBody>
        </p:sp>
        <p:sp>
          <p:nvSpPr>
            <p:cNvPr id="76811" name="Text Box 8"/>
            <p:cNvSpPr txBox="1">
              <a:spLocks noChangeArrowheads="1"/>
            </p:cNvSpPr>
            <p:nvPr/>
          </p:nvSpPr>
          <p:spPr bwMode="auto">
            <a:xfrm>
              <a:off x="3152" y="2886"/>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賃金と職務の分離</a:t>
              </a:r>
            </a:p>
          </p:txBody>
        </p:sp>
        <p:sp>
          <p:nvSpPr>
            <p:cNvPr id="76812" name="Text Box 9"/>
            <p:cNvSpPr txBox="1">
              <a:spLocks noChangeArrowheads="1"/>
            </p:cNvSpPr>
            <p:nvPr/>
          </p:nvSpPr>
          <p:spPr bwMode="auto">
            <a:xfrm>
              <a:off x="3152" y="2069"/>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柔軟な職務編成</a:t>
              </a:r>
            </a:p>
          </p:txBody>
        </p:sp>
        <p:sp>
          <p:nvSpPr>
            <p:cNvPr id="76813" name="Text Box 10"/>
            <p:cNvSpPr txBox="1">
              <a:spLocks noChangeArrowheads="1"/>
            </p:cNvSpPr>
            <p:nvPr/>
          </p:nvSpPr>
          <p:spPr bwMode="auto">
            <a:xfrm>
              <a:off x="793" y="2069"/>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協力的労使・従業員関係</a:t>
              </a:r>
            </a:p>
          </p:txBody>
        </p:sp>
        <p:sp>
          <p:nvSpPr>
            <p:cNvPr id="76814" name="Line 11"/>
            <p:cNvSpPr>
              <a:spLocks noChangeShapeType="1"/>
            </p:cNvSpPr>
            <p:nvPr/>
          </p:nvSpPr>
          <p:spPr bwMode="auto">
            <a:xfrm flipV="1">
              <a:off x="3334" y="3158"/>
              <a:ext cx="589" cy="49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6815" name="Line 12"/>
            <p:cNvSpPr>
              <a:spLocks noChangeShapeType="1"/>
            </p:cNvSpPr>
            <p:nvPr/>
          </p:nvSpPr>
          <p:spPr bwMode="auto">
            <a:xfrm flipH="1" flipV="1">
              <a:off x="1791" y="3113"/>
              <a:ext cx="499" cy="544"/>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6816" name="Line 13"/>
            <p:cNvSpPr>
              <a:spLocks noChangeShapeType="1"/>
            </p:cNvSpPr>
            <p:nvPr/>
          </p:nvSpPr>
          <p:spPr bwMode="auto">
            <a:xfrm flipV="1">
              <a:off x="3969" y="2341"/>
              <a:ext cx="0" cy="49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6817" name="Line 14"/>
            <p:cNvSpPr>
              <a:spLocks noChangeShapeType="1"/>
            </p:cNvSpPr>
            <p:nvPr/>
          </p:nvSpPr>
          <p:spPr bwMode="auto">
            <a:xfrm flipV="1">
              <a:off x="1746" y="2341"/>
              <a:ext cx="0" cy="499"/>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6818" name="Line 15"/>
            <p:cNvSpPr>
              <a:spLocks noChangeShapeType="1"/>
            </p:cNvSpPr>
            <p:nvPr/>
          </p:nvSpPr>
          <p:spPr bwMode="auto">
            <a:xfrm flipV="1">
              <a:off x="1746" y="1389"/>
              <a:ext cx="680" cy="63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6819" name="Line 16"/>
            <p:cNvSpPr>
              <a:spLocks noChangeShapeType="1"/>
            </p:cNvSpPr>
            <p:nvPr/>
          </p:nvSpPr>
          <p:spPr bwMode="auto">
            <a:xfrm flipH="1" flipV="1">
              <a:off x="3424" y="1434"/>
              <a:ext cx="545" cy="63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6820" name="Text Box 17"/>
            <p:cNvSpPr txBox="1">
              <a:spLocks noChangeArrowheads="1"/>
            </p:cNvSpPr>
            <p:nvPr/>
          </p:nvSpPr>
          <p:spPr bwMode="auto">
            <a:xfrm>
              <a:off x="703" y="3974"/>
              <a:ext cx="4808"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男性正社員に対する終身雇用規範</a:t>
              </a:r>
            </a:p>
          </p:txBody>
        </p:sp>
        <p:sp>
          <p:nvSpPr>
            <p:cNvPr id="76821" name="Text Box 18"/>
            <p:cNvSpPr txBox="1">
              <a:spLocks noChangeArrowheads="1"/>
            </p:cNvSpPr>
            <p:nvPr/>
          </p:nvSpPr>
          <p:spPr bwMode="auto">
            <a:xfrm>
              <a:off x="2064" y="1117"/>
              <a:ext cx="1769"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ja-JP" altLang="en-US"/>
                <a:t>？</a:t>
              </a:r>
            </a:p>
          </p:txBody>
        </p:sp>
      </p:grpSp>
      <p:sp>
        <p:nvSpPr>
          <p:cNvPr id="76807" name="Text Box 19"/>
          <p:cNvSpPr txBox="1">
            <a:spLocks noChangeArrowheads="1"/>
          </p:cNvSpPr>
          <p:nvPr/>
        </p:nvSpPr>
        <p:spPr bwMode="auto">
          <a:xfrm>
            <a:off x="2771775" y="6237288"/>
            <a:ext cx="3311525" cy="376237"/>
          </a:xfrm>
          <a:prstGeom prst="rect">
            <a:avLst/>
          </a:prstGeom>
          <a:solidFill>
            <a:schemeClr val="accent1"/>
          </a:solidFill>
          <a:ln w="9525">
            <a:solidFill>
              <a:schemeClr val="tx1"/>
            </a:solidFill>
            <a:miter lim="800000"/>
            <a:headEnd/>
            <a:tailEnd/>
          </a:ln>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雇用維持にコストがかかる</a:t>
            </a:r>
          </a:p>
        </p:txBody>
      </p:sp>
      <p:sp>
        <p:nvSpPr>
          <p:cNvPr id="76808" name="Text Box 20"/>
          <p:cNvSpPr txBox="1">
            <a:spLocks noChangeArrowheads="1"/>
          </p:cNvSpPr>
          <p:nvPr/>
        </p:nvSpPr>
        <p:spPr bwMode="auto">
          <a:xfrm>
            <a:off x="3132138" y="3284538"/>
            <a:ext cx="2808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（曖昧な基準の査定を通した同期入社間競争）</a:t>
            </a:r>
          </a:p>
        </p:txBody>
      </p:sp>
    </p:spTree>
    <p:extLst>
      <p:ext uri="{BB962C8B-B14F-4D97-AF65-F5344CB8AC3E}">
        <p14:creationId xmlns:p14="http://schemas.microsoft.com/office/powerpoint/2010/main" val="22850014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404813"/>
            <a:ext cx="8229600" cy="1152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en-US" altLang="ja-JP" sz="4000" dirty="0" smtClean="0"/>
              <a:t>1990</a:t>
            </a:r>
            <a:r>
              <a:rPr lang="ja-JP" altLang="en-US" sz="4000" dirty="0" smtClean="0"/>
              <a:t>年代の企業成長停滞による年功的運用の動揺：</a:t>
            </a:r>
          </a:p>
        </p:txBody>
      </p:sp>
      <p:sp>
        <p:nvSpPr>
          <p:cNvPr id="77827" name="Rectangle 3"/>
          <p:cNvSpPr>
            <a:spLocks noGrp="1" noChangeArrowheads="1"/>
          </p:cNvSpPr>
          <p:nvPr>
            <p:ph idx="1"/>
          </p:nvPr>
        </p:nvSpPr>
        <p:spPr bwMode="auto">
          <a:xfrm>
            <a:off x="395288" y="1557338"/>
            <a:ext cx="8291512"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ja-JP" altLang="en-US" sz="2400" smtClean="0"/>
              <a:t>長期雇用と右肩上がり賃金のコストは，企業にとって高負担に</a:t>
            </a:r>
          </a:p>
          <a:p>
            <a:pPr lvl="1" eaLnBrk="1" hangingPunct="1">
              <a:lnSpc>
                <a:spcPct val="80000"/>
              </a:lnSpc>
            </a:pPr>
            <a:r>
              <a:rPr lang="ja-JP" altLang="en-US" sz="2000" smtClean="0"/>
              <a:t>当初は，中高年者が雇用調整（出向・子会社転籍）のターゲットに</a:t>
            </a:r>
          </a:p>
          <a:p>
            <a:pPr lvl="1" eaLnBrk="1" hangingPunct="1">
              <a:lnSpc>
                <a:spcPct val="80000"/>
              </a:lnSpc>
            </a:pPr>
            <a:r>
              <a:rPr lang="ja-JP" altLang="en-US" sz="2000" smtClean="0"/>
              <a:t>続いて，若年層の正社員採用を抑制し，簡単な業務は非正規に置き換え</a:t>
            </a:r>
          </a:p>
          <a:p>
            <a:pPr eaLnBrk="1" hangingPunct="1">
              <a:lnSpc>
                <a:spcPct val="80000"/>
              </a:lnSpc>
            </a:pPr>
            <a:r>
              <a:rPr lang="ja-JP" altLang="en-US" sz="2400" smtClean="0"/>
              <a:t>柔軟な職務編成からあがる利益が小さくなる（もっと高い流動性が必要になる）</a:t>
            </a:r>
          </a:p>
          <a:p>
            <a:pPr lvl="1" eaLnBrk="1" hangingPunct="1">
              <a:lnSpc>
                <a:spcPct val="80000"/>
              </a:lnSpc>
            </a:pPr>
            <a:r>
              <a:rPr lang="ja-JP" altLang="en-US" sz="2000" smtClean="0"/>
              <a:t>高度職務の必要性</a:t>
            </a:r>
          </a:p>
          <a:p>
            <a:pPr lvl="2" eaLnBrk="1" hangingPunct="1">
              <a:lnSpc>
                <a:spcPct val="80000"/>
              </a:lnSpc>
            </a:pPr>
            <a:r>
              <a:rPr lang="ja-JP" altLang="en-US" sz="1800" smtClean="0"/>
              <a:t>専門的能力の必要性（</a:t>
            </a:r>
            <a:r>
              <a:rPr lang="en-US" altLang="ja-JP" sz="1800" smtClean="0"/>
              <a:t>IT</a:t>
            </a:r>
            <a:r>
              <a:rPr lang="ja-JP" altLang="en-US" sz="1800" smtClean="0"/>
              <a:t>人材，グローバル人材，マーケティング，人的資源管理，財務等々）</a:t>
            </a:r>
          </a:p>
          <a:p>
            <a:pPr lvl="2" eaLnBrk="1" hangingPunct="1">
              <a:lnSpc>
                <a:spcPct val="80000"/>
              </a:lnSpc>
            </a:pPr>
            <a:r>
              <a:rPr lang="ja-JP" altLang="en-US" sz="1800" smtClean="0"/>
              <a:t>ポストについてから学ぶのでは間に合わない</a:t>
            </a:r>
          </a:p>
          <a:p>
            <a:pPr lvl="1" eaLnBrk="1" hangingPunct="1">
              <a:lnSpc>
                <a:spcPct val="80000"/>
              </a:lnSpc>
            </a:pPr>
            <a:r>
              <a:rPr lang="ja-JP" altLang="en-US" sz="2000" smtClean="0"/>
              <a:t>それ以外：新興国・途上国とのコスト競争への対処</a:t>
            </a:r>
            <a:endParaRPr lang="ja-JP" altLang="en-US" sz="1600" smtClean="0"/>
          </a:p>
          <a:p>
            <a:pPr eaLnBrk="1" hangingPunct="1">
              <a:lnSpc>
                <a:spcPct val="80000"/>
              </a:lnSpc>
            </a:pPr>
            <a:r>
              <a:rPr lang="ja-JP" altLang="en-US" sz="2400" smtClean="0"/>
              <a:t>あいまいな人事査定の問題が顕在化</a:t>
            </a:r>
          </a:p>
          <a:p>
            <a:pPr lvl="1" eaLnBrk="1" hangingPunct="1">
              <a:lnSpc>
                <a:spcPct val="80000"/>
              </a:lnSpc>
            </a:pPr>
            <a:r>
              <a:rPr lang="ja-JP" altLang="en-US" sz="2000" smtClean="0"/>
              <a:t>企業側：成果の上がる高度人材は勤続に関係なく獲得したいし，成果を上回ると思われる賃金を払いたくない</a:t>
            </a:r>
          </a:p>
          <a:p>
            <a:pPr lvl="1" eaLnBrk="1" hangingPunct="1">
              <a:lnSpc>
                <a:spcPct val="80000"/>
              </a:lnSpc>
            </a:pPr>
            <a:r>
              <a:rPr lang="ja-JP" altLang="en-US" sz="2000" smtClean="0"/>
              <a:t>女性差別への社会的批判：男女共同参画が政策目標に</a:t>
            </a:r>
          </a:p>
          <a:p>
            <a:pPr lvl="1" eaLnBrk="1" hangingPunct="1">
              <a:lnSpc>
                <a:spcPct val="80000"/>
              </a:lnSpc>
            </a:pPr>
            <a:endParaRPr lang="ja-JP" altLang="en-US" sz="2000" smtClean="0"/>
          </a:p>
          <a:p>
            <a:pPr lvl="1" eaLnBrk="1" hangingPunct="1">
              <a:lnSpc>
                <a:spcPct val="80000"/>
              </a:lnSpc>
            </a:pPr>
            <a:endParaRPr lang="ja-JP" altLang="en-US" sz="2000" smtClean="0"/>
          </a:p>
        </p:txBody>
      </p:sp>
      <p:sp>
        <p:nvSpPr>
          <p:cNvPr id="7782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38D1D484-CABF-42B2-B9F3-77049F1211D7}" type="slidenum">
              <a:rPr kumimoji="0" lang="en-US" altLang="ja-JP" smtClean="0"/>
              <a:pPr eaLnBrk="1" hangingPunct="1"/>
              <a:t>62</a:t>
            </a:fld>
            <a:endParaRPr kumimoji="0" lang="en-US" altLang="ja-JP" smtClean="0"/>
          </a:p>
        </p:txBody>
      </p:sp>
    </p:spTree>
    <p:extLst>
      <p:ext uri="{BB962C8B-B14F-4D97-AF65-F5344CB8AC3E}">
        <p14:creationId xmlns:p14="http://schemas.microsoft.com/office/powerpoint/2010/main" val="12953398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457200"/>
            <a:ext cx="8435975" cy="955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dirty="0" smtClean="0"/>
              <a:t>日経連「新・日本的経営」論</a:t>
            </a:r>
            <a:r>
              <a:rPr lang="en-US" altLang="ja-JP" dirty="0" smtClean="0"/>
              <a:t>(</a:t>
            </a:r>
            <a:r>
              <a:rPr lang="ja-JP" altLang="en-US" dirty="0" smtClean="0"/>
              <a:t>１９９５年</a:t>
            </a:r>
            <a:r>
              <a:rPr lang="en-US" altLang="ja-JP" dirty="0" smtClean="0"/>
              <a:t>)</a:t>
            </a:r>
          </a:p>
        </p:txBody>
      </p:sp>
      <p:sp>
        <p:nvSpPr>
          <p:cNvPr id="78851" name="Rectangle 3"/>
          <p:cNvSpPr>
            <a:spLocks noGrp="1" noChangeArrowheads="1"/>
          </p:cNvSpPr>
          <p:nvPr>
            <p:ph type="body" sz="half" idx="1"/>
          </p:nvPr>
        </p:nvSpPr>
        <p:spPr bwMode="auto">
          <a:xfrm>
            <a:off x="457200" y="1628775"/>
            <a:ext cx="8229600" cy="893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t>従業員の三つのグループ（日経連</a:t>
            </a:r>
            <a:r>
              <a:rPr lang="en-US" altLang="ja-JP" sz="2800" smtClean="0"/>
              <a:t>[1995]</a:t>
            </a:r>
            <a:r>
              <a:rPr lang="ja-JP" altLang="en-US" sz="2800" smtClean="0"/>
              <a:t>）</a:t>
            </a:r>
          </a:p>
          <a:p>
            <a:pPr eaLnBrk="1" hangingPunct="1"/>
            <a:endParaRPr lang="ja-JP" altLang="en-US" sz="2800" smtClean="0"/>
          </a:p>
        </p:txBody>
      </p:sp>
      <p:graphicFrame>
        <p:nvGraphicFramePr>
          <p:cNvPr id="75780" name="Group 4"/>
          <p:cNvGraphicFramePr>
            <a:graphicFrameLocks noGrp="1"/>
          </p:cNvGraphicFramePr>
          <p:nvPr>
            <p:ph sz="half" idx="2"/>
          </p:nvPr>
        </p:nvGraphicFramePr>
        <p:xfrm>
          <a:off x="468313" y="2205038"/>
          <a:ext cx="8229600" cy="4452938"/>
        </p:xfrm>
        <a:graphic>
          <a:graphicData uri="http://schemas.openxmlformats.org/drawingml/2006/table">
            <a:tbl>
              <a:tblPr/>
              <a:tblGrid>
                <a:gridCol w="1028700"/>
                <a:gridCol w="1028700"/>
                <a:gridCol w="1028700"/>
                <a:gridCol w="1028700"/>
                <a:gridCol w="1028700"/>
                <a:gridCol w="1028700"/>
                <a:gridCol w="1028700"/>
                <a:gridCol w="1028700"/>
              </a:tblGrid>
              <a:tr h="1008207">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1" lang="ja-JP" altLang="en-US" sz="1600" b="0" i="0" u="none" strike="noStrike" cap="none" normalizeH="0" baseline="0" dirty="0">
                        <a:ln>
                          <a:noFill/>
                        </a:ln>
                        <a:solidFill>
                          <a:schemeClr val="tx1"/>
                        </a:solidFill>
                        <a:effectLst/>
                        <a:latin typeface="Arial" pitchFamily="34" charset="0"/>
                        <a:ea typeface="ＭＳ Ｐゴシック" pitchFamily="50" charset="-12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雇用形態</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対象</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賃金</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賞与</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退職金・年金</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昇進・昇格</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福祉施策</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952">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長期蓄積能力活用型グループ</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期間の定のない雇用契約</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管理職・総合職・技能部門の基幹職</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月給制か年俸制・職能給・昇給制度</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定率＋業績スライド</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ポイント制</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役職昇進・職能資格昇進</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生涯総合施策</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827">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高度専門能力活用型グループ</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有期雇用契約</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専門部門（</a:t>
                      </a: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企画，営業，研究</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開発等）</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年俸制・業績給・昇給なし</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成果配分</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なし</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業績評価</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生活援護施策</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952">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雇用柔軟型活用グループ</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有期雇用契約</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一般職・技能部門・販売部門</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時間給制・職務給・昇給なし</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定率</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なし</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上位職務への転換</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生活援護施策</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99" name="スライド番号プレースホルダ 4"/>
          <p:cNvSpPr>
            <a:spLocks noGrp="1"/>
          </p:cNvSpPr>
          <p:nvPr>
            <p:ph type="sldNum" sz="quarter" idx="12"/>
          </p:nvPr>
        </p:nvSpPr>
        <p:spPr bwMode="auto">
          <a:xfrm>
            <a:off x="8675688" y="6308725"/>
            <a:ext cx="46831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CDD8D60-C00D-4CD6-8CA1-AC4592397618}" type="slidenum">
              <a:rPr kumimoji="0" lang="en-US" altLang="ja-JP" smtClean="0"/>
              <a:pPr eaLnBrk="1" hangingPunct="1"/>
              <a:t>63</a:t>
            </a:fld>
            <a:endParaRPr kumimoji="0" lang="en-US" altLang="ja-JP" smtClean="0"/>
          </a:p>
        </p:txBody>
      </p:sp>
    </p:spTree>
    <p:extLst>
      <p:ext uri="{BB962C8B-B14F-4D97-AF65-F5344CB8AC3E}">
        <p14:creationId xmlns:p14="http://schemas.microsoft.com/office/powerpoint/2010/main" val="4787771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対処（１）成果主義導入</a:t>
            </a:r>
          </a:p>
        </p:txBody>
      </p:sp>
      <p:sp>
        <p:nvSpPr>
          <p:cNvPr id="79875" name="Rectangle 3"/>
          <p:cNvSpPr>
            <a:spLocks noGrp="1" noChangeArrowheads="1"/>
          </p:cNvSpPr>
          <p:nvPr>
            <p:ph idx="1"/>
          </p:nvPr>
        </p:nvSpPr>
        <p:spPr bwMode="auto">
          <a:xfrm>
            <a:off x="468313" y="1700213"/>
            <a:ext cx="8218487" cy="4897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t>「新・日本的経営論」でも生ぬるいという意見の台頭（</a:t>
            </a:r>
            <a:r>
              <a:rPr lang="en-US" altLang="ja-JP" sz="2800" smtClean="0"/>
              <a:t>1990</a:t>
            </a:r>
            <a:r>
              <a:rPr lang="ja-JP" altLang="en-US" sz="2800" smtClean="0"/>
              <a:t>年代後半）</a:t>
            </a:r>
          </a:p>
          <a:p>
            <a:pPr lvl="1" eaLnBrk="1" hangingPunct="1"/>
            <a:r>
              <a:rPr lang="ja-JP" altLang="en-US" sz="2400" smtClean="0"/>
              <a:t>能力主義管理が年功化した経緯から見て，職能給では年功賃金カーブが克服できないとみなされた</a:t>
            </a:r>
          </a:p>
          <a:p>
            <a:pPr eaLnBrk="1" hangingPunct="1"/>
            <a:r>
              <a:rPr lang="ja-JP" altLang="en-US" sz="2800" smtClean="0"/>
              <a:t>「今度こそ克服する」という問題意識から成果主義が台頭。それは，広義の職務給でもある</a:t>
            </a:r>
          </a:p>
          <a:p>
            <a:pPr lvl="1" eaLnBrk="1" hangingPunct="1"/>
            <a:r>
              <a:rPr lang="ja-JP" altLang="en-US" sz="2400" smtClean="0"/>
              <a:t>昇格・昇進の「頭打ち」はむしろよいこととみなされる</a:t>
            </a:r>
          </a:p>
          <a:p>
            <a:pPr lvl="1" eaLnBrk="1" hangingPunct="1"/>
            <a:r>
              <a:rPr lang="ja-JP" altLang="en-US" sz="2400" smtClean="0"/>
              <a:t>潜在能力でなく成果のみで昇給させるべきとされる</a:t>
            </a:r>
          </a:p>
          <a:p>
            <a:pPr eaLnBrk="1" hangingPunct="1"/>
            <a:r>
              <a:rPr lang="ja-JP" altLang="en-US" sz="2800" smtClean="0"/>
              <a:t>しかし徹底せずに現在に至る。詳細次項。</a:t>
            </a:r>
          </a:p>
          <a:p>
            <a:pPr lvl="1" eaLnBrk="1" hangingPunct="1"/>
            <a:endParaRPr lang="ja-JP" altLang="en-US" sz="2400" smtClean="0"/>
          </a:p>
        </p:txBody>
      </p:sp>
      <p:sp>
        <p:nvSpPr>
          <p:cNvPr id="7987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3017A30-0A27-443F-931B-F20BF0C74C23}" type="slidenum">
              <a:rPr kumimoji="0" lang="en-US" altLang="ja-JP" smtClean="0"/>
              <a:pPr eaLnBrk="1" hangingPunct="1"/>
              <a:t>64</a:t>
            </a:fld>
            <a:endParaRPr kumimoji="0" lang="en-US" altLang="ja-JP" smtClean="0"/>
          </a:p>
        </p:txBody>
      </p:sp>
    </p:spTree>
    <p:extLst>
      <p:ext uri="{BB962C8B-B14F-4D97-AF65-F5344CB8AC3E}">
        <p14:creationId xmlns:p14="http://schemas.microsoft.com/office/powerpoint/2010/main" val="18247286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bwMode="auto">
          <a:xfrm>
            <a:off x="457200" y="404813"/>
            <a:ext cx="82296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対処（２）非正規雇用の増大</a:t>
            </a:r>
          </a:p>
        </p:txBody>
      </p:sp>
      <p:sp>
        <p:nvSpPr>
          <p:cNvPr id="3" name="コンテンツ プレースホルダー 2"/>
          <p:cNvSpPr>
            <a:spLocks noGrp="1"/>
          </p:cNvSpPr>
          <p:nvPr>
            <p:ph idx="1"/>
          </p:nvPr>
        </p:nvSpPr>
        <p:spPr>
          <a:xfrm>
            <a:off x="457200" y="1341438"/>
            <a:ext cx="8229600" cy="1150937"/>
          </a:xfrm>
        </p:spPr>
        <p:txBody>
          <a:bodyPr>
            <a:normAutofit fontScale="85000" lnSpcReduction="20000"/>
          </a:bodyPr>
          <a:lstStyle/>
          <a:p>
            <a:pPr eaLnBrk="1" hangingPunct="1">
              <a:buFont typeface="Arial" charset="0"/>
              <a:buChar char="•"/>
              <a:defRPr/>
            </a:pPr>
            <a:r>
              <a:rPr lang="ja-JP" altLang="en-US" dirty="0" smtClean="0"/>
              <a:t>雇用者に占める非正規雇用は</a:t>
            </a:r>
            <a:r>
              <a:rPr lang="en-US" altLang="ja-JP" dirty="0" smtClean="0"/>
              <a:t>2015</a:t>
            </a:r>
            <a:r>
              <a:rPr lang="ja-JP" altLang="en-US" dirty="0" smtClean="0"/>
              <a:t>年に</a:t>
            </a:r>
            <a:r>
              <a:rPr lang="en-US" altLang="ja-JP" dirty="0" smtClean="0"/>
              <a:t>37.5%</a:t>
            </a:r>
            <a:r>
              <a:rPr lang="ja-JP" altLang="en-US" dirty="0" smtClean="0"/>
              <a:t>に</a:t>
            </a:r>
            <a:endParaRPr lang="en-US" altLang="ja-JP" dirty="0" smtClean="0"/>
          </a:p>
          <a:p>
            <a:pPr lvl="1" eaLnBrk="1" hangingPunct="1">
              <a:buFont typeface="Arial" charset="0"/>
              <a:buChar char="–"/>
              <a:defRPr/>
            </a:pPr>
            <a:r>
              <a:rPr lang="en-US" altLang="ja-JP" dirty="0" smtClean="0"/>
              <a:t>1985</a:t>
            </a:r>
            <a:r>
              <a:rPr lang="ja-JP" altLang="en-US" dirty="0" smtClean="0"/>
              <a:t>年：</a:t>
            </a:r>
            <a:r>
              <a:rPr lang="en-US" altLang="ja-JP" dirty="0" smtClean="0"/>
              <a:t>16.4%→1990</a:t>
            </a:r>
            <a:r>
              <a:rPr lang="ja-JP" altLang="en-US" dirty="0" smtClean="0"/>
              <a:t>年：</a:t>
            </a:r>
            <a:r>
              <a:rPr lang="en-US" altLang="ja-JP" dirty="0" smtClean="0"/>
              <a:t>20.2%→1995</a:t>
            </a:r>
            <a:r>
              <a:rPr lang="ja-JP" altLang="en-US" dirty="0" smtClean="0"/>
              <a:t>年：</a:t>
            </a:r>
            <a:r>
              <a:rPr lang="en-US" altLang="ja-JP" dirty="0" smtClean="0"/>
              <a:t>20.9%</a:t>
            </a:r>
            <a:r>
              <a:rPr lang="ja-JP" altLang="en-US" dirty="0" smtClean="0"/>
              <a:t>→</a:t>
            </a:r>
            <a:r>
              <a:rPr lang="en-US" altLang="ja-JP" dirty="0" smtClean="0"/>
              <a:t>2000</a:t>
            </a:r>
            <a:r>
              <a:rPr lang="ja-JP" altLang="en-US" dirty="0" smtClean="0"/>
              <a:t>年：</a:t>
            </a:r>
            <a:r>
              <a:rPr lang="en-US" altLang="ja-JP" dirty="0" smtClean="0"/>
              <a:t>26.0%</a:t>
            </a:r>
            <a:r>
              <a:rPr lang="ja-JP" altLang="en-US" dirty="0" smtClean="0"/>
              <a:t>→</a:t>
            </a:r>
            <a:r>
              <a:rPr lang="en-US" altLang="ja-JP" dirty="0" smtClean="0"/>
              <a:t>2005</a:t>
            </a:r>
            <a:r>
              <a:rPr lang="ja-JP" altLang="en-US" dirty="0" smtClean="0"/>
              <a:t>年：</a:t>
            </a:r>
            <a:r>
              <a:rPr lang="en-US" altLang="ja-JP" dirty="0" smtClean="0"/>
              <a:t>32.6</a:t>
            </a:r>
            <a:r>
              <a:rPr lang="ja-JP" altLang="en-US" dirty="0" smtClean="0"/>
              <a:t>％→</a:t>
            </a:r>
            <a:r>
              <a:rPr lang="en-US" altLang="ja-JP" dirty="0" smtClean="0"/>
              <a:t>2010</a:t>
            </a:r>
            <a:r>
              <a:rPr lang="ja-JP" altLang="en-US" dirty="0" smtClean="0"/>
              <a:t>年：</a:t>
            </a:r>
            <a:r>
              <a:rPr lang="en-US" altLang="ja-JP" dirty="0" smtClean="0"/>
              <a:t>34.4</a:t>
            </a:r>
            <a:r>
              <a:rPr lang="ja-JP" altLang="en-US" dirty="0" smtClean="0"/>
              <a:t>％</a:t>
            </a:r>
            <a:endParaRPr lang="ja-JP" altLang="en-US" dirty="0"/>
          </a:p>
        </p:txBody>
      </p:sp>
      <p:sp>
        <p:nvSpPr>
          <p:cNvPr id="80900"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E15586F-2FE3-484D-9EA1-F77708DE3DF2}" type="slidenum">
              <a:rPr lang="en-US" altLang="ja-JP" smtClean="0"/>
              <a:pPr eaLnBrk="1" hangingPunct="1"/>
              <a:t>65</a:t>
            </a:fld>
            <a:endParaRPr lang="en-US" altLang="ja-JP" smtClean="0"/>
          </a:p>
        </p:txBody>
      </p:sp>
      <p:sp>
        <p:nvSpPr>
          <p:cNvPr id="80901" name="Text Box 7"/>
          <p:cNvSpPr txBox="1">
            <a:spLocks noChangeArrowheads="1"/>
          </p:cNvSpPr>
          <p:nvPr/>
        </p:nvSpPr>
        <p:spPr bwMode="auto">
          <a:xfrm>
            <a:off x="7885113" y="2852738"/>
            <a:ext cx="1235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出所：厚生労働省</a:t>
            </a:r>
            <a:r>
              <a:rPr lang="en-US" altLang="ja-JP"/>
              <a:t>[</a:t>
            </a:r>
            <a:r>
              <a:rPr lang="ja-JP" altLang="en-US"/>
              <a:t>年次不明</a:t>
            </a:r>
            <a:r>
              <a:rPr lang="en-US" altLang="ja-JP"/>
              <a:t>]</a:t>
            </a:r>
            <a:r>
              <a:rPr lang="ja-JP" altLang="en-US"/>
              <a:t>。</a:t>
            </a:r>
          </a:p>
        </p:txBody>
      </p:sp>
      <p:pic>
        <p:nvPicPr>
          <p:cNvPr id="8090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492375"/>
            <a:ext cx="7885113" cy="416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5727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mtClean="0"/>
              <a:t>対処（２）非正規雇用の増大</a:t>
            </a:r>
          </a:p>
        </p:txBody>
      </p:sp>
      <p:sp>
        <p:nvSpPr>
          <p:cNvPr id="81923"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574BDD53-21EC-4604-A746-EFB4FBE2E2DE}" type="slidenum">
              <a:rPr lang="en-US" altLang="ja-JP" smtClean="0"/>
              <a:pPr eaLnBrk="1" hangingPunct="1"/>
              <a:t>66</a:t>
            </a:fld>
            <a:endParaRPr lang="en-US" altLang="ja-JP" smtClean="0"/>
          </a:p>
        </p:txBody>
      </p:sp>
      <p:pic>
        <p:nvPicPr>
          <p:cNvPr id="819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68413"/>
            <a:ext cx="8321675" cy="4579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5" name="Text Box 7"/>
          <p:cNvSpPr txBox="1">
            <a:spLocks noChangeArrowheads="1"/>
          </p:cNvSpPr>
          <p:nvPr/>
        </p:nvSpPr>
        <p:spPr bwMode="auto">
          <a:xfrm>
            <a:off x="323850" y="6191250"/>
            <a:ext cx="3240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出所：厚生労働省</a:t>
            </a:r>
            <a:r>
              <a:rPr lang="en-US" altLang="ja-JP"/>
              <a:t>[</a:t>
            </a:r>
            <a:r>
              <a:rPr lang="ja-JP" altLang="en-US"/>
              <a:t>年次不明</a:t>
            </a:r>
            <a:r>
              <a:rPr lang="en-US" altLang="ja-JP"/>
              <a:t>]</a:t>
            </a:r>
            <a:r>
              <a:rPr lang="ja-JP" altLang="en-US"/>
              <a:t>。</a:t>
            </a:r>
          </a:p>
        </p:txBody>
      </p:sp>
    </p:spTree>
    <p:extLst>
      <p:ext uri="{BB962C8B-B14F-4D97-AF65-F5344CB8AC3E}">
        <p14:creationId xmlns:p14="http://schemas.microsoft.com/office/powerpoint/2010/main" val="40896298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bwMode="auto">
          <a:xfrm>
            <a:off x="457200" y="404813"/>
            <a:ext cx="822960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対処（２）非正規雇用の増大</a:t>
            </a:r>
          </a:p>
        </p:txBody>
      </p:sp>
      <p:sp>
        <p:nvSpPr>
          <p:cNvPr id="3" name="コンテンツ プレースホルダー 2"/>
          <p:cNvSpPr>
            <a:spLocks noGrp="1"/>
          </p:cNvSpPr>
          <p:nvPr>
            <p:ph idx="1"/>
          </p:nvPr>
        </p:nvSpPr>
        <p:spPr>
          <a:xfrm>
            <a:off x="457200" y="1412875"/>
            <a:ext cx="8229600" cy="5445125"/>
          </a:xfrm>
        </p:spPr>
        <p:txBody>
          <a:bodyPr>
            <a:normAutofit fontScale="77500" lnSpcReduction="20000"/>
          </a:bodyPr>
          <a:lstStyle/>
          <a:p>
            <a:pPr eaLnBrk="1" hangingPunct="1">
              <a:buFont typeface="Arial" charset="0"/>
              <a:buChar char="•"/>
              <a:defRPr/>
            </a:pPr>
            <a:r>
              <a:rPr lang="ja-JP" altLang="en-US" dirty="0"/>
              <a:t>非正規化の広がり</a:t>
            </a:r>
          </a:p>
          <a:p>
            <a:pPr lvl="1" eaLnBrk="1" hangingPunct="1">
              <a:buFont typeface="Arial" charset="0"/>
              <a:buChar char="–"/>
              <a:defRPr/>
            </a:pPr>
            <a:r>
              <a:rPr lang="ja-JP" altLang="en-US" dirty="0"/>
              <a:t>漠然とした「事務」を行う「一般職正社員」の激減</a:t>
            </a:r>
          </a:p>
          <a:p>
            <a:pPr lvl="1" eaLnBrk="1" hangingPunct="1">
              <a:buFont typeface="Arial" charset="0"/>
              <a:buChar char="–"/>
              <a:defRPr/>
            </a:pPr>
            <a:r>
              <a:rPr lang="ja-JP" altLang="en-US" dirty="0" smtClean="0"/>
              <a:t>一方</a:t>
            </a:r>
            <a:r>
              <a:rPr lang="ja-JP" altLang="en-US" dirty="0"/>
              <a:t>では女性化と重複。ただし主婦パートから若年女性に拡大（次スライド図）</a:t>
            </a:r>
          </a:p>
          <a:p>
            <a:pPr lvl="1" eaLnBrk="1" hangingPunct="1">
              <a:buFont typeface="Arial" charset="0"/>
              <a:buChar char="–"/>
              <a:defRPr/>
            </a:pPr>
            <a:r>
              <a:rPr lang="ja-JP" altLang="en-US" dirty="0"/>
              <a:t>男性</a:t>
            </a:r>
            <a:r>
              <a:rPr lang="ja-JP" altLang="en-US" dirty="0" smtClean="0"/>
              <a:t>全般</a:t>
            </a:r>
            <a:r>
              <a:rPr lang="ja-JP" altLang="en-US" dirty="0"/>
              <a:t>に</a:t>
            </a:r>
            <a:r>
              <a:rPr lang="ja-JP" altLang="en-US" dirty="0" smtClean="0"/>
              <a:t>拡大。社会問題として認知される。</a:t>
            </a:r>
            <a:endParaRPr lang="ja-JP" altLang="en-US" dirty="0"/>
          </a:p>
          <a:p>
            <a:pPr eaLnBrk="1" hangingPunct="1">
              <a:buFont typeface="Arial" charset="0"/>
              <a:buChar char="•"/>
              <a:defRPr/>
            </a:pPr>
            <a:r>
              <a:rPr lang="ja-JP" altLang="en-US" dirty="0" smtClean="0"/>
              <a:t>非正規拡大＋ジェンダーバイアス</a:t>
            </a:r>
            <a:r>
              <a:rPr lang="ja-JP" altLang="en-US" dirty="0"/>
              <a:t>残存のコスト削減効果</a:t>
            </a:r>
          </a:p>
          <a:p>
            <a:pPr lvl="1" eaLnBrk="1" hangingPunct="1">
              <a:buFont typeface="Arial" charset="0"/>
              <a:buChar char="–"/>
              <a:defRPr/>
            </a:pPr>
            <a:r>
              <a:rPr lang="ja-JP" altLang="en-US" dirty="0"/>
              <a:t>中高齢の正規従業員：年功的処遇</a:t>
            </a:r>
          </a:p>
          <a:p>
            <a:pPr lvl="1" eaLnBrk="1" hangingPunct="1">
              <a:buFont typeface="Arial" charset="0"/>
              <a:buChar char="–"/>
              <a:defRPr/>
            </a:pPr>
            <a:r>
              <a:rPr lang="ja-JP" altLang="en-US" dirty="0"/>
              <a:t>若年の正規従業員：年功的処遇また</a:t>
            </a:r>
            <a:r>
              <a:rPr lang="ja-JP" altLang="en-US" dirty="0" smtClean="0"/>
              <a:t>は成果</a:t>
            </a:r>
            <a:r>
              <a:rPr lang="ja-JP" altLang="en-US" dirty="0"/>
              <a:t>主義の強化</a:t>
            </a:r>
          </a:p>
          <a:p>
            <a:pPr lvl="1" eaLnBrk="1" hangingPunct="1">
              <a:buFont typeface="Arial" charset="0"/>
              <a:buChar char="–"/>
              <a:defRPr/>
            </a:pPr>
            <a:r>
              <a:rPr lang="ja-JP" altLang="en-US" dirty="0"/>
              <a:t>非正規従業員：年功的処遇維持コスト分だけ切り下げられた職務給</a:t>
            </a:r>
          </a:p>
          <a:p>
            <a:pPr lvl="1" eaLnBrk="1" hangingPunct="1">
              <a:buFont typeface="Arial" charset="0"/>
              <a:buChar char="–"/>
              <a:defRPr/>
            </a:pPr>
            <a:r>
              <a:rPr lang="ja-JP" altLang="en-US" dirty="0"/>
              <a:t>正規・非正規の給与格差（前掲図）</a:t>
            </a:r>
          </a:p>
          <a:p>
            <a:pPr eaLnBrk="1" hangingPunct="1">
              <a:buFont typeface="Arial" charset="0"/>
              <a:buChar char="•"/>
              <a:defRPr/>
            </a:pPr>
            <a:r>
              <a:rPr lang="en-US" altLang="ja-JP" dirty="0" smtClean="0"/>
              <a:t>1980</a:t>
            </a:r>
            <a:r>
              <a:rPr lang="ja-JP" altLang="en-US" dirty="0" smtClean="0"/>
              <a:t>年代までとの違い：</a:t>
            </a:r>
            <a:r>
              <a:rPr lang="ja-JP" altLang="en-US" u="sng" dirty="0" smtClean="0"/>
              <a:t>　　　　　　　　　　　　　　　　　　　世帯の増加</a:t>
            </a:r>
            <a:endParaRPr lang="en-US" altLang="ja-JP" u="sng" dirty="0" smtClean="0"/>
          </a:p>
          <a:p>
            <a:pPr lvl="1" eaLnBrk="1" hangingPunct="1">
              <a:buFont typeface="Arial" charset="0"/>
              <a:buChar char="–"/>
              <a:defRPr/>
            </a:pPr>
            <a:r>
              <a:rPr lang="ja-JP" altLang="en-US" dirty="0" smtClean="0"/>
              <a:t>「正社員の夫＋パートの妻」の家計</a:t>
            </a:r>
            <a:r>
              <a:rPr lang="en-US" altLang="ja-JP" dirty="0"/>
              <a:t>(</a:t>
            </a:r>
            <a:r>
              <a:rPr lang="ja-JP" altLang="en-US" dirty="0"/>
              <a:t>従来からあった</a:t>
            </a:r>
            <a:r>
              <a:rPr lang="en-US" altLang="ja-JP" dirty="0" smtClean="0"/>
              <a:t>)</a:t>
            </a:r>
          </a:p>
          <a:p>
            <a:pPr lvl="1" eaLnBrk="1" hangingPunct="1">
              <a:buFont typeface="Arial" charset="0"/>
              <a:buChar char="–"/>
              <a:defRPr/>
            </a:pPr>
            <a:r>
              <a:rPr lang="ja-JP" altLang="en-US" dirty="0" smtClean="0"/>
              <a:t>非正規単身者</a:t>
            </a:r>
            <a:endParaRPr lang="en-US" altLang="ja-JP" dirty="0" smtClean="0"/>
          </a:p>
          <a:p>
            <a:pPr lvl="1" eaLnBrk="1" hangingPunct="1">
              <a:buFont typeface="Arial" charset="0"/>
              <a:buChar char="–"/>
              <a:defRPr/>
            </a:pPr>
            <a:r>
              <a:rPr lang="ja-JP" altLang="en-US" dirty="0" smtClean="0"/>
              <a:t>非正規シングルマザー</a:t>
            </a:r>
            <a:endParaRPr lang="ja-JP" altLang="en-US" dirty="0"/>
          </a:p>
        </p:txBody>
      </p:sp>
      <p:sp>
        <p:nvSpPr>
          <p:cNvPr id="8294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E4D8066-762E-4187-AAEB-0A43996D89BF}" type="slidenum">
              <a:rPr lang="en-US" altLang="ja-JP" smtClean="0"/>
              <a:pPr eaLnBrk="1" hangingPunct="1"/>
              <a:t>67</a:t>
            </a:fld>
            <a:endParaRPr lang="en-US" altLang="ja-JP" smtClean="0"/>
          </a:p>
        </p:txBody>
      </p:sp>
    </p:spTree>
    <p:extLst>
      <p:ext uri="{BB962C8B-B14F-4D97-AF65-F5344CB8AC3E}">
        <p14:creationId xmlns:p14="http://schemas.microsoft.com/office/powerpoint/2010/main" val="8631831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355600" y="341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正規・非正規格差とジェンダー格差</a:t>
            </a:r>
          </a:p>
        </p:txBody>
      </p:sp>
      <p:sp>
        <p:nvSpPr>
          <p:cNvPr id="83971"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5C67E33-B45C-4A69-8666-B0760F74A515}" type="slidenum">
              <a:rPr kumimoji="0" lang="en-US" altLang="ja-JP" smtClean="0"/>
              <a:pPr eaLnBrk="1" hangingPunct="1"/>
              <a:t>68</a:t>
            </a:fld>
            <a:endParaRPr kumimoji="0" lang="en-US" altLang="ja-JP" smtClean="0"/>
          </a:p>
        </p:txBody>
      </p:sp>
      <p:sp>
        <p:nvSpPr>
          <p:cNvPr id="83972" name="Text Box 3"/>
          <p:cNvSpPr txBox="1">
            <a:spLocks noChangeArrowheads="1"/>
          </p:cNvSpPr>
          <p:nvPr/>
        </p:nvSpPr>
        <p:spPr bwMode="auto">
          <a:xfrm>
            <a:off x="827088" y="6021388"/>
            <a:ext cx="7777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出所：内閣府</a:t>
            </a:r>
            <a:r>
              <a:rPr lang="en-US" altLang="ja-JP"/>
              <a:t>[2014]</a:t>
            </a:r>
            <a:r>
              <a:rPr lang="ja-JP" altLang="en-US"/>
              <a:t>。</a:t>
            </a:r>
          </a:p>
        </p:txBody>
      </p:sp>
      <p:pic>
        <p:nvPicPr>
          <p:cNvPr id="839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55713"/>
            <a:ext cx="7962900" cy="462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5697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世界金融危機以後の日本の貧困</a:t>
            </a:r>
          </a:p>
        </p:txBody>
      </p:sp>
      <p:sp>
        <p:nvSpPr>
          <p:cNvPr id="70659" name="Rectangle 3"/>
          <p:cNvSpPr>
            <a:spLocks noGrp="1" noChangeArrowheads="1"/>
          </p:cNvSpPr>
          <p:nvPr>
            <p:ph idx="1"/>
          </p:nvPr>
        </p:nvSpPr>
        <p:spPr>
          <a:xfrm>
            <a:off x="468313" y="1341438"/>
            <a:ext cx="8567737" cy="5516562"/>
          </a:xfrm>
        </p:spPr>
        <p:txBody>
          <a:bodyPr>
            <a:normAutofit fontScale="85000" lnSpcReduction="10000"/>
          </a:bodyPr>
          <a:lstStyle/>
          <a:p>
            <a:pPr eaLnBrk="1" hangingPunct="1">
              <a:lnSpc>
                <a:spcPct val="110000"/>
              </a:lnSpc>
              <a:buFont typeface="Arial" charset="0"/>
              <a:buChar char="•"/>
              <a:defRPr/>
            </a:pPr>
            <a:r>
              <a:rPr lang="ja-JP" altLang="en-US" sz="2800" dirty="0"/>
              <a:t>「派遣切り」「解雇」がただちに生活基盤の喪失になる事例が多数表面化（</a:t>
            </a:r>
            <a:r>
              <a:rPr lang="en-US" altLang="ja-JP" sz="2800" dirty="0"/>
              <a:t>2008</a:t>
            </a:r>
            <a:r>
              <a:rPr lang="ja-JP" altLang="en-US" sz="2800" dirty="0"/>
              <a:t>年末「派遣村」の出現）</a:t>
            </a:r>
          </a:p>
          <a:p>
            <a:pPr lvl="1" eaLnBrk="1" hangingPunct="1">
              <a:lnSpc>
                <a:spcPct val="110000"/>
              </a:lnSpc>
              <a:buFont typeface="Arial" charset="0"/>
              <a:buChar char="–"/>
              <a:defRPr/>
            </a:pPr>
            <a:r>
              <a:rPr lang="ja-JP" altLang="en-US" sz="2400" dirty="0"/>
              <a:t>派遣労働者の不安定性</a:t>
            </a:r>
          </a:p>
          <a:p>
            <a:pPr lvl="1" eaLnBrk="1" hangingPunct="1">
              <a:lnSpc>
                <a:spcPct val="110000"/>
              </a:lnSpc>
              <a:buFont typeface="Arial" charset="0"/>
              <a:buChar char="–"/>
              <a:defRPr/>
            </a:pPr>
            <a:r>
              <a:rPr lang="ja-JP" altLang="en-US" sz="2400" dirty="0"/>
              <a:t>期間契約労働者に対する違法な中途解約</a:t>
            </a:r>
            <a:endParaRPr lang="en-US" altLang="ja-JP" sz="2400" dirty="0"/>
          </a:p>
          <a:p>
            <a:pPr lvl="1" eaLnBrk="1" hangingPunct="1">
              <a:lnSpc>
                <a:spcPct val="110000"/>
              </a:lnSpc>
              <a:buFont typeface="Arial" charset="0"/>
              <a:buChar char="–"/>
              <a:defRPr/>
            </a:pPr>
            <a:r>
              <a:rPr lang="ja-JP" altLang="en-US" sz="2400" dirty="0" smtClean="0"/>
              <a:t>非正規だけで生計を立てている世帯の増加</a:t>
            </a:r>
            <a:endParaRPr lang="en-US" altLang="ja-JP" sz="2400" dirty="0" smtClean="0"/>
          </a:p>
          <a:p>
            <a:pPr lvl="1" eaLnBrk="1" hangingPunct="1">
              <a:lnSpc>
                <a:spcPct val="110000"/>
              </a:lnSpc>
              <a:buFont typeface="Arial" charset="0"/>
              <a:buChar char="–"/>
              <a:defRPr/>
            </a:pPr>
            <a:r>
              <a:rPr lang="ja-JP" altLang="en-US" sz="2400" dirty="0" smtClean="0"/>
              <a:t>「</a:t>
            </a:r>
            <a:r>
              <a:rPr lang="ja-JP" altLang="en-US" sz="2400" dirty="0"/>
              <a:t>無縁社会」化</a:t>
            </a:r>
            <a:endParaRPr lang="en-US" altLang="ja-JP" sz="2400" dirty="0"/>
          </a:p>
          <a:p>
            <a:pPr lvl="2" eaLnBrk="1" hangingPunct="1">
              <a:lnSpc>
                <a:spcPct val="110000"/>
              </a:lnSpc>
              <a:buFont typeface="Arial" charset="0"/>
              <a:buChar char="•"/>
              <a:defRPr/>
            </a:pPr>
            <a:r>
              <a:rPr lang="ja-JP" altLang="en-US" sz="2000" dirty="0" smtClean="0"/>
              <a:t>自営業の縮小</a:t>
            </a:r>
            <a:endParaRPr lang="en-US" altLang="ja-JP" sz="2000" dirty="0" smtClean="0"/>
          </a:p>
          <a:p>
            <a:pPr lvl="2" eaLnBrk="1" hangingPunct="1">
              <a:lnSpc>
                <a:spcPct val="110000"/>
              </a:lnSpc>
              <a:buFont typeface="Arial" charset="0"/>
              <a:buChar char="•"/>
              <a:defRPr/>
            </a:pPr>
            <a:r>
              <a:rPr lang="ja-JP" altLang="en-US" sz="2000" dirty="0" smtClean="0"/>
              <a:t>会社</a:t>
            </a:r>
            <a:r>
              <a:rPr lang="ja-JP" altLang="en-US" sz="2000" dirty="0"/>
              <a:t>の保護を受けられない層の拡大</a:t>
            </a:r>
            <a:endParaRPr lang="en-US" altLang="ja-JP" sz="2000" dirty="0"/>
          </a:p>
          <a:p>
            <a:pPr lvl="2" eaLnBrk="1" hangingPunct="1">
              <a:lnSpc>
                <a:spcPct val="110000"/>
              </a:lnSpc>
              <a:buFont typeface="Arial" charset="0"/>
              <a:buChar char="•"/>
              <a:defRPr/>
            </a:pPr>
            <a:r>
              <a:rPr lang="ja-JP" altLang="en-US" sz="2000" dirty="0" smtClean="0"/>
              <a:t>地縁・血縁の喪失</a:t>
            </a:r>
            <a:endParaRPr lang="en-US" altLang="ja-JP" sz="2000" dirty="0" smtClean="0"/>
          </a:p>
          <a:p>
            <a:pPr eaLnBrk="1" hangingPunct="1">
              <a:lnSpc>
                <a:spcPct val="110000"/>
              </a:lnSpc>
              <a:buFont typeface="Arial" charset="0"/>
              <a:buChar char="•"/>
              <a:defRPr/>
            </a:pPr>
            <a:r>
              <a:rPr lang="ja-JP" altLang="en-US" sz="2800" dirty="0" smtClean="0"/>
              <a:t>「</a:t>
            </a:r>
            <a:r>
              <a:rPr lang="ja-JP" altLang="en-US" sz="2800" dirty="0"/>
              <a:t>格差」のみならず「貧困」が広範に存在することが知られるように（橘木</a:t>
            </a:r>
            <a:r>
              <a:rPr lang="en-US" altLang="ja-JP" sz="2800" dirty="0"/>
              <a:t>[2006</a:t>
            </a:r>
            <a:r>
              <a:rPr lang="en-US" altLang="ja-JP" sz="2800" dirty="0" smtClean="0"/>
              <a:t>]</a:t>
            </a:r>
            <a:r>
              <a:rPr lang="ja-JP" altLang="en-US" sz="2800" dirty="0" err="1" smtClean="0"/>
              <a:t>，</a:t>
            </a:r>
            <a:r>
              <a:rPr lang="ja-JP" altLang="en-US" sz="2800" dirty="0" smtClean="0"/>
              <a:t>湯浅</a:t>
            </a:r>
            <a:r>
              <a:rPr lang="ja-JP" altLang="en-US" sz="2800" dirty="0"/>
              <a:t>・金子</a:t>
            </a:r>
            <a:r>
              <a:rPr lang="en-US" altLang="ja-JP" sz="2800" dirty="0"/>
              <a:t>[2009</a:t>
            </a:r>
            <a:r>
              <a:rPr lang="en-US" altLang="ja-JP" sz="2800" dirty="0" smtClean="0"/>
              <a:t>]</a:t>
            </a:r>
            <a:r>
              <a:rPr lang="ja-JP" altLang="en-US" sz="2800" dirty="0" err="1" smtClean="0"/>
              <a:t>，</a:t>
            </a:r>
            <a:r>
              <a:rPr lang="ja-JP" altLang="en-US" sz="2800" dirty="0" smtClean="0"/>
              <a:t>金子</a:t>
            </a:r>
            <a:r>
              <a:rPr lang="ja-JP" altLang="en-US" sz="2800" dirty="0"/>
              <a:t>・橘木・武者</a:t>
            </a:r>
            <a:r>
              <a:rPr lang="en-US" altLang="ja-JP" sz="2800" dirty="0"/>
              <a:t>[2010]</a:t>
            </a:r>
            <a:r>
              <a:rPr lang="ja-JP" altLang="en-US" sz="2800" dirty="0"/>
              <a:t>など）</a:t>
            </a:r>
          </a:p>
          <a:p>
            <a:pPr lvl="1" eaLnBrk="1" hangingPunct="1">
              <a:lnSpc>
                <a:spcPct val="110000"/>
              </a:lnSpc>
              <a:buFont typeface="Arial" charset="0"/>
              <a:buChar char="–"/>
              <a:defRPr/>
            </a:pPr>
            <a:r>
              <a:rPr lang="ja-JP" altLang="en-US" sz="2400" dirty="0" smtClean="0"/>
              <a:t>相対的貧困率が</a:t>
            </a:r>
            <a:r>
              <a:rPr lang="en-US" altLang="ja-JP" sz="2400" dirty="0" smtClean="0"/>
              <a:t>2012</a:t>
            </a:r>
            <a:r>
              <a:rPr lang="ja-JP" altLang="en-US" sz="2400" dirty="0" smtClean="0"/>
              <a:t>年</a:t>
            </a:r>
            <a:r>
              <a:rPr lang="ja-JP" altLang="en-US" sz="2400" dirty="0"/>
              <a:t>調査</a:t>
            </a:r>
            <a:r>
              <a:rPr lang="ja-JP" altLang="en-US" sz="2400" dirty="0" smtClean="0"/>
              <a:t>で</a:t>
            </a:r>
            <a:r>
              <a:rPr lang="en-US" altLang="ja-JP" sz="2400" dirty="0" smtClean="0"/>
              <a:t>16.1%(</a:t>
            </a:r>
            <a:r>
              <a:rPr lang="ja-JP" altLang="en-US" sz="2400" dirty="0" smtClean="0"/>
              <a:t>厚生労働省</a:t>
            </a:r>
            <a:r>
              <a:rPr lang="en-US" altLang="ja-JP" sz="2400" dirty="0" smtClean="0"/>
              <a:t>)</a:t>
            </a:r>
            <a:r>
              <a:rPr lang="ja-JP" altLang="en-US" sz="2400" dirty="0" err="1" smtClean="0"/>
              <a:t>，</a:t>
            </a:r>
            <a:r>
              <a:rPr lang="ja-JP" altLang="en-US" sz="2400" dirty="0" smtClean="0"/>
              <a:t>子どもの貧困率</a:t>
            </a:r>
            <a:r>
              <a:rPr lang="en-US" altLang="ja-JP" sz="2400" dirty="0" smtClean="0"/>
              <a:t>16.3</a:t>
            </a:r>
            <a:r>
              <a:rPr lang="ja-JP" altLang="en-US" sz="2400" dirty="0" smtClean="0"/>
              <a:t>％</a:t>
            </a:r>
            <a:endParaRPr lang="en-US" altLang="ja-JP" sz="2400" dirty="0"/>
          </a:p>
          <a:p>
            <a:pPr lvl="1" eaLnBrk="1" hangingPunct="1">
              <a:lnSpc>
                <a:spcPct val="110000"/>
              </a:lnSpc>
              <a:buFont typeface="Arial" charset="0"/>
              <a:buChar char="–"/>
              <a:defRPr/>
            </a:pPr>
            <a:r>
              <a:rPr lang="ja-JP" altLang="en-US" sz="2400" dirty="0" smtClean="0"/>
              <a:t>子どもの貧困は自己責任であり得ないので＿＿＿＿＿＿に反する。</a:t>
            </a:r>
            <a:endParaRPr lang="en-US" altLang="ja-JP" sz="2400" dirty="0"/>
          </a:p>
        </p:txBody>
      </p:sp>
      <p:sp>
        <p:nvSpPr>
          <p:cNvPr id="84996"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99CB661-4AF5-492B-9C21-E30825E1BF47}" type="slidenum">
              <a:rPr kumimoji="0" lang="en-US" altLang="ja-JP" smtClean="0"/>
              <a:pPr eaLnBrk="1" hangingPunct="1"/>
              <a:t>69</a:t>
            </a:fld>
            <a:endParaRPr kumimoji="0" lang="en-US" altLang="ja-JP" smtClean="0"/>
          </a:p>
        </p:txBody>
      </p:sp>
    </p:spTree>
    <p:extLst>
      <p:ext uri="{BB962C8B-B14F-4D97-AF65-F5344CB8AC3E}">
        <p14:creationId xmlns:p14="http://schemas.microsoft.com/office/powerpoint/2010/main" val="2224971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333375"/>
            <a:ext cx="7543800" cy="935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基礎知識：賃金形態の分類基準</a:t>
            </a:r>
          </a:p>
        </p:txBody>
      </p:sp>
      <p:sp>
        <p:nvSpPr>
          <p:cNvPr id="22531" name="Rectangle 3"/>
          <p:cNvSpPr>
            <a:spLocks noGrp="1" noChangeArrowheads="1"/>
          </p:cNvSpPr>
          <p:nvPr>
            <p:ph idx="1"/>
          </p:nvPr>
        </p:nvSpPr>
        <p:spPr bwMode="auto">
          <a:xfrm>
            <a:off x="395288" y="1628775"/>
            <a:ext cx="8229600" cy="4608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mtClean="0"/>
              <a:t>経済学の理論的規定は直接に賃金形態とは結びつかない</a:t>
            </a:r>
          </a:p>
          <a:p>
            <a:pPr lvl="1" eaLnBrk="1" hangingPunct="1">
              <a:lnSpc>
                <a:spcPct val="90000"/>
              </a:lnSpc>
            </a:pPr>
            <a:r>
              <a:rPr lang="ja-JP" altLang="en-US" smtClean="0"/>
              <a:t>賃金＝労働の限界生産性（ミクロ）？</a:t>
            </a:r>
          </a:p>
          <a:p>
            <a:pPr lvl="1" eaLnBrk="1" hangingPunct="1">
              <a:lnSpc>
                <a:spcPct val="90000"/>
              </a:lnSpc>
            </a:pPr>
            <a:r>
              <a:rPr lang="ja-JP" altLang="en-US" smtClean="0"/>
              <a:t>賃金＝労働力の価値（マル経）？</a:t>
            </a:r>
          </a:p>
          <a:p>
            <a:pPr eaLnBrk="1" hangingPunct="1">
              <a:lnSpc>
                <a:spcPct val="90000"/>
              </a:lnSpc>
            </a:pPr>
            <a:r>
              <a:rPr lang="ja-JP" altLang="en-US" smtClean="0"/>
              <a:t>遠藤</a:t>
            </a:r>
            <a:r>
              <a:rPr lang="en-US" altLang="ja-JP" smtClean="0"/>
              <a:t>[2005]</a:t>
            </a:r>
            <a:r>
              <a:rPr lang="ja-JP" altLang="en-US" smtClean="0"/>
              <a:t>による分類をベースに範式化する</a:t>
            </a:r>
          </a:p>
          <a:p>
            <a:pPr lvl="1" eaLnBrk="1" hangingPunct="1">
              <a:lnSpc>
                <a:spcPct val="90000"/>
              </a:lnSpc>
            </a:pPr>
            <a:r>
              <a:rPr lang="ja-JP" altLang="en-US" smtClean="0"/>
              <a:t>＝何に対して賃金を払うか</a:t>
            </a:r>
          </a:p>
          <a:p>
            <a:pPr lvl="1" eaLnBrk="1" hangingPunct="1">
              <a:lnSpc>
                <a:spcPct val="90000"/>
              </a:lnSpc>
            </a:pPr>
            <a:r>
              <a:rPr lang="ja-JP" altLang="en-US" smtClean="0"/>
              <a:t>→人を仕事に，または仕事を人に割り当てる関係</a:t>
            </a:r>
          </a:p>
          <a:p>
            <a:pPr lvl="1" eaLnBrk="1" hangingPunct="1">
              <a:lnSpc>
                <a:spcPct val="90000"/>
              </a:lnSpc>
            </a:pPr>
            <a:r>
              <a:rPr lang="ja-JP" altLang="en-US" smtClean="0"/>
              <a:t>下線が引かれてる２項が論理的に先に決められる（次スライドで実例を挙げて説明）</a:t>
            </a:r>
          </a:p>
          <a:p>
            <a:pPr eaLnBrk="1" hangingPunct="1">
              <a:lnSpc>
                <a:spcPct val="90000"/>
              </a:lnSpc>
            </a:pPr>
            <a:endParaRPr lang="en-US" altLang="ja-JP" smtClean="0"/>
          </a:p>
        </p:txBody>
      </p:sp>
      <p:sp>
        <p:nvSpPr>
          <p:cNvPr id="22532"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AD05624-85E6-429D-99A0-F3791F5227D6}" type="slidenum">
              <a:rPr kumimoji="0" lang="en-US" altLang="ja-JP" smtClean="0"/>
              <a:pPr eaLnBrk="1" hangingPunct="1"/>
              <a:t>7</a:t>
            </a:fld>
            <a:endParaRPr kumimoji="0" lang="en-US" altLang="ja-JP"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bwMode="auto">
          <a:xfrm>
            <a:off x="457200" y="404813"/>
            <a:ext cx="8435975"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600" smtClean="0"/>
              <a:t>正社員の領域での逸脱現象：ブラック企業</a:t>
            </a:r>
          </a:p>
        </p:txBody>
      </p:sp>
      <p:sp>
        <p:nvSpPr>
          <p:cNvPr id="3" name="コンテンツ プレースホルダー 2"/>
          <p:cNvSpPr>
            <a:spLocks noGrp="1"/>
          </p:cNvSpPr>
          <p:nvPr>
            <p:ph idx="1"/>
          </p:nvPr>
        </p:nvSpPr>
        <p:spPr>
          <a:xfrm>
            <a:off x="457200" y="1412875"/>
            <a:ext cx="8435975" cy="5445125"/>
          </a:xfrm>
        </p:spPr>
        <p:txBody>
          <a:bodyPr>
            <a:normAutofit fontScale="85000" lnSpcReduction="20000"/>
          </a:bodyPr>
          <a:lstStyle/>
          <a:p>
            <a:pPr eaLnBrk="1" hangingPunct="1">
              <a:buFont typeface="Arial" charset="0"/>
              <a:buChar char="•"/>
              <a:defRPr/>
            </a:pPr>
            <a:r>
              <a:rPr lang="ja-JP" altLang="en-US" u="sng" dirty="0" smtClean="0"/>
              <a:t>ブラック企業現象は主に正社員で起こる</a:t>
            </a:r>
            <a:endParaRPr lang="en-US" altLang="ja-JP" dirty="0" smtClean="0"/>
          </a:p>
          <a:p>
            <a:pPr lvl="1" eaLnBrk="1" hangingPunct="1">
              <a:buFont typeface="Arial" charset="0"/>
              <a:buChar char="–"/>
              <a:defRPr/>
            </a:pPr>
            <a:r>
              <a:rPr lang="ja-JP" altLang="en-US" dirty="0" smtClean="0"/>
              <a:t>従来の正社員と同様に組織コミットメントを求める</a:t>
            </a:r>
            <a:endParaRPr lang="en-US" altLang="ja-JP" dirty="0" smtClean="0"/>
          </a:p>
          <a:p>
            <a:pPr lvl="1" eaLnBrk="1" hangingPunct="1">
              <a:buFont typeface="Arial" charset="0"/>
              <a:buChar char="–"/>
              <a:defRPr/>
            </a:pPr>
            <a:r>
              <a:rPr lang="ja-JP" altLang="en-US" dirty="0" smtClean="0"/>
              <a:t>決められた</a:t>
            </a:r>
            <a:r>
              <a:rPr lang="ja-JP" altLang="en-US" dirty="0"/>
              <a:t>職務の遂行だけ</a:t>
            </a:r>
            <a:r>
              <a:rPr lang="ja-JP" altLang="en-US" dirty="0" smtClean="0"/>
              <a:t>求める非正規では相対的に起こりにくい</a:t>
            </a:r>
            <a:endParaRPr lang="en-US" altLang="ja-JP" dirty="0" smtClean="0"/>
          </a:p>
          <a:p>
            <a:pPr eaLnBrk="1" hangingPunct="1">
              <a:buFont typeface="Arial" charset="0"/>
              <a:buChar char="•"/>
              <a:defRPr/>
            </a:pPr>
            <a:r>
              <a:rPr lang="ja-JP" altLang="en-US" dirty="0" smtClean="0"/>
              <a:t>加えて，以下の</a:t>
            </a:r>
            <a:r>
              <a:rPr lang="ja-JP" altLang="en-US" dirty="0"/>
              <a:t>条件</a:t>
            </a:r>
            <a:endParaRPr lang="en-US" altLang="ja-JP" dirty="0" smtClean="0"/>
          </a:p>
          <a:p>
            <a:pPr lvl="1" eaLnBrk="1" hangingPunct="1">
              <a:buFont typeface="Arial" charset="0"/>
              <a:buChar char="–"/>
              <a:defRPr/>
            </a:pPr>
            <a:r>
              <a:rPr lang="ja-JP" altLang="en-US" dirty="0" smtClean="0"/>
              <a:t>学卒一括採用の若者には本来無理な即戦力的成果を求める</a:t>
            </a:r>
            <a:endParaRPr lang="en-US" altLang="ja-JP" dirty="0" smtClean="0"/>
          </a:p>
          <a:p>
            <a:pPr lvl="1" eaLnBrk="1" hangingPunct="1">
              <a:buFont typeface="Arial" charset="0"/>
              <a:buChar char="–"/>
              <a:defRPr/>
            </a:pPr>
            <a:r>
              <a:rPr lang="ja-JP" altLang="en-US" dirty="0" smtClean="0"/>
              <a:t>企業内訓練はしない</a:t>
            </a:r>
            <a:endParaRPr lang="en-US" altLang="ja-JP" dirty="0" smtClean="0"/>
          </a:p>
          <a:p>
            <a:pPr lvl="1" eaLnBrk="1" hangingPunct="1">
              <a:buFont typeface="Arial" charset="0"/>
              <a:buChar char="–"/>
              <a:defRPr/>
            </a:pPr>
            <a:r>
              <a:rPr lang="ja-JP" altLang="en-US" dirty="0" smtClean="0"/>
              <a:t>年功序列的な昇給や昇進・昇格の見通しはない</a:t>
            </a:r>
            <a:endParaRPr lang="en-US" altLang="ja-JP" dirty="0" smtClean="0"/>
          </a:p>
          <a:p>
            <a:pPr eaLnBrk="1" hangingPunct="1">
              <a:buFont typeface="Arial" charset="0"/>
              <a:buChar char="•"/>
              <a:defRPr/>
            </a:pPr>
            <a:r>
              <a:rPr lang="ja-JP" altLang="en-US" dirty="0" smtClean="0"/>
              <a:t>ブラック企業現象は，「正社員</a:t>
            </a:r>
            <a:r>
              <a:rPr lang="ja-JP" altLang="en-US" dirty="0"/>
              <a:t>の地位を失いたく</a:t>
            </a:r>
            <a:r>
              <a:rPr lang="ja-JP" altLang="en-US" dirty="0" smtClean="0"/>
              <a:t>ない」という気持ちにつけこむことで起こる</a:t>
            </a:r>
            <a:endParaRPr lang="en-US" altLang="ja-JP" dirty="0" smtClean="0"/>
          </a:p>
          <a:p>
            <a:pPr lvl="1" eaLnBrk="1" hangingPunct="1">
              <a:buFont typeface="Arial" charset="0"/>
              <a:buChar char="–"/>
              <a:defRPr/>
            </a:pPr>
            <a:r>
              <a:rPr lang="ja-JP" altLang="en-US" dirty="0" smtClean="0"/>
              <a:t>非正規ならば，「やめた方がまし」になりやすい</a:t>
            </a:r>
            <a:endParaRPr lang="en-US" altLang="ja-JP" dirty="0" smtClean="0"/>
          </a:p>
          <a:p>
            <a:pPr marL="342900" lvl="1" indent="-342900" eaLnBrk="1" hangingPunct="1">
              <a:buFont typeface="Arial" charset="0"/>
              <a:buChar char="•"/>
              <a:defRPr/>
            </a:pPr>
            <a:r>
              <a:rPr lang="ja-JP" altLang="en-US" sz="3200" dirty="0"/>
              <a:t>「ブラックバイト</a:t>
            </a:r>
            <a:r>
              <a:rPr lang="ja-JP" altLang="en-US" sz="3200" dirty="0" smtClean="0"/>
              <a:t>」はやや性質が異なる</a:t>
            </a:r>
            <a:endParaRPr lang="en-US" altLang="ja-JP" sz="3200" dirty="0" smtClean="0"/>
          </a:p>
          <a:p>
            <a:pPr marL="742950" lvl="2" indent="-342900" eaLnBrk="1" hangingPunct="1">
              <a:buFont typeface="Arial" charset="0"/>
              <a:buChar char="•"/>
              <a:defRPr/>
            </a:pPr>
            <a:r>
              <a:rPr lang="ja-JP" altLang="en-US" dirty="0" smtClean="0"/>
              <a:t>マインド面</a:t>
            </a:r>
            <a:r>
              <a:rPr lang="ja-JP" altLang="en-US" dirty="0"/>
              <a:t>での依存や</a:t>
            </a:r>
            <a:r>
              <a:rPr lang="ja-JP" altLang="en-US" dirty="0" smtClean="0"/>
              <a:t>コントロールがより強く作用している可能性</a:t>
            </a:r>
            <a:r>
              <a:rPr lang="ja-JP" altLang="en-US" dirty="0"/>
              <a:t>がある</a:t>
            </a:r>
            <a:endParaRPr lang="en-US" altLang="ja-JP" dirty="0"/>
          </a:p>
          <a:p>
            <a:pPr eaLnBrk="1" hangingPunct="1">
              <a:buFont typeface="Arial" charset="0"/>
              <a:buChar char="•"/>
              <a:defRPr/>
            </a:pPr>
            <a:endParaRPr lang="en-US" altLang="ja-JP" dirty="0" smtClean="0"/>
          </a:p>
          <a:p>
            <a:pPr eaLnBrk="1" hangingPunct="1">
              <a:buFont typeface="Arial" charset="0"/>
              <a:buChar char="•"/>
              <a:defRPr/>
            </a:pPr>
            <a:endParaRPr lang="ja-JP" altLang="en-US" dirty="0"/>
          </a:p>
        </p:txBody>
      </p:sp>
      <p:sp>
        <p:nvSpPr>
          <p:cNvPr id="86020"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93859E8-5D1F-4D93-9464-6E60A95AC8FF}" type="slidenum">
              <a:rPr lang="en-US" altLang="ja-JP" smtClean="0"/>
              <a:pPr eaLnBrk="1" hangingPunct="1"/>
              <a:t>70</a:t>
            </a:fld>
            <a:endParaRPr lang="en-US" altLang="ja-JP" smtClean="0"/>
          </a:p>
        </p:txBody>
      </p:sp>
    </p:spTree>
    <p:extLst>
      <p:ext uri="{BB962C8B-B14F-4D97-AF65-F5344CB8AC3E}">
        <p14:creationId xmlns:p14="http://schemas.microsoft.com/office/powerpoint/2010/main" val="35214057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395288" y="4762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男子正社員の処遇と女子・非正規従業員の処遇（</a:t>
            </a:r>
            <a:r>
              <a:rPr lang="en-US" altLang="ja-JP" sz="4000" smtClean="0"/>
              <a:t>1990</a:t>
            </a:r>
            <a:r>
              <a:rPr lang="ja-JP" altLang="en-US" sz="4000" smtClean="0"/>
              <a:t>年代後半以降）</a:t>
            </a:r>
            <a:r>
              <a:rPr lang="en-US" altLang="ja-JP" sz="4000" smtClean="0"/>
              <a:t/>
            </a:r>
            <a:br>
              <a:rPr lang="en-US" altLang="ja-JP" sz="4000" smtClean="0"/>
            </a:br>
            <a:endParaRPr lang="ja-JP" altLang="en-US" sz="4000" smtClean="0"/>
          </a:p>
        </p:txBody>
      </p:sp>
      <p:sp>
        <p:nvSpPr>
          <p:cNvPr id="87043" name="スライド番号プレースホルダ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46E88B9-546F-4524-B568-E4274D9FF614}" type="slidenum">
              <a:rPr kumimoji="0" lang="en-US" altLang="ja-JP" smtClean="0"/>
              <a:pPr eaLnBrk="1" hangingPunct="1"/>
              <a:t>71</a:t>
            </a:fld>
            <a:endParaRPr kumimoji="0" lang="en-US" altLang="ja-JP" smtClean="0"/>
          </a:p>
        </p:txBody>
      </p:sp>
      <p:sp>
        <p:nvSpPr>
          <p:cNvPr id="87044" name="AutoShape 3"/>
          <p:cNvSpPr>
            <a:spLocks noChangeArrowheads="1"/>
          </p:cNvSpPr>
          <p:nvPr/>
        </p:nvSpPr>
        <p:spPr bwMode="auto">
          <a:xfrm>
            <a:off x="2771775" y="1773238"/>
            <a:ext cx="2233613" cy="1655762"/>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045" name="Line 4"/>
          <p:cNvSpPr>
            <a:spLocks noChangeShapeType="1"/>
          </p:cNvSpPr>
          <p:nvPr/>
        </p:nvSpPr>
        <p:spPr bwMode="auto">
          <a:xfrm flipV="1">
            <a:off x="395288" y="2997200"/>
            <a:ext cx="0" cy="2160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7046" name="Text Box 5"/>
          <p:cNvSpPr txBox="1">
            <a:spLocks noChangeArrowheads="1"/>
          </p:cNvSpPr>
          <p:nvPr/>
        </p:nvSpPr>
        <p:spPr bwMode="auto">
          <a:xfrm>
            <a:off x="250825" y="2276475"/>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給与</a:t>
            </a:r>
          </a:p>
        </p:txBody>
      </p:sp>
      <p:sp>
        <p:nvSpPr>
          <p:cNvPr id="87047" name="Line 6"/>
          <p:cNvSpPr>
            <a:spLocks noChangeShapeType="1"/>
          </p:cNvSpPr>
          <p:nvPr/>
        </p:nvSpPr>
        <p:spPr bwMode="auto">
          <a:xfrm flipV="1">
            <a:off x="827088" y="5876925"/>
            <a:ext cx="29527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87048" name="Text Box 7"/>
          <p:cNvSpPr txBox="1">
            <a:spLocks noChangeArrowheads="1"/>
          </p:cNvSpPr>
          <p:nvPr/>
        </p:nvSpPr>
        <p:spPr bwMode="auto">
          <a:xfrm>
            <a:off x="1331913" y="6092825"/>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人数</a:t>
            </a:r>
          </a:p>
        </p:txBody>
      </p:sp>
      <p:sp>
        <p:nvSpPr>
          <p:cNvPr id="87049" name="Text Box 8"/>
          <p:cNvSpPr txBox="1">
            <a:spLocks noChangeArrowheads="1"/>
          </p:cNvSpPr>
          <p:nvPr/>
        </p:nvSpPr>
        <p:spPr bwMode="auto">
          <a:xfrm>
            <a:off x="3059113" y="3141663"/>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endParaRPr lang="ja-JP" altLang="en-US"/>
          </a:p>
        </p:txBody>
      </p:sp>
      <p:sp>
        <p:nvSpPr>
          <p:cNvPr id="87050" name="AutoShape 9"/>
          <p:cNvSpPr>
            <a:spLocks noChangeArrowheads="1"/>
          </p:cNvSpPr>
          <p:nvPr/>
        </p:nvSpPr>
        <p:spPr bwMode="auto">
          <a:xfrm>
            <a:off x="5003800" y="3429000"/>
            <a:ext cx="1081088" cy="1512888"/>
          </a:xfrm>
          <a:prstGeom prst="rtTriangle">
            <a:avLst/>
          </a:prstGeom>
          <a:solidFill>
            <a:srgbClr val="666699"/>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051" name="AutoShape 10"/>
          <p:cNvSpPr>
            <a:spLocks noChangeArrowheads="1"/>
          </p:cNvSpPr>
          <p:nvPr/>
        </p:nvSpPr>
        <p:spPr bwMode="auto">
          <a:xfrm flipH="1">
            <a:off x="1692275" y="3429000"/>
            <a:ext cx="1079500" cy="1512888"/>
          </a:xfrm>
          <a:prstGeom prst="rtTriangle">
            <a:avLst/>
          </a:prstGeom>
          <a:solidFill>
            <a:srgbClr val="666699"/>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052" name="Rectangle 11"/>
          <p:cNvSpPr>
            <a:spLocks noChangeArrowheads="1"/>
          </p:cNvSpPr>
          <p:nvPr/>
        </p:nvSpPr>
        <p:spPr bwMode="auto">
          <a:xfrm>
            <a:off x="2771775" y="3429000"/>
            <a:ext cx="2232025" cy="1512888"/>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endParaRPr lang="ja-JP" altLang="en-US"/>
          </a:p>
        </p:txBody>
      </p:sp>
      <p:sp>
        <p:nvSpPr>
          <p:cNvPr id="87053" name="Text Box 12"/>
          <p:cNvSpPr txBox="1">
            <a:spLocks noChangeArrowheads="1"/>
          </p:cNvSpPr>
          <p:nvPr/>
        </p:nvSpPr>
        <p:spPr bwMode="auto">
          <a:xfrm>
            <a:off x="2843213" y="3644900"/>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正社員</a:t>
            </a:r>
            <a:r>
              <a:rPr lang="en-US" altLang="ja-JP"/>
              <a:t>(</a:t>
            </a:r>
            <a:r>
              <a:rPr lang="ja-JP" altLang="en-US"/>
              <a:t>男子多数</a:t>
            </a:r>
            <a:r>
              <a:rPr lang="en-US" altLang="ja-JP"/>
              <a:t>)</a:t>
            </a:r>
            <a:endParaRPr lang="ja-JP" altLang="en-US"/>
          </a:p>
        </p:txBody>
      </p:sp>
      <p:sp>
        <p:nvSpPr>
          <p:cNvPr id="87054" name="Text Box 13"/>
          <p:cNvSpPr txBox="1">
            <a:spLocks noChangeArrowheads="1"/>
          </p:cNvSpPr>
          <p:nvPr/>
        </p:nvSpPr>
        <p:spPr bwMode="auto">
          <a:xfrm>
            <a:off x="2916238" y="3068638"/>
            <a:ext cx="1943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正社員</a:t>
            </a:r>
            <a:r>
              <a:rPr lang="en-US" altLang="ja-JP"/>
              <a:t>(</a:t>
            </a:r>
            <a:r>
              <a:rPr lang="ja-JP" altLang="en-US"/>
              <a:t>男子多数</a:t>
            </a:r>
            <a:r>
              <a:rPr lang="en-US" altLang="ja-JP"/>
              <a:t>)</a:t>
            </a:r>
            <a:endParaRPr lang="ja-JP" altLang="en-US"/>
          </a:p>
        </p:txBody>
      </p:sp>
      <p:sp>
        <p:nvSpPr>
          <p:cNvPr id="87055" name="AutoShape 14"/>
          <p:cNvSpPr>
            <a:spLocks/>
          </p:cNvSpPr>
          <p:nvPr/>
        </p:nvSpPr>
        <p:spPr bwMode="auto">
          <a:xfrm>
            <a:off x="5295900" y="5402263"/>
            <a:ext cx="2300288" cy="609600"/>
          </a:xfrm>
          <a:prstGeom prst="borderCallout2">
            <a:avLst>
              <a:gd name="adj1" fmla="val 18750"/>
              <a:gd name="adj2" fmla="val -3315"/>
              <a:gd name="adj3" fmla="val 18750"/>
              <a:gd name="adj4" fmla="val -64736"/>
              <a:gd name="adj5" fmla="val -75523"/>
              <a:gd name="adj6" fmla="val -128505"/>
            </a:avLst>
          </a:prstGeom>
          <a:solidFill>
            <a:schemeClr val="accent1"/>
          </a:solidFill>
          <a:ln w="9525">
            <a:solidFill>
              <a:schemeClr val="tx1"/>
            </a:solid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a:t>女子正規</a:t>
            </a:r>
            <a:r>
              <a:rPr lang="en-US" altLang="ja-JP"/>
              <a:t>(</a:t>
            </a:r>
            <a:r>
              <a:rPr lang="ja-JP" altLang="en-US"/>
              <a:t>縮小</a:t>
            </a:r>
            <a:r>
              <a:rPr lang="en-US" altLang="ja-JP"/>
              <a:t>)</a:t>
            </a:r>
            <a:r>
              <a:rPr lang="ja-JP" altLang="en-US"/>
              <a:t>＋非正規</a:t>
            </a:r>
            <a:r>
              <a:rPr lang="en-US" altLang="ja-JP"/>
              <a:t>(</a:t>
            </a:r>
            <a:r>
              <a:rPr lang="ja-JP" altLang="en-US"/>
              <a:t>女子多数</a:t>
            </a:r>
            <a:r>
              <a:rPr lang="en-US" altLang="ja-JP"/>
              <a:t>)</a:t>
            </a:r>
            <a:endParaRPr lang="ja-JP" altLang="en-US"/>
          </a:p>
        </p:txBody>
      </p:sp>
      <p:sp>
        <p:nvSpPr>
          <p:cNvPr id="87056" name="Line 15"/>
          <p:cNvSpPr>
            <a:spLocks noChangeShapeType="1"/>
          </p:cNvSpPr>
          <p:nvPr/>
        </p:nvSpPr>
        <p:spPr bwMode="auto">
          <a:xfrm>
            <a:off x="5651500" y="4868863"/>
            <a:ext cx="73025"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37143186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468313" y="2276475"/>
            <a:ext cx="7543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89013" indent="-989013" eaLnBrk="1" hangingPunct="1"/>
            <a:r>
              <a:rPr lang="en-US" altLang="ja-JP" smtClean="0"/>
              <a:t>4-5</a:t>
            </a:r>
            <a:r>
              <a:rPr lang="ja-JP" altLang="en-US" smtClean="0"/>
              <a:t>　成果主義管理（職務の成果給）：改革の試みとその問題点</a:t>
            </a:r>
          </a:p>
        </p:txBody>
      </p:sp>
      <p:sp>
        <p:nvSpPr>
          <p:cNvPr id="88067"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F0623BE-B4EC-44D7-9BE8-441417882E93}" type="slidenum">
              <a:rPr kumimoji="0" lang="en-US" altLang="ja-JP" smtClean="0"/>
              <a:pPr eaLnBrk="1" hangingPunct="1"/>
              <a:t>72</a:t>
            </a:fld>
            <a:endParaRPr kumimoji="0" lang="en-US" altLang="ja-JP" smtClean="0"/>
          </a:p>
        </p:txBody>
      </p:sp>
    </p:spTree>
    <p:extLst>
      <p:ext uri="{BB962C8B-B14F-4D97-AF65-F5344CB8AC3E}">
        <p14:creationId xmlns:p14="http://schemas.microsoft.com/office/powerpoint/2010/main" val="8042226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33375"/>
            <a:ext cx="7543800" cy="863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dirty="0" smtClean="0"/>
              <a:t>企業のパフォーマンスと賃金管理</a:t>
            </a:r>
          </a:p>
        </p:txBody>
      </p:sp>
      <p:sp>
        <p:nvSpPr>
          <p:cNvPr id="89091" name="Rectangle 3"/>
          <p:cNvSpPr>
            <a:spLocks noGrp="1" noChangeArrowheads="1"/>
          </p:cNvSpPr>
          <p:nvPr>
            <p:ph idx="1"/>
          </p:nvPr>
        </p:nvSpPr>
        <p:spPr bwMode="auto">
          <a:xfrm>
            <a:off x="457200" y="1341438"/>
            <a:ext cx="8291513" cy="551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z="2400" smtClean="0"/>
              <a:t>企業は何らかの形でパフォーマンスに見合った賃金のみを支給する立場にある</a:t>
            </a:r>
          </a:p>
          <a:p>
            <a:pPr eaLnBrk="1" hangingPunct="1">
              <a:lnSpc>
                <a:spcPct val="90000"/>
              </a:lnSpc>
            </a:pPr>
            <a:r>
              <a:rPr lang="ja-JP" altLang="en-US" sz="2400" smtClean="0"/>
              <a:t>職務給は，仕事の価値と賃金を個別に結びつけている</a:t>
            </a:r>
          </a:p>
          <a:p>
            <a:pPr lvl="1" eaLnBrk="1" hangingPunct="1">
              <a:lnSpc>
                <a:spcPct val="90000"/>
              </a:lnSpc>
            </a:pPr>
            <a:r>
              <a:rPr lang="ja-JP" altLang="en-US" sz="2000" smtClean="0"/>
              <a:t>総人件費を個々の職務の相対的価値に応じて割り振ることで管理</a:t>
            </a:r>
          </a:p>
          <a:p>
            <a:pPr eaLnBrk="1" hangingPunct="1">
              <a:lnSpc>
                <a:spcPct val="90000"/>
              </a:lnSpc>
            </a:pPr>
            <a:r>
              <a:rPr lang="ja-JP" altLang="en-US" sz="2400" smtClean="0"/>
              <a:t>ところが職能給が年功的に運用されると結びつかない</a:t>
            </a:r>
          </a:p>
          <a:p>
            <a:pPr lvl="1" eaLnBrk="1" hangingPunct="1">
              <a:lnSpc>
                <a:spcPct val="90000"/>
              </a:lnSpc>
            </a:pPr>
            <a:r>
              <a:rPr lang="ja-JP" altLang="en-US" sz="2000" smtClean="0"/>
              <a:t>総額人件費で管理するが，年功的運用によるコストアップと企業の支払い能力の関係によっては管理しきれなくなる</a:t>
            </a:r>
          </a:p>
          <a:p>
            <a:pPr eaLnBrk="1" hangingPunct="1">
              <a:lnSpc>
                <a:spcPct val="90000"/>
              </a:lnSpc>
            </a:pPr>
            <a:r>
              <a:rPr lang="ja-JP" altLang="en-US" sz="2400" smtClean="0"/>
              <a:t>洗練された成果主義賃金は，職務給に基づく</a:t>
            </a:r>
            <a:r>
              <a:rPr lang="en-US" altLang="ja-JP" sz="2400" smtClean="0"/>
              <a:t>｢</a:t>
            </a:r>
            <a:r>
              <a:rPr lang="ja-JP" altLang="en-US" sz="2400" smtClean="0"/>
              <a:t>職務の成果給</a:t>
            </a:r>
            <a:r>
              <a:rPr lang="en-US" altLang="ja-JP" sz="2400" smtClean="0"/>
              <a:t>｣</a:t>
            </a:r>
            <a:r>
              <a:rPr lang="ja-JP" altLang="en-US" sz="2400" smtClean="0"/>
              <a:t>なので結び付けられる可能性がある（石田</a:t>
            </a:r>
            <a:r>
              <a:rPr lang="en-US" altLang="ja-JP" sz="2400" smtClean="0"/>
              <a:t>[</a:t>
            </a:r>
            <a:r>
              <a:rPr lang="ja-JP" altLang="en-US" sz="2400" smtClean="0"/>
              <a:t>２００２</a:t>
            </a:r>
            <a:r>
              <a:rPr lang="en-US" altLang="ja-JP" sz="2400" smtClean="0"/>
              <a:t>]</a:t>
            </a:r>
            <a:r>
              <a:rPr lang="ja-JP" altLang="en-US" sz="2400" smtClean="0"/>
              <a:t>，城</a:t>
            </a:r>
            <a:r>
              <a:rPr lang="en-US" altLang="ja-JP" sz="2400" smtClean="0"/>
              <a:t>[2005]</a:t>
            </a:r>
            <a:r>
              <a:rPr lang="ja-JP" altLang="en-US" sz="2400" smtClean="0"/>
              <a:t>）</a:t>
            </a:r>
          </a:p>
          <a:p>
            <a:pPr lvl="1" eaLnBrk="1" hangingPunct="1">
              <a:lnSpc>
                <a:spcPct val="90000"/>
              </a:lnSpc>
            </a:pPr>
            <a:r>
              <a:rPr lang="ja-JP" altLang="en-US" sz="2000" smtClean="0"/>
              <a:t>人→</a:t>
            </a:r>
            <a:r>
              <a:rPr lang="ja-JP" altLang="en-US" sz="2000" u="sng" smtClean="0"/>
              <a:t>仕事の成果＝賃金</a:t>
            </a:r>
            <a:endParaRPr lang="en-US" altLang="ja-JP" sz="2000" smtClean="0"/>
          </a:p>
          <a:p>
            <a:pPr lvl="1" eaLnBrk="1" hangingPunct="1">
              <a:lnSpc>
                <a:spcPct val="90000"/>
              </a:lnSpc>
            </a:pPr>
            <a:r>
              <a:rPr lang="ja-JP" altLang="en-US" sz="2000" smtClean="0"/>
              <a:t>市場で期待される成果</a:t>
            </a:r>
            <a:r>
              <a:rPr lang="en-US" altLang="ja-JP" sz="2000" smtClean="0"/>
              <a:t>→</a:t>
            </a:r>
            <a:r>
              <a:rPr lang="ja-JP" altLang="en-US" sz="2000" smtClean="0"/>
              <a:t>各部門で期待される業績</a:t>
            </a:r>
            <a:r>
              <a:rPr lang="en-US" altLang="ja-JP" sz="2000" smtClean="0"/>
              <a:t>→</a:t>
            </a:r>
            <a:r>
              <a:rPr lang="ja-JP" altLang="en-US" sz="2000" smtClean="0"/>
              <a:t>個人の役割とその序列</a:t>
            </a:r>
            <a:r>
              <a:rPr lang="en-US" altLang="ja-JP" sz="2000" smtClean="0"/>
              <a:t>→</a:t>
            </a:r>
            <a:r>
              <a:rPr lang="ja-JP" altLang="en-US" sz="2000" smtClean="0"/>
              <a:t>個人の成果</a:t>
            </a:r>
            <a:r>
              <a:rPr lang="en-US" altLang="ja-JP" sz="2000" smtClean="0"/>
              <a:t>……</a:t>
            </a:r>
            <a:r>
              <a:rPr lang="ja-JP" altLang="en-US" sz="2000" smtClean="0"/>
              <a:t>とブレークダウン</a:t>
            </a:r>
          </a:p>
          <a:p>
            <a:pPr lvl="1" eaLnBrk="1" hangingPunct="1">
              <a:lnSpc>
                <a:spcPct val="90000"/>
              </a:lnSpc>
            </a:pPr>
            <a:r>
              <a:rPr lang="ja-JP" altLang="en-US" sz="2000" smtClean="0"/>
              <a:t>個人の成果と個人の賃金が対応すれば，会社のパフォーマンスと総人件費も対応する</a:t>
            </a:r>
          </a:p>
          <a:p>
            <a:pPr lvl="1" eaLnBrk="1" hangingPunct="1">
              <a:lnSpc>
                <a:spcPct val="90000"/>
              </a:lnSpc>
            </a:pPr>
            <a:endParaRPr lang="ja-JP" altLang="en-US" sz="2000" smtClean="0"/>
          </a:p>
          <a:p>
            <a:pPr lvl="1" eaLnBrk="1" hangingPunct="1">
              <a:lnSpc>
                <a:spcPct val="90000"/>
              </a:lnSpc>
            </a:pPr>
            <a:endParaRPr lang="ja-JP" altLang="en-US" sz="2000" smtClean="0"/>
          </a:p>
        </p:txBody>
      </p:sp>
      <p:sp>
        <p:nvSpPr>
          <p:cNvPr id="8909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65FB3B0-7012-4413-810B-974EDE2581F4}" type="slidenum">
              <a:rPr kumimoji="0" lang="en-US" altLang="ja-JP" smtClean="0"/>
              <a:pPr eaLnBrk="1" hangingPunct="1"/>
              <a:t>73</a:t>
            </a:fld>
            <a:endParaRPr kumimoji="0" lang="en-US" altLang="ja-JP" smtClean="0"/>
          </a:p>
        </p:txBody>
      </p:sp>
    </p:spTree>
    <p:extLst>
      <p:ext uri="{BB962C8B-B14F-4D97-AF65-F5344CB8AC3E}">
        <p14:creationId xmlns:p14="http://schemas.microsoft.com/office/powerpoint/2010/main" val="34422452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457200"/>
            <a:ext cx="7427913" cy="1171575"/>
          </a:xfrm>
        </p:spPr>
        <p:txBody>
          <a:bodyPr>
            <a:normAutofit fontScale="90000"/>
          </a:bodyPr>
          <a:lstStyle/>
          <a:p>
            <a:pPr eaLnBrk="1" hangingPunct="1">
              <a:defRPr/>
            </a:pPr>
            <a:r>
              <a:rPr lang="ja-JP" altLang="en-US" dirty="0"/>
              <a:t>成果主義賃金：安易な道の誘惑と洗練された道のパラドックス</a:t>
            </a:r>
          </a:p>
        </p:txBody>
      </p:sp>
      <p:sp>
        <p:nvSpPr>
          <p:cNvPr id="90115" name="Rectangle 3"/>
          <p:cNvSpPr>
            <a:spLocks noGrp="1" noChangeArrowheads="1"/>
          </p:cNvSpPr>
          <p:nvPr>
            <p:ph idx="1"/>
          </p:nvPr>
        </p:nvSpPr>
        <p:spPr bwMode="auto">
          <a:xfrm>
            <a:off x="395288" y="1719263"/>
            <a:ext cx="8291512" cy="502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ja-JP" altLang="en-US" sz="2100" smtClean="0"/>
              <a:t>安易な道：</a:t>
            </a:r>
            <a:r>
              <a:rPr lang="en-US" altLang="ja-JP" sz="2100" smtClean="0"/>
              <a:t>｢</a:t>
            </a:r>
            <a:r>
              <a:rPr lang="ja-JP" altLang="en-US" sz="2100" smtClean="0"/>
              <a:t>とにかく差をつければよい</a:t>
            </a:r>
            <a:r>
              <a:rPr lang="en-US" altLang="ja-JP" sz="2100" smtClean="0"/>
              <a:t>｣</a:t>
            </a:r>
            <a:r>
              <a:rPr lang="ja-JP" altLang="en-US" sz="2100" smtClean="0"/>
              <a:t>という単純思考で煽ったつもりになる</a:t>
            </a:r>
          </a:p>
          <a:p>
            <a:pPr lvl="1" eaLnBrk="1" hangingPunct="1">
              <a:lnSpc>
                <a:spcPct val="80000"/>
              </a:lnSpc>
            </a:pPr>
            <a:r>
              <a:rPr lang="ja-JP" altLang="en-US" sz="2000" smtClean="0"/>
              <a:t>例：職能資格制度を廃止して職階制にする。「長」への昇進はあるが，資格の昇格はなくする</a:t>
            </a:r>
          </a:p>
          <a:p>
            <a:pPr lvl="1" eaLnBrk="1" hangingPunct="1">
              <a:lnSpc>
                <a:spcPct val="80000"/>
              </a:lnSpc>
            </a:pPr>
            <a:r>
              <a:rPr lang="ja-JP" altLang="en-US" sz="2000" smtClean="0"/>
              <a:t>例：よく制度設計せず，ただ人事査定の上下の幅を広げる</a:t>
            </a:r>
          </a:p>
          <a:p>
            <a:pPr eaLnBrk="1" hangingPunct="1">
              <a:lnSpc>
                <a:spcPct val="80000"/>
              </a:lnSpc>
            </a:pPr>
            <a:r>
              <a:rPr lang="ja-JP" altLang="en-US" sz="2100" smtClean="0"/>
              <a:t>洗練された</a:t>
            </a:r>
            <a:r>
              <a:rPr lang="en-US" altLang="ja-JP" sz="2100" smtClean="0"/>
              <a:t>｢</a:t>
            </a:r>
            <a:r>
              <a:rPr lang="ja-JP" altLang="en-US" sz="2100" smtClean="0"/>
              <a:t>職務の成果給</a:t>
            </a:r>
            <a:r>
              <a:rPr lang="en-US" altLang="ja-JP" sz="2100" smtClean="0"/>
              <a:t>｣</a:t>
            </a:r>
            <a:r>
              <a:rPr lang="ja-JP" altLang="en-US" sz="2100" smtClean="0"/>
              <a:t>のパラドックス</a:t>
            </a:r>
          </a:p>
          <a:p>
            <a:pPr lvl="1" eaLnBrk="1" hangingPunct="1">
              <a:lnSpc>
                <a:spcPct val="80000"/>
              </a:lnSpc>
            </a:pPr>
            <a:r>
              <a:rPr lang="ja-JP" altLang="en-US" sz="2100" smtClean="0"/>
              <a:t>安易な道に走らない</a:t>
            </a:r>
            <a:r>
              <a:rPr lang="ja-JP" altLang="en-US" sz="2200" smtClean="0"/>
              <a:t>とすれば，</a:t>
            </a:r>
            <a:r>
              <a:rPr lang="ja-JP" altLang="en-US" sz="2100" smtClean="0"/>
              <a:t>職務給的発想が必要</a:t>
            </a:r>
            <a:r>
              <a:rPr lang="en-US" altLang="ja-JP" sz="2100" smtClean="0"/>
              <a:t/>
            </a:r>
            <a:br>
              <a:rPr lang="en-US" altLang="ja-JP" sz="2100" smtClean="0"/>
            </a:br>
            <a:endParaRPr lang="ja-JP" altLang="en-US" sz="2100" smtClean="0"/>
          </a:p>
          <a:p>
            <a:pPr lvl="2" eaLnBrk="1" hangingPunct="1">
              <a:lnSpc>
                <a:spcPct val="80000"/>
              </a:lnSpc>
            </a:pPr>
            <a:r>
              <a:rPr lang="ja-JP" altLang="en-US" sz="2000" smtClean="0"/>
              <a:t>職務給ベースなので＿＿＿＿＿＿＿＿が必要</a:t>
            </a:r>
          </a:p>
          <a:p>
            <a:pPr lvl="2" eaLnBrk="1" hangingPunct="1">
              <a:lnSpc>
                <a:spcPct val="80000"/>
              </a:lnSpc>
            </a:pPr>
            <a:r>
              <a:rPr lang="ja-JP" altLang="en-US" sz="2000" smtClean="0"/>
              <a:t>査定の効率と公平性の確保に関する工夫が必要</a:t>
            </a:r>
          </a:p>
          <a:p>
            <a:pPr lvl="2" eaLnBrk="1" hangingPunct="1">
              <a:lnSpc>
                <a:spcPct val="80000"/>
              </a:lnSpc>
            </a:pPr>
            <a:r>
              <a:rPr lang="ja-JP" altLang="en-US" sz="2000" smtClean="0"/>
              <a:t>査定の副産物のコントロールが必要</a:t>
            </a:r>
          </a:p>
          <a:p>
            <a:pPr lvl="3" eaLnBrk="1" hangingPunct="1">
              <a:lnSpc>
                <a:spcPct val="80000"/>
              </a:lnSpc>
            </a:pPr>
            <a:r>
              <a:rPr lang="ja-JP" altLang="en-US" sz="1400" smtClean="0"/>
              <a:t>高い評価を受けた者のやる気上昇←→＿＿＿＿＿＿＿＿＿＿＿＿＿＿＿＿＿＿＿＿</a:t>
            </a:r>
          </a:p>
          <a:p>
            <a:pPr lvl="1" eaLnBrk="1" hangingPunct="1">
              <a:lnSpc>
                <a:spcPct val="80000"/>
              </a:lnSpc>
            </a:pPr>
            <a:r>
              <a:rPr lang="ja-JP" altLang="en-US" sz="2100" smtClean="0"/>
              <a:t>しかし，革新的な仕事の期待と「職務の成果給」は矛盾する</a:t>
            </a:r>
          </a:p>
          <a:p>
            <a:pPr lvl="2" eaLnBrk="1" hangingPunct="1">
              <a:lnSpc>
                <a:spcPct val="80000"/>
              </a:lnSpc>
            </a:pPr>
            <a:r>
              <a:rPr lang="ja-JP" altLang="en-US" sz="1900" smtClean="0"/>
              <a:t>期待される成果が計算できるという想定</a:t>
            </a:r>
          </a:p>
          <a:p>
            <a:pPr lvl="2" eaLnBrk="1" hangingPunct="1">
              <a:lnSpc>
                <a:spcPct val="80000"/>
              </a:lnSpc>
              <a:buFont typeface="Wingdings" pitchFamily="2" charset="2"/>
              <a:buNone/>
            </a:pPr>
            <a:r>
              <a:rPr lang="ja-JP" altLang="en-US" sz="1900" smtClean="0"/>
              <a:t>　　　</a:t>
            </a:r>
            <a:r>
              <a:rPr lang="en-US" altLang="ja-JP" sz="1900" smtClean="0"/>
              <a:t>↓↑</a:t>
            </a:r>
          </a:p>
          <a:p>
            <a:pPr lvl="2" eaLnBrk="1" hangingPunct="1">
              <a:lnSpc>
                <a:spcPct val="80000"/>
              </a:lnSpc>
            </a:pPr>
            <a:r>
              <a:rPr lang="ja-JP" altLang="en-US" sz="1900" smtClean="0"/>
              <a:t>事前に想定できないような革新的発想と行動が求められる時代</a:t>
            </a:r>
          </a:p>
        </p:txBody>
      </p:sp>
      <p:sp>
        <p:nvSpPr>
          <p:cNvPr id="90116"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472ECDC-9B9E-4500-ABA0-3FD6C92446A8}" type="slidenum">
              <a:rPr kumimoji="0" lang="en-US" altLang="ja-JP" smtClean="0"/>
              <a:pPr eaLnBrk="1" hangingPunct="1"/>
              <a:t>74</a:t>
            </a:fld>
            <a:endParaRPr kumimoji="0" lang="en-US" altLang="ja-JP" smtClean="0"/>
          </a:p>
        </p:txBody>
      </p:sp>
    </p:spTree>
    <p:extLst>
      <p:ext uri="{BB962C8B-B14F-4D97-AF65-F5344CB8AC3E}">
        <p14:creationId xmlns:p14="http://schemas.microsoft.com/office/powerpoint/2010/main" val="37043430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250825" y="476250"/>
            <a:ext cx="8713788"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600" smtClean="0"/>
              <a:t>初期の本格的成果主義：富士通の教訓</a:t>
            </a:r>
          </a:p>
        </p:txBody>
      </p:sp>
      <p:graphicFrame>
        <p:nvGraphicFramePr>
          <p:cNvPr id="84995" name="Group 3"/>
          <p:cNvGraphicFramePr>
            <a:graphicFrameLocks noGrp="1"/>
          </p:cNvGraphicFramePr>
          <p:nvPr>
            <p:ph idx="1"/>
          </p:nvPr>
        </p:nvGraphicFramePr>
        <p:xfrm>
          <a:off x="457200" y="1844675"/>
          <a:ext cx="8435975" cy="4379913"/>
        </p:xfrm>
        <a:graphic>
          <a:graphicData uri="http://schemas.openxmlformats.org/drawingml/2006/table">
            <a:tbl>
              <a:tblPr/>
              <a:tblGrid>
                <a:gridCol w="1117600"/>
                <a:gridCol w="7318375"/>
              </a:tblGrid>
              <a:tr h="42343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年度</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事項</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97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1993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管理職層に目標管理評価制度導入。</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97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1994</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　</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管理職層に年俸制導入。主任層に</a:t>
                      </a: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SPIRIT</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導入。</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43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1995</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幹部社員制度新設。課制の原則廃止。</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43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1996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中堅層に目標管理評価制度適用。経験者の中途採用スタート  </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0522">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1997</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幹部社員に等級制度導入。製造現場長に目標管理評価制度適用。</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9">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1998</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一般社員に等級制度導入。資格制度を廃止。一般社員の賞与に会社業績を反映させる。</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97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1999</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幹部社員の賞与に会社業績を反映させる。</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97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2001</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目標管理評価制度を改訂</a:t>
                      </a:r>
                      <a:r>
                        <a:rPr kumimoji="1" lang="ja-JP" altLang="en-US" sz="1600" b="0" i="0" u="none" strike="noStrike" cap="none" normalizeH="0" baseline="0" dirty="0" smtClean="0">
                          <a:ln>
                            <a:noFill/>
                          </a:ln>
                          <a:solidFill>
                            <a:schemeClr val="tx1"/>
                          </a:solidFill>
                          <a:effectLst/>
                          <a:latin typeface="Arial" pitchFamily="34" charset="0"/>
                          <a:ea typeface="ＭＳ Ｐゴシック" pitchFamily="50" charset="-128"/>
                        </a:rPr>
                        <a:t>し，成果</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評価に一本化。</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976">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2003</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希望職務を選択できる</a:t>
                      </a:r>
                      <a:r>
                        <a:rPr kumimoji="1" lang="en-US" altLang="ja-JP" sz="1600" b="0" i="0" u="none" strike="noStrike" cap="none" normalizeH="0" baseline="0" dirty="0">
                          <a:ln>
                            <a:noFill/>
                          </a:ln>
                          <a:solidFill>
                            <a:schemeClr val="tx1"/>
                          </a:solidFill>
                          <a:effectLst/>
                          <a:latin typeface="Arial" pitchFamily="34" charset="0"/>
                          <a:ea typeface="ＭＳ Ｐゴシック" pitchFamily="50" charset="-128"/>
                        </a:rPr>
                        <a:t>FA</a:t>
                      </a:r>
                      <a:r>
                        <a:rPr kumimoji="1" lang="ja-JP" altLang="en-US" sz="1600" b="0" i="0" u="none" strike="noStrike" cap="none" normalizeH="0" baseline="0" dirty="0">
                          <a:ln>
                            <a:noFill/>
                          </a:ln>
                          <a:solidFill>
                            <a:schemeClr val="tx1"/>
                          </a:solidFill>
                          <a:effectLst/>
                          <a:latin typeface="Arial" pitchFamily="34" charset="0"/>
                          <a:ea typeface="ＭＳ Ｐゴシック" pitchFamily="50" charset="-128"/>
                        </a:rPr>
                        <a:t>制度を導入。</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74"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794C1584-BAF2-4B54-9CF1-0D04E4E63D9C}" type="slidenum">
              <a:rPr kumimoji="0" lang="en-US" altLang="ja-JP" smtClean="0"/>
              <a:pPr eaLnBrk="1" hangingPunct="1"/>
              <a:t>75</a:t>
            </a:fld>
            <a:endParaRPr kumimoji="0" lang="en-US" altLang="ja-JP" smtClean="0"/>
          </a:p>
        </p:txBody>
      </p:sp>
      <p:sp>
        <p:nvSpPr>
          <p:cNvPr id="91175" name="Text Box 45"/>
          <p:cNvSpPr txBox="1">
            <a:spLocks noChangeArrowheads="1"/>
          </p:cNvSpPr>
          <p:nvPr/>
        </p:nvSpPr>
        <p:spPr bwMode="auto">
          <a:xfrm>
            <a:off x="539750" y="6381750"/>
            <a:ext cx="705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ja-JP" altLang="en-US"/>
              <a:t>出所：城</a:t>
            </a:r>
            <a:r>
              <a:rPr lang="en-US" altLang="ja-JP"/>
              <a:t>[2004]24-25</a:t>
            </a:r>
            <a:r>
              <a:rPr lang="ja-JP" altLang="en-US"/>
              <a:t>頁からまとめて作成。</a:t>
            </a:r>
          </a:p>
        </p:txBody>
      </p:sp>
    </p:spTree>
    <p:extLst>
      <p:ext uri="{BB962C8B-B14F-4D97-AF65-F5344CB8AC3E}">
        <p14:creationId xmlns:p14="http://schemas.microsoft.com/office/powerpoint/2010/main" val="6206142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404813"/>
            <a:ext cx="8229600" cy="1152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sz="4000" dirty="0" smtClean="0"/>
              <a:t>富士通の成果主義賃金の主要な制度（１）</a:t>
            </a:r>
          </a:p>
        </p:txBody>
      </p:sp>
      <p:sp>
        <p:nvSpPr>
          <p:cNvPr id="90115" name="Rectangle 3"/>
          <p:cNvSpPr>
            <a:spLocks noGrp="1" noChangeArrowheads="1"/>
          </p:cNvSpPr>
          <p:nvPr>
            <p:ph idx="1"/>
          </p:nvPr>
        </p:nvSpPr>
        <p:spPr bwMode="auto">
          <a:xfrm>
            <a:off x="395288" y="1773238"/>
            <a:ext cx="8291512" cy="4895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buFont typeface="Arial" charset="0"/>
              <a:buChar char="•"/>
              <a:defRPr/>
            </a:pPr>
            <a:r>
              <a:rPr lang="ja-JP" altLang="en-US" dirty="0" smtClean="0"/>
              <a:t>職責に対応した等級に従業員を格付けする</a:t>
            </a:r>
          </a:p>
          <a:p>
            <a:pPr lvl="1" eaLnBrk="1" hangingPunct="1">
              <a:buFont typeface="Arial" charset="0"/>
              <a:buChar char="–"/>
              <a:defRPr/>
            </a:pPr>
            <a:r>
              <a:rPr lang="ja-JP" altLang="en-US" dirty="0" smtClean="0"/>
              <a:t>必要条件：基礎的能力とコンピテンシー</a:t>
            </a:r>
            <a:endParaRPr lang="en-US" altLang="ja-JP" dirty="0" smtClean="0"/>
          </a:p>
          <a:p>
            <a:pPr lvl="2" eaLnBrk="1" hangingPunct="1">
              <a:buFont typeface="Arial" charset="0"/>
              <a:buChar char="•"/>
              <a:defRPr/>
            </a:pPr>
            <a:r>
              <a:rPr lang="ja-JP" altLang="en-US" dirty="0" smtClean="0"/>
              <a:t>コンピテンシー</a:t>
            </a:r>
            <a:r>
              <a:rPr lang="ja-JP" altLang="en-US" dirty="0"/>
              <a:t>：行動によって</a:t>
            </a:r>
            <a:r>
              <a:rPr lang="ja-JP" altLang="en-US" dirty="0" smtClean="0"/>
              <a:t>見極められる</a:t>
            </a:r>
            <a:r>
              <a:rPr lang="ja-JP" altLang="en-US" dirty="0"/>
              <a:t>（知覚される）動機，自己効力感，思考，スキル，知識などを含む総合的な能力</a:t>
            </a:r>
            <a:r>
              <a:rPr lang="ja-JP" altLang="en-US" dirty="0" smtClean="0"/>
              <a:t>の概念</a:t>
            </a:r>
            <a:r>
              <a:rPr lang="ja-JP" altLang="en-US" dirty="0"/>
              <a:t>であり，高業績につながると予測される</a:t>
            </a:r>
            <a:r>
              <a:rPr lang="ja-JP" altLang="en-US" dirty="0" smtClean="0"/>
              <a:t>もの（加藤</a:t>
            </a:r>
            <a:r>
              <a:rPr lang="en-US" altLang="ja-JP" dirty="0" smtClean="0"/>
              <a:t>[2011]</a:t>
            </a:r>
            <a:r>
              <a:rPr lang="ja-JP" altLang="en-US" dirty="0" smtClean="0"/>
              <a:t>）。</a:t>
            </a:r>
          </a:p>
          <a:p>
            <a:pPr lvl="1" eaLnBrk="1" hangingPunct="1">
              <a:buFont typeface="Arial" charset="0"/>
              <a:buChar char="–"/>
              <a:defRPr/>
            </a:pPr>
            <a:r>
              <a:rPr lang="ja-JP" altLang="en-US" dirty="0" smtClean="0"/>
              <a:t>十分条件：等級にふさわしい職責を担う</a:t>
            </a:r>
          </a:p>
          <a:p>
            <a:pPr lvl="1" eaLnBrk="1" hangingPunct="1">
              <a:buFont typeface="Arial" charset="0"/>
              <a:buChar char="–"/>
              <a:defRPr/>
            </a:pPr>
            <a:r>
              <a:rPr lang="ja-JP" altLang="en-US" dirty="0" smtClean="0"/>
              <a:t>評価：職責に対する達成度</a:t>
            </a:r>
          </a:p>
          <a:p>
            <a:pPr lvl="1" eaLnBrk="1" hangingPunct="1">
              <a:buFont typeface="Arial" charset="0"/>
              <a:buChar char="–"/>
              <a:defRPr/>
            </a:pPr>
            <a:r>
              <a:rPr lang="ja-JP" altLang="en-US" dirty="0" smtClean="0"/>
              <a:t>職務給と職能給の中間？</a:t>
            </a:r>
          </a:p>
          <a:p>
            <a:pPr lvl="2" eaLnBrk="1" hangingPunct="1">
              <a:buFont typeface="Arial" charset="0"/>
              <a:buChar char="•"/>
              <a:defRPr/>
            </a:pPr>
            <a:r>
              <a:rPr lang="ja-JP" altLang="en-US" dirty="0" smtClean="0"/>
              <a:t>客観的な「職責」に対応している点は職務給に近い</a:t>
            </a:r>
          </a:p>
          <a:p>
            <a:pPr lvl="2" eaLnBrk="1" hangingPunct="1">
              <a:buFont typeface="Arial" charset="0"/>
              <a:buChar char="•"/>
              <a:defRPr/>
            </a:pPr>
            <a:r>
              <a:rPr lang="ja-JP" altLang="en-US" dirty="0" smtClean="0"/>
              <a:t>「職責」が「各人の設定する目標」で決まる場合もあるなど職務ほど明確ではない点は職能給に近い</a:t>
            </a:r>
          </a:p>
        </p:txBody>
      </p:sp>
      <p:sp>
        <p:nvSpPr>
          <p:cNvPr id="9216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39609AD-2B80-4ADE-855E-D440A724D14C}" type="slidenum">
              <a:rPr kumimoji="0" lang="en-US" altLang="ja-JP" smtClean="0"/>
              <a:pPr eaLnBrk="1" hangingPunct="1"/>
              <a:t>76</a:t>
            </a:fld>
            <a:endParaRPr kumimoji="0" lang="en-US" altLang="ja-JP" smtClean="0"/>
          </a:p>
        </p:txBody>
      </p:sp>
    </p:spTree>
    <p:extLst>
      <p:ext uri="{BB962C8B-B14F-4D97-AF65-F5344CB8AC3E}">
        <p14:creationId xmlns:p14="http://schemas.microsoft.com/office/powerpoint/2010/main" val="18667245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富士通の成果主義賃金の主要な制度（</a:t>
            </a:r>
            <a:r>
              <a:rPr lang="en-US" altLang="ja-JP" sz="4000" smtClean="0"/>
              <a:t>2</a:t>
            </a:r>
            <a:r>
              <a:rPr lang="ja-JP" altLang="en-US" sz="4000" smtClean="0"/>
              <a:t>）</a:t>
            </a:r>
          </a:p>
        </p:txBody>
      </p:sp>
      <p:sp>
        <p:nvSpPr>
          <p:cNvPr id="931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mtClean="0"/>
              <a:t>目標管理制度</a:t>
            </a:r>
          </a:p>
          <a:p>
            <a:pPr lvl="1" eaLnBrk="1" hangingPunct="1">
              <a:lnSpc>
                <a:spcPct val="90000"/>
              </a:lnSpc>
            </a:pPr>
            <a:r>
              <a:rPr lang="ja-JP" altLang="en-US" smtClean="0"/>
              <a:t>定期的な目標設定，達成度チェック。賞与の査定への利用。</a:t>
            </a:r>
          </a:p>
          <a:p>
            <a:pPr eaLnBrk="1" hangingPunct="1">
              <a:lnSpc>
                <a:spcPct val="90000"/>
              </a:lnSpc>
            </a:pPr>
            <a:r>
              <a:rPr lang="ja-JP" altLang="en-US" smtClean="0"/>
              <a:t>管理職の年俸制</a:t>
            </a:r>
          </a:p>
          <a:p>
            <a:pPr lvl="1" eaLnBrk="1" hangingPunct="1">
              <a:lnSpc>
                <a:spcPct val="90000"/>
              </a:lnSpc>
            </a:pPr>
            <a:r>
              <a:rPr lang="ja-JP" altLang="en-US" smtClean="0"/>
              <a:t>年俸全体に目標管理の達成度が反映される</a:t>
            </a:r>
          </a:p>
          <a:p>
            <a:pPr eaLnBrk="1" hangingPunct="1">
              <a:lnSpc>
                <a:spcPct val="90000"/>
              </a:lnSpc>
            </a:pPr>
            <a:r>
              <a:rPr lang="ja-JP" altLang="en-US" smtClean="0"/>
              <a:t>業績反映型賞与</a:t>
            </a:r>
          </a:p>
          <a:p>
            <a:pPr lvl="1" eaLnBrk="1" hangingPunct="1">
              <a:lnSpc>
                <a:spcPct val="90000"/>
              </a:lnSpc>
            </a:pPr>
            <a:r>
              <a:rPr lang="ja-JP" altLang="en-US" smtClean="0"/>
              <a:t>月収の４ヶ月分が固定，</a:t>
            </a:r>
            <a:r>
              <a:rPr lang="en-US" altLang="ja-JP" smtClean="0"/>
              <a:t>0-2</a:t>
            </a:r>
            <a:r>
              <a:rPr lang="ja-JP" altLang="en-US" smtClean="0"/>
              <a:t>ヶ月分が会社の業績に連動</a:t>
            </a:r>
          </a:p>
        </p:txBody>
      </p:sp>
      <p:sp>
        <p:nvSpPr>
          <p:cNvPr id="9318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A70D815-A98E-49D8-AE81-5C90ECD048F1}" type="slidenum">
              <a:rPr kumimoji="0" lang="en-US" altLang="ja-JP" smtClean="0"/>
              <a:pPr eaLnBrk="1" hangingPunct="1"/>
              <a:t>77</a:t>
            </a:fld>
            <a:endParaRPr kumimoji="0" lang="en-US" altLang="ja-JP" smtClean="0"/>
          </a:p>
        </p:txBody>
      </p:sp>
    </p:spTree>
    <p:extLst>
      <p:ext uri="{BB962C8B-B14F-4D97-AF65-F5344CB8AC3E}">
        <p14:creationId xmlns:p14="http://schemas.microsoft.com/office/powerpoint/2010/main" val="19042981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富士通人事部の勤務経験者による批判（城</a:t>
            </a:r>
            <a:r>
              <a:rPr lang="en-US" altLang="ja-JP" sz="4000" smtClean="0"/>
              <a:t>[2004]</a:t>
            </a:r>
            <a:r>
              <a:rPr lang="ja-JP" altLang="en-US" sz="4000" smtClean="0"/>
              <a:t>）（１）</a:t>
            </a:r>
          </a:p>
        </p:txBody>
      </p:sp>
      <p:sp>
        <p:nvSpPr>
          <p:cNvPr id="79875" name="Rectangle 3"/>
          <p:cNvSpPr>
            <a:spLocks noGrp="1" noChangeArrowheads="1"/>
          </p:cNvSpPr>
          <p:nvPr>
            <p:ph idx="1"/>
          </p:nvPr>
        </p:nvSpPr>
        <p:spPr>
          <a:xfrm>
            <a:off x="457200" y="1981200"/>
            <a:ext cx="8507413" cy="4687888"/>
          </a:xfrm>
        </p:spPr>
        <p:txBody>
          <a:bodyPr>
            <a:normAutofit lnSpcReduction="10000"/>
          </a:bodyPr>
          <a:lstStyle/>
          <a:p>
            <a:pPr eaLnBrk="1" hangingPunct="1">
              <a:lnSpc>
                <a:spcPct val="90000"/>
              </a:lnSpc>
              <a:buFont typeface="Arial" charset="0"/>
              <a:buChar char="•"/>
              <a:defRPr/>
            </a:pPr>
            <a:r>
              <a:rPr lang="ja-JP" altLang="en-US" sz="2800" dirty="0" smtClean="0"/>
              <a:t>年功的に処遇された上司残存中の矛盾</a:t>
            </a:r>
          </a:p>
          <a:p>
            <a:pPr lvl="1" eaLnBrk="1" hangingPunct="1">
              <a:lnSpc>
                <a:spcPct val="90000"/>
              </a:lnSpc>
              <a:buFont typeface="Arial" charset="0"/>
              <a:buChar char="–"/>
              <a:defRPr/>
            </a:pPr>
            <a:r>
              <a:rPr lang="ja-JP" altLang="en-US" sz="2400" dirty="0" smtClean="0"/>
              <a:t>人事査定を行う上司は年功的に上がった賃金を得ている</a:t>
            </a:r>
          </a:p>
          <a:p>
            <a:pPr eaLnBrk="1" hangingPunct="1">
              <a:lnSpc>
                <a:spcPct val="90000"/>
              </a:lnSpc>
              <a:buFont typeface="Arial" charset="0"/>
              <a:buChar char="•"/>
              <a:defRPr/>
            </a:pPr>
            <a:r>
              <a:rPr lang="ja-JP" altLang="en-US" sz="2800" dirty="0" smtClean="0"/>
              <a:t>部門別業績目標設定の恣意性</a:t>
            </a:r>
          </a:p>
          <a:p>
            <a:pPr lvl="1" eaLnBrk="1" hangingPunct="1">
              <a:lnSpc>
                <a:spcPct val="90000"/>
              </a:lnSpc>
              <a:buFont typeface="Arial" charset="0"/>
              <a:buChar char="–"/>
              <a:defRPr/>
            </a:pPr>
            <a:r>
              <a:rPr lang="ja-JP" altLang="en-US" sz="2400" dirty="0" smtClean="0"/>
              <a:t>達成可能な目標と希望的観測の取り違えによる過大設定</a:t>
            </a:r>
          </a:p>
          <a:p>
            <a:pPr eaLnBrk="1" hangingPunct="1">
              <a:lnSpc>
                <a:spcPct val="90000"/>
              </a:lnSpc>
              <a:buFont typeface="Arial" charset="0"/>
              <a:buChar char="•"/>
              <a:defRPr/>
            </a:pPr>
            <a:r>
              <a:rPr lang="ja-JP" altLang="en-US" sz="2800" dirty="0" smtClean="0"/>
              <a:t>相対評価と絶対評価のブレ</a:t>
            </a:r>
          </a:p>
          <a:p>
            <a:pPr lvl="1" eaLnBrk="1" hangingPunct="1">
              <a:lnSpc>
                <a:spcPct val="90000"/>
              </a:lnSpc>
              <a:buFont typeface="Arial" charset="0"/>
              <a:buChar char="–"/>
              <a:defRPr/>
            </a:pPr>
            <a:r>
              <a:rPr lang="ja-JP" altLang="en-US" sz="2400" dirty="0" smtClean="0"/>
              <a:t>当初，評価ランク（</a:t>
            </a:r>
            <a:r>
              <a:rPr lang="en-US" altLang="ja-JP" sz="2400" dirty="0" smtClean="0"/>
              <a:t>SA</a:t>
            </a:r>
            <a:r>
              <a:rPr lang="ja-JP" altLang="en-US" sz="2400" dirty="0" smtClean="0"/>
              <a:t>からＥまで）に分布制限のある相対評価</a:t>
            </a:r>
            <a:endParaRPr lang="en-US" altLang="ja-JP" sz="2400" dirty="0" smtClean="0"/>
          </a:p>
          <a:p>
            <a:pPr lvl="1" eaLnBrk="1" hangingPunct="1">
              <a:lnSpc>
                <a:spcPct val="90000"/>
              </a:lnSpc>
              <a:buFont typeface="Arial" charset="0"/>
              <a:buChar char="–"/>
              <a:defRPr/>
            </a:pPr>
            <a:r>
              <a:rPr lang="ja-JP" altLang="en-US" sz="2400" dirty="0" smtClean="0"/>
              <a:t>＿＿＿＿＿＿＿＿＿＿＿＿＿＿＿＿＿＿＿絶対評価への変更</a:t>
            </a:r>
          </a:p>
          <a:p>
            <a:pPr eaLnBrk="1" hangingPunct="1">
              <a:lnSpc>
                <a:spcPct val="90000"/>
              </a:lnSpc>
              <a:buFont typeface="Arial" charset="0"/>
              <a:buChar char="•"/>
              <a:defRPr/>
            </a:pPr>
            <a:r>
              <a:rPr lang="ja-JP" altLang="en-US" sz="2800" dirty="0" smtClean="0"/>
              <a:t>評価基準の不明瞭さと管理職の評価能力の欠如</a:t>
            </a:r>
          </a:p>
          <a:p>
            <a:pPr lvl="1" eaLnBrk="1" hangingPunct="1">
              <a:lnSpc>
                <a:spcPct val="90000"/>
              </a:lnSpc>
              <a:buFont typeface="Arial" charset="0"/>
              <a:buChar char="–"/>
              <a:defRPr/>
            </a:pPr>
            <a:r>
              <a:rPr lang="ja-JP" altLang="en-US" sz="2400" dirty="0" smtClean="0"/>
              <a:t>裁量労働制適用者の優遇</a:t>
            </a:r>
          </a:p>
          <a:p>
            <a:pPr lvl="1" eaLnBrk="1" hangingPunct="1">
              <a:lnSpc>
                <a:spcPct val="90000"/>
              </a:lnSpc>
              <a:buFont typeface="Arial" charset="0"/>
              <a:buChar char="–"/>
              <a:defRPr/>
            </a:pPr>
            <a:r>
              <a:rPr lang="ja-JP" altLang="en-US" sz="2400" dirty="0" smtClean="0"/>
              <a:t>絶対評価への変更後は評価のインフレ</a:t>
            </a:r>
          </a:p>
        </p:txBody>
      </p:sp>
      <p:sp>
        <p:nvSpPr>
          <p:cNvPr id="9421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AEC04BC-FD5A-4F79-BEE6-415DFCB3CC18}" type="slidenum">
              <a:rPr kumimoji="0" lang="en-US" altLang="ja-JP" smtClean="0"/>
              <a:pPr eaLnBrk="1" hangingPunct="1"/>
              <a:t>78</a:t>
            </a:fld>
            <a:endParaRPr kumimoji="0" lang="en-US" altLang="ja-JP" smtClean="0"/>
          </a:p>
        </p:txBody>
      </p:sp>
    </p:spTree>
    <p:extLst>
      <p:ext uri="{BB962C8B-B14F-4D97-AF65-F5344CB8AC3E}">
        <p14:creationId xmlns:p14="http://schemas.microsoft.com/office/powerpoint/2010/main" val="13536951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富士通人事部の勤務経験者による批判（城</a:t>
            </a:r>
            <a:r>
              <a:rPr lang="en-US" altLang="ja-JP" sz="4000" smtClean="0"/>
              <a:t>[2004]</a:t>
            </a:r>
            <a:r>
              <a:rPr lang="ja-JP" altLang="en-US" sz="4000" smtClean="0"/>
              <a:t>）（２）</a:t>
            </a:r>
          </a:p>
        </p:txBody>
      </p:sp>
      <p:sp>
        <p:nvSpPr>
          <p:cNvPr id="95235" name="Rectangle 3"/>
          <p:cNvSpPr>
            <a:spLocks noGrp="1" noChangeArrowheads="1"/>
          </p:cNvSpPr>
          <p:nvPr>
            <p:ph idx="1"/>
          </p:nvPr>
        </p:nvSpPr>
        <p:spPr bwMode="auto">
          <a:xfrm>
            <a:off x="457200" y="1719263"/>
            <a:ext cx="8229600" cy="4878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ja-JP" altLang="en-US" sz="2800" smtClean="0"/>
              <a:t>評価者が成果主義的に評価されていない</a:t>
            </a:r>
          </a:p>
          <a:p>
            <a:pPr lvl="1" eaLnBrk="1" hangingPunct="1">
              <a:lnSpc>
                <a:spcPct val="80000"/>
              </a:lnSpc>
            </a:pPr>
            <a:r>
              <a:rPr lang="ja-JP" altLang="en-US" smtClean="0"/>
              <a:t>赤字でも，社長は会長に就任。「従業員が働かないからいけない」発言（</a:t>
            </a:r>
            <a:r>
              <a:rPr lang="en-US" altLang="ja-JP" smtClean="0"/>
              <a:t>『</a:t>
            </a:r>
            <a:r>
              <a:rPr lang="ja-JP" altLang="en-US" smtClean="0"/>
              <a:t>週刊東洋経済</a:t>
            </a:r>
            <a:r>
              <a:rPr lang="en-US" altLang="ja-JP" smtClean="0"/>
              <a:t>』2001</a:t>
            </a:r>
            <a:r>
              <a:rPr lang="ja-JP" altLang="en-US" smtClean="0"/>
              <a:t>年</a:t>
            </a:r>
            <a:r>
              <a:rPr lang="en-US" altLang="ja-JP" smtClean="0"/>
              <a:t>10</a:t>
            </a:r>
            <a:r>
              <a:rPr lang="ja-JP" altLang="en-US" smtClean="0"/>
              <a:t>月</a:t>
            </a:r>
            <a:r>
              <a:rPr lang="en-US" altLang="ja-JP" smtClean="0"/>
              <a:t>13</a:t>
            </a:r>
            <a:r>
              <a:rPr lang="ja-JP" altLang="en-US" smtClean="0"/>
              <a:t>日号）。</a:t>
            </a:r>
          </a:p>
          <a:p>
            <a:pPr lvl="1" eaLnBrk="1" hangingPunct="1">
              <a:lnSpc>
                <a:spcPct val="80000"/>
              </a:lnSpc>
            </a:pPr>
            <a:r>
              <a:rPr lang="ja-JP" altLang="en-US" smtClean="0"/>
              <a:t>管理職が９割近くがＡ評価</a:t>
            </a:r>
          </a:p>
          <a:p>
            <a:pPr eaLnBrk="1" hangingPunct="1">
              <a:lnSpc>
                <a:spcPct val="80000"/>
              </a:lnSpc>
            </a:pPr>
            <a:r>
              <a:rPr lang="ja-JP" altLang="en-US" sz="2800" smtClean="0"/>
              <a:t>目標管理制度によるインセンティブの歪み</a:t>
            </a:r>
          </a:p>
          <a:p>
            <a:pPr lvl="1" eaLnBrk="1" hangingPunct="1">
              <a:lnSpc>
                <a:spcPct val="80000"/>
              </a:lnSpc>
            </a:pPr>
            <a:r>
              <a:rPr lang="ja-JP" altLang="en-US" smtClean="0"/>
              <a:t>意味のない目標が乱立する</a:t>
            </a:r>
          </a:p>
          <a:p>
            <a:pPr lvl="1" eaLnBrk="1" hangingPunct="1">
              <a:lnSpc>
                <a:spcPct val="80000"/>
              </a:lnSpc>
            </a:pPr>
            <a:r>
              <a:rPr lang="ja-JP" altLang="en-US" smtClean="0"/>
              <a:t>容易に達成できる目標が乱立する</a:t>
            </a:r>
          </a:p>
          <a:p>
            <a:pPr lvl="1" eaLnBrk="1" hangingPunct="1">
              <a:lnSpc>
                <a:spcPct val="80000"/>
              </a:lnSpc>
            </a:pPr>
            <a:r>
              <a:rPr lang="ja-JP" altLang="en-US" smtClean="0"/>
              <a:t>チームワークができなくなる</a:t>
            </a:r>
          </a:p>
          <a:p>
            <a:pPr eaLnBrk="1" hangingPunct="1">
              <a:lnSpc>
                <a:spcPct val="80000"/>
              </a:lnSpc>
            </a:pPr>
            <a:r>
              <a:rPr lang="ja-JP" altLang="en-US" sz="2800" smtClean="0"/>
              <a:t>人事部の権限肥大化</a:t>
            </a:r>
          </a:p>
          <a:p>
            <a:pPr lvl="1" eaLnBrk="1" hangingPunct="1">
              <a:lnSpc>
                <a:spcPct val="80000"/>
              </a:lnSpc>
            </a:pPr>
            <a:r>
              <a:rPr lang="ja-JP" altLang="en-US" smtClean="0"/>
              <a:t>人事制度への批判を許さない監視</a:t>
            </a:r>
          </a:p>
          <a:p>
            <a:pPr lvl="1" eaLnBrk="1" hangingPunct="1">
              <a:lnSpc>
                <a:spcPct val="80000"/>
              </a:lnSpc>
            </a:pPr>
            <a:r>
              <a:rPr lang="ja-JP" altLang="en-US" smtClean="0"/>
              <a:t>本社人事部の若手はほぼ全員Ａ評価</a:t>
            </a:r>
          </a:p>
          <a:p>
            <a:pPr lvl="1" eaLnBrk="1" hangingPunct="1">
              <a:lnSpc>
                <a:spcPct val="80000"/>
              </a:lnSpc>
            </a:pPr>
            <a:endParaRPr lang="ja-JP" altLang="en-US" smtClean="0"/>
          </a:p>
        </p:txBody>
      </p:sp>
      <p:sp>
        <p:nvSpPr>
          <p:cNvPr id="9523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444EE6ED-4EBC-4E06-A66F-8E19C9859774}" type="slidenum">
              <a:rPr kumimoji="0" lang="en-US" altLang="ja-JP" smtClean="0"/>
              <a:pPr eaLnBrk="1" hangingPunct="1"/>
              <a:t>79</a:t>
            </a:fld>
            <a:endParaRPr kumimoji="0" lang="en-US" altLang="ja-JP" smtClean="0"/>
          </a:p>
        </p:txBody>
      </p:sp>
    </p:spTree>
    <p:extLst>
      <p:ext uri="{BB962C8B-B14F-4D97-AF65-F5344CB8AC3E}">
        <p14:creationId xmlns:p14="http://schemas.microsoft.com/office/powerpoint/2010/main" val="2802327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68313" y="260350"/>
            <a:ext cx="8507412"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賃金形態：何に対して払うのか（１）</a:t>
            </a:r>
          </a:p>
        </p:txBody>
      </p:sp>
      <p:sp>
        <p:nvSpPr>
          <p:cNvPr id="12291" name="Rectangle 3"/>
          <p:cNvSpPr>
            <a:spLocks noGrp="1" noChangeArrowheads="1"/>
          </p:cNvSpPr>
          <p:nvPr>
            <p:ph idx="1"/>
          </p:nvPr>
        </p:nvSpPr>
        <p:spPr>
          <a:xfrm>
            <a:off x="457200" y="1412875"/>
            <a:ext cx="8229600" cy="5256213"/>
          </a:xfrm>
        </p:spPr>
        <p:txBody>
          <a:bodyPr>
            <a:normAutofit fontScale="92500"/>
          </a:bodyPr>
          <a:lstStyle/>
          <a:p>
            <a:pPr eaLnBrk="1" hangingPunct="1">
              <a:lnSpc>
                <a:spcPct val="110000"/>
              </a:lnSpc>
              <a:buFont typeface="Arial" charset="0"/>
              <a:buChar char="•"/>
              <a:defRPr/>
            </a:pPr>
            <a:r>
              <a:rPr lang="ja-JP" altLang="en-US" sz="2800" dirty="0" smtClean="0"/>
              <a:t>人の属性に対して支払う形態</a:t>
            </a:r>
          </a:p>
          <a:p>
            <a:pPr lvl="1" eaLnBrk="1" hangingPunct="1">
              <a:lnSpc>
                <a:spcPct val="110000"/>
              </a:lnSpc>
              <a:buFont typeface="Arial" charset="0"/>
              <a:buChar char="–"/>
              <a:defRPr/>
            </a:pPr>
            <a:r>
              <a:rPr lang="en-US" altLang="ja-JP" sz="2400" dirty="0" smtClean="0"/>
              <a:t>A)</a:t>
            </a:r>
            <a:r>
              <a:rPr lang="ja-JP" altLang="en-US" sz="2400" dirty="0" smtClean="0"/>
              <a:t>仕事→</a:t>
            </a:r>
            <a:r>
              <a:rPr lang="ja-JP" altLang="en-US" sz="2400" u="sng" dirty="0" smtClean="0"/>
              <a:t>人＝賃金</a:t>
            </a:r>
            <a:r>
              <a:rPr lang="ja-JP" altLang="en-US" sz="2400" dirty="0" smtClean="0"/>
              <a:t>　（例：年齢給）</a:t>
            </a:r>
          </a:p>
          <a:p>
            <a:pPr lvl="2" eaLnBrk="1" hangingPunct="1">
              <a:lnSpc>
                <a:spcPct val="110000"/>
              </a:lnSpc>
              <a:buFont typeface="Arial" charset="0"/>
              <a:buChar char="•"/>
              <a:defRPr/>
            </a:pPr>
            <a:r>
              <a:rPr lang="ja-JP" altLang="en-US" sz="2200" dirty="0" smtClean="0"/>
              <a:t>人の属性に対して賃金を支払うとともに，人にみあった仕事を持ってくる</a:t>
            </a:r>
          </a:p>
          <a:p>
            <a:pPr lvl="2" eaLnBrk="1" hangingPunct="1">
              <a:lnSpc>
                <a:spcPct val="110000"/>
              </a:lnSpc>
              <a:buFont typeface="Arial" charset="0"/>
              <a:buChar char="•"/>
              <a:defRPr/>
            </a:pPr>
            <a:r>
              <a:rPr lang="ja-JP" altLang="en-US" sz="2200" dirty="0" smtClean="0"/>
              <a:t>人を何によってどう評価するかが問われる</a:t>
            </a:r>
          </a:p>
          <a:p>
            <a:pPr lvl="2" eaLnBrk="1" hangingPunct="1">
              <a:lnSpc>
                <a:spcPct val="110000"/>
              </a:lnSpc>
              <a:buFont typeface="Arial" charset="0"/>
              <a:buChar char="•"/>
              <a:defRPr/>
            </a:pPr>
            <a:r>
              <a:rPr lang="ja-JP" altLang="en-US" sz="2200" dirty="0" smtClean="0"/>
              <a:t>仕事が必要とする労働量と供給される労働量がバランスしない可能性</a:t>
            </a:r>
          </a:p>
          <a:p>
            <a:pPr lvl="2" eaLnBrk="1" hangingPunct="1">
              <a:lnSpc>
                <a:spcPct val="110000"/>
              </a:lnSpc>
              <a:buFont typeface="Arial" charset="0"/>
              <a:buChar char="•"/>
              <a:defRPr/>
            </a:pPr>
            <a:r>
              <a:rPr lang="ja-JP" altLang="en-US" sz="2200" dirty="0" smtClean="0"/>
              <a:t>仕事の生み出す付加価値と賃金が連動しない可能性</a:t>
            </a:r>
          </a:p>
          <a:p>
            <a:pPr lvl="1" eaLnBrk="1" hangingPunct="1">
              <a:lnSpc>
                <a:spcPct val="110000"/>
              </a:lnSpc>
              <a:buFont typeface="Arial" charset="0"/>
              <a:buChar char="–"/>
              <a:defRPr/>
            </a:pPr>
            <a:r>
              <a:rPr lang="en-US" altLang="ja-JP" sz="2400" dirty="0" smtClean="0"/>
              <a:t>B)</a:t>
            </a:r>
            <a:r>
              <a:rPr lang="ja-JP" altLang="en-US" sz="2400" u="sng" dirty="0" smtClean="0"/>
              <a:t>仕事←人</a:t>
            </a:r>
            <a:r>
              <a:rPr lang="ja-JP" altLang="en-US" sz="2400" dirty="0" smtClean="0"/>
              <a:t>＝賃金　（例：職能給）</a:t>
            </a:r>
          </a:p>
          <a:p>
            <a:pPr lvl="2" eaLnBrk="1" hangingPunct="1">
              <a:lnSpc>
                <a:spcPct val="110000"/>
              </a:lnSpc>
              <a:buFont typeface="Arial" charset="0"/>
              <a:buChar char="•"/>
              <a:defRPr/>
            </a:pPr>
            <a:r>
              <a:rPr lang="ja-JP" altLang="en-US" sz="2200" dirty="0" smtClean="0"/>
              <a:t>仕事に必要な属性を想定して人を割り当て，それに賃金をつける</a:t>
            </a:r>
          </a:p>
          <a:p>
            <a:pPr lvl="2" eaLnBrk="1" hangingPunct="1">
              <a:lnSpc>
                <a:spcPct val="110000"/>
              </a:lnSpc>
              <a:buFont typeface="Arial" charset="0"/>
              <a:buChar char="•"/>
              <a:defRPr/>
            </a:pPr>
            <a:r>
              <a:rPr lang="ja-JP" altLang="en-US" sz="2200" dirty="0" smtClean="0"/>
              <a:t>仕事に即した人の属性評価が適切かが問われる</a:t>
            </a:r>
          </a:p>
          <a:p>
            <a:pPr lvl="2" eaLnBrk="1" hangingPunct="1">
              <a:lnSpc>
                <a:spcPct val="110000"/>
              </a:lnSpc>
              <a:buFont typeface="Arial" charset="0"/>
              <a:buChar char="•"/>
              <a:defRPr/>
            </a:pPr>
            <a:r>
              <a:rPr lang="en-US" altLang="ja-JP" sz="2200" dirty="0" smtClean="0"/>
              <a:t>A)</a:t>
            </a:r>
            <a:r>
              <a:rPr lang="ja-JP" altLang="en-US" sz="2200" dirty="0" err="1" smtClean="0"/>
              <a:t>ほど</a:t>
            </a:r>
            <a:r>
              <a:rPr lang="ja-JP" altLang="en-US" sz="2200" dirty="0" smtClean="0"/>
              <a:t>ではないが，仕事の生み出す付加価値と賃金が連動しない可能性</a:t>
            </a:r>
          </a:p>
          <a:p>
            <a:pPr lvl="1" eaLnBrk="1" hangingPunct="1">
              <a:lnSpc>
                <a:spcPct val="110000"/>
              </a:lnSpc>
              <a:buFont typeface="Arial" charset="0"/>
              <a:buChar char="–"/>
              <a:defRPr/>
            </a:pPr>
            <a:endParaRPr lang="ja-JP" altLang="en-US" sz="2400" dirty="0" smtClean="0"/>
          </a:p>
        </p:txBody>
      </p:sp>
      <p:sp>
        <p:nvSpPr>
          <p:cNvPr id="2355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4833E4F1-9F52-4F15-9E0C-A301AB1C8DDF}" type="slidenum">
              <a:rPr kumimoji="0" lang="en-US" altLang="ja-JP" smtClean="0"/>
              <a:pPr eaLnBrk="1" hangingPunct="1"/>
              <a:t>8</a:t>
            </a:fld>
            <a:endParaRPr kumimoji="0" lang="en-US" altLang="ja-JP"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タイトル 1"/>
          <p:cNvSpPr>
            <a:spLocks noGrp="1"/>
          </p:cNvSpPr>
          <p:nvPr>
            <p:ph type="title"/>
          </p:nvPr>
        </p:nvSpPr>
        <p:spPr bwMode="auto">
          <a:xfrm>
            <a:off x="457200" y="404813"/>
            <a:ext cx="8229600" cy="10080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defRPr/>
            </a:pPr>
            <a:r>
              <a:rPr lang="ja-JP" altLang="en-US" dirty="0" smtClean="0"/>
              <a:t>目標管理制度による成果主義を機能させることの困難（城</a:t>
            </a:r>
            <a:r>
              <a:rPr lang="en-US" altLang="ja-JP" dirty="0" smtClean="0"/>
              <a:t>[2005]</a:t>
            </a:r>
            <a:r>
              <a:rPr lang="ja-JP" altLang="en-US" dirty="0" smtClean="0"/>
              <a:t>）</a:t>
            </a:r>
          </a:p>
        </p:txBody>
      </p:sp>
      <p:sp>
        <p:nvSpPr>
          <p:cNvPr id="3" name="コンテンツ プレースホルダ 2"/>
          <p:cNvSpPr>
            <a:spLocks noGrp="1"/>
          </p:cNvSpPr>
          <p:nvPr>
            <p:ph idx="1"/>
          </p:nvPr>
        </p:nvSpPr>
        <p:spPr>
          <a:xfrm>
            <a:off x="457200" y="1773238"/>
            <a:ext cx="8229600" cy="4608512"/>
          </a:xfrm>
        </p:spPr>
        <p:txBody>
          <a:bodyPr>
            <a:normAutofit fontScale="92500" lnSpcReduction="20000"/>
          </a:bodyPr>
          <a:lstStyle/>
          <a:p>
            <a:pPr eaLnBrk="1" hangingPunct="1">
              <a:buFont typeface="Arial" charset="0"/>
              <a:buChar char="•"/>
              <a:defRPr/>
            </a:pPr>
            <a:r>
              <a:rPr lang="ja-JP" altLang="en-US" dirty="0"/>
              <a:t>機能させるためのシステム的</a:t>
            </a:r>
            <a:r>
              <a:rPr lang="ja-JP" altLang="en-US" dirty="0" smtClean="0"/>
              <a:t>要件</a:t>
            </a:r>
            <a:endParaRPr lang="en-US" altLang="ja-JP" dirty="0"/>
          </a:p>
          <a:p>
            <a:pPr lvl="1" eaLnBrk="1" hangingPunct="1">
              <a:buFont typeface="Arial" charset="0"/>
              <a:buChar char="–"/>
              <a:defRPr/>
            </a:pPr>
            <a:r>
              <a:rPr lang="ja-JP" altLang="en-US" dirty="0"/>
              <a:t>目標が数値目標化できること</a:t>
            </a:r>
            <a:endParaRPr lang="en-US" altLang="ja-JP" dirty="0"/>
          </a:p>
          <a:p>
            <a:pPr lvl="1" eaLnBrk="1" hangingPunct="1">
              <a:buFont typeface="Arial" charset="0"/>
              <a:buChar char="–"/>
              <a:defRPr/>
            </a:pPr>
            <a:r>
              <a:rPr lang="ja-JP" altLang="en-US" dirty="0"/>
              <a:t>目標のハードルが同じ高さであること</a:t>
            </a:r>
            <a:endParaRPr lang="en-US" altLang="ja-JP" dirty="0"/>
          </a:p>
          <a:p>
            <a:pPr lvl="2" eaLnBrk="1" hangingPunct="1">
              <a:buFont typeface="Arial" charset="0"/>
              <a:buChar char="•"/>
              <a:defRPr/>
            </a:pPr>
            <a:r>
              <a:rPr lang="ja-JP" altLang="en-US" dirty="0"/>
              <a:t>同一職責ならば同一難易度の目標</a:t>
            </a:r>
            <a:endParaRPr lang="en-US" altLang="ja-JP" dirty="0"/>
          </a:p>
          <a:p>
            <a:pPr lvl="1" eaLnBrk="1" hangingPunct="1">
              <a:buFont typeface="Arial" charset="0"/>
              <a:buChar char="–"/>
              <a:defRPr/>
            </a:pPr>
            <a:r>
              <a:rPr lang="ja-JP" altLang="en-US" dirty="0"/>
              <a:t>常に目標が現状にマッチしていること</a:t>
            </a:r>
            <a:endParaRPr lang="en-US" altLang="ja-JP" dirty="0"/>
          </a:p>
          <a:p>
            <a:pPr lvl="1" eaLnBrk="1" hangingPunct="1">
              <a:buFont typeface="Arial" charset="0"/>
              <a:buChar char="–"/>
              <a:defRPr/>
            </a:pPr>
            <a:r>
              <a:rPr lang="ja-JP" altLang="en-US" dirty="0"/>
              <a:t>評価の</a:t>
            </a:r>
            <a:r>
              <a:rPr lang="ja-JP" altLang="en-US" dirty="0" smtClean="0"/>
              <a:t>際，達成度</a:t>
            </a:r>
            <a:r>
              <a:rPr lang="ja-JP" altLang="en-US" dirty="0"/>
              <a:t>だけで絶対評価が可能であること</a:t>
            </a:r>
            <a:endParaRPr lang="en-US" altLang="ja-JP" dirty="0"/>
          </a:p>
          <a:p>
            <a:pPr eaLnBrk="1" hangingPunct="1">
              <a:buFont typeface="Arial" charset="0"/>
              <a:buChar char="•"/>
              <a:defRPr/>
            </a:pPr>
            <a:r>
              <a:rPr lang="ja-JP" altLang="en-US" dirty="0" smtClean="0"/>
              <a:t>＿＿＿＿＿＿＿＿＿＿＿＿＿＿＿＿＿＿が</a:t>
            </a:r>
            <a:r>
              <a:rPr lang="ja-JP" altLang="en-US" dirty="0"/>
              <a:t>残っている</a:t>
            </a:r>
            <a:r>
              <a:rPr lang="ja-JP" altLang="en-US" dirty="0" smtClean="0"/>
              <a:t>と，ダブルスタンダード</a:t>
            </a:r>
            <a:r>
              <a:rPr lang="ja-JP" altLang="en-US" dirty="0"/>
              <a:t>になる上に機能させられない</a:t>
            </a:r>
            <a:endParaRPr lang="en-US" altLang="ja-JP" dirty="0"/>
          </a:p>
          <a:p>
            <a:pPr lvl="1" eaLnBrk="1" hangingPunct="1">
              <a:buFont typeface="Arial" charset="0"/>
              <a:buChar char="–"/>
              <a:defRPr/>
            </a:pPr>
            <a:r>
              <a:rPr lang="ja-JP" altLang="en-US" dirty="0" smtClean="0"/>
              <a:t>解雇</a:t>
            </a:r>
            <a:r>
              <a:rPr lang="ja-JP" altLang="en-US" dirty="0"/>
              <a:t>や降格・降給が困難</a:t>
            </a:r>
            <a:endParaRPr lang="en-US" altLang="ja-JP" dirty="0"/>
          </a:p>
          <a:p>
            <a:pPr lvl="1" eaLnBrk="1" hangingPunct="1">
              <a:buFont typeface="Arial" charset="0"/>
              <a:buChar char="–"/>
              <a:defRPr/>
            </a:pPr>
            <a:r>
              <a:rPr lang="ja-JP" altLang="en-US" dirty="0"/>
              <a:t>成果主義的な管理と評価を行う訓練を受けていない</a:t>
            </a:r>
            <a:endParaRPr lang="en-US" altLang="ja-JP" dirty="0"/>
          </a:p>
          <a:p>
            <a:pPr lvl="1" eaLnBrk="1" hangingPunct="1">
              <a:buFont typeface="Arial" charset="0"/>
              <a:buChar char="–"/>
              <a:defRPr/>
            </a:pPr>
            <a:endParaRPr lang="en-US" altLang="ja-JP" dirty="0"/>
          </a:p>
          <a:p>
            <a:pPr eaLnBrk="1" hangingPunct="1">
              <a:buFont typeface="Arial" charset="0"/>
              <a:buChar char="•"/>
              <a:defRPr/>
            </a:pPr>
            <a:endParaRPr lang="en-US" altLang="ja-JP" dirty="0"/>
          </a:p>
          <a:p>
            <a:pPr eaLnBrk="1" hangingPunct="1">
              <a:buFont typeface="Arial" charset="0"/>
              <a:buChar char="•"/>
              <a:defRPr/>
            </a:pPr>
            <a:endParaRPr lang="ja-JP" altLang="en-US" dirty="0"/>
          </a:p>
        </p:txBody>
      </p:sp>
      <p:sp>
        <p:nvSpPr>
          <p:cNvPr id="96260"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0CDE7F9-5D04-428C-B266-2A50D67BBDBA}" type="slidenum">
              <a:rPr kumimoji="0" lang="en-US" altLang="ja-JP" smtClean="0"/>
              <a:pPr eaLnBrk="1" hangingPunct="1"/>
              <a:t>80</a:t>
            </a:fld>
            <a:endParaRPr kumimoji="0" lang="en-US" altLang="ja-JP" smtClean="0"/>
          </a:p>
        </p:txBody>
      </p:sp>
    </p:spTree>
    <p:extLst>
      <p:ext uri="{BB962C8B-B14F-4D97-AF65-F5344CB8AC3E}">
        <p14:creationId xmlns:p14="http://schemas.microsoft.com/office/powerpoint/2010/main" val="36357733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813"/>
            <a:ext cx="8229600" cy="1152525"/>
          </a:xfrm>
        </p:spPr>
        <p:txBody>
          <a:bodyPr>
            <a:normAutofit fontScale="90000"/>
          </a:bodyPr>
          <a:lstStyle/>
          <a:p>
            <a:pPr eaLnBrk="1" hangingPunct="1">
              <a:defRPr/>
            </a:pPr>
            <a:r>
              <a:rPr lang="ja-JP" altLang="en-US" dirty="0" smtClean="0"/>
              <a:t>「職務給＋職務の成果給」成功</a:t>
            </a:r>
            <a:r>
              <a:rPr lang="ja-JP" altLang="en-US" dirty="0"/>
              <a:t>の</a:t>
            </a:r>
            <a:r>
              <a:rPr lang="ja-JP" altLang="en-US" dirty="0" smtClean="0"/>
              <a:t>社内的条件</a:t>
            </a:r>
            <a:r>
              <a:rPr lang="ja-JP" altLang="en-US" dirty="0"/>
              <a:t>（城</a:t>
            </a:r>
            <a:r>
              <a:rPr lang="en-US" altLang="ja-JP" dirty="0"/>
              <a:t>[2005]</a:t>
            </a:r>
            <a:r>
              <a:rPr lang="ja-JP" altLang="en-US" dirty="0"/>
              <a:t>を参考に）</a:t>
            </a:r>
          </a:p>
        </p:txBody>
      </p:sp>
      <p:sp>
        <p:nvSpPr>
          <p:cNvPr id="3" name="コンテンツ プレースホルダ 2"/>
          <p:cNvSpPr>
            <a:spLocks noGrp="1"/>
          </p:cNvSpPr>
          <p:nvPr>
            <p:ph idx="1"/>
          </p:nvPr>
        </p:nvSpPr>
        <p:spPr>
          <a:xfrm>
            <a:off x="457200" y="1700213"/>
            <a:ext cx="8229600" cy="4897437"/>
          </a:xfrm>
        </p:spPr>
        <p:txBody>
          <a:bodyPr>
            <a:normAutofit fontScale="77500" lnSpcReduction="20000"/>
          </a:bodyPr>
          <a:lstStyle/>
          <a:p>
            <a:pPr eaLnBrk="1" hangingPunct="1">
              <a:buFont typeface="Arial" charset="0"/>
              <a:buChar char="•"/>
              <a:defRPr/>
            </a:pPr>
            <a:r>
              <a:rPr lang="ja-JP" altLang="en-US" dirty="0" smtClean="0"/>
              <a:t>目標管理制度は管理職に対してより厳しいものにする（＝若年層の賃金コスト抑制を目標とすれば失敗する）</a:t>
            </a:r>
            <a:endParaRPr lang="en-US" altLang="ja-JP" dirty="0" smtClean="0"/>
          </a:p>
          <a:p>
            <a:pPr lvl="1" eaLnBrk="1" hangingPunct="1">
              <a:buFont typeface="Arial" charset="0"/>
              <a:buChar char="–"/>
              <a:defRPr/>
            </a:pPr>
            <a:r>
              <a:rPr lang="ja-JP" altLang="en-US" dirty="0" smtClean="0"/>
              <a:t>権限</a:t>
            </a:r>
            <a:r>
              <a:rPr lang="ja-JP" altLang="en-US" dirty="0"/>
              <a:t>と責任を比例させる。権限のないものに目標管理制度はあわない。数値化できないものは数値化しない</a:t>
            </a:r>
            <a:endParaRPr lang="en-US" altLang="ja-JP" dirty="0"/>
          </a:p>
          <a:p>
            <a:pPr lvl="1" eaLnBrk="1" hangingPunct="1">
              <a:buFont typeface="Arial" charset="0"/>
              <a:buChar char="–"/>
              <a:defRPr/>
            </a:pPr>
            <a:r>
              <a:rPr lang="ja-JP" altLang="en-US" dirty="0" smtClean="0"/>
              <a:t>降格</a:t>
            </a:r>
            <a:r>
              <a:rPr lang="ja-JP" altLang="en-US" dirty="0"/>
              <a:t>・降給も</a:t>
            </a:r>
            <a:r>
              <a:rPr lang="ja-JP" altLang="en-US" dirty="0" smtClean="0"/>
              <a:t>含め，上位</a:t>
            </a:r>
            <a:r>
              <a:rPr lang="ja-JP" altLang="en-US" dirty="0"/>
              <a:t>ほど目標管理を厳しくする</a:t>
            </a:r>
            <a:endParaRPr lang="en-US" altLang="ja-JP" dirty="0"/>
          </a:p>
          <a:p>
            <a:pPr eaLnBrk="1" hangingPunct="1">
              <a:buFont typeface="Arial" charset="0"/>
              <a:buChar char="•"/>
              <a:defRPr/>
            </a:pPr>
            <a:r>
              <a:rPr lang="ja-JP" altLang="en-US" dirty="0"/>
              <a:t>管理職の評価とコミュニケーション能力育成を徹底する</a:t>
            </a:r>
            <a:endParaRPr lang="en-US" altLang="ja-JP" dirty="0"/>
          </a:p>
          <a:p>
            <a:pPr lvl="1" eaLnBrk="1" hangingPunct="1">
              <a:buFont typeface="Arial" charset="0"/>
              <a:buChar char="–"/>
              <a:defRPr/>
            </a:pPr>
            <a:r>
              <a:rPr lang="ja-JP" altLang="en-US" dirty="0" smtClean="0"/>
              <a:t>それができそう</a:t>
            </a:r>
            <a:r>
              <a:rPr lang="ja-JP" altLang="en-US" dirty="0"/>
              <a:t>もない</a:t>
            </a:r>
            <a:r>
              <a:rPr lang="ja-JP" altLang="en-US" dirty="0" smtClean="0"/>
              <a:t>なら導入しない</a:t>
            </a:r>
            <a:endParaRPr lang="en-US" altLang="ja-JP" dirty="0"/>
          </a:p>
          <a:p>
            <a:pPr eaLnBrk="1" hangingPunct="1">
              <a:buFont typeface="Arial" charset="0"/>
              <a:buChar char="•"/>
              <a:defRPr/>
            </a:pPr>
            <a:r>
              <a:rPr lang="ja-JP" altLang="en-US" dirty="0"/>
              <a:t>専門職のキャリアを整備する</a:t>
            </a:r>
            <a:endParaRPr lang="en-US" altLang="ja-JP" dirty="0"/>
          </a:p>
          <a:p>
            <a:pPr lvl="1" eaLnBrk="1" hangingPunct="1">
              <a:buFont typeface="Arial" charset="0"/>
              <a:buChar char="–"/>
              <a:defRPr/>
            </a:pPr>
            <a:r>
              <a:rPr lang="ja-JP" altLang="en-US" dirty="0"/>
              <a:t>年功的な昇格</a:t>
            </a:r>
            <a:r>
              <a:rPr lang="ja-JP" altLang="en-US" dirty="0" smtClean="0"/>
              <a:t>や，無意味</a:t>
            </a:r>
            <a:r>
              <a:rPr lang="ja-JP" altLang="en-US" dirty="0"/>
              <a:t>な職の設置による昇進をやめる</a:t>
            </a:r>
            <a:endParaRPr lang="en-US" altLang="ja-JP" dirty="0"/>
          </a:p>
          <a:p>
            <a:pPr eaLnBrk="1" hangingPunct="1">
              <a:buFont typeface="Arial" charset="0"/>
              <a:buChar char="•"/>
              <a:defRPr/>
            </a:pPr>
            <a:r>
              <a:rPr lang="ja-JP" altLang="en-US" dirty="0" smtClean="0"/>
              <a:t>職務分析・職務評価を行って，職務の成果に対して支払う給与とする</a:t>
            </a:r>
            <a:endParaRPr lang="en-US" altLang="ja-JP" dirty="0" smtClean="0"/>
          </a:p>
          <a:p>
            <a:pPr lvl="1" eaLnBrk="1" hangingPunct="1">
              <a:buFont typeface="Arial" charset="0"/>
              <a:buChar char="–"/>
              <a:defRPr/>
            </a:pPr>
            <a:r>
              <a:rPr lang="ja-JP" altLang="en-US" dirty="0" smtClean="0"/>
              <a:t>非正規従業員とのダブルスタンダード</a:t>
            </a:r>
            <a:r>
              <a:rPr lang="en-US" altLang="ja-JP" dirty="0" smtClean="0"/>
              <a:t>(=</a:t>
            </a:r>
            <a:r>
              <a:rPr lang="ja-JP" altLang="en-US" dirty="0" smtClean="0"/>
              <a:t>差別</a:t>
            </a:r>
            <a:r>
              <a:rPr lang="en-US" altLang="ja-JP" dirty="0" smtClean="0"/>
              <a:t>)</a:t>
            </a:r>
            <a:r>
              <a:rPr lang="ja-JP" altLang="en-US" dirty="0" smtClean="0"/>
              <a:t>をやめ，同一基準で評価する。</a:t>
            </a:r>
            <a:r>
              <a:rPr lang="ja-JP" altLang="en-US" u="sng" dirty="0" smtClean="0"/>
              <a:t>実は，そこまでやらないと徹底した成果主義にはならない</a:t>
            </a:r>
            <a:endParaRPr lang="en-US" altLang="ja-JP" u="sng" dirty="0" smtClean="0"/>
          </a:p>
          <a:p>
            <a:pPr eaLnBrk="1" hangingPunct="1">
              <a:buFont typeface="Arial" charset="0"/>
              <a:buChar char="•"/>
              <a:defRPr/>
            </a:pPr>
            <a:endParaRPr lang="en-US" altLang="ja-JP" dirty="0"/>
          </a:p>
          <a:p>
            <a:pPr eaLnBrk="1" hangingPunct="1">
              <a:buFont typeface="Arial" charset="0"/>
              <a:buChar char="•"/>
              <a:defRPr/>
            </a:pPr>
            <a:endParaRPr lang="en-US" altLang="ja-JP" dirty="0"/>
          </a:p>
          <a:p>
            <a:pPr eaLnBrk="1" hangingPunct="1">
              <a:buFont typeface="Arial" charset="0"/>
              <a:buChar char="•"/>
              <a:defRPr/>
            </a:pPr>
            <a:endParaRPr lang="ja-JP" altLang="en-US" dirty="0"/>
          </a:p>
        </p:txBody>
      </p:sp>
      <p:sp>
        <p:nvSpPr>
          <p:cNvPr id="9728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05D2514-65CE-43CF-A23F-59F459D562CA}" type="slidenum">
              <a:rPr kumimoji="0" lang="en-US" altLang="ja-JP" smtClean="0"/>
              <a:pPr eaLnBrk="1" hangingPunct="1"/>
              <a:t>81</a:t>
            </a:fld>
            <a:endParaRPr kumimoji="0" lang="en-US" altLang="ja-JP" smtClean="0"/>
          </a:p>
        </p:txBody>
      </p:sp>
    </p:spTree>
    <p:extLst>
      <p:ext uri="{BB962C8B-B14F-4D97-AF65-F5344CB8AC3E}">
        <p14:creationId xmlns:p14="http://schemas.microsoft.com/office/powerpoint/2010/main" val="27418370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タイトル 1"/>
          <p:cNvSpPr>
            <a:spLocks noGrp="1"/>
          </p:cNvSpPr>
          <p:nvPr>
            <p:ph type="title"/>
          </p:nvPr>
        </p:nvSpPr>
        <p:spPr bwMode="auto">
          <a:xfrm>
            <a:off x="457200" y="404813"/>
            <a:ext cx="8229600" cy="11525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defRPr/>
            </a:pPr>
            <a:r>
              <a:rPr lang="ja-JP" altLang="en-US" dirty="0" smtClean="0"/>
              <a:t>問題の再発見：本当の課題は職務給である</a:t>
            </a:r>
          </a:p>
        </p:txBody>
      </p:sp>
      <p:sp>
        <p:nvSpPr>
          <p:cNvPr id="99331" name="コンテンツ プレースホルダー 2"/>
          <p:cNvSpPr>
            <a:spLocks noGrp="1"/>
          </p:cNvSpPr>
          <p:nvPr>
            <p:ph idx="1"/>
          </p:nvPr>
        </p:nvSpPr>
        <p:spPr bwMode="auto">
          <a:xfrm>
            <a:off x="457200" y="1600200"/>
            <a:ext cx="8229600" cy="4997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defRPr/>
            </a:pPr>
            <a:r>
              <a:rPr lang="ja-JP" altLang="en-US" dirty="0" smtClean="0"/>
              <a:t>成果主義は「職務の成果給」なので，成功させるため，とくに非正規を含めて成功させるためには職務給にしなければならない。</a:t>
            </a:r>
            <a:endParaRPr lang="en-US" altLang="ja-JP" dirty="0" smtClean="0"/>
          </a:p>
          <a:p>
            <a:pPr>
              <a:defRPr/>
            </a:pPr>
            <a:r>
              <a:rPr lang="ja-JP" altLang="en-US" dirty="0" smtClean="0"/>
              <a:t>課題</a:t>
            </a:r>
            <a:endParaRPr lang="en-US" altLang="ja-JP" dirty="0" smtClean="0"/>
          </a:p>
          <a:p>
            <a:pPr lvl="1">
              <a:defRPr/>
            </a:pPr>
            <a:r>
              <a:rPr lang="ja-JP" altLang="en-US" dirty="0" smtClean="0"/>
              <a:t>企業の要請：パフォーマンスに見合った賃金</a:t>
            </a:r>
            <a:endParaRPr lang="en-US" altLang="ja-JP" dirty="0" smtClean="0"/>
          </a:p>
          <a:p>
            <a:pPr lvl="1">
              <a:defRPr/>
            </a:pPr>
            <a:r>
              <a:rPr lang="ja-JP" altLang="en-US" dirty="0" smtClean="0"/>
              <a:t>社会の要請：男女の均等な待遇，正規・非正規の極度の格差の是正</a:t>
            </a:r>
            <a:endParaRPr lang="en-US" altLang="ja-JP" dirty="0" smtClean="0"/>
          </a:p>
          <a:p>
            <a:pPr>
              <a:defRPr/>
            </a:pPr>
            <a:r>
              <a:rPr lang="ja-JP" altLang="en-US" dirty="0" smtClean="0"/>
              <a:t>ならば解決方向は職務給</a:t>
            </a:r>
            <a:endParaRPr lang="en-US" altLang="ja-JP" dirty="0" smtClean="0"/>
          </a:p>
          <a:p>
            <a:pPr lvl="1">
              <a:defRPr/>
            </a:pPr>
            <a:r>
              <a:rPr lang="ja-JP" altLang="en-US" dirty="0" smtClean="0"/>
              <a:t>これらの解決は，もともと職務給ならばやりやすい</a:t>
            </a:r>
            <a:endParaRPr lang="en-US" altLang="ja-JP" dirty="0" smtClean="0"/>
          </a:p>
          <a:p>
            <a:pPr lvl="1">
              <a:defRPr/>
            </a:pPr>
            <a:r>
              <a:rPr lang="ja-JP" altLang="en-US" dirty="0" smtClean="0"/>
              <a:t>成果主義（職務の成果給）にしたいならば，まず職務給にしなければならない</a:t>
            </a:r>
            <a:endParaRPr lang="en-US" altLang="ja-JP" dirty="0" smtClean="0"/>
          </a:p>
          <a:p>
            <a:pPr lvl="1">
              <a:defRPr/>
            </a:pPr>
            <a:endParaRPr lang="en-US" altLang="ja-JP" dirty="0" smtClean="0"/>
          </a:p>
          <a:p>
            <a:pPr>
              <a:defRPr/>
            </a:pPr>
            <a:endParaRPr lang="ja-JP" altLang="en-US" dirty="0" smtClean="0"/>
          </a:p>
        </p:txBody>
      </p:sp>
      <p:sp>
        <p:nvSpPr>
          <p:cNvPr id="98308"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38ABA2FD-11D0-44A1-9F36-34BF8F8340C1}" type="slidenum">
              <a:rPr lang="en-US" altLang="ja-JP" smtClean="0"/>
              <a:pPr eaLnBrk="1" hangingPunct="1"/>
              <a:t>82</a:t>
            </a:fld>
            <a:endParaRPr lang="en-US" altLang="ja-JP" smtClean="0"/>
          </a:p>
        </p:txBody>
      </p:sp>
    </p:spTree>
    <p:extLst>
      <p:ext uri="{BB962C8B-B14F-4D97-AF65-F5344CB8AC3E}">
        <p14:creationId xmlns:p14="http://schemas.microsoft.com/office/powerpoint/2010/main" val="19887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タイトル 1"/>
          <p:cNvSpPr>
            <a:spLocks noGrp="1"/>
          </p:cNvSpPr>
          <p:nvPr>
            <p:ph type="title"/>
          </p:nvPr>
        </p:nvSpPr>
        <p:spPr bwMode="auto">
          <a:xfrm>
            <a:off x="468313" y="333375"/>
            <a:ext cx="822960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200" smtClean="0"/>
              <a:t>職務給成功の社会的条件（１）</a:t>
            </a:r>
          </a:p>
        </p:txBody>
      </p:sp>
      <p:sp>
        <p:nvSpPr>
          <p:cNvPr id="3" name="コンテンツ プレースホルダー 2"/>
          <p:cNvSpPr>
            <a:spLocks noGrp="1"/>
          </p:cNvSpPr>
          <p:nvPr>
            <p:ph idx="1"/>
          </p:nvPr>
        </p:nvSpPr>
        <p:spPr>
          <a:xfrm>
            <a:off x="457200" y="1341438"/>
            <a:ext cx="8229600" cy="5516562"/>
          </a:xfrm>
        </p:spPr>
        <p:txBody>
          <a:bodyPr>
            <a:normAutofit fontScale="85000" lnSpcReduction="20000"/>
          </a:bodyPr>
          <a:lstStyle/>
          <a:p>
            <a:pPr eaLnBrk="1" hangingPunct="1">
              <a:buFont typeface="Arial" charset="0"/>
              <a:buChar char="•"/>
              <a:defRPr/>
            </a:pPr>
            <a:r>
              <a:rPr lang="ja-JP" altLang="en-US" dirty="0"/>
              <a:t>右肩上がり賃金カーブ廃止への抵抗が強い社会的制度・慣行上の</a:t>
            </a:r>
            <a:r>
              <a:rPr lang="ja-JP" altLang="en-US" dirty="0" smtClean="0"/>
              <a:t>理由＝右肩上がり</a:t>
            </a:r>
            <a:r>
              <a:rPr lang="ja-JP" altLang="en-US" dirty="0"/>
              <a:t>賃金</a:t>
            </a:r>
            <a:r>
              <a:rPr lang="ja-JP" altLang="en-US" dirty="0" smtClean="0"/>
              <a:t>を</a:t>
            </a:r>
            <a:r>
              <a:rPr lang="ja-JP" altLang="en-US" dirty="0"/>
              <a:t>想定</a:t>
            </a:r>
            <a:r>
              <a:rPr lang="ja-JP" altLang="en-US" dirty="0" smtClean="0"/>
              <a:t>した社会的制度ができていること</a:t>
            </a:r>
            <a:endParaRPr lang="ja-JP" altLang="en-US" dirty="0"/>
          </a:p>
          <a:p>
            <a:pPr lvl="1" eaLnBrk="1" hangingPunct="1">
              <a:buFont typeface="Arial" charset="0"/>
              <a:buChar char="–"/>
              <a:defRPr/>
            </a:pPr>
            <a:r>
              <a:rPr lang="ja-JP" altLang="en-US" dirty="0"/>
              <a:t>子どもの</a:t>
            </a:r>
            <a:r>
              <a:rPr lang="ja-JP" altLang="en-US" dirty="0" smtClean="0"/>
              <a:t>養育費，とくに教育費用が</a:t>
            </a:r>
            <a:r>
              <a:rPr lang="ja-JP" altLang="en-US" dirty="0"/>
              <a:t>右肩上がりである</a:t>
            </a:r>
          </a:p>
          <a:p>
            <a:pPr lvl="1" eaLnBrk="1" hangingPunct="1">
              <a:buFont typeface="Arial" charset="0"/>
              <a:buChar char="–"/>
              <a:defRPr/>
            </a:pPr>
            <a:r>
              <a:rPr lang="ja-JP" altLang="en-US" dirty="0"/>
              <a:t>持ち家の費用が高く，住宅ローンの返済が右肩上がり賃金や退職金を想定している</a:t>
            </a:r>
          </a:p>
          <a:p>
            <a:pPr lvl="1" eaLnBrk="1" hangingPunct="1">
              <a:buFont typeface="Arial" charset="0"/>
              <a:buChar char="–"/>
              <a:defRPr/>
            </a:pPr>
            <a:r>
              <a:rPr lang="ja-JP" altLang="en-US" dirty="0"/>
              <a:t>退職後の生活設計のため高額の退職金が必要</a:t>
            </a:r>
          </a:p>
          <a:p>
            <a:pPr eaLnBrk="1" hangingPunct="1">
              <a:buFont typeface="Arial" charset="0"/>
              <a:buChar char="•"/>
              <a:defRPr/>
            </a:pPr>
            <a:r>
              <a:rPr lang="ja-JP" altLang="en-US" dirty="0"/>
              <a:t>右肩上がりにならない賃金カーブでも生活しやすい社会ならば，職務給・職務の成果給は普及しやすい</a:t>
            </a:r>
          </a:p>
          <a:p>
            <a:pPr lvl="1" eaLnBrk="1" hangingPunct="1">
              <a:buFont typeface="Arial" charset="0"/>
              <a:buChar char="–"/>
              <a:defRPr/>
            </a:pPr>
            <a:r>
              <a:rPr lang="ja-JP" altLang="en-US" dirty="0"/>
              <a:t>子どもを育てる費用は社会化する（児童手当，保育所の充実，学費負担大幅軽減）</a:t>
            </a:r>
          </a:p>
          <a:p>
            <a:pPr lvl="1" eaLnBrk="1" hangingPunct="1">
              <a:buFont typeface="Arial" charset="0"/>
              <a:buChar char="–"/>
              <a:defRPr/>
            </a:pPr>
            <a:r>
              <a:rPr lang="ja-JP" altLang="en-US" dirty="0"/>
              <a:t>住む権利は社会で支える（持ち家に偏らず，若者や高齢者を重視した支援制度）</a:t>
            </a:r>
          </a:p>
          <a:p>
            <a:pPr lvl="1" eaLnBrk="1" hangingPunct="1">
              <a:buFont typeface="Arial" charset="0"/>
              <a:buChar char="–"/>
              <a:defRPr/>
            </a:pPr>
            <a:r>
              <a:rPr lang="ja-JP" altLang="en-US" dirty="0"/>
              <a:t>高齢者と現役世代の利害</a:t>
            </a:r>
            <a:r>
              <a:rPr lang="ja-JP" altLang="en-US" dirty="0" smtClean="0"/>
              <a:t>をもっとシンクロさせる</a:t>
            </a:r>
            <a:r>
              <a:rPr lang="ja-JP" altLang="en-US" dirty="0"/>
              <a:t>制度にする（経済成長にスライドした年金など）</a:t>
            </a:r>
          </a:p>
          <a:p>
            <a:pPr eaLnBrk="1" hangingPunct="1">
              <a:buFont typeface="Arial" charset="0"/>
              <a:buChar char="•"/>
              <a:defRPr/>
            </a:pPr>
            <a:endParaRPr lang="ja-JP" altLang="en-US" dirty="0"/>
          </a:p>
        </p:txBody>
      </p:sp>
      <p:sp>
        <p:nvSpPr>
          <p:cNvPr id="9933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609A974-9320-416F-B1FE-62B5421AECB6}" type="slidenum">
              <a:rPr lang="en-US" altLang="ja-JP" smtClean="0"/>
              <a:pPr eaLnBrk="1" hangingPunct="1"/>
              <a:t>83</a:t>
            </a:fld>
            <a:endParaRPr lang="en-US" altLang="ja-JP" smtClean="0"/>
          </a:p>
        </p:txBody>
      </p:sp>
    </p:spTree>
    <p:extLst>
      <p:ext uri="{BB962C8B-B14F-4D97-AF65-F5344CB8AC3E}">
        <p14:creationId xmlns:p14="http://schemas.microsoft.com/office/powerpoint/2010/main" val="39415338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タイトル 1"/>
          <p:cNvSpPr>
            <a:spLocks noGrp="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職務給成功の社会的条件（２）</a:t>
            </a:r>
          </a:p>
        </p:txBody>
      </p:sp>
      <p:sp>
        <p:nvSpPr>
          <p:cNvPr id="100355" name="コンテンツ プレースホルダー 2"/>
          <p:cNvSpPr>
            <a:spLocks noGrp="1"/>
          </p:cNvSpPr>
          <p:nvPr>
            <p:ph idx="1"/>
          </p:nvPr>
        </p:nvSpPr>
        <p:spPr bwMode="auto">
          <a:xfrm>
            <a:off x="457200" y="1600200"/>
            <a:ext cx="8507413" cy="525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p>
            <a:pPr eaLnBrk="1" hangingPunct="1">
              <a:defRPr/>
            </a:pPr>
            <a:r>
              <a:rPr lang="ja-JP" altLang="en-US" dirty="0" smtClean="0"/>
              <a:t>正規雇用と非正規雇用のダブルスタンダードの不公正を規制し，双方とも職務に基づいて処遇を決定する方向に改革する（＝同一価値労働同一賃金）</a:t>
            </a:r>
            <a:endParaRPr lang="en-US" altLang="ja-JP" dirty="0" smtClean="0"/>
          </a:p>
          <a:p>
            <a:pPr lvl="1" eaLnBrk="1" hangingPunct="1">
              <a:defRPr/>
            </a:pPr>
            <a:r>
              <a:rPr lang="ja-JP" altLang="en-US" dirty="0"/>
              <a:t>部分的改善と</a:t>
            </a:r>
            <a:r>
              <a:rPr lang="ja-JP" altLang="en-US" dirty="0" smtClean="0"/>
              <a:t>してジョブ型正社員を拡大</a:t>
            </a:r>
            <a:r>
              <a:rPr lang="en-US" altLang="ja-JP" dirty="0" smtClean="0"/>
              <a:t>(</a:t>
            </a:r>
            <a:r>
              <a:rPr lang="ja-JP" altLang="en-US" dirty="0"/>
              <a:t>後述</a:t>
            </a:r>
            <a:r>
              <a:rPr lang="en-US" altLang="ja-JP" dirty="0"/>
              <a:t>)</a:t>
            </a:r>
            <a:endParaRPr lang="ja-JP" altLang="en-US" dirty="0" smtClean="0"/>
          </a:p>
          <a:p>
            <a:pPr eaLnBrk="1" hangingPunct="1">
              <a:defRPr/>
            </a:pPr>
            <a:r>
              <a:rPr lang="ja-JP" altLang="en-US" dirty="0" smtClean="0"/>
              <a:t>社会全体として生産性が上がり，動機付けも改善する可能性は高い</a:t>
            </a:r>
          </a:p>
          <a:p>
            <a:pPr lvl="1" eaLnBrk="1" hangingPunct="1">
              <a:defRPr/>
            </a:pPr>
            <a:r>
              <a:rPr lang="ja-JP" altLang="en-US" dirty="0" smtClean="0"/>
              <a:t>非正規労働者の展望のなさが改善される</a:t>
            </a:r>
            <a:endParaRPr lang="en-US" altLang="ja-JP" dirty="0" smtClean="0"/>
          </a:p>
          <a:p>
            <a:pPr lvl="1" eaLnBrk="1" hangingPunct="1">
              <a:defRPr/>
            </a:pPr>
            <a:r>
              <a:rPr lang="ja-JP" altLang="en-US" dirty="0" smtClean="0"/>
              <a:t>女性の能力の未活用が改善される</a:t>
            </a:r>
            <a:endParaRPr lang="en-US" altLang="ja-JP" dirty="0" smtClean="0"/>
          </a:p>
          <a:p>
            <a:pPr lvl="1" eaLnBrk="1" hangingPunct="1">
              <a:defRPr/>
            </a:pPr>
            <a:r>
              <a:rPr lang="ja-JP" altLang="en-US" dirty="0" smtClean="0"/>
              <a:t>転職が容易になり，中高年の再就職も進む</a:t>
            </a:r>
            <a:endParaRPr lang="en-US" altLang="ja-JP" dirty="0" smtClean="0"/>
          </a:p>
          <a:p>
            <a:pPr eaLnBrk="1" hangingPunct="1">
              <a:defRPr/>
            </a:pPr>
            <a:r>
              <a:rPr lang="ja-JP" altLang="en-US" dirty="0" smtClean="0"/>
              <a:t>困難</a:t>
            </a:r>
            <a:endParaRPr lang="en-US" altLang="ja-JP" dirty="0" smtClean="0"/>
          </a:p>
          <a:p>
            <a:pPr lvl="1" eaLnBrk="1" hangingPunct="1">
              <a:defRPr/>
            </a:pPr>
            <a:r>
              <a:rPr lang="ja-JP" altLang="en-US" dirty="0" smtClean="0"/>
              <a:t>広範な政治的合意が必要</a:t>
            </a:r>
            <a:endParaRPr lang="en-US" altLang="ja-JP" dirty="0" smtClean="0"/>
          </a:p>
          <a:p>
            <a:pPr lvl="1" eaLnBrk="1" hangingPunct="1">
              <a:defRPr/>
            </a:pPr>
            <a:r>
              <a:rPr lang="ja-JP" altLang="en-US" dirty="0" smtClean="0"/>
              <a:t>中高年正社員の一部は過渡期の変動で賃下げになる可能性</a:t>
            </a:r>
            <a:endParaRPr lang="en-US" altLang="ja-JP" dirty="0" smtClean="0"/>
          </a:p>
          <a:p>
            <a:pPr lvl="1" eaLnBrk="1" hangingPunct="1">
              <a:defRPr/>
            </a:pPr>
            <a:r>
              <a:rPr lang="ja-JP" altLang="en-US" dirty="0" smtClean="0"/>
              <a:t>組織コミットメントが必要案な幹部候補生以外には企業内訓練が行われなくなる。職業教育を社会的に構築しないと低スキルの若者が失業する</a:t>
            </a:r>
            <a:endParaRPr lang="en-US" altLang="ja-JP" dirty="0" smtClean="0"/>
          </a:p>
          <a:p>
            <a:pPr lvl="1" eaLnBrk="1" hangingPunct="1">
              <a:defRPr/>
            </a:pPr>
            <a:r>
              <a:rPr lang="ja-JP" altLang="en-US" dirty="0" smtClean="0"/>
              <a:t>学卒一括採用の意味がなくなる</a:t>
            </a:r>
          </a:p>
          <a:p>
            <a:pPr lvl="1" eaLnBrk="1" hangingPunct="1">
              <a:defRPr/>
            </a:pPr>
            <a:r>
              <a:rPr lang="ja-JP" altLang="en-US" dirty="0" smtClean="0"/>
              <a:t>年齢</a:t>
            </a:r>
            <a:r>
              <a:rPr lang="ja-JP" altLang="en-US" dirty="0"/>
              <a:t>が上</a:t>
            </a:r>
            <a:r>
              <a:rPr lang="ja-JP" altLang="en-US" dirty="0" smtClean="0"/>
              <a:t>の</a:t>
            </a:r>
            <a:r>
              <a:rPr lang="ja-JP" altLang="en-US" dirty="0"/>
              <a:t>部下</a:t>
            </a:r>
            <a:r>
              <a:rPr lang="ja-JP" altLang="en-US" dirty="0" smtClean="0"/>
              <a:t>を</a:t>
            </a:r>
            <a:r>
              <a:rPr lang="ja-JP" altLang="en-US" dirty="0"/>
              <a:t>ビジネスライク</a:t>
            </a:r>
            <a:r>
              <a:rPr lang="ja-JP" altLang="en-US" dirty="0" smtClean="0"/>
              <a:t>に指揮する（年齢が下の部下から指揮される）のが当たり前の文化をつくる必要</a:t>
            </a:r>
            <a:endParaRPr lang="en-US" altLang="ja-JP" dirty="0" smtClean="0"/>
          </a:p>
        </p:txBody>
      </p:sp>
      <p:sp>
        <p:nvSpPr>
          <p:cNvPr id="100356"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72727C7-4B38-456E-9926-1C7C8DEBF1BA}" type="slidenum">
              <a:rPr lang="en-US" altLang="ja-JP" smtClean="0"/>
              <a:pPr eaLnBrk="1" hangingPunct="1"/>
              <a:t>84</a:t>
            </a:fld>
            <a:endParaRPr lang="en-US" altLang="ja-JP" smtClean="0"/>
          </a:p>
        </p:txBody>
      </p:sp>
    </p:spTree>
    <p:extLst>
      <p:ext uri="{BB962C8B-B14F-4D97-AF65-F5344CB8AC3E}">
        <p14:creationId xmlns:p14="http://schemas.microsoft.com/office/powerpoint/2010/main" val="32608288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タイトル 1"/>
          <p:cNvSpPr>
            <a:spLocks noGrp="1"/>
          </p:cNvSpPr>
          <p:nvPr>
            <p:ph type="title"/>
          </p:nvPr>
        </p:nvSpPr>
        <p:spPr bwMode="auto">
          <a:xfrm>
            <a:off x="457200" y="404813"/>
            <a:ext cx="82296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当面の漸進的改革策</a:t>
            </a:r>
          </a:p>
        </p:txBody>
      </p:sp>
      <p:sp>
        <p:nvSpPr>
          <p:cNvPr id="3" name="コンテンツ プレースホルダー 2"/>
          <p:cNvSpPr>
            <a:spLocks noGrp="1"/>
          </p:cNvSpPr>
          <p:nvPr>
            <p:ph idx="1"/>
          </p:nvPr>
        </p:nvSpPr>
        <p:spPr>
          <a:xfrm>
            <a:off x="457200" y="1125538"/>
            <a:ext cx="8229600" cy="5732462"/>
          </a:xfrm>
        </p:spPr>
        <p:txBody>
          <a:bodyPr>
            <a:normAutofit fontScale="77500" lnSpcReduction="20000"/>
          </a:bodyPr>
          <a:lstStyle/>
          <a:p>
            <a:pPr eaLnBrk="1" hangingPunct="1">
              <a:buFont typeface="Arial" charset="0"/>
              <a:buChar char="•"/>
              <a:defRPr/>
            </a:pPr>
            <a:r>
              <a:rPr lang="ja-JP" altLang="en-US" dirty="0" smtClean="0"/>
              <a:t>「常用有期パート」の規制は法を実施するだけで可能</a:t>
            </a:r>
            <a:endParaRPr lang="en-US" altLang="ja-JP" dirty="0" smtClean="0"/>
          </a:p>
          <a:p>
            <a:pPr lvl="1" eaLnBrk="1" hangingPunct="1">
              <a:buFont typeface="Arial" charset="0"/>
              <a:buChar char="–"/>
              <a:defRPr/>
            </a:pPr>
            <a:r>
              <a:rPr lang="ja-JP" altLang="en-US" dirty="0" smtClean="0"/>
              <a:t>改正労働契約法第</a:t>
            </a:r>
            <a:r>
              <a:rPr lang="en-US" altLang="ja-JP" dirty="0" smtClean="0"/>
              <a:t>18</a:t>
            </a:r>
            <a:r>
              <a:rPr lang="ja-JP" altLang="en-US" dirty="0" smtClean="0"/>
              <a:t>条（</a:t>
            </a:r>
            <a:r>
              <a:rPr lang="en-US" altLang="ja-JP" dirty="0" smtClean="0"/>
              <a:t>2012</a:t>
            </a:r>
            <a:r>
              <a:rPr lang="ja-JP" altLang="en-US" dirty="0" smtClean="0"/>
              <a:t>年より施行）：</a:t>
            </a:r>
            <a:r>
              <a:rPr lang="ja-JP" altLang="en-US" dirty="0"/>
              <a:t>有期労働契約が反復更新されて通算５年を超えたときは、労働者の申込みにより、</a:t>
            </a:r>
            <a:r>
              <a:rPr lang="ja-JP" altLang="en-US" dirty="0" smtClean="0"/>
              <a:t>期間の</a:t>
            </a:r>
            <a:r>
              <a:rPr lang="ja-JP" altLang="en-US" dirty="0"/>
              <a:t>定めのない労働契約（無期労働契約）に転換</a:t>
            </a:r>
            <a:r>
              <a:rPr lang="ja-JP" altLang="en-US" dirty="0" smtClean="0"/>
              <a:t>できる</a:t>
            </a:r>
            <a:endParaRPr lang="en-US" altLang="ja-JP" dirty="0" smtClean="0"/>
          </a:p>
          <a:p>
            <a:pPr lvl="1" eaLnBrk="1" hangingPunct="1">
              <a:buFont typeface="Arial" charset="0"/>
              <a:buChar char="–"/>
              <a:defRPr/>
            </a:pPr>
            <a:r>
              <a:rPr lang="ja-JP" altLang="en-US" dirty="0"/>
              <a:t>適切に</a:t>
            </a:r>
            <a:r>
              <a:rPr lang="ja-JP" altLang="en-US" dirty="0" smtClean="0"/>
              <a:t>実施</a:t>
            </a:r>
            <a:r>
              <a:rPr lang="ja-JP" altLang="en-US" dirty="0"/>
              <a:t>すれば</a:t>
            </a:r>
            <a:r>
              <a:rPr lang="ja-JP" altLang="en-US" dirty="0" smtClean="0"/>
              <a:t>，有期パートの無期パート化が進むだろう</a:t>
            </a:r>
            <a:endParaRPr lang="en-US" altLang="ja-JP" dirty="0" smtClean="0"/>
          </a:p>
          <a:p>
            <a:pPr eaLnBrk="1" hangingPunct="1">
              <a:buFont typeface="Arial" charset="0"/>
              <a:buChar char="•"/>
              <a:defRPr/>
            </a:pPr>
            <a:r>
              <a:rPr lang="ja-JP" altLang="en-US" dirty="0" smtClean="0"/>
              <a:t>「ジョブ</a:t>
            </a:r>
            <a:r>
              <a:rPr lang="ja-JP" altLang="en-US" dirty="0"/>
              <a:t>型正社員</a:t>
            </a:r>
            <a:r>
              <a:rPr lang="ja-JP" altLang="en-US" dirty="0" smtClean="0"/>
              <a:t>」の拡大。「常用パート」から移行を促す</a:t>
            </a:r>
            <a:r>
              <a:rPr lang="en-US" altLang="ja-JP" dirty="0" smtClean="0"/>
              <a:t>(</a:t>
            </a:r>
            <a:r>
              <a:rPr lang="ja-JP" altLang="en-US" dirty="0" smtClean="0"/>
              <a:t>濱口</a:t>
            </a:r>
            <a:r>
              <a:rPr lang="en-US" altLang="ja-JP" dirty="0" smtClean="0"/>
              <a:t>[2013]</a:t>
            </a:r>
            <a:r>
              <a:rPr lang="ja-JP" altLang="en-US" dirty="0" smtClean="0"/>
              <a:t>ほか）</a:t>
            </a:r>
            <a:endParaRPr lang="en-US" altLang="ja-JP" dirty="0" smtClean="0"/>
          </a:p>
          <a:p>
            <a:pPr lvl="1" eaLnBrk="1" hangingPunct="1">
              <a:buFont typeface="Arial" charset="0"/>
              <a:buChar char="–"/>
              <a:defRPr/>
            </a:pPr>
            <a:r>
              <a:rPr lang="ja-JP" altLang="en-US" u="sng" dirty="0" smtClean="0"/>
              <a:t>職務・勤務地・労働時間を限定した（配置転換・転勤なし）</a:t>
            </a:r>
            <a:r>
              <a:rPr lang="ja-JP" altLang="en-US" dirty="0" smtClean="0"/>
              <a:t>，</a:t>
            </a:r>
            <a:r>
              <a:rPr lang="ja-JP" altLang="en-US" u="sng" dirty="0" smtClean="0"/>
              <a:t>期間の定めのない雇用</a:t>
            </a:r>
            <a:r>
              <a:rPr lang="ja-JP" altLang="en-US" dirty="0" smtClean="0"/>
              <a:t>の労働者</a:t>
            </a:r>
            <a:endParaRPr lang="en-US" altLang="ja-JP" dirty="0" smtClean="0"/>
          </a:p>
          <a:p>
            <a:pPr lvl="1" eaLnBrk="1" hangingPunct="1">
              <a:buFont typeface="Arial" charset="0"/>
              <a:buChar char="–"/>
              <a:defRPr/>
            </a:pPr>
            <a:r>
              <a:rPr lang="ja-JP" altLang="en-US" u="sng" dirty="0"/>
              <a:t>職務自体が</a:t>
            </a:r>
            <a:r>
              <a:rPr lang="ja-JP" altLang="en-US" u="sng" dirty="0" smtClean="0"/>
              <a:t>なくなれば　　　　　</a:t>
            </a:r>
            <a:r>
              <a:rPr lang="en-US" altLang="ja-JP" dirty="0" smtClean="0"/>
              <a:t>(</a:t>
            </a:r>
            <a:r>
              <a:rPr lang="ja-JP" altLang="en-US" dirty="0" smtClean="0"/>
              <a:t>企業には社内で新しい仕事を探す義</a:t>
            </a:r>
            <a:r>
              <a:rPr lang="en-US" altLang="ja-JP" dirty="0" smtClean="0"/>
              <a:t/>
            </a:r>
            <a:br>
              <a:rPr lang="en-US" altLang="ja-JP" dirty="0" smtClean="0"/>
            </a:br>
            <a:r>
              <a:rPr lang="ja-JP" altLang="en-US" dirty="0" smtClean="0"/>
              <a:t>務＿＿＿＿＿</a:t>
            </a:r>
            <a:r>
              <a:rPr lang="en-US" altLang="ja-JP" dirty="0" smtClean="0"/>
              <a:t>)</a:t>
            </a:r>
          </a:p>
          <a:p>
            <a:pPr lvl="1" eaLnBrk="1" hangingPunct="1">
              <a:buFont typeface="Arial" charset="0"/>
              <a:buChar char="–"/>
              <a:defRPr/>
            </a:pPr>
            <a:r>
              <a:rPr lang="ja-JP" altLang="en-US" dirty="0" smtClean="0"/>
              <a:t>正社員の職務給化への有効な一歩</a:t>
            </a:r>
            <a:endParaRPr lang="en-US" altLang="ja-JP" dirty="0" smtClean="0"/>
          </a:p>
          <a:p>
            <a:pPr eaLnBrk="1" hangingPunct="1">
              <a:buFont typeface="Arial" charset="0"/>
              <a:buChar char="•"/>
              <a:defRPr/>
            </a:pPr>
            <a:r>
              <a:rPr lang="ja-JP" altLang="en-US" dirty="0" smtClean="0"/>
              <a:t>予想される問題</a:t>
            </a:r>
            <a:endParaRPr lang="en-US" altLang="ja-JP" dirty="0"/>
          </a:p>
          <a:p>
            <a:pPr lvl="1" eaLnBrk="1" hangingPunct="1">
              <a:buFont typeface="Arial" charset="0"/>
              <a:buChar char="–"/>
              <a:defRPr/>
            </a:pPr>
            <a:r>
              <a:rPr lang="ja-JP" altLang="en-US" dirty="0"/>
              <a:t>コスト</a:t>
            </a:r>
            <a:r>
              <a:rPr lang="ja-JP" altLang="en-US" dirty="0" smtClean="0"/>
              <a:t>削減をあせる</a:t>
            </a:r>
            <a:r>
              <a:rPr lang="ja-JP" altLang="en-US" dirty="0"/>
              <a:t>企業が従来型</a:t>
            </a:r>
            <a:r>
              <a:rPr lang="ja-JP" altLang="en-US" dirty="0" smtClean="0"/>
              <a:t>正社員をジョブ型正社員に転換させる</a:t>
            </a:r>
            <a:endParaRPr lang="en-US" altLang="ja-JP" dirty="0" smtClean="0"/>
          </a:p>
          <a:p>
            <a:pPr lvl="1" eaLnBrk="1" hangingPunct="1">
              <a:buFont typeface="Arial" charset="0"/>
              <a:buChar char="–"/>
              <a:defRPr/>
            </a:pPr>
            <a:r>
              <a:rPr lang="ja-JP" altLang="en-US" dirty="0" smtClean="0"/>
              <a:t>解雇が常態の社会への移行過程での混乱</a:t>
            </a:r>
            <a:endParaRPr lang="en-US" altLang="ja-JP" dirty="0"/>
          </a:p>
          <a:p>
            <a:pPr eaLnBrk="1" hangingPunct="1">
              <a:buFont typeface="Arial" charset="0"/>
              <a:buChar char="•"/>
              <a:defRPr/>
            </a:pPr>
            <a:endParaRPr lang="en-US" altLang="ja-JP" dirty="0" smtClean="0"/>
          </a:p>
        </p:txBody>
      </p:sp>
      <p:sp>
        <p:nvSpPr>
          <p:cNvPr id="101380"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BEC7389-EDF1-4333-9DD7-9920C127AC21}" type="slidenum">
              <a:rPr lang="en-US" altLang="ja-JP" smtClean="0"/>
              <a:pPr eaLnBrk="1" hangingPunct="1"/>
              <a:t>85</a:t>
            </a:fld>
            <a:endParaRPr lang="en-US" altLang="ja-JP" smtClean="0"/>
          </a:p>
        </p:txBody>
      </p:sp>
    </p:spTree>
    <p:extLst>
      <p:ext uri="{BB962C8B-B14F-4D97-AF65-F5344CB8AC3E}">
        <p14:creationId xmlns:p14="http://schemas.microsoft.com/office/powerpoint/2010/main" val="27405823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タイトル 1"/>
          <p:cNvSpPr>
            <a:spLocks noGrp="1"/>
          </p:cNvSpPr>
          <p:nvPr>
            <p:ph type="title"/>
          </p:nvPr>
        </p:nvSpPr>
        <p:spPr bwMode="auto">
          <a:xfrm>
            <a:off x="457200" y="404813"/>
            <a:ext cx="836295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3600" smtClean="0"/>
              <a:t>現状：「新・日本的経営」の曲折</a:t>
            </a:r>
          </a:p>
        </p:txBody>
      </p:sp>
      <p:sp>
        <p:nvSpPr>
          <p:cNvPr id="3" name="コンテンツ プレースホルダー 2"/>
          <p:cNvSpPr>
            <a:spLocks noGrp="1"/>
          </p:cNvSpPr>
          <p:nvPr>
            <p:ph idx="1"/>
          </p:nvPr>
        </p:nvSpPr>
        <p:spPr>
          <a:xfrm>
            <a:off x="457200" y="1196975"/>
            <a:ext cx="8229600" cy="5400675"/>
          </a:xfrm>
        </p:spPr>
        <p:txBody>
          <a:bodyPr>
            <a:normAutofit fontScale="77500" lnSpcReduction="20000"/>
          </a:bodyPr>
          <a:lstStyle/>
          <a:p>
            <a:pPr>
              <a:defRPr/>
            </a:pPr>
            <a:r>
              <a:rPr lang="ja-JP" altLang="en-US" dirty="0"/>
              <a:t>当初の企業の動き：</a:t>
            </a:r>
            <a:r>
              <a:rPr lang="en-US" altLang="ja-JP" dirty="0"/>
              <a:t>1990</a:t>
            </a:r>
            <a:r>
              <a:rPr lang="ja-JP" altLang="en-US" dirty="0"/>
              <a:t>年代後半</a:t>
            </a:r>
          </a:p>
          <a:p>
            <a:pPr lvl="1">
              <a:defRPr/>
            </a:pPr>
            <a:r>
              <a:rPr lang="ja-JP" altLang="en-US" dirty="0"/>
              <a:t>非正規の拡大は提言の「雇用柔軟型」のとおり</a:t>
            </a:r>
          </a:p>
          <a:p>
            <a:pPr lvl="1">
              <a:defRPr/>
            </a:pPr>
            <a:r>
              <a:rPr lang="ja-JP" altLang="en-US" dirty="0"/>
              <a:t>正規・長期雇用の社員について，「年功賃金の克服」，よりラディカルな改革が提唱され，成果主義へ</a:t>
            </a:r>
          </a:p>
          <a:p>
            <a:pPr lvl="1">
              <a:defRPr/>
            </a:pPr>
            <a:r>
              <a:rPr lang="ja-JP" altLang="en-US" dirty="0"/>
              <a:t>退職金制度の見直し</a:t>
            </a:r>
          </a:p>
          <a:p>
            <a:pPr>
              <a:defRPr/>
            </a:pPr>
            <a:r>
              <a:rPr lang="ja-JP" altLang="en-US" dirty="0"/>
              <a:t>調整と揺り戻し：</a:t>
            </a:r>
            <a:r>
              <a:rPr lang="en-US" altLang="ja-JP" dirty="0"/>
              <a:t>2000</a:t>
            </a:r>
            <a:r>
              <a:rPr lang="ja-JP" altLang="en-US" dirty="0"/>
              <a:t>年代半ばから現在</a:t>
            </a:r>
          </a:p>
          <a:p>
            <a:pPr lvl="1">
              <a:defRPr/>
            </a:pPr>
            <a:r>
              <a:rPr lang="ja-JP" altLang="en-US" dirty="0"/>
              <a:t>非正規はいっそう拡大し，格差・貧困問題を表面化させた</a:t>
            </a:r>
          </a:p>
          <a:p>
            <a:pPr lvl="1">
              <a:defRPr/>
            </a:pPr>
            <a:r>
              <a:rPr lang="ja-JP" altLang="en-US" dirty="0"/>
              <a:t>正社員については，職能給と「職務の成果」給の中間に</a:t>
            </a:r>
          </a:p>
          <a:p>
            <a:pPr lvl="1">
              <a:defRPr/>
            </a:pPr>
            <a:r>
              <a:rPr lang="ja-JP" altLang="en-US" dirty="0"/>
              <a:t>退職金の大幅改革は後景に</a:t>
            </a:r>
          </a:p>
          <a:p>
            <a:pPr lvl="1">
              <a:defRPr/>
            </a:pPr>
            <a:r>
              <a:rPr lang="ja-JP" altLang="en-US" dirty="0"/>
              <a:t>高度専門能力活用型の拡大は，資格が明確なものを除いて進んでいない</a:t>
            </a:r>
          </a:p>
          <a:p>
            <a:pPr>
              <a:defRPr/>
            </a:pPr>
            <a:r>
              <a:rPr lang="ja-JP" altLang="en-US" dirty="0" smtClean="0"/>
              <a:t>安倍政権の</a:t>
            </a:r>
            <a:r>
              <a:rPr lang="ja-JP" altLang="en-US" dirty="0"/>
              <a:t>「同一労働同一賃金」政策</a:t>
            </a:r>
          </a:p>
          <a:p>
            <a:pPr lvl="1">
              <a:defRPr/>
            </a:pPr>
            <a:r>
              <a:rPr lang="ja-JP" altLang="en-US" dirty="0"/>
              <a:t>問題の所在を意識してはいる</a:t>
            </a:r>
          </a:p>
          <a:p>
            <a:pPr lvl="1">
              <a:defRPr/>
            </a:pPr>
            <a:r>
              <a:rPr lang="ja-JP" altLang="en-US" dirty="0"/>
              <a:t>正社員が「職能資格制度の年功的運用」のままでは困難ということが正視されていないので，どこまで実行されるか</a:t>
            </a:r>
            <a:r>
              <a:rPr lang="ja-JP" altLang="en-US" dirty="0" smtClean="0"/>
              <a:t>わからない</a:t>
            </a:r>
            <a:endParaRPr lang="en-US" altLang="ja-JP" dirty="0" smtClean="0"/>
          </a:p>
          <a:p>
            <a:pPr>
              <a:defRPr/>
            </a:pPr>
            <a:endParaRPr lang="en-US" altLang="ja-JP" dirty="0" smtClean="0"/>
          </a:p>
        </p:txBody>
      </p:sp>
      <p:sp>
        <p:nvSpPr>
          <p:cNvPr id="10240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7245527-E863-4D0C-BB6B-0B2C50958F71}" type="slidenum">
              <a:rPr lang="en-US" altLang="ja-JP" smtClean="0"/>
              <a:pPr eaLnBrk="1" hangingPunct="1"/>
              <a:t>86</a:t>
            </a:fld>
            <a:endParaRPr lang="en-US" altLang="ja-JP" smtClean="0"/>
          </a:p>
        </p:txBody>
      </p:sp>
    </p:spTree>
    <p:extLst>
      <p:ext uri="{BB962C8B-B14F-4D97-AF65-F5344CB8AC3E}">
        <p14:creationId xmlns:p14="http://schemas.microsoft.com/office/powerpoint/2010/main" val="2585175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468313" y="333375"/>
            <a:ext cx="8229600" cy="122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smtClean="0"/>
              <a:t>今後の展望：（１）</a:t>
            </a:r>
          </a:p>
        </p:txBody>
      </p:sp>
      <p:sp>
        <p:nvSpPr>
          <p:cNvPr id="104451" name="Rectangle 3"/>
          <p:cNvSpPr>
            <a:spLocks noGrp="1" noChangeArrowheads="1"/>
          </p:cNvSpPr>
          <p:nvPr>
            <p:ph idx="1"/>
          </p:nvPr>
        </p:nvSpPr>
        <p:spPr bwMode="auto">
          <a:xfrm>
            <a:off x="395288" y="1125538"/>
            <a:ext cx="8229600" cy="5616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defRPr/>
            </a:pPr>
            <a:r>
              <a:rPr lang="ja-JP" altLang="en-US" sz="2800" dirty="0" smtClean="0"/>
              <a:t>可能性１：社会変革と連動した職務給（＋成果主義）の徹底＝社会変革シナリオ</a:t>
            </a:r>
            <a:endParaRPr lang="en-US" altLang="ja-JP" sz="2800" dirty="0" smtClean="0"/>
          </a:p>
          <a:p>
            <a:pPr lvl="1" eaLnBrk="1" hangingPunct="1">
              <a:defRPr/>
            </a:pPr>
            <a:r>
              <a:rPr lang="ja-JP" altLang="en-US" sz="2400" dirty="0" smtClean="0"/>
              <a:t>社内的条件と社会的条件の実現</a:t>
            </a:r>
            <a:endParaRPr lang="en-US" altLang="ja-JP" sz="2400" dirty="0" smtClean="0"/>
          </a:p>
          <a:p>
            <a:pPr lvl="1" eaLnBrk="1" hangingPunct="1">
              <a:defRPr/>
            </a:pPr>
            <a:r>
              <a:rPr lang="ja-JP" altLang="en-US" sz="2400" dirty="0" smtClean="0"/>
              <a:t>広い範囲で強力な施策がないと実現しない</a:t>
            </a:r>
            <a:endParaRPr lang="en-US" altLang="ja-JP" sz="2400" dirty="0" smtClean="0"/>
          </a:p>
          <a:p>
            <a:pPr lvl="2" eaLnBrk="1" hangingPunct="1">
              <a:defRPr/>
            </a:pPr>
            <a:r>
              <a:rPr lang="ja-JP" altLang="en-US" sz="2100" dirty="0" smtClean="0"/>
              <a:t>例：労働契約法第</a:t>
            </a:r>
            <a:r>
              <a:rPr lang="en-US" altLang="ja-JP" sz="2100" dirty="0" smtClean="0"/>
              <a:t>18</a:t>
            </a:r>
            <a:r>
              <a:rPr lang="ja-JP" altLang="en-US" sz="2100" dirty="0" smtClean="0"/>
              <a:t>条の完全実施と，ジョブ型正社員の普及</a:t>
            </a:r>
            <a:endParaRPr lang="en-US" altLang="ja-JP" sz="2100" dirty="0" smtClean="0"/>
          </a:p>
          <a:p>
            <a:pPr lvl="2" eaLnBrk="1" hangingPunct="1">
              <a:defRPr/>
            </a:pPr>
            <a:r>
              <a:rPr lang="ja-JP" altLang="en-US" sz="2100" dirty="0" smtClean="0"/>
              <a:t>例：正社員，ジョブ型正社員，有期雇用社員の就業規則と賃金表統一にかかわる規制</a:t>
            </a:r>
            <a:endParaRPr lang="en-US" altLang="ja-JP" sz="2100" dirty="0" smtClean="0"/>
          </a:p>
          <a:p>
            <a:pPr lvl="2" eaLnBrk="1" hangingPunct="1">
              <a:defRPr/>
            </a:pPr>
            <a:r>
              <a:rPr lang="ja-JP" altLang="en-US" sz="2100" dirty="0" smtClean="0"/>
              <a:t>例：性別にかかわらず従業員が育児休暇を取らないと企業と本人が増税される税制</a:t>
            </a:r>
            <a:endParaRPr lang="en-US" altLang="ja-JP" sz="2100" dirty="0" smtClean="0"/>
          </a:p>
          <a:p>
            <a:pPr lvl="2" eaLnBrk="1" hangingPunct="1">
              <a:defRPr/>
            </a:pPr>
            <a:r>
              <a:rPr lang="ja-JP" altLang="en-US" sz="2100" dirty="0" smtClean="0"/>
              <a:t>例：国立大学授業料の値下げと私学助成の増大</a:t>
            </a:r>
            <a:endParaRPr lang="en-US" altLang="ja-JP" sz="2100" dirty="0" smtClean="0"/>
          </a:p>
          <a:p>
            <a:pPr lvl="2" eaLnBrk="1" hangingPunct="1">
              <a:defRPr/>
            </a:pPr>
            <a:r>
              <a:rPr lang="ja-JP" altLang="en-US" sz="2100" dirty="0" smtClean="0"/>
              <a:t>例：保育所の増設。専門職としての保育士の待遇改善</a:t>
            </a:r>
            <a:endParaRPr lang="en-US" altLang="ja-JP" sz="2100" dirty="0" smtClean="0"/>
          </a:p>
          <a:p>
            <a:pPr lvl="2" eaLnBrk="1" hangingPunct="1">
              <a:defRPr/>
            </a:pPr>
            <a:r>
              <a:rPr lang="ja-JP" altLang="en-US" sz="2100" dirty="0" smtClean="0"/>
              <a:t>例：教育機関における職業教育の比重増大。大学の機能分化</a:t>
            </a:r>
            <a:endParaRPr lang="en-US" altLang="ja-JP" sz="2100" dirty="0" smtClean="0"/>
          </a:p>
          <a:p>
            <a:pPr lvl="2" eaLnBrk="1" hangingPunct="1">
              <a:defRPr/>
            </a:pPr>
            <a:r>
              <a:rPr lang="ja-JP" altLang="en-US" sz="2100" dirty="0" smtClean="0"/>
              <a:t>例：解雇の増大に対応した雇用保険事業の強化</a:t>
            </a:r>
            <a:endParaRPr lang="en-US" altLang="ja-JP" sz="2100" dirty="0" smtClean="0"/>
          </a:p>
          <a:p>
            <a:pPr eaLnBrk="1" hangingPunct="1">
              <a:defRPr/>
            </a:pPr>
            <a:r>
              <a:rPr lang="ja-JP" altLang="en-US" sz="2900" dirty="0" smtClean="0"/>
              <a:t>現在の「働き方改革」ではこの水準にほど遠い</a:t>
            </a:r>
          </a:p>
        </p:txBody>
      </p:sp>
      <p:sp>
        <p:nvSpPr>
          <p:cNvPr id="103428"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51B9DA1-332C-43B5-AC2E-47D28D07B49D}" type="slidenum">
              <a:rPr kumimoji="0" lang="en-US" altLang="ja-JP" smtClean="0"/>
              <a:pPr eaLnBrk="1" hangingPunct="1"/>
              <a:t>87</a:t>
            </a:fld>
            <a:endParaRPr kumimoji="0" lang="en-US" altLang="ja-JP" smtClean="0"/>
          </a:p>
        </p:txBody>
      </p:sp>
    </p:spTree>
    <p:extLst>
      <p:ext uri="{BB962C8B-B14F-4D97-AF65-F5344CB8AC3E}">
        <p14:creationId xmlns:p14="http://schemas.microsoft.com/office/powerpoint/2010/main" val="9653770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タイトル 1"/>
          <p:cNvSpPr>
            <a:spLocks noGrp="1"/>
          </p:cNvSpPr>
          <p:nvPr>
            <p:ph type="title"/>
          </p:nvPr>
        </p:nvSpPr>
        <p:spPr bwMode="auto">
          <a:xfrm>
            <a:off x="457200" y="404813"/>
            <a:ext cx="8229600"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600" smtClean="0"/>
              <a:t>今後の展望（２）</a:t>
            </a:r>
          </a:p>
        </p:txBody>
      </p:sp>
      <p:sp>
        <p:nvSpPr>
          <p:cNvPr id="3" name="コンテンツ プレースホルダー 2"/>
          <p:cNvSpPr>
            <a:spLocks noGrp="1"/>
          </p:cNvSpPr>
          <p:nvPr>
            <p:ph idx="1"/>
          </p:nvPr>
        </p:nvSpPr>
        <p:spPr>
          <a:xfrm>
            <a:off x="468313" y="1484313"/>
            <a:ext cx="8229600" cy="4997450"/>
          </a:xfrm>
        </p:spPr>
        <p:txBody>
          <a:bodyPr>
            <a:normAutofit fontScale="85000" lnSpcReduction="20000"/>
          </a:bodyPr>
          <a:lstStyle/>
          <a:p>
            <a:pPr eaLnBrk="1" hangingPunct="1">
              <a:buFont typeface="Arial" charset="0"/>
              <a:buChar char="•"/>
              <a:defRPr/>
            </a:pPr>
            <a:r>
              <a:rPr lang="ja-JP" altLang="en-US" dirty="0"/>
              <a:t>可能性２：企業だけでの</a:t>
            </a:r>
            <a:r>
              <a:rPr lang="ja-JP" altLang="en-US" dirty="0" smtClean="0"/>
              <a:t>職務給（＋成果主義）の</a:t>
            </a:r>
            <a:r>
              <a:rPr lang="ja-JP" altLang="en-US" dirty="0"/>
              <a:t>徹底＝企業内変革シナリオ</a:t>
            </a:r>
          </a:p>
          <a:p>
            <a:pPr lvl="1" eaLnBrk="1" hangingPunct="1">
              <a:buFont typeface="Arial" charset="0"/>
              <a:buChar char="–"/>
              <a:defRPr/>
            </a:pPr>
            <a:r>
              <a:rPr lang="ja-JP" altLang="en-US" dirty="0"/>
              <a:t>社内的条件は満たされるが，社会的条件は満たされない</a:t>
            </a:r>
          </a:p>
          <a:p>
            <a:pPr lvl="1" eaLnBrk="1" hangingPunct="1">
              <a:buFont typeface="Arial" charset="0"/>
              <a:buChar char="–"/>
              <a:defRPr/>
            </a:pPr>
            <a:r>
              <a:rPr lang="ja-JP" altLang="en-US" dirty="0"/>
              <a:t>全体として縮小する仕事の奪い合い，激しい競争の中での育児・教育・介護の負担の自己責任体制により</a:t>
            </a:r>
            <a:r>
              <a:rPr lang="ja-JP" altLang="en-US" dirty="0" smtClean="0"/>
              <a:t>，格差</a:t>
            </a:r>
            <a:r>
              <a:rPr lang="ja-JP" altLang="en-US" dirty="0"/>
              <a:t>，貧困，社会不安は免れない</a:t>
            </a:r>
          </a:p>
          <a:p>
            <a:pPr lvl="1" eaLnBrk="1" hangingPunct="1">
              <a:buFont typeface="Arial" charset="0"/>
              <a:buChar char="–"/>
              <a:defRPr/>
            </a:pPr>
            <a:r>
              <a:rPr lang="ja-JP" altLang="en-US" dirty="0"/>
              <a:t>企業内の制度は</a:t>
            </a:r>
            <a:r>
              <a:rPr lang="ja-JP" altLang="en-US" dirty="0" smtClean="0"/>
              <a:t>公平。非正規の処遇も改善。しかし，</a:t>
            </a:r>
            <a:r>
              <a:rPr lang="ja-JP" altLang="en-US" dirty="0"/>
              <a:t>社会的</a:t>
            </a:r>
            <a:r>
              <a:rPr lang="ja-JP" altLang="en-US" dirty="0" smtClean="0"/>
              <a:t>しわよせが一部</a:t>
            </a:r>
            <a:r>
              <a:rPr lang="ja-JP" altLang="en-US" dirty="0"/>
              <a:t>に</a:t>
            </a:r>
            <a:r>
              <a:rPr lang="ja-JP" altLang="en-US" dirty="0" smtClean="0"/>
              <a:t>偏ることは解決しない（</a:t>
            </a:r>
            <a:r>
              <a:rPr lang="ja-JP" altLang="en-US" dirty="0"/>
              <a:t>女性の家事・介護負担，子どもの貧困など）</a:t>
            </a:r>
          </a:p>
          <a:p>
            <a:pPr lvl="1" eaLnBrk="1" hangingPunct="1">
              <a:buFont typeface="Arial" charset="0"/>
              <a:buChar char="–"/>
              <a:defRPr/>
            </a:pPr>
            <a:r>
              <a:rPr lang="ja-JP" altLang="en-US" dirty="0"/>
              <a:t>社内的には「機会平等・結果不平等」だが，相続と家庭環境による格差の継承，ジェンダーバイアスがあるため，社会的には</a:t>
            </a:r>
            <a:r>
              <a:rPr lang="ja-JP" altLang="en-US" dirty="0" smtClean="0"/>
              <a:t>機会不平等も解消しない。</a:t>
            </a:r>
            <a:endParaRPr lang="en-US" altLang="ja-JP" dirty="0" smtClean="0"/>
          </a:p>
          <a:p>
            <a:pPr eaLnBrk="1" hangingPunct="1">
              <a:buFont typeface="Arial" charset="0"/>
              <a:buChar char="•"/>
              <a:defRPr/>
            </a:pPr>
            <a:r>
              <a:rPr lang="ja-JP" altLang="en-US" dirty="0" smtClean="0"/>
              <a:t>問題意識の高い企業だけが改革を行うと，事実上この動きを促進する</a:t>
            </a:r>
            <a:endParaRPr lang="ja-JP" altLang="en-US" dirty="0"/>
          </a:p>
          <a:p>
            <a:pPr eaLnBrk="1" hangingPunct="1">
              <a:buFont typeface="Arial" charset="0"/>
              <a:buChar char="–"/>
              <a:defRPr/>
            </a:pPr>
            <a:endParaRPr lang="en-US" altLang="ja-JP" dirty="0" smtClean="0"/>
          </a:p>
          <a:p>
            <a:pPr lvl="1" eaLnBrk="1" hangingPunct="1">
              <a:buFont typeface="Arial" charset="0"/>
              <a:buChar char="–"/>
              <a:defRPr/>
            </a:pPr>
            <a:endParaRPr lang="ja-JP" altLang="en-US" dirty="0"/>
          </a:p>
          <a:p>
            <a:pPr eaLnBrk="1" hangingPunct="1">
              <a:buFont typeface="Arial" charset="0"/>
              <a:buChar char="•"/>
              <a:defRPr/>
            </a:pPr>
            <a:endParaRPr lang="ja-JP" altLang="en-US" dirty="0"/>
          </a:p>
        </p:txBody>
      </p:sp>
      <p:sp>
        <p:nvSpPr>
          <p:cNvPr id="10445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54FB9A1-55B1-408D-9160-16E07923BE6D}" type="slidenum">
              <a:rPr lang="en-US" altLang="ja-JP" smtClean="0"/>
              <a:pPr eaLnBrk="1" hangingPunct="1"/>
              <a:t>88</a:t>
            </a:fld>
            <a:endParaRPr lang="en-US" altLang="ja-JP" smtClean="0"/>
          </a:p>
        </p:txBody>
      </p:sp>
    </p:spTree>
    <p:extLst>
      <p:ext uri="{BB962C8B-B14F-4D97-AF65-F5344CB8AC3E}">
        <p14:creationId xmlns:p14="http://schemas.microsoft.com/office/powerpoint/2010/main" val="38962008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タイトル 1"/>
          <p:cNvSpPr>
            <a:spLocks noGrp="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600" smtClean="0"/>
              <a:t>今後の展望（３）</a:t>
            </a:r>
          </a:p>
        </p:txBody>
      </p:sp>
      <p:sp>
        <p:nvSpPr>
          <p:cNvPr id="86019" name="コンテンツ プレースホルダ 2"/>
          <p:cNvSpPr>
            <a:spLocks noGrp="1"/>
          </p:cNvSpPr>
          <p:nvPr>
            <p:ph idx="1"/>
          </p:nvPr>
        </p:nvSpPr>
        <p:spPr>
          <a:xfrm>
            <a:off x="457200" y="1125538"/>
            <a:ext cx="8578850" cy="5732462"/>
          </a:xfrm>
        </p:spPr>
        <p:txBody>
          <a:bodyPr>
            <a:normAutofit fontScale="77500" lnSpcReduction="20000"/>
          </a:bodyPr>
          <a:lstStyle/>
          <a:p>
            <a:pPr eaLnBrk="1" hangingPunct="1">
              <a:buFont typeface="Arial" charset="0"/>
              <a:buChar char="•"/>
              <a:defRPr/>
            </a:pPr>
            <a:r>
              <a:rPr lang="ja-JP" altLang="en-US" dirty="0" smtClean="0"/>
              <a:t>可能性３：職能給と成果主義の癒着＝成り行きシナリオ</a:t>
            </a:r>
            <a:endParaRPr lang="en-US" altLang="ja-JP" dirty="0" smtClean="0"/>
          </a:p>
          <a:p>
            <a:pPr eaLnBrk="1" hangingPunct="1">
              <a:buFont typeface="Arial" charset="0"/>
              <a:buChar char="•"/>
              <a:defRPr/>
            </a:pPr>
            <a:r>
              <a:rPr lang="ja-JP" altLang="en-US" dirty="0" smtClean="0"/>
              <a:t>団塊世代の退職を機会に，正社員を少数精鋭化する</a:t>
            </a:r>
            <a:endParaRPr lang="en-US" altLang="ja-JP" dirty="0" smtClean="0"/>
          </a:p>
          <a:p>
            <a:pPr lvl="2" eaLnBrk="1" hangingPunct="1">
              <a:buFont typeface="Arial" charset="0"/>
              <a:buChar char="•"/>
              <a:defRPr/>
            </a:pPr>
            <a:r>
              <a:rPr lang="ja-JP" altLang="en-US" dirty="0" smtClean="0"/>
              <a:t>個々の会社が個々の基準で採用条件を厳しくする</a:t>
            </a:r>
          </a:p>
          <a:p>
            <a:pPr lvl="1" eaLnBrk="1" hangingPunct="1">
              <a:buFont typeface="Arial" charset="0"/>
              <a:buChar char="–"/>
              <a:defRPr/>
            </a:pPr>
            <a:r>
              <a:rPr lang="ja-JP" altLang="en-US" dirty="0" smtClean="0"/>
              <a:t>範囲付き職務給やコンピテンシーに基づく役割等級とする</a:t>
            </a:r>
          </a:p>
          <a:p>
            <a:pPr lvl="1" eaLnBrk="1" hangingPunct="1">
              <a:buFont typeface="Arial" charset="0"/>
              <a:buChar char="–"/>
              <a:defRPr/>
            </a:pPr>
            <a:r>
              <a:rPr lang="ja-JP" altLang="en-US" dirty="0" smtClean="0"/>
              <a:t>査定をいくらかクリアーにする</a:t>
            </a:r>
          </a:p>
          <a:p>
            <a:pPr lvl="1" eaLnBrk="1" hangingPunct="1">
              <a:buFont typeface="Arial" charset="0"/>
              <a:buChar char="–"/>
              <a:defRPr/>
            </a:pPr>
            <a:r>
              <a:rPr lang="ja-JP" altLang="en-US" dirty="0" smtClean="0"/>
              <a:t>これまでよりは男女の取扱いを平等にする</a:t>
            </a:r>
          </a:p>
          <a:p>
            <a:pPr lvl="1" eaLnBrk="1" hangingPunct="1">
              <a:buFont typeface="Arial" charset="0"/>
              <a:buChar char="–"/>
              <a:defRPr/>
            </a:pPr>
            <a:r>
              <a:rPr lang="ja-JP" altLang="en-US" dirty="0" smtClean="0"/>
              <a:t>これまでよりは中途採用の専門職を増やす</a:t>
            </a:r>
            <a:endParaRPr lang="en-US" altLang="ja-JP" dirty="0" smtClean="0"/>
          </a:p>
          <a:p>
            <a:pPr lvl="1" eaLnBrk="1" hangingPunct="1">
              <a:buFont typeface="Arial" charset="0"/>
              <a:buChar char="–"/>
              <a:defRPr/>
            </a:pPr>
            <a:r>
              <a:rPr lang="ja-JP" altLang="en-US" dirty="0" smtClean="0"/>
              <a:t>非正規雇用は増やし続け，</a:t>
            </a:r>
            <a:r>
              <a:rPr lang="en-US" altLang="ja-JP" dirty="0" smtClean="0"/>
              <a:t>5</a:t>
            </a:r>
            <a:r>
              <a:rPr lang="ja-JP" altLang="en-US" dirty="0" smtClean="0"/>
              <a:t>年以内に雇止めることで無期転換を極力回避する</a:t>
            </a:r>
            <a:endParaRPr lang="en-US" altLang="ja-JP" dirty="0" smtClean="0"/>
          </a:p>
          <a:p>
            <a:pPr eaLnBrk="1" hangingPunct="1">
              <a:buFont typeface="Arial" charset="0"/>
              <a:buChar char="•"/>
              <a:defRPr/>
            </a:pPr>
            <a:r>
              <a:rPr lang="ja-JP" altLang="en-US" dirty="0"/>
              <a:t>問題の弥縫的解決と先送り</a:t>
            </a:r>
            <a:endParaRPr lang="en-US" altLang="ja-JP" dirty="0"/>
          </a:p>
          <a:p>
            <a:pPr lvl="1" eaLnBrk="1" hangingPunct="1">
              <a:buFont typeface="Arial" charset="0"/>
              <a:buChar char="–"/>
              <a:defRPr/>
            </a:pPr>
            <a:r>
              <a:rPr lang="ja-JP" altLang="en-US" dirty="0"/>
              <a:t>正規・非正規格差が解消しない</a:t>
            </a:r>
            <a:endParaRPr lang="en-US" altLang="ja-JP" dirty="0"/>
          </a:p>
          <a:p>
            <a:pPr lvl="1" eaLnBrk="1" hangingPunct="1">
              <a:buFont typeface="Arial" charset="0"/>
              <a:buChar char="–"/>
              <a:defRPr/>
            </a:pPr>
            <a:r>
              <a:rPr lang="ja-JP" altLang="en-US" dirty="0"/>
              <a:t>女性間格差が拡大</a:t>
            </a:r>
            <a:endParaRPr lang="en-US" altLang="ja-JP" dirty="0"/>
          </a:p>
          <a:p>
            <a:pPr lvl="2" eaLnBrk="1" hangingPunct="1">
              <a:buFont typeface="Arial" charset="0"/>
              <a:buChar char="•"/>
              <a:defRPr/>
            </a:pPr>
            <a:r>
              <a:rPr lang="ja-JP" altLang="en-US" sz="2500" dirty="0" smtClean="0"/>
              <a:t>形式上は平等</a:t>
            </a:r>
            <a:r>
              <a:rPr lang="ja-JP" altLang="en-US" sz="2500" dirty="0"/>
              <a:t>に扱われる</a:t>
            </a:r>
            <a:r>
              <a:rPr lang="ja-JP" altLang="en-US" sz="2500" dirty="0" smtClean="0"/>
              <a:t>正社員（増減どちらもあり得る）</a:t>
            </a:r>
            <a:endParaRPr lang="en-US" altLang="ja-JP" sz="2500" dirty="0" smtClean="0"/>
          </a:p>
          <a:p>
            <a:pPr lvl="2" eaLnBrk="1" hangingPunct="1">
              <a:buFont typeface="Arial" charset="0"/>
              <a:buChar char="•"/>
              <a:defRPr/>
            </a:pPr>
            <a:r>
              <a:rPr lang="ja-JP" altLang="en-US" sz="2500" dirty="0" smtClean="0"/>
              <a:t>処遇</a:t>
            </a:r>
            <a:r>
              <a:rPr lang="ja-JP" altLang="en-US" sz="2500" dirty="0"/>
              <a:t>が悪いうえにワーク・ライフ・バランス</a:t>
            </a:r>
            <a:r>
              <a:rPr lang="ja-JP" altLang="en-US" sz="2500" dirty="0" smtClean="0"/>
              <a:t>も考慮されない非正規</a:t>
            </a:r>
            <a:r>
              <a:rPr lang="ja-JP" altLang="en-US" sz="2500" dirty="0"/>
              <a:t>社員（増）</a:t>
            </a:r>
            <a:endParaRPr lang="en-US" altLang="ja-JP" sz="2500" dirty="0"/>
          </a:p>
          <a:p>
            <a:pPr lvl="2" eaLnBrk="1" hangingPunct="1">
              <a:buFont typeface="Arial" charset="0"/>
              <a:buChar char="•"/>
              <a:defRPr/>
            </a:pPr>
            <a:r>
              <a:rPr lang="ja-JP" altLang="en-US" sz="2500" dirty="0"/>
              <a:t>夫が正社員の専業主婦</a:t>
            </a:r>
            <a:r>
              <a:rPr lang="en-US" altLang="ja-JP" sz="2500" dirty="0"/>
              <a:t>(</a:t>
            </a:r>
            <a:r>
              <a:rPr lang="ja-JP" altLang="en-US" sz="2500" dirty="0"/>
              <a:t>減</a:t>
            </a:r>
            <a:r>
              <a:rPr lang="en-US" altLang="ja-JP" sz="2500" dirty="0" smtClean="0"/>
              <a:t>)</a:t>
            </a:r>
          </a:p>
          <a:p>
            <a:pPr eaLnBrk="1" hangingPunct="1">
              <a:buFont typeface="Arial" charset="0"/>
              <a:buChar char="•"/>
              <a:defRPr/>
            </a:pPr>
            <a:r>
              <a:rPr lang="ja-JP" altLang="en-US" sz="3300" dirty="0" smtClean="0"/>
              <a:t>日本社会全体の現状は</a:t>
            </a:r>
            <a:r>
              <a:rPr lang="ja-JP" altLang="en-US" sz="3300" dirty="0"/>
              <a:t>これ</a:t>
            </a:r>
            <a:r>
              <a:rPr lang="ja-JP" altLang="en-US" sz="3300" dirty="0" smtClean="0"/>
              <a:t>にもっとも近い</a:t>
            </a:r>
            <a:endParaRPr lang="ja-JP" altLang="en-US" sz="3300" dirty="0"/>
          </a:p>
          <a:p>
            <a:pPr eaLnBrk="1" hangingPunct="1">
              <a:buFont typeface="Arial" charset="0"/>
              <a:buChar char="•"/>
              <a:defRPr/>
            </a:pPr>
            <a:endParaRPr lang="ja-JP" altLang="en-US" dirty="0" smtClean="0"/>
          </a:p>
        </p:txBody>
      </p:sp>
      <p:sp>
        <p:nvSpPr>
          <p:cNvPr id="10547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5880676B-0EAF-465E-A846-0F48089A6461}" type="slidenum">
              <a:rPr kumimoji="0" lang="en-US" altLang="ja-JP" smtClean="0"/>
              <a:pPr eaLnBrk="1" hangingPunct="1"/>
              <a:t>89</a:t>
            </a:fld>
            <a:endParaRPr kumimoji="0" lang="en-US" altLang="ja-JP" smtClean="0"/>
          </a:p>
        </p:txBody>
      </p:sp>
    </p:spTree>
    <p:extLst>
      <p:ext uri="{BB962C8B-B14F-4D97-AF65-F5344CB8AC3E}">
        <p14:creationId xmlns:p14="http://schemas.microsoft.com/office/powerpoint/2010/main" val="3025152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457200"/>
            <a:ext cx="8686800" cy="984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賃金形態：何に対して払うのか（２）</a:t>
            </a:r>
          </a:p>
        </p:txBody>
      </p:sp>
      <p:sp>
        <p:nvSpPr>
          <p:cNvPr id="24579" name="Rectangle 3"/>
          <p:cNvSpPr>
            <a:spLocks noGrp="1" noChangeArrowheads="1"/>
          </p:cNvSpPr>
          <p:nvPr>
            <p:ph idx="1"/>
          </p:nvPr>
        </p:nvSpPr>
        <p:spPr bwMode="auto">
          <a:xfrm>
            <a:off x="457200" y="1341438"/>
            <a:ext cx="8229600"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ja-JP" altLang="en-US" smtClean="0"/>
              <a:t>職務の価値に対して支払う形態</a:t>
            </a:r>
          </a:p>
          <a:p>
            <a:pPr lvl="1" eaLnBrk="1" hangingPunct="1">
              <a:lnSpc>
                <a:spcPct val="90000"/>
              </a:lnSpc>
            </a:pPr>
            <a:r>
              <a:rPr lang="ja-JP" altLang="en-US" smtClean="0"/>
              <a:t>人→</a:t>
            </a:r>
            <a:r>
              <a:rPr lang="ja-JP" altLang="en-US" u="sng" smtClean="0"/>
              <a:t>仕事＝賃金</a:t>
            </a:r>
            <a:r>
              <a:rPr lang="ja-JP" altLang="en-US" smtClean="0"/>
              <a:t>　（時間給，職務給）</a:t>
            </a:r>
          </a:p>
          <a:p>
            <a:pPr lvl="2" eaLnBrk="1" hangingPunct="1">
              <a:lnSpc>
                <a:spcPct val="90000"/>
              </a:lnSpc>
            </a:pPr>
            <a:r>
              <a:rPr lang="ja-JP" altLang="en-US" smtClean="0"/>
              <a:t>仕事に，その価値に応じた賃金をつけるとともに，人を割り当てる</a:t>
            </a:r>
          </a:p>
          <a:p>
            <a:pPr lvl="2" eaLnBrk="1" hangingPunct="1">
              <a:lnSpc>
                <a:spcPct val="90000"/>
              </a:lnSpc>
            </a:pPr>
            <a:r>
              <a:rPr lang="ja-JP" altLang="en-US" smtClean="0"/>
              <a:t>仕事の価値を適切に評価しているかどうか問われる</a:t>
            </a:r>
          </a:p>
          <a:p>
            <a:pPr lvl="2" eaLnBrk="1" hangingPunct="1">
              <a:lnSpc>
                <a:spcPct val="90000"/>
              </a:lnSpc>
            </a:pPr>
            <a:r>
              <a:rPr lang="ja-JP" altLang="en-US" smtClean="0"/>
              <a:t>評価が適切なら仕事の生み出す付加価値と賃金は連動する</a:t>
            </a:r>
          </a:p>
          <a:p>
            <a:pPr lvl="2" eaLnBrk="1" hangingPunct="1">
              <a:lnSpc>
                <a:spcPct val="90000"/>
              </a:lnSpc>
            </a:pPr>
            <a:r>
              <a:rPr lang="ja-JP" altLang="en-US" smtClean="0"/>
              <a:t>人を評価することの妥当性は問題となりにくい</a:t>
            </a:r>
          </a:p>
          <a:p>
            <a:pPr lvl="2" eaLnBrk="1" hangingPunct="1">
              <a:lnSpc>
                <a:spcPct val="90000"/>
              </a:lnSpc>
            </a:pPr>
            <a:r>
              <a:rPr lang="ja-JP" altLang="en-US" smtClean="0"/>
              <a:t>仕事とそれを遂行する人の属性が適合しているかどうかが問われる</a:t>
            </a:r>
          </a:p>
          <a:p>
            <a:pPr lvl="1" eaLnBrk="1" hangingPunct="1">
              <a:lnSpc>
                <a:spcPct val="90000"/>
              </a:lnSpc>
            </a:pPr>
            <a:endParaRPr lang="ja-JP" altLang="en-US" smtClean="0"/>
          </a:p>
          <a:p>
            <a:pPr eaLnBrk="1" hangingPunct="1">
              <a:lnSpc>
                <a:spcPct val="90000"/>
              </a:lnSpc>
            </a:pPr>
            <a:endParaRPr lang="ja-JP" altLang="en-US" smtClean="0"/>
          </a:p>
          <a:p>
            <a:pPr eaLnBrk="1" hangingPunct="1">
              <a:lnSpc>
                <a:spcPct val="90000"/>
              </a:lnSpc>
            </a:pPr>
            <a:endParaRPr lang="en-US" altLang="ja-JP" smtClean="0"/>
          </a:p>
        </p:txBody>
      </p:sp>
      <p:sp>
        <p:nvSpPr>
          <p:cNvPr id="24580"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1E8FB4F-1A8D-48A1-BFEE-F322AF7EF582}" type="slidenum">
              <a:rPr kumimoji="0" lang="en-US" altLang="ja-JP" smtClean="0"/>
              <a:pPr eaLnBrk="1" hangingPunct="1"/>
              <a:t>9</a:t>
            </a:fld>
            <a:endParaRPr kumimoji="0" lang="en-US" altLang="ja-JP"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395288" y="404813"/>
            <a:ext cx="7543800"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転職市場の広がりの意味</a:t>
            </a:r>
          </a:p>
        </p:txBody>
      </p:sp>
      <p:sp>
        <p:nvSpPr>
          <p:cNvPr id="81923" name="Rectangle 3"/>
          <p:cNvSpPr>
            <a:spLocks noGrp="1" noChangeArrowheads="1"/>
          </p:cNvSpPr>
          <p:nvPr>
            <p:ph idx="1"/>
          </p:nvPr>
        </p:nvSpPr>
        <p:spPr>
          <a:xfrm>
            <a:off x="395288" y="1412875"/>
            <a:ext cx="8229600" cy="5329238"/>
          </a:xfrm>
        </p:spPr>
        <p:txBody>
          <a:bodyPr>
            <a:normAutofit fontScale="85000" lnSpcReduction="20000"/>
          </a:bodyPr>
          <a:lstStyle/>
          <a:p>
            <a:pPr eaLnBrk="1" hangingPunct="1">
              <a:lnSpc>
                <a:spcPct val="120000"/>
              </a:lnSpc>
              <a:buFont typeface="Arial" charset="0"/>
              <a:buChar char="•"/>
              <a:defRPr/>
            </a:pPr>
            <a:r>
              <a:rPr lang="ja-JP" altLang="en-US" dirty="0" smtClean="0"/>
              <a:t>専門家の転職と非正規労働者の転職では全然意味が違う</a:t>
            </a:r>
            <a:endParaRPr lang="en-US" altLang="ja-JP" dirty="0" smtClean="0"/>
          </a:p>
          <a:p>
            <a:pPr eaLnBrk="1" hangingPunct="1">
              <a:lnSpc>
                <a:spcPct val="120000"/>
              </a:lnSpc>
              <a:buFont typeface="Arial" charset="0"/>
              <a:buChar char="•"/>
              <a:defRPr/>
            </a:pPr>
            <a:r>
              <a:rPr lang="ja-JP" altLang="en-US" dirty="0" smtClean="0"/>
              <a:t>効果</a:t>
            </a:r>
            <a:r>
              <a:rPr lang="en-US" altLang="ja-JP" dirty="0" smtClean="0"/>
              <a:t>1</a:t>
            </a:r>
            <a:r>
              <a:rPr lang="ja-JP" altLang="en-US" dirty="0" smtClean="0"/>
              <a:t>：職業</a:t>
            </a:r>
            <a:r>
              <a:rPr lang="ja-JP" altLang="en-US" dirty="0"/>
              <a:t>別労働市場のある程度の拡大</a:t>
            </a:r>
          </a:p>
          <a:p>
            <a:pPr lvl="1" eaLnBrk="1" hangingPunct="1">
              <a:lnSpc>
                <a:spcPct val="120000"/>
              </a:lnSpc>
              <a:buFont typeface="Arial" charset="0"/>
              <a:buChar char="–"/>
              <a:defRPr/>
            </a:pPr>
            <a:r>
              <a:rPr lang="ja-JP" altLang="en-US" dirty="0"/>
              <a:t>中途採用を妨げる年功的処遇の縮小</a:t>
            </a:r>
          </a:p>
          <a:p>
            <a:pPr lvl="1" eaLnBrk="1" hangingPunct="1">
              <a:lnSpc>
                <a:spcPct val="120000"/>
              </a:lnSpc>
              <a:buFont typeface="Arial" charset="0"/>
              <a:buChar char="–"/>
              <a:defRPr/>
            </a:pPr>
            <a:r>
              <a:rPr lang="ja-JP" altLang="en-US" dirty="0"/>
              <a:t>即戦力の要求：企業横断的に通じる専門能力の採用前の要求</a:t>
            </a:r>
          </a:p>
          <a:p>
            <a:pPr lvl="1" eaLnBrk="1" hangingPunct="1">
              <a:lnSpc>
                <a:spcPct val="120000"/>
              </a:lnSpc>
              <a:buFont typeface="Arial" charset="0"/>
              <a:buChar char="–"/>
              <a:defRPr/>
            </a:pPr>
            <a:r>
              <a:rPr lang="ja-JP" altLang="en-US" dirty="0"/>
              <a:t>外部資格の重視</a:t>
            </a:r>
          </a:p>
          <a:p>
            <a:pPr eaLnBrk="1" hangingPunct="1">
              <a:lnSpc>
                <a:spcPct val="120000"/>
              </a:lnSpc>
              <a:buFont typeface="Arial" charset="0"/>
              <a:buChar char="•"/>
              <a:defRPr/>
            </a:pPr>
            <a:r>
              <a:rPr lang="ja-JP" altLang="en-US" dirty="0" smtClean="0"/>
              <a:t>効果</a:t>
            </a:r>
            <a:r>
              <a:rPr lang="en-US" altLang="ja-JP" dirty="0" smtClean="0"/>
              <a:t>2</a:t>
            </a:r>
            <a:r>
              <a:rPr lang="ja-JP" altLang="en-US" dirty="0"/>
              <a:t>：二次的労働市場の拡大</a:t>
            </a:r>
            <a:endParaRPr lang="en-US" altLang="ja-JP" dirty="0"/>
          </a:p>
          <a:p>
            <a:pPr lvl="1" eaLnBrk="1" hangingPunct="1">
              <a:lnSpc>
                <a:spcPct val="120000"/>
              </a:lnSpc>
              <a:buFont typeface="Arial" charset="0"/>
              <a:buChar char="–"/>
              <a:defRPr/>
            </a:pPr>
            <a:r>
              <a:rPr lang="ja-JP" altLang="en-US" dirty="0"/>
              <a:t>非正規雇用の増大</a:t>
            </a:r>
            <a:endParaRPr lang="en-US" altLang="ja-JP" dirty="0"/>
          </a:p>
          <a:p>
            <a:pPr lvl="1" eaLnBrk="1" hangingPunct="1">
              <a:lnSpc>
                <a:spcPct val="120000"/>
              </a:lnSpc>
              <a:buFont typeface="Arial" charset="0"/>
              <a:buChar char="–"/>
              <a:defRPr/>
            </a:pPr>
            <a:r>
              <a:rPr lang="ja-JP" altLang="en-US" dirty="0"/>
              <a:t>正規→非正規の危険はある</a:t>
            </a:r>
            <a:r>
              <a:rPr lang="ja-JP" altLang="en-US" dirty="0" smtClean="0"/>
              <a:t>が，逆</a:t>
            </a:r>
            <a:r>
              <a:rPr lang="ja-JP" altLang="en-US" dirty="0"/>
              <a:t>の可能性は</a:t>
            </a:r>
            <a:r>
              <a:rPr lang="ja-JP" altLang="en-US" dirty="0" smtClean="0"/>
              <a:t>小さい</a:t>
            </a:r>
            <a:endParaRPr lang="en-US" altLang="ja-JP" dirty="0" smtClean="0"/>
          </a:p>
          <a:p>
            <a:pPr lvl="1" eaLnBrk="1" hangingPunct="1">
              <a:lnSpc>
                <a:spcPct val="120000"/>
              </a:lnSpc>
              <a:buFont typeface="Arial" charset="0"/>
              <a:buChar char="–"/>
              <a:defRPr/>
            </a:pPr>
            <a:r>
              <a:rPr lang="ja-JP" altLang="en-US" dirty="0" smtClean="0"/>
              <a:t>常用パート→ジョブ型正社員を実現すれば，やや改善するかも</a:t>
            </a:r>
            <a:endParaRPr lang="ja-JP" altLang="en-US" dirty="0"/>
          </a:p>
        </p:txBody>
      </p:sp>
      <p:sp>
        <p:nvSpPr>
          <p:cNvPr id="106500"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C111D87D-2142-4098-94CB-ECF38E851835}" type="slidenum">
              <a:rPr kumimoji="0" lang="en-US" altLang="ja-JP" smtClean="0"/>
              <a:pPr eaLnBrk="1" hangingPunct="1"/>
              <a:t>90</a:t>
            </a:fld>
            <a:endParaRPr kumimoji="0" lang="en-US" altLang="ja-JP" smtClean="0"/>
          </a:p>
        </p:txBody>
      </p:sp>
    </p:spTree>
    <p:extLst>
      <p:ext uri="{BB962C8B-B14F-4D97-AF65-F5344CB8AC3E}">
        <p14:creationId xmlns:p14="http://schemas.microsoft.com/office/powerpoint/2010/main" val="5843128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813"/>
            <a:ext cx="8229600" cy="1152525"/>
          </a:xfrm>
        </p:spPr>
        <p:txBody>
          <a:bodyPr>
            <a:normAutofit fontScale="90000"/>
          </a:bodyPr>
          <a:lstStyle/>
          <a:p>
            <a:pPr eaLnBrk="1" hangingPunct="1">
              <a:defRPr/>
            </a:pPr>
            <a:r>
              <a:rPr lang="ja-JP" altLang="en-US" dirty="0" smtClean="0"/>
              <a:t>転職</a:t>
            </a:r>
            <a:r>
              <a:rPr lang="ja-JP" altLang="en-US" dirty="0"/>
              <a:t>市場の問題点</a:t>
            </a:r>
            <a:r>
              <a:rPr lang="ja-JP" altLang="en-US" dirty="0" smtClean="0"/>
              <a:t>（成り行き</a:t>
            </a:r>
            <a:r>
              <a:rPr lang="ja-JP" altLang="en-US" dirty="0"/>
              <a:t>シナリオの</a:t>
            </a:r>
            <a:r>
              <a:rPr lang="ja-JP" altLang="en-US" dirty="0" smtClean="0"/>
              <a:t>場合）</a:t>
            </a:r>
            <a:r>
              <a:rPr lang="ja-JP" altLang="en-US" dirty="0"/>
              <a:t/>
            </a:r>
            <a:br>
              <a:rPr lang="ja-JP" altLang="en-US" dirty="0"/>
            </a:br>
            <a:endParaRPr lang="ja-JP" altLang="en-US" dirty="0"/>
          </a:p>
        </p:txBody>
      </p:sp>
      <p:sp>
        <p:nvSpPr>
          <p:cNvPr id="3" name="コンテンツ プレースホルダー 2"/>
          <p:cNvSpPr>
            <a:spLocks noGrp="1"/>
          </p:cNvSpPr>
          <p:nvPr>
            <p:ph idx="1"/>
          </p:nvPr>
        </p:nvSpPr>
        <p:spPr>
          <a:xfrm>
            <a:off x="457200" y="1600200"/>
            <a:ext cx="8229600" cy="4997450"/>
          </a:xfrm>
        </p:spPr>
        <p:txBody>
          <a:bodyPr>
            <a:normAutofit fontScale="85000" lnSpcReduction="10000"/>
          </a:bodyPr>
          <a:lstStyle/>
          <a:p>
            <a:pPr eaLnBrk="1" hangingPunct="1">
              <a:buFont typeface="Arial" charset="0"/>
              <a:buChar char="•"/>
              <a:defRPr/>
            </a:pPr>
            <a:r>
              <a:rPr lang="ja-JP" altLang="en-US" dirty="0" smtClean="0"/>
              <a:t>職業</a:t>
            </a:r>
            <a:r>
              <a:rPr lang="ja-JP" altLang="en-US" dirty="0"/>
              <a:t>別労働市場：誰の負担でどう訓練するのか？</a:t>
            </a:r>
          </a:p>
          <a:p>
            <a:pPr lvl="1" eaLnBrk="1" hangingPunct="1">
              <a:buFont typeface="Arial" charset="0"/>
              <a:buChar char="–"/>
              <a:defRPr/>
            </a:pPr>
            <a:r>
              <a:rPr lang="ja-JP" altLang="en-US" dirty="0"/>
              <a:t>個別企業は，一般的技能や産業特殊的技能の訓練費用を出したがらない</a:t>
            </a:r>
          </a:p>
          <a:p>
            <a:pPr lvl="1" eaLnBrk="1" hangingPunct="1">
              <a:buFont typeface="Arial" charset="0"/>
              <a:buChar char="–"/>
              <a:defRPr/>
            </a:pPr>
            <a:r>
              <a:rPr lang="ja-JP" altLang="en-US" dirty="0"/>
              <a:t>個人負担のみで専門能力は身に付かない</a:t>
            </a:r>
          </a:p>
          <a:p>
            <a:pPr lvl="1" eaLnBrk="1" hangingPunct="1">
              <a:buFont typeface="Arial" charset="0"/>
              <a:buChar char="–"/>
              <a:defRPr/>
            </a:pPr>
            <a:r>
              <a:rPr lang="ja-JP" altLang="en-US" dirty="0"/>
              <a:t>高等教育機関での職業教育：ようやく議論になっているが，「職業教育</a:t>
            </a:r>
            <a:r>
              <a:rPr lang="en-US" altLang="ja-JP" dirty="0"/>
              <a:t>=</a:t>
            </a:r>
            <a:r>
              <a:rPr lang="ja-JP" altLang="en-US" dirty="0"/>
              <a:t>知的に劣っている</a:t>
            </a:r>
            <a:r>
              <a:rPr lang="ja-JP" altLang="en-US" dirty="0" smtClean="0"/>
              <a:t>＝</a:t>
            </a:r>
            <a:r>
              <a:rPr lang="ja-JP" altLang="en-US" dirty="0"/>
              <a:t>多くの</a:t>
            </a:r>
            <a:r>
              <a:rPr lang="ja-JP" altLang="en-US" dirty="0" smtClean="0"/>
              <a:t>大学</a:t>
            </a:r>
            <a:r>
              <a:rPr lang="ja-JP" altLang="en-US" dirty="0"/>
              <a:t>のリストラ策」という議論に矮小化される危険がある。「すぐれた職業教育をカネも人材も使ってやる」という覚悟が必要</a:t>
            </a:r>
          </a:p>
          <a:p>
            <a:pPr lvl="1" eaLnBrk="1" hangingPunct="1">
              <a:buFont typeface="Arial" charset="0"/>
              <a:buChar char="–"/>
              <a:defRPr/>
            </a:pPr>
            <a:r>
              <a:rPr lang="ja-JP" altLang="en-US" dirty="0"/>
              <a:t>公的職業訓練：縮小策ばかりが叫ばれて改善策が出てない</a:t>
            </a:r>
          </a:p>
          <a:p>
            <a:pPr eaLnBrk="1" hangingPunct="1">
              <a:buFont typeface="Arial" charset="0"/>
              <a:buChar char="•"/>
              <a:defRPr/>
            </a:pPr>
            <a:r>
              <a:rPr lang="ja-JP" altLang="en-US" dirty="0"/>
              <a:t>二次的労働市場：正規と非正規のダブルスタンダード</a:t>
            </a:r>
          </a:p>
          <a:p>
            <a:pPr lvl="1" eaLnBrk="1" hangingPunct="1">
              <a:buFont typeface="Arial" charset="0"/>
              <a:buChar char="–"/>
              <a:defRPr/>
            </a:pPr>
            <a:r>
              <a:rPr lang="ja-JP" altLang="en-US" dirty="0"/>
              <a:t>職能資格制度の年功的運用であれ職務の成果給であれ，ダブルスタンダードがある限り，事実上の身分差別</a:t>
            </a:r>
          </a:p>
        </p:txBody>
      </p:sp>
      <p:sp>
        <p:nvSpPr>
          <p:cNvPr id="107524"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B9E2DBB-26EA-4B3D-8205-F2D569CFDE1B}" type="slidenum">
              <a:rPr lang="en-US" altLang="ja-JP" smtClean="0"/>
              <a:pPr eaLnBrk="1" hangingPunct="1"/>
              <a:t>91</a:t>
            </a:fld>
            <a:endParaRPr lang="en-US" altLang="ja-JP" smtClean="0"/>
          </a:p>
        </p:txBody>
      </p:sp>
    </p:spTree>
    <p:extLst>
      <p:ext uri="{BB962C8B-B14F-4D97-AF65-F5344CB8AC3E}">
        <p14:creationId xmlns:p14="http://schemas.microsoft.com/office/powerpoint/2010/main" val="252807089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bwMode="auto">
          <a:xfrm>
            <a:off x="323850" y="2420938"/>
            <a:ext cx="7543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ja-JP" smtClean="0"/>
              <a:t>4-6</a:t>
            </a:r>
            <a:r>
              <a:rPr lang="ja-JP" altLang="en-US" smtClean="0"/>
              <a:t>　小括</a:t>
            </a:r>
          </a:p>
        </p:txBody>
      </p:sp>
      <p:sp>
        <p:nvSpPr>
          <p:cNvPr id="108547" name="スライド番号プレースホル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5E02EB94-E545-4D1E-B277-4A14BC7735B0}" type="slidenum">
              <a:rPr kumimoji="0" lang="en-US" altLang="ja-JP" smtClean="0"/>
              <a:pPr eaLnBrk="1" hangingPunct="1"/>
              <a:t>92</a:t>
            </a:fld>
            <a:endParaRPr kumimoji="0" lang="en-US" altLang="ja-JP" smtClean="0"/>
          </a:p>
        </p:txBody>
      </p:sp>
    </p:spTree>
    <p:extLst>
      <p:ext uri="{BB962C8B-B14F-4D97-AF65-F5344CB8AC3E}">
        <p14:creationId xmlns:p14="http://schemas.microsoft.com/office/powerpoint/2010/main" val="9547259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323850" y="404813"/>
            <a:ext cx="7561263" cy="95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3600" smtClean="0"/>
              <a:t>能力主義管理の年功的運用に関する説明のまとめ</a:t>
            </a:r>
          </a:p>
        </p:txBody>
      </p:sp>
      <p:sp>
        <p:nvSpPr>
          <p:cNvPr id="88067" name="Rectangle 3"/>
          <p:cNvSpPr>
            <a:spLocks noGrp="1" noChangeArrowheads="1"/>
          </p:cNvSpPr>
          <p:nvPr>
            <p:ph idx="1"/>
          </p:nvPr>
        </p:nvSpPr>
        <p:spPr>
          <a:xfrm>
            <a:off x="468313" y="1601788"/>
            <a:ext cx="8291512" cy="5256212"/>
          </a:xfrm>
        </p:spPr>
        <p:txBody>
          <a:bodyPr>
            <a:normAutofit fontScale="85000" lnSpcReduction="20000"/>
          </a:bodyPr>
          <a:lstStyle/>
          <a:p>
            <a:pPr eaLnBrk="1" hangingPunct="1">
              <a:lnSpc>
                <a:spcPct val="110000"/>
              </a:lnSpc>
              <a:buFont typeface="Arial" charset="0"/>
              <a:buChar char="•"/>
              <a:defRPr/>
            </a:pPr>
            <a:r>
              <a:rPr lang="ja-JP" altLang="en-US" sz="2400" dirty="0"/>
              <a:t>右肩上がり賃金カーブ</a:t>
            </a:r>
            <a:r>
              <a:rPr lang="ja-JP" altLang="en-US" sz="2400" dirty="0" smtClean="0"/>
              <a:t>は，会社</a:t>
            </a:r>
            <a:r>
              <a:rPr lang="ja-JP" altLang="en-US" sz="2400" dirty="0"/>
              <a:t>にとってコアとみなされる</a:t>
            </a:r>
            <a:r>
              <a:rPr lang="ja-JP" altLang="en-US" sz="2400" dirty="0" smtClean="0"/>
              <a:t>労働者（第２次</a:t>
            </a:r>
            <a:r>
              <a:rPr lang="ja-JP" altLang="en-US" sz="2400" dirty="0"/>
              <a:t>大戦後なら男子</a:t>
            </a:r>
            <a:r>
              <a:rPr lang="ja-JP" altLang="en-US" sz="2400" dirty="0" smtClean="0"/>
              <a:t>正社員）に</a:t>
            </a:r>
            <a:r>
              <a:rPr lang="ja-JP" altLang="en-US" sz="2400" dirty="0"/>
              <a:t>適用</a:t>
            </a:r>
            <a:r>
              <a:rPr lang="ja-JP" altLang="en-US" sz="2400" dirty="0" smtClean="0"/>
              <a:t>され，それ</a:t>
            </a:r>
            <a:r>
              <a:rPr lang="ja-JP" altLang="en-US" sz="2400" dirty="0"/>
              <a:t>以外の労働者の処遇との補完関係によって維持されてきた。</a:t>
            </a:r>
          </a:p>
          <a:p>
            <a:pPr eaLnBrk="1" hangingPunct="1">
              <a:lnSpc>
                <a:spcPct val="110000"/>
              </a:lnSpc>
              <a:buFont typeface="Arial" charset="0"/>
              <a:buChar char="•"/>
              <a:defRPr/>
            </a:pPr>
            <a:r>
              <a:rPr lang="ja-JP" altLang="en-US" sz="2400" dirty="0"/>
              <a:t>男子正社員とそれ以外の労働者との違い</a:t>
            </a:r>
            <a:r>
              <a:rPr lang="ja-JP" altLang="en-US" sz="2400" dirty="0" smtClean="0"/>
              <a:t>は，メンバーシップ</a:t>
            </a:r>
            <a:r>
              <a:rPr lang="ja-JP" altLang="en-US" sz="2400" dirty="0"/>
              <a:t>の内と外との違いで</a:t>
            </a:r>
            <a:r>
              <a:rPr lang="ja-JP" altLang="en-US" sz="2400" dirty="0" smtClean="0"/>
              <a:t>あり，その</a:t>
            </a:r>
            <a:r>
              <a:rPr lang="ja-JP" altLang="en-US" sz="2400" dirty="0"/>
              <a:t>違いは性別に影響されて</a:t>
            </a:r>
            <a:r>
              <a:rPr lang="ja-JP" altLang="en-US" sz="2400" dirty="0" smtClean="0"/>
              <a:t>いる</a:t>
            </a:r>
            <a:r>
              <a:rPr lang="ja-JP" altLang="en-US" sz="2400" dirty="0"/>
              <a:t>ため半ば身分的で</a:t>
            </a:r>
            <a:r>
              <a:rPr lang="ja-JP" altLang="en-US" sz="2400" dirty="0" smtClean="0"/>
              <a:t>ある。</a:t>
            </a:r>
            <a:endParaRPr lang="ja-JP" altLang="en-US" sz="2400" dirty="0"/>
          </a:p>
          <a:p>
            <a:pPr eaLnBrk="1" hangingPunct="1">
              <a:lnSpc>
                <a:spcPct val="110000"/>
              </a:lnSpc>
              <a:buFont typeface="Arial" charset="0"/>
              <a:buChar char="•"/>
              <a:defRPr/>
            </a:pPr>
            <a:r>
              <a:rPr lang="ja-JP" altLang="en-US" sz="2400" dirty="0" smtClean="0"/>
              <a:t>右肩上がりカーブは，「企業特殊的技能による知的熟練」説ではなく，「</a:t>
            </a:r>
            <a:r>
              <a:rPr lang="ja-JP" altLang="en-US" sz="2400" dirty="0"/>
              <a:t>査定が</a:t>
            </a:r>
            <a:r>
              <a:rPr lang="ja-JP" altLang="en-US" sz="2400" dirty="0" smtClean="0"/>
              <a:t>ある，ジェンダー</a:t>
            </a:r>
            <a:r>
              <a:rPr lang="ja-JP" altLang="en-US" sz="2400" dirty="0"/>
              <a:t>・バイアスを伴った生活給規範」説でもっともうまく説明できる。</a:t>
            </a:r>
          </a:p>
          <a:p>
            <a:pPr eaLnBrk="1" hangingPunct="1">
              <a:lnSpc>
                <a:spcPct val="110000"/>
              </a:lnSpc>
              <a:buFont typeface="Arial" charset="0"/>
              <a:buChar char="•"/>
              <a:defRPr/>
            </a:pPr>
            <a:r>
              <a:rPr lang="ja-JP" altLang="en-US" sz="2400" dirty="0" smtClean="0"/>
              <a:t>日本</a:t>
            </a:r>
            <a:r>
              <a:rPr lang="ja-JP" altLang="en-US" sz="2400" dirty="0"/>
              <a:t>企業による能力主義管理の年功的運用に</a:t>
            </a:r>
            <a:r>
              <a:rPr lang="ja-JP" altLang="en-US" sz="2400" dirty="0" smtClean="0"/>
              <a:t>は，一定</a:t>
            </a:r>
            <a:r>
              <a:rPr lang="ja-JP" altLang="en-US" sz="2400" dirty="0"/>
              <a:t>の経済合理性があった</a:t>
            </a:r>
            <a:r>
              <a:rPr lang="ja-JP" altLang="en-US" sz="2400" dirty="0" smtClean="0"/>
              <a:t>が，これ</a:t>
            </a:r>
            <a:r>
              <a:rPr lang="ja-JP" altLang="en-US" sz="2400" dirty="0"/>
              <a:t>を企業特殊的技能の形成にのみ結びつけるのは一面的である。</a:t>
            </a:r>
          </a:p>
          <a:p>
            <a:pPr eaLnBrk="1" hangingPunct="1">
              <a:lnSpc>
                <a:spcPct val="110000"/>
              </a:lnSpc>
              <a:buFont typeface="Arial" charset="0"/>
              <a:buChar char="•"/>
              <a:defRPr/>
            </a:pPr>
            <a:r>
              <a:rPr lang="ja-JP" altLang="en-US" sz="2400" dirty="0"/>
              <a:t>能力主義管理の年功的運用の経済合理性</a:t>
            </a:r>
            <a:r>
              <a:rPr lang="ja-JP" altLang="en-US" sz="2400" dirty="0" smtClean="0"/>
              <a:t>は，少なく</a:t>
            </a:r>
            <a:r>
              <a:rPr lang="ja-JP" altLang="en-US" sz="2400" dirty="0"/>
              <a:t>とも（１）柔軟な人員配置による生産性</a:t>
            </a:r>
            <a:r>
              <a:rPr lang="ja-JP" altLang="en-US" sz="2400" dirty="0" smtClean="0"/>
              <a:t>効果，（</a:t>
            </a:r>
            <a:r>
              <a:rPr lang="ja-JP" altLang="en-US" sz="2400" dirty="0"/>
              <a:t>２）組織コミットメントの</a:t>
            </a:r>
            <a:r>
              <a:rPr lang="ja-JP" altLang="en-US" sz="2400" dirty="0" smtClean="0"/>
              <a:t>引き出し，（</a:t>
            </a:r>
            <a:r>
              <a:rPr lang="ja-JP" altLang="en-US" sz="2400" dirty="0"/>
              <a:t>３</a:t>
            </a:r>
            <a:r>
              <a:rPr lang="ja-JP" altLang="en-US" sz="2400" dirty="0" smtClean="0"/>
              <a:t>）テクニカルには一般的技能だが企業</a:t>
            </a:r>
            <a:r>
              <a:rPr lang="ja-JP" altLang="en-US" sz="2400" dirty="0"/>
              <a:t>単位で評価</a:t>
            </a:r>
            <a:r>
              <a:rPr lang="ja-JP" altLang="en-US" sz="2400" dirty="0" smtClean="0"/>
              <a:t>されてしまう技能形成，に</a:t>
            </a:r>
            <a:r>
              <a:rPr lang="ja-JP" altLang="en-US" sz="2400" dirty="0"/>
              <a:t>あると評価すべきである。</a:t>
            </a:r>
          </a:p>
          <a:p>
            <a:pPr eaLnBrk="1" hangingPunct="1">
              <a:lnSpc>
                <a:spcPct val="110000"/>
              </a:lnSpc>
              <a:buFont typeface="Arial" charset="0"/>
              <a:buChar char="•"/>
              <a:defRPr/>
            </a:pPr>
            <a:r>
              <a:rPr lang="ja-JP" altLang="en-US" sz="2400" dirty="0"/>
              <a:t>能力主義管理の年功的運用</a:t>
            </a:r>
            <a:r>
              <a:rPr lang="ja-JP" altLang="en-US" sz="2400" dirty="0" smtClean="0"/>
              <a:t>は，いったん企業成長</a:t>
            </a:r>
            <a:r>
              <a:rPr lang="ja-JP" altLang="en-US" sz="2400" dirty="0"/>
              <a:t>が停止すると経営にとって高コストと</a:t>
            </a:r>
            <a:r>
              <a:rPr lang="ja-JP" altLang="en-US" sz="2400" dirty="0" smtClean="0"/>
              <a:t>なりやすく，実際</a:t>
            </a:r>
            <a:r>
              <a:rPr lang="ja-JP" altLang="en-US" sz="2400" dirty="0"/>
              <a:t>にそうなっている。</a:t>
            </a:r>
          </a:p>
        </p:txBody>
      </p:sp>
      <p:sp>
        <p:nvSpPr>
          <p:cNvPr id="109572"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7DA867C-A44F-4F9C-88BD-8F96F44D1442}" type="slidenum">
              <a:rPr kumimoji="0" lang="en-US" altLang="ja-JP" smtClean="0"/>
              <a:pPr eaLnBrk="1" hangingPunct="1"/>
              <a:t>93</a:t>
            </a:fld>
            <a:endParaRPr kumimoji="0" lang="en-US" altLang="ja-JP" smtClean="0"/>
          </a:p>
        </p:txBody>
      </p:sp>
    </p:spTree>
    <p:extLst>
      <p:ext uri="{BB962C8B-B14F-4D97-AF65-F5344CB8AC3E}">
        <p14:creationId xmlns:p14="http://schemas.microsoft.com/office/powerpoint/2010/main" val="40032190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タイトル 1"/>
          <p:cNvSpPr>
            <a:spLocks noGrp="1"/>
          </p:cNvSpPr>
          <p:nvPr>
            <p:ph type="title"/>
          </p:nvPr>
        </p:nvSpPr>
        <p:spPr bwMode="auto">
          <a:xfrm>
            <a:off x="457200" y="476250"/>
            <a:ext cx="7543800"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人事制度変革に関するまとめ</a:t>
            </a:r>
          </a:p>
        </p:txBody>
      </p:sp>
      <p:sp>
        <p:nvSpPr>
          <p:cNvPr id="3" name="コンテンツ プレースホルダ 2"/>
          <p:cNvSpPr>
            <a:spLocks noGrp="1"/>
          </p:cNvSpPr>
          <p:nvPr>
            <p:ph idx="1"/>
          </p:nvPr>
        </p:nvSpPr>
        <p:spPr>
          <a:xfrm>
            <a:off x="457200" y="1484313"/>
            <a:ext cx="8229600" cy="5373687"/>
          </a:xfrm>
        </p:spPr>
        <p:txBody>
          <a:bodyPr>
            <a:normAutofit fontScale="55000" lnSpcReduction="20000"/>
          </a:bodyPr>
          <a:lstStyle/>
          <a:p>
            <a:pPr eaLnBrk="1" hangingPunct="1">
              <a:lnSpc>
                <a:spcPct val="120000"/>
              </a:lnSpc>
              <a:buFont typeface="Arial" charset="0"/>
              <a:buChar char="•"/>
              <a:defRPr/>
            </a:pPr>
            <a:r>
              <a:rPr lang="ja-JP" altLang="en-US" dirty="0"/>
              <a:t>「コア労働者には右肩上がりの生活給を支給すべきだ」という規範は弱まってはいる</a:t>
            </a:r>
            <a:r>
              <a:rPr lang="ja-JP" altLang="en-US" dirty="0" smtClean="0"/>
              <a:t>が，なく</a:t>
            </a:r>
            <a:r>
              <a:rPr lang="ja-JP" altLang="en-US" dirty="0"/>
              <a:t>なっていない。それ</a:t>
            </a:r>
            <a:r>
              <a:rPr lang="ja-JP" altLang="en-US" dirty="0" smtClean="0"/>
              <a:t>は，子ども</a:t>
            </a:r>
            <a:r>
              <a:rPr lang="ja-JP" altLang="en-US" dirty="0"/>
              <a:t>の養育費や老後の生活などが自己責任となっている社会的制度・慣行と補完関係にあるからである。</a:t>
            </a:r>
          </a:p>
          <a:p>
            <a:pPr eaLnBrk="1" hangingPunct="1">
              <a:lnSpc>
                <a:spcPct val="120000"/>
              </a:lnSpc>
              <a:buFont typeface="Arial" charset="0"/>
              <a:buChar char="•"/>
              <a:defRPr/>
            </a:pPr>
            <a:r>
              <a:rPr lang="ja-JP" altLang="en-US" dirty="0"/>
              <a:t>人事制度を根本的に革新</a:t>
            </a:r>
            <a:r>
              <a:rPr lang="ja-JP" altLang="en-US" dirty="0" smtClean="0"/>
              <a:t>して職務給や職務</a:t>
            </a:r>
            <a:r>
              <a:rPr lang="ja-JP" altLang="en-US" dirty="0"/>
              <a:t>の</a:t>
            </a:r>
            <a:r>
              <a:rPr lang="ja-JP" altLang="en-US" dirty="0" smtClean="0"/>
              <a:t>成果給</a:t>
            </a:r>
            <a:r>
              <a:rPr lang="ja-JP" altLang="en-US" dirty="0"/>
              <a:t>とするに</a:t>
            </a:r>
            <a:r>
              <a:rPr lang="ja-JP" altLang="en-US" dirty="0" smtClean="0"/>
              <a:t>は，社内的</a:t>
            </a:r>
            <a:r>
              <a:rPr lang="ja-JP" altLang="en-US" dirty="0"/>
              <a:t>条件と社会的条件の双方を整備すること</a:t>
            </a:r>
            <a:r>
              <a:rPr lang="ja-JP" altLang="en-US" dirty="0" smtClean="0"/>
              <a:t>が望ましい。</a:t>
            </a:r>
            <a:r>
              <a:rPr lang="ja-JP" altLang="en-US" dirty="0"/>
              <a:t>それに</a:t>
            </a:r>
            <a:r>
              <a:rPr lang="ja-JP" altLang="en-US" dirty="0" smtClean="0"/>
              <a:t>は政治的・社会的変動を伴う社会</a:t>
            </a:r>
            <a:r>
              <a:rPr lang="ja-JP" altLang="en-US" dirty="0"/>
              <a:t>変革シナリオの実現が不可欠である</a:t>
            </a:r>
            <a:r>
              <a:rPr lang="ja-JP" altLang="en-US" dirty="0" smtClean="0"/>
              <a:t>。賃金を改革するだけでなく，男性正社員の右肩上がり賃金カーブを想定した社会的制度も変えねばならない。</a:t>
            </a:r>
            <a:endParaRPr lang="en-US" altLang="ja-JP" dirty="0"/>
          </a:p>
          <a:p>
            <a:pPr eaLnBrk="1" hangingPunct="1">
              <a:lnSpc>
                <a:spcPct val="120000"/>
              </a:lnSpc>
              <a:buFont typeface="Arial" charset="0"/>
              <a:buChar char="•"/>
              <a:defRPr/>
            </a:pPr>
            <a:r>
              <a:rPr lang="ja-JP" altLang="en-US" dirty="0" smtClean="0"/>
              <a:t>社会的</a:t>
            </a:r>
            <a:r>
              <a:rPr lang="ja-JP" altLang="en-US" dirty="0"/>
              <a:t>変革</a:t>
            </a:r>
            <a:r>
              <a:rPr lang="ja-JP" altLang="en-US" dirty="0" smtClean="0"/>
              <a:t>なし</a:t>
            </a:r>
            <a:r>
              <a:rPr lang="ja-JP" altLang="en-US" dirty="0"/>
              <a:t>の企業内変革シナリオで</a:t>
            </a:r>
            <a:r>
              <a:rPr lang="ja-JP" altLang="en-US" dirty="0" smtClean="0"/>
              <a:t>は，職務給と成果</a:t>
            </a:r>
            <a:r>
              <a:rPr lang="ja-JP" altLang="en-US" dirty="0"/>
              <a:t>主義は企業内部では整合的な制度に</a:t>
            </a:r>
            <a:r>
              <a:rPr lang="ja-JP" altLang="en-US" dirty="0" smtClean="0"/>
              <a:t>なり形式的に公平になるが，社会的</a:t>
            </a:r>
            <a:r>
              <a:rPr lang="ja-JP" altLang="en-US" dirty="0"/>
              <a:t>制度とのミスマッチが</a:t>
            </a:r>
            <a:r>
              <a:rPr lang="ja-JP" altLang="en-US" dirty="0" smtClean="0"/>
              <a:t>激しく，格差</a:t>
            </a:r>
            <a:r>
              <a:rPr lang="ja-JP" altLang="en-US" dirty="0"/>
              <a:t>と</a:t>
            </a:r>
            <a:r>
              <a:rPr lang="ja-JP" altLang="en-US" dirty="0" smtClean="0"/>
              <a:t>貧困，社会</a:t>
            </a:r>
            <a:r>
              <a:rPr lang="ja-JP" altLang="en-US" dirty="0"/>
              <a:t>不安は激化するだろう</a:t>
            </a:r>
            <a:r>
              <a:rPr lang="ja-JP" altLang="en-US" dirty="0" smtClean="0"/>
              <a:t>。個々の企業だけで行う改革はこうなる。</a:t>
            </a:r>
            <a:endParaRPr lang="ja-JP" altLang="en-US" dirty="0"/>
          </a:p>
          <a:p>
            <a:pPr eaLnBrk="1" hangingPunct="1">
              <a:lnSpc>
                <a:spcPct val="120000"/>
              </a:lnSpc>
              <a:buFont typeface="Arial" charset="0"/>
              <a:buChar char="•"/>
              <a:defRPr/>
            </a:pPr>
            <a:r>
              <a:rPr lang="ja-JP" altLang="en-US" dirty="0" smtClean="0"/>
              <a:t>社会的</a:t>
            </a:r>
            <a:r>
              <a:rPr lang="ja-JP" altLang="en-US" dirty="0"/>
              <a:t>変革</a:t>
            </a:r>
            <a:r>
              <a:rPr lang="ja-JP" altLang="en-US" dirty="0" smtClean="0"/>
              <a:t>なし</a:t>
            </a:r>
            <a:r>
              <a:rPr lang="ja-JP" altLang="en-US" dirty="0"/>
              <a:t>の成り行きシナリオで</a:t>
            </a:r>
            <a:r>
              <a:rPr lang="ja-JP" altLang="en-US" dirty="0" smtClean="0"/>
              <a:t>は，長期</a:t>
            </a:r>
            <a:r>
              <a:rPr lang="ja-JP" altLang="en-US" dirty="0"/>
              <a:t>雇用・内部昇進制</a:t>
            </a:r>
            <a:r>
              <a:rPr lang="ja-JP" altLang="en-US" dirty="0" smtClean="0"/>
              <a:t>は，適用</a:t>
            </a:r>
            <a:r>
              <a:rPr lang="ja-JP" altLang="en-US" dirty="0"/>
              <a:t>される労働者の割合が小さくなる</a:t>
            </a:r>
            <a:r>
              <a:rPr lang="ja-JP" altLang="en-US" dirty="0" smtClean="0"/>
              <a:t>が，なくなり</a:t>
            </a:r>
            <a:r>
              <a:rPr lang="ja-JP" altLang="en-US" dirty="0"/>
              <a:t>はしないだろう。企業内労働市場の開放性は高まる</a:t>
            </a:r>
            <a:r>
              <a:rPr lang="ja-JP" altLang="en-US" dirty="0" smtClean="0"/>
              <a:t>が，職業</a:t>
            </a:r>
            <a:r>
              <a:rPr lang="ja-JP" altLang="en-US" dirty="0"/>
              <a:t>別労働市場はゆっくりとしか整備されないだろう。正規雇用の女性に対する身分差別的取扱</a:t>
            </a:r>
            <a:r>
              <a:rPr lang="ja-JP" altLang="en-US" dirty="0" smtClean="0"/>
              <a:t>は，徐々</a:t>
            </a:r>
            <a:r>
              <a:rPr lang="ja-JP" altLang="en-US" dirty="0"/>
              <a:t>に</a:t>
            </a:r>
            <a:r>
              <a:rPr lang="ja-JP" altLang="en-US" dirty="0" smtClean="0"/>
              <a:t>は解消する</a:t>
            </a:r>
            <a:r>
              <a:rPr lang="ja-JP" altLang="en-US" dirty="0"/>
              <a:t>だろう</a:t>
            </a:r>
            <a:r>
              <a:rPr lang="ja-JP" altLang="en-US" dirty="0" smtClean="0"/>
              <a:t>が，非正規</a:t>
            </a:r>
            <a:r>
              <a:rPr lang="ja-JP" altLang="en-US" dirty="0"/>
              <a:t>雇用に対する身分差別的扱いはなくならないだろう</a:t>
            </a:r>
            <a:r>
              <a:rPr lang="ja-JP" altLang="en-US" dirty="0" smtClean="0"/>
              <a:t>。</a:t>
            </a:r>
            <a:r>
              <a:rPr lang="en-US" altLang="ja-JP" dirty="0" smtClean="0"/>
              <a:t>2016</a:t>
            </a:r>
            <a:r>
              <a:rPr lang="ja-JP" altLang="en-US" dirty="0" smtClean="0"/>
              <a:t>年現在の動きはこれに近い。</a:t>
            </a:r>
            <a:endParaRPr lang="en-US" altLang="ja-JP" dirty="0" smtClean="0"/>
          </a:p>
          <a:p>
            <a:pPr eaLnBrk="1" hangingPunct="1">
              <a:lnSpc>
                <a:spcPct val="120000"/>
              </a:lnSpc>
              <a:buFont typeface="Arial" charset="0"/>
              <a:buChar char="•"/>
              <a:defRPr/>
            </a:pPr>
            <a:r>
              <a:rPr lang="ja-JP" altLang="en-US" dirty="0" smtClean="0"/>
              <a:t>変革への手がかりは，非正規従業員が職務給であること。労働契約法による常用有期パートの無期化と，非正規のジョブ型正社員化により，改善が見込める。</a:t>
            </a:r>
            <a:endParaRPr lang="ja-JP" altLang="en-US" dirty="0"/>
          </a:p>
        </p:txBody>
      </p:sp>
      <p:sp>
        <p:nvSpPr>
          <p:cNvPr id="110596"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3C25745-E933-496D-904B-F3E1CC82EE68}" type="slidenum">
              <a:rPr kumimoji="0" lang="en-US" altLang="ja-JP" smtClean="0"/>
              <a:pPr eaLnBrk="1" hangingPunct="1"/>
              <a:t>94</a:t>
            </a:fld>
            <a:endParaRPr kumimoji="0" lang="en-US" altLang="ja-JP" smtClean="0"/>
          </a:p>
        </p:txBody>
      </p:sp>
    </p:spTree>
    <p:extLst>
      <p:ext uri="{BB962C8B-B14F-4D97-AF65-F5344CB8AC3E}">
        <p14:creationId xmlns:p14="http://schemas.microsoft.com/office/powerpoint/2010/main" val="36431073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457200" y="457200"/>
            <a:ext cx="822960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第４章　主要参考文献（１）</a:t>
            </a:r>
          </a:p>
        </p:txBody>
      </p:sp>
      <p:sp>
        <p:nvSpPr>
          <p:cNvPr id="91139" name="Rectangle 3"/>
          <p:cNvSpPr>
            <a:spLocks noGrp="1" noChangeArrowheads="1"/>
          </p:cNvSpPr>
          <p:nvPr>
            <p:ph idx="1"/>
          </p:nvPr>
        </p:nvSpPr>
        <p:spPr>
          <a:xfrm>
            <a:off x="457200" y="1484313"/>
            <a:ext cx="8229600" cy="5257800"/>
          </a:xfrm>
        </p:spPr>
        <p:txBody>
          <a:bodyPr>
            <a:normAutofit fontScale="77500" lnSpcReduction="20000"/>
          </a:bodyPr>
          <a:lstStyle/>
          <a:p>
            <a:pPr eaLnBrk="1" hangingPunct="1">
              <a:lnSpc>
                <a:spcPct val="110000"/>
              </a:lnSpc>
              <a:buFont typeface="Arial" charset="0"/>
              <a:buChar char="•"/>
              <a:defRPr/>
            </a:pPr>
            <a:r>
              <a:rPr lang="ja-JP" altLang="en-US" sz="1800" dirty="0" smtClean="0"/>
              <a:t>池田信夫</a:t>
            </a:r>
            <a:r>
              <a:rPr lang="en-US" altLang="ja-JP" sz="1800" dirty="0" smtClean="0"/>
              <a:t>[1997]『</a:t>
            </a:r>
            <a:r>
              <a:rPr lang="ja-JP" altLang="en-US" sz="1800" dirty="0" smtClean="0"/>
              <a:t>情報通信革命と日本企業</a:t>
            </a:r>
            <a:r>
              <a:rPr lang="en-US" altLang="ja-JP" sz="1800" dirty="0" smtClean="0"/>
              <a:t>』NTT</a:t>
            </a:r>
            <a:r>
              <a:rPr lang="ja-JP" altLang="en-US" sz="1800" dirty="0" smtClean="0"/>
              <a:t>出版。</a:t>
            </a:r>
          </a:p>
          <a:p>
            <a:pPr eaLnBrk="1" hangingPunct="1">
              <a:lnSpc>
                <a:spcPct val="110000"/>
              </a:lnSpc>
              <a:buFont typeface="Arial" charset="0"/>
              <a:buChar char="•"/>
              <a:defRPr/>
            </a:pPr>
            <a:r>
              <a:rPr lang="ja-JP" altLang="en-US" sz="1800" dirty="0" smtClean="0"/>
              <a:t>石田光男</a:t>
            </a:r>
            <a:r>
              <a:rPr lang="en-US" altLang="ja-JP" sz="1800" dirty="0" smtClean="0"/>
              <a:t>[2002]</a:t>
            </a:r>
            <a:r>
              <a:rPr lang="ja-JP" altLang="en-US" sz="1800" dirty="0" smtClean="0"/>
              <a:t>「成果主義的人事管理と労使関係」</a:t>
            </a:r>
            <a:r>
              <a:rPr lang="en-US" altLang="ja-JP" sz="1800" dirty="0" smtClean="0"/>
              <a:t>『</a:t>
            </a:r>
            <a:r>
              <a:rPr lang="ja-JP" altLang="en-US" sz="1800" dirty="0" smtClean="0"/>
              <a:t>季刊家計経済研究</a:t>
            </a:r>
            <a:r>
              <a:rPr lang="en-US" altLang="ja-JP" sz="1800" dirty="0" smtClean="0"/>
              <a:t>』</a:t>
            </a:r>
            <a:r>
              <a:rPr lang="ja-JP" altLang="en-US" sz="1800" dirty="0" smtClean="0"/>
              <a:t>第</a:t>
            </a:r>
            <a:r>
              <a:rPr lang="en-US" altLang="ja-JP" sz="1800" dirty="0" smtClean="0"/>
              <a:t>54</a:t>
            </a:r>
            <a:r>
              <a:rPr lang="ja-JP" altLang="en-US" sz="1800" dirty="0" smtClean="0"/>
              <a:t>号，家計経済研究所。</a:t>
            </a:r>
          </a:p>
          <a:p>
            <a:pPr eaLnBrk="1" hangingPunct="1">
              <a:lnSpc>
                <a:spcPct val="110000"/>
              </a:lnSpc>
              <a:buFont typeface="Arial" charset="0"/>
              <a:buChar char="•"/>
              <a:defRPr/>
            </a:pPr>
            <a:r>
              <a:rPr lang="ja-JP" altLang="en-US" sz="1800" dirty="0" smtClean="0"/>
              <a:t>今田幸子・平田周一</a:t>
            </a:r>
            <a:r>
              <a:rPr lang="en-US" altLang="ja-JP" sz="1800" dirty="0" smtClean="0"/>
              <a:t>[1995]『</a:t>
            </a:r>
            <a:r>
              <a:rPr lang="ja-JP" altLang="en-US" sz="1800" dirty="0" smtClean="0"/>
              <a:t>ホワイトカラーの昇進構造</a:t>
            </a:r>
            <a:r>
              <a:rPr lang="en-US" altLang="ja-JP" sz="1800" dirty="0" smtClean="0"/>
              <a:t>』</a:t>
            </a:r>
            <a:r>
              <a:rPr lang="ja-JP" altLang="en-US" sz="1800" dirty="0" smtClean="0"/>
              <a:t>日本労働研究機構。</a:t>
            </a:r>
          </a:p>
          <a:p>
            <a:pPr eaLnBrk="1" hangingPunct="1">
              <a:lnSpc>
                <a:spcPct val="110000"/>
              </a:lnSpc>
              <a:buFont typeface="Arial" charset="0"/>
              <a:buChar char="•"/>
              <a:defRPr/>
            </a:pPr>
            <a:r>
              <a:rPr lang="ja-JP" altLang="en-US" sz="1800" dirty="0" smtClean="0"/>
              <a:t>氏原正治郎</a:t>
            </a:r>
            <a:r>
              <a:rPr lang="en-US" altLang="ja-JP" sz="1800" dirty="0" smtClean="0"/>
              <a:t>[1966]『</a:t>
            </a:r>
            <a:r>
              <a:rPr lang="ja-JP" altLang="en-US" sz="1800" dirty="0" smtClean="0"/>
              <a:t>日本労働問題研究</a:t>
            </a:r>
            <a:r>
              <a:rPr lang="en-US" altLang="ja-JP" sz="1800" dirty="0" smtClean="0"/>
              <a:t>』</a:t>
            </a:r>
            <a:r>
              <a:rPr lang="ja-JP" altLang="en-US" sz="1800" dirty="0" smtClean="0"/>
              <a:t>東京大学出版会。</a:t>
            </a:r>
          </a:p>
          <a:p>
            <a:pPr eaLnBrk="1" hangingPunct="1">
              <a:lnSpc>
                <a:spcPct val="110000"/>
              </a:lnSpc>
              <a:buFont typeface="Arial" charset="0"/>
              <a:buChar char="•"/>
              <a:defRPr/>
            </a:pPr>
            <a:r>
              <a:rPr lang="ja-JP" altLang="en-US" sz="1800" dirty="0" smtClean="0"/>
              <a:t>遠藤公嗣</a:t>
            </a:r>
            <a:r>
              <a:rPr lang="en-US" altLang="ja-JP" sz="1800" dirty="0" smtClean="0"/>
              <a:t>[1995]</a:t>
            </a:r>
            <a:r>
              <a:rPr lang="ja-JP" altLang="en-US" sz="1800" dirty="0" smtClean="0"/>
              <a:t>「労働組合と民主主義」（中村政則・天川晃・尹健次・五十嵐武士編</a:t>
            </a:r>
            <a:r>
              <a:rPr lang="en-US" altLang="ja-JP" sz="1800" dirty="0" smtClean="0"/>
              <a:t>『</a:t>
            </a:r>
            <a:r>
              <a:rPr lang="ja-JP" altLang="en-US" sz="1800" dirty="0" smtClean="0"/>
              <a:t>戦後民主主義：戦後日本　占領と改革第</a:t>
            </a:r>
            <a:r>
              <a:rPr lang="en-US" altLang="ja-JP" sz="1800" dirty="0" smtClean="0"/>
              <a:t>4</a:t>
            </a:r>
            <a:r>
              <a:rPr lang="ja-JP" altLang="en-US" sz="1800" dirty="0" smtClean="0"/>
              <a:t>巻</a:t>
            </a:r>
            <a:r>
              <a:rPr lang="en-US" altLang="ja-JP" sz="1800" dirty="0" smtClean="0"/>
              <a:t>』</a:t>
            </a:r>
            <a:r>
              <a:rPr lang="ja-JP" altLang="en-US" sz="1800" dirty="0" smtClean="0"/>
              <a:t>岩波書店。</a:t>
            </a:r>
          </a:p>
          <a:p>
            <a:pPr eaLnBrk="1" hangingPunct="1">
              <a:lnSpc>
                <a:spcPct val="110000"/>
              </a:lnSpc>
              <a:buFont typeface="Arial" charset="0"/>
              <a:buChar char="•"/>
              <a:defRPr/>
            </a:pPr>
            <a:r>
              <a:rPr lang="ja-JP" altLang="en-US" sz="1800" dirty="0" smtClean="0"/>
              <a:t>遠藤公嗣</a:t>
            </a:r>
            <a:r>
              <a:rPr lang="en-US" altLang="ja-JP" sz="1800" dirty="0" smtClean="0"/>
              <a:t>[1999]『</a:t>
            </a:r>
            <a:r>
              <a:rPr lang="ja-JP" altLang="en-US" sz="1800" dirty="0" smtClean="0"/>
              <a:t>日本の人事査定</a:t>
            </a:r>
            <a:r>
              <a:rPr lang="en-US" altLang="ja-JP" sz="1800" dirty="0" smtClean="0"/>
              <a:t>』</a:t>
            </a:r>
            <a:r>
              <a:rPr lang="ja-JP" altLang="en-US" sz="1800" dirty="0" smtClean="0"/>
              <a:t>ミネルヴァ書房。</a:t>
            </a:r>
          </a:p>
          <a:p>
            <a:pPr eaLnBrk="1" hangingPunct="1">
              <a:lnSpc>
                <a:spcPct val="110000"/>
              </a:lnSpc>
              <a:buFont typeface="Arial" charset="0"/>
              <a:buChar char="•"/>
              <a:defRPr/>
            </a:pPr>
            <a:r>
              <a:rPr lang="ja-JP" altLang="en-US" sz="1800" dirty="0" smtClean="0"/>
              <a:t>遠藤公嗣</a:t>
            </a:r>
            <a:r>
              <a:rPr lang="en-US" altLang="ja-JP" sz="1800" dirty="0" smtClean="0"/>
              <a:t>[2005]『</a:t>
            </a:r>
            <a:r>
              <a:rPr lang="ja-JP" altLang="en-US" sz="1800" dirty="0" smtClean="0"/>
              <a:t>賃金の決め方</a:t>
            </a:r>
            <a:r>
              <a:rPr lang="en-US" altLang="ja-JP" sz="1800" dirty="0" smtClean="0"/>
              <a:t>』</a:t>
            </a:r>
            <a:r>
              <a:rPr lang="ja-JP" altLang="en-US" sz="1800" dirty="0" smtClean="0"/>
              <a:t>ミネルヴァ書房。</a:t>
            </a:r>
          </a:p>
          <a:p>
            <a:pPr eaLnBrk="1" hangingPunct="1">
              <a:lnSpc>
                <a:spcPct val="110000"/>
              </a:lnSpc>
              <a:buFont typeface="Arial" charset="0"/>
              <a:buChar char="•"/>
              <a:defRPr/>
            </a:pPr>
            <a:r>
              <a:rPr lang="ja-JP" altLang="en-US" sz="1800" dirty="0" smtClean="0"/>
              <a:t>大石修</a:t>
            </a:r>
            <a:r>
              <a:rPr lang="en-US" altLang="ja-JP" sz="1800" dirty="0" smtClean="0"/>
              <a:t>[2001]</a:t>
            </a:r>
            <a:r>
              <a:rPr lang="ja-JP" altLang="en-US" sz="1800" dirty="0" smtClean="0"/>
              <a:t>「近年の日本企業における人事管理の新動向」</a:t>
            </a:r>
            <a:r>
              <a:rPr lang="en-US" altLang="ja-JP" sz="1800" dirty="0" smtClean="0"/>
              <a:t>『</a:t>
            </a:r>
            <a:r>
              <a:rPr lang="ja-JP" altLang="en-US" sz="1800" dirty="0" smtClean="0"/>
              <a:t>研究調査シリーズ</a:t>
            </a:r>
            <a:r>
              <a:rPr lang="en-US" altLang="ja-JP" sz="1800" dirty="0" smtClean="0"/>
              <a:t>』No.9</a:t>
            </a:r>
            <a:r>
              <a:rPr lang="ja-JP" altLang="en-US" sz="1800" dirty="0" err="1" smtClean="0"/>
              <a:t>，</a:t>
            </a:r>
            <a:r>
              <a:rPr lang="ja-JP" altLang="en-US" sz="1800" dirty="0" smtClean="0"/>
              <a:t>東北大学大学院経済学研究科工業経済学研究室，</a:t>
            </a:r>
            <a:r>
              <a:rPr lang="en-US" altLang="ja-JP" sz="1800" dirty="0" smtClean="0"/>
              <a:t>3</a:t>
            </a:r>
            <a:r>
              <a:rPr lang="ja-JP" altLang="en-US" sz="1800" dirty="0" smtClean="0"/>
              <a:t>月。</a:t>
            </a:r>
          </a:p>
          <a:p>
            <a:pPr eaLnBrk="1" hangingPunct="1">
              <a:lnSpc>
                <a:spcPct val="110000"/>
              </a:lnSpc>
              <a:buFont typeface="Arial" charset="0"/>
              <a:buChar char="•"/>
              <a:defRPr/>
            </a:pPr>
            <a:r>
              <a:rPr lang="ja-JP" altLang="en-US" sz="1800" dirty="0" smtClean="0"/>
              <a:t>大原社会問題研究所編</a:t>
            </a:r>
            <a:r>
              <a:rPr lang="en-US" altLang="ja-JP" sz="1800" dirty="0" smtClean="0"/>
              <a:t>『《</a:t>
            </a:r>
            <a:r>
              <a:rPr lang="ja-JP" altLang="en-US" sz="1800" dirty="0" smtClean="0"/>
              <a:t>日本社会運動史料</a:t>
            </a:r>
            <a:r>
              <a:rPr lang="en-US" altLang="ja-JP" sz="1800" dirty="0" smtClean="0"/>
              <a:t>》</a:t>
            </a:r>
            <a:r>
              <a:rPr lang="ja-JP" altLang="en-US" sz="1800" dirty="0" smtClean="0"/>
              <a:t>索引データベース</a:t>
            </a:r>
            <a:r>
              <a:rPr lang="en-US" altLang="ja-JP" sz="1800" dirty="0" smtClean="0"/>
              <a:t>』</a:t>
            </a:r>
            <a:r>
              <a:rPr lang="ja-JP" altLang="en-US" sz="1800" dirty="0" err="1" smtClean="0"/>
              <a:t>。</a:t>
            </a:r>
            <a:r>
              <a:rPr lang="en-US" altLang="ja-JP" sz="1800" dirty="0" smtClean="0">
                <a:hlinkClick r:id="rId3"/>
              </a:rPr>
              <a:t>http://oohara.mt.tama.hosei.ac.jp/kensaku/fukkoku.html</a:t>
            </a:r>
            <a:endParaRPr lang="en-US" altLang="ja-JP" sz="1800" dirty="0" smtClean="0"/>
          </a:p>
          <a:p>
            <a:pPr eaLnBrk="1" hangingPunct="1">
              <a:lnSpc>
                <a:spcPct val="110000"/>
              </a:lnSpc>
              <a:buFont typeface="Arial" charset="0"/>
              <a:buChar char="•"/>
              <a:defRPr/>
            </a:pPr>
            <a:r>
              <a:rPr lang="ja-JP" altLang="en-US" sz="1800" dirty="0" smtClean="0"/>
              <a:t>加藤恭子</a:t>
            </a:r>
            <a:r>
              <a:rPr lang="en-US" altLang="ja-JP" sz="1800" dirty="0" smtClean="0"/>
              <a:t>[2011]</a:t>
            </a:r>
            <a:r>
              <a:rPr lang="ja-JP" altLang="en-US" sz="1800" dirty="0" smtClean="0"/>
              <a:t>「日米におけるコンピテンシー概念の生成と混乱」</a:t>
            </a:r>
            <a:r>
              <a:rPr lang="en-US" altLang="ja-JP" sz="1800" dirty="0" smtClean="0"/>
              <a:t>『</a:t>
            </a:r>
            <a:r>
              <a:rPr lang="ja-JP" altLang="en-US" sz="1800" dirty="0" smtClean="0"/>
              <a:t>産業経営プロジェクト報告書</a:t>
            </a:r>
            <a:r>
              <a:rPr lang="en-US" altLang="ja-JP" sz="1800" dirty="0" smtClean="0"/>
              <a:t>』</a:t>
            </a:r>
            <a:r>
              <a:rPr lang="ja-JP" altLang="en-US" sz="1800" dirty="0" smtClean="0"/>
              <a:t>第</a:t>
            </a:r>
            <a:r>
              <a:rPr lang="en-US" altLang="ja-JP" sz="1800" dirty="0" smtClean="0"/>
              <a:t>34-2</a:t>
            </a:r>
            <a:r>
              <a:rPr lang="ja-JP" altLang="en-US" sz="1800" dirty="0" smtClean="0"/>
              <a:t>号，</a:t>
            </a:r>
            <a:r>
              <a:rPr lang="en-US" altLang="ja-JP" sz="1800" dirty="0" smtClean="0"/>
              <a:t>3</a:t>
            </a:r>
            <a:r>
              <a:rPr lang="ja-JP" altLang="en-US" sz="1800" dirty="0" smtClean="0"/>
              <a:t>月。　</a:t>
            </a:r>
            <a:r>
              <a:rPr lang="en-US" altLang="ja-JP" sz="1800" dirty="0"/>
              <a:t> </a:t>
            </a:r>
            <a:r>
              <a:rPr lang="en-US" altLang="ja-JP" sz="1800" dirty="0">
                <a:hlinkClick r:id="rId4"/>
              </a:rPr>
              <a:t>http://</a:t>
            </a:r>
            <a:r>
              <a:rPr lang="en-US" altLang="ja-JP" sz="1800" dirty="0" smtClean="0">
                <a:hlinkClick r:id="rId4"/>
              </a:rPr>
              <a:t>www.eco.nihon-u.ac.jp/center/industry/publication/report/pdf/34/34-2-1.pdf</a:t>
            </a:r>
            <a:endParaRPr lang="en-US" altLang="ja-JP" sz="1800" dirty="0" smtClean="0"/>
          </a:p>
          <a:p>
            <a:pPr eaLnBrk="1" hangingPunct="1">
              <a:lnSpc>
                <a:spcPct val="110000"/>
              </a:lnSpc>
              <a:buFont typeface="Arial" charset="0"/>
              <a:buChar char="•"/>
              <a:defRPr/>
            </a:pPr>
            <a:r>
              <a:rPr lang="ja-JP" altLang="en-US" sz="1800" dirty="0" smtClean="0"/>
              <a:t>金子勝・橘木俊詔・武者陵司</a:t>
            </a:r>
            <a:r>
              <a:rPr lang="en-US" altLang="ja-JP" sz="1800" dirty="0" smtClean="0"/>
              <a:t>[2010]『</a:t>
            </a:r>
            <a:r>
              <a:rPr lang="ja-JP" altLang="en-US" sz="1800" dirty="0" smtClean="0"/>
              <a:t>グローバル資本主義と日本の選択</a:t>
            </a:r>
            <a:r>
              <a:rPr lang="en-US" altLang="ja-JP" sz="1800" dirty="0" smtClean="0"/>
              <a:t>』</a:t>
            </a:r>
            <a:r>
              <a:rPr lang="ja-JP" altLang="en-US" sz="1800" dirty="0" smtClean="0"/>
              <a:t>岩波書店。</a:t>
            </a:r>
            <a:endParaRPr lang="en-US" altLang="ja-JP" sz="1800" dirty="0" smtClean="0"/>
          </a:p>
          <a:p>
            <a:pPr eaLnBrk="1" hangingPunct="1">
              <a:lnSpc>
                <a:spcPct val="110000"/>
              </a:lnSpc>
              <a:buFont typeface="Arial" charset="0"/>
              <a:buChar char="•"/>
              <a:defRPr/>
            </a:pPr>
            <a:r>
              <a:rPr lang="ja-JP" altLang="en-US" sz="1800" dirty="0" smtClean="0"/>
              <a:t>木下武男</a:t>
            </a:r>
            <a:r>
              <a:rPr lang="en-US" altLang="ja-JP" sz="1800" dirty="0" smtClean="0"/>
              <a:t>[1999]『</a:t>
            </a:r>
            <a:r>
              <a:rPr lang="ja-JP" altLang="en-US" sz="1800" dirty="0" smtClean="0"/>
              <a:t>日本人の賃金</a:t>
            </a:r>
            <a:r>
              <a:rPr lang="en-US" altLang="ja-JP" sz="1800" dirty="0" smtClean="0"/>
              <a:t>』</a:t>
            </a:r>
            <a:r>
              <a:rPr lang="ja-JP" altLang="en-US" sz="1800" dirty="0" smtClean="0"/>
              <a:t>平凡社。</a:t>
            </a:r>
          </a:p>
          <a:p>
            <a:pPr eaLnBrk="1" hangingPunct="1">
              <a:lnSpc>
                <a:spcPct val="110000"/>
              </a:lnSpc>
              <a:buFont typeface="Arial" charset="0"/>
              <a:buChar char="•"/>
              <a:defRPr/>
            </a:pPr>
            <a:r>
              <a:rPr lang="ja-JP" altLang="en-US" sz="1800" dirty="0" smtClean="0"/>
              <a:t>楠田丘</a:t>
            </a:r>
            <a:r>
              <a:rPr lang="en-US" altLang="ja-JP" sz="1800" dirty="0" smtClean="0"/>
              <a:t>[1982]『</a:t>
            </a:r>
            <a:r>
              <a:rPr lang="ja-JP" altLang="en-US" sz="1800" dirty="0" smtClean="0"/>
              <a:t>職能資格制度</a:t>
            </a:r>
            <a:r>
              <a:rPr lang="en-US" altLang="ja-JP" sz="1800" dirty="0" smtClean="0"/>
              <a:t>』</a:t>
            </a:r>
            <a:r>
              <a:rPr lang="ja-JP" altLang="en-US" sz="1800" dirty="0" smtClean="0"/>
              <a:t>産業労働調査所。</a:t>
            </a:r>
          </a:p>
          <a:p>
            <a:pPr eaLnBrk="1" hangingPunct="1">
              <a:lnSpc>
                <a:spcPct val="110000"/>
              </a:lnSpc>
              <a:buFont typeface="Arial" charset="0"/>
              <a:buChar char="•"/>
              <a:defRPr/>
            </a:pPr>
            <a:r>
              <a:rPr lang="ja-JP" altLang="en-US" sz="1800" dirty="0" smtClean="0"/>
              <a:t>熊沢誠</a:t>
            </a:r>
            <a:r>
              <a:rPr lang="en-US" altLang="ja-JP" sz="1800" dirty="0" smtClean="0"/>
              <a:t>[1997]『</a:t>
            </a:r>
            <a:r>
              <a:rPr lang="ja-JP" altLang="en-US" sz="1800" dirty="0" smtClean="0"/>
              <a:t>能力主義と企業社会</a:t>
            </a:r>
            <a:r>
              <a:rPr lang="en-US" altLang="ja-JP" sz="1800" dirty="0" smtClean="0"/>
              <a:t>』</a:t>
            </a:r>
            <a:r>
              <a:rPr lang="ja-JP" altLang="en-US" sz="1800" dirty="0" smtClean="0"/>
              <a:t>岩波新書。</a:t>
            </a:r>
          </a:p>
          <a:p>
            <a:pPr eaLnBrk="1" hangingPunct="1">
              <a:lnSpc>
                <a:spcPct val="110000"/>
              </a:lnSpc>
              <a:buFont typeface="Arial" charset="0"/>
              <a:buChar char="•"/>
              <a:defRPr/>
            </a:pPr>
            <a:r>
              <a:rPr lang="ja-JP" altLang="en-US" sz="1800" dirty="0" smtClean="0"/>
              <a:t>厚生労働省</a:t>
            </a:r>
            <a:r>
              <a:rPr lang="en-US" altLang="ja-JP" sz="1800" dirty="0" smtClean="0"/>
              <a:t>[</a:t>
            </a:r>
            <a:r>
              <a:rPr lang="ja-JP" altLang="en-US" sz="1800" dirty="0" smtClean="0"/>
              <a:t>年次不明</a:t>
            </a:r>
            <a:r>
              <a:rPr lang="en-US" altLang="ja-JP" sz="1800" dirty="0" smtClean="0"/>
              <a:t>]</a:t>
            </a:r>
            <a:r>
              <a:rPr lang="ja-JP" altLang="en-US" sz="1800" dirty="0" smtClean="0"/>
              <a:t>「非正規雇用の現状と課題」</a:t>
            </a:r>
            <a:r>
              <a:rPr lang="en-US" altLang="ja-JP" sz="1800" dirty="0" smtClean="0"/>
              <a:t>(</a:t>
            </a:r>
            <a:r>
              <a:rPr lang="ja-JP" altLang="en-US" sz="1800" dirty="0" smtClean="0"/>
              <a:t>スライド</a:t>
            </a:r>
            <a:r>
              <a:rPr lang="en-US" altLang="ja-JP" sz="1800" dirty="0" smtClean="0"/>
              <a:t>)</a:t>
            </a:r>
            <a:r>
              <a:rPr lang="ja-JP" altLang="en-US" sz="1800" dirty="0" err="1" smtClean="0"/>
              <a:t>。</a:t>
            </a:r>
            <a:r>
              <a:rPr lang="ja-JP" altLang="en-US" sz="1800" dirty="0" smtClean="0"/>
              <a:t>　</a:t>
            </a:r>
            <a:r>
              <a:rPr lang="en-US" altLang="ja-JP" sz="1800" dirty="0">
                <a:hlinkClick r:id="rId5"/>
              </a:rPr>
              <a:t>http://</a:t>
            </a:r>
            <a:r>
              <a:rPr lang="en-US" altLang="ja-JP" sz="1800" dirty="0" smtClean="0">
                <a:hlinkClick r:id="rId5"/>
              </a:rPr>
              <a:t>www.mhlw.go.jp/file/06-Seisakujouhou-11650000-Shokugyouanteikyokuhakenyukiroudoutaisakubu/0000120286.pdf</a:t>
            </a:r>
            <a:endParaRPr lang="en-US" altLang="ja-JP" sz="1800" dirty="0"/>
          </a:p>
          <a:p>
            <a:pPr eaLnBrk="1" hangingPunct="1">
              <a:lnSpc>
                <a:spcPct val="110000"/>
              </a:lnSpc>
              <a:buFont typeface="Arial" charset="0"/>
              <a:buChar char="•"/>
              <a:defRPr/>
            </a:pPr>
            <a:r>
              <a:rPr lang="ja-JP" altLang="en-US" sz="1800" dirty="0" smtClean="0"/>
              <a:t>城繁幸</a:t>
            </a:r>
            <a:r>
              <a:rPr lang="en-US" altLang="ja-JP" sz="1800" dirty="0" smtClean="0"/>
              <a:t>[2004]『</a:t>
            </a:r>
            <a:r>
              <a:rPr lang="ja-JP" altLang="en-US" sz="1800" dirty="0" smtClean="0"/>
              <a:t>内側から見た富士通　「成果主義」の崩壊</a:t>
            </a:r>
            <a:r>
              <a:rPr lang="en-US" altLang="ja-JP" sz="1800" dirty="0" smtClean="0"/>
              <a:t>』</a:t>
            </a:r>
            <a:r>
              <a:rPr lang="ja-JP" altLang="en-US" sz="1800" dirty="0" smtClean="0"/>
              <a:t>光文社。</a:t>
            </a:r>
          </a:p>
          <a:p>
            <a:pPr eaLnBrk="1" hangingPunct="1">
              <a:lnSpc>
                <a:spcPct val="110000"/>
              </a:lnSpc>
              <a:buFont typeface="Arial" charset="0"/>
              <a:buChar char="•"/>
              <a:defRPr/>
            </a:pPr>
            <a:endParaRPr lang="ja-JP" altLang="en-US" sz="1800" dirty="0" smtClean="0"/>
          </a:p>
          <a:p>
            <a:pPr eaLnBrk="1" hangingPunct="1">
              <a:lnSpc>
                <a:spcPct val="80000"/>
              </a:lnSpc>
              <a:buFont typeface="Arial" charset="0"/>
              <a:buChar char="•"/>
              <a:defRPr/>
            </a:pPr>
            <a:endParaRPr lang="ja-JP" altLang="en-US" sz="1800" dirty="0" smtClean="0"/>
          </a:p>
        </p:txBody>
      </p:sp>
      <p:sp>
        <p:nvSpPr>
          <p:cNvPr id="111620"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64E04522-A9FA-4478-AB47-ED9E3CD579B0}" type="slidenum">
              <a:rPr kumimoji="0" lang="en-US" altLang="ja-JP" smtClean="0"/>
              <a:pPr eaLnBrk="1" hangingPunct="1"/>
              <a:t>95</a:t>
            </a:fld>
            <a:endParaRPr kumimoji="0" lang="en-US" altLang="ja-JP" smtClean="0"/>
          </a:p>
        </p:txBody>
      </p:sp>
    </p:spTree>
    <p:extLst>
      <p:ext uri="{BB962C8B-B14F-4D97-AF65-F5344CB8AC3E}">
        <p14:creationId xmlns:p14="http://schemas.microsoft.com/office/powerpoint/2010/main" val="33056171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457200" y="457200"/>
            <a:ext cx="8229600" cy="81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t>第４章　主要参考文献（２）</a:t>
            </a:r>
          </a:p>
        </p:txBody>
      </p:sp>
      <p:sp>
        <p:nvSpPr>
          <p:cNvPr id="92163" name="Rectangle 3"/>
          <p:cNvSpPr>
            <a:spLocks noGrp="1" noChangeArrowheads="1"/>
          </p:cNvSpPr>
          <p:nvPr>
            <p:ph idx="1"/>
          </p:nvPr>
        </p:nvSpPr>
        <p:spPr>
          <a:xfrm>
            <a:off x="323850" y="1484313"/>
            <a:ext cx="8301038" cy="5373687"/>
          </a:xfrm>
        </p:spPr>
        <p:txBody>
          <a:bodyPr>
            <a:normAutofit fontScale="77500" lnSpcReduction="20000"/>
          </a:bodyPr>
          <a:lstStyle/>
          <a:p>
            <a:pPr eaLnBrk="1" hangingPunct="1">
              <a:lnSpc>
                <a:spcPct val="110000"/>
              </a:lnSpc>
              <a:buFont typeface="Arial" charset="0"/>
              <a:buChar char="•"/>
              <a:defRPr/>
            </a:pPr>
            <a:r>
              <a:rPr lang="ja-JP" altLang="en-US" sz="2000" dirty="0" smtClean="0"/>
              <a:t>城繁幸</a:t>
            </a:r>
            <a:r>
              <a:rPr lang="en-US" altLang="ja-JP" sz="2000" dirty="0" smtClean="0"/>
              <a:t>[2005]『</a:t>
            </a:r>
            <a:r>
              <a:rPr lang="ja-JP" altLang="en-US" sz="2000" dirty="0" smtClean="0"/>
              <a:t>日本型</a:t>
            </a:r>
            <a:r>
              <a:rPr lang="en-US" altLang="ja-JP" sz="2000" dirty="0" smtClean="0"/>
              <a:t>｢</a:t>
            </a:r>
            <a:r>
              <a:rPr lang="ja-JP" altLang="en-US" sz="2000" dirty="0" smtClean="0"/>
              <a:t>成果主義</a:t>
            </a:r>
            <a:r>
              <a:rPr lang="en-US" altLang="ja-JP" sz="2000" dirty="0" smtClean="0"/>
              <a:t>｣</a:t>
            </a:r>
            <a:r>
              <a:rPr lang="ja-JP" altLang="en-US" sz="2000" dirty="0" smtClean="0"/>
              <a:t>の可能性</a:t>
            </a:r>
            <a:r>
              <a:rPr lang="en-US" altLang="ja-JP" sz="2000" dirty="0" smtClean="0"/>
              <a:t>』</a:t>
            </a:r>
            <a:r>
              <a:rPr lang="ja-JP" altLang="en-US" sz="2000" dirty="0" smtClean="0"/>
              <a:t>東洋経済新報社。</a:t>
            </a:r>
            <a:endParaRPr lang="en-US" altLang="ja-JP" sz="2000" dirty="0" smtClean="0"/>
          </a:p>
          <a:p>
            <a:pPr eaLnBrk="1" hangingPunct="1">
              <a:lnSpc>
                <a:spcPct val="110000"/>
              </a:lnSpc>
              <a:buFont typeface="Arial" charset="0"/>
              <a:buChar char="•"/>
              <a:defRPr/>
            </a:pPr>
            <a:r>
              <a:rPr lang="ja-JP" altLang="en-US" sz="2000" dirty="0" smtClean="0"/>
              <a:t>鈴木良始</a:t>
            </a:r>
            <a:r>
              <a:rPr lang="en-US" altLang="ja-JP" sz="2000" dirty="0" smtClean="0"/>
              <a:t>[1994]『</a:t>
            </a:r>
            <a:r>
              <a:rPr lang="ja-JP" altLang="en-US" sz="2000" dirty="0" smtClean="0"/>
              <a:t>日本的生産システムと企業社会</a:t>
            </a:r>
            <a:r>
              <a:rPr lang="en-US" altLang="ja-JP" sz="2000" dirty="0" smtClean="0"/>
              <a:t>』</a:t>
            </a:r>
            <a:r>
              <a:rPr lang="ja-JP" altLang="en-US" sz="2000" dirty="0" smtClean="0"/>
              <a:t>北海道大学図書刊行会。</a:t>
            </a:r>
          </a:p>
          <a:p>
            <a:pPr eaLnBrk="1" hangingPunct="1">
              <a:lnSpc>
                <a:spcPct val="110000"/>
              </a:lnSpc>
              <a:buFont typeface="Arial" charset="0"/>
              <a:buChar char="•"/>
              <a:defRPr/>
            </a:pPr>
            <a:r>
              <a:rPr lang="ja-JP" altLang="en-US" sz="2000" dirty="0" smtClean="0"/>
              <a:t>橘木俊詔</a:t>
            </a:r>
            <a:r>
              <a:rPr lang="en-US" altLang="ja-JP" sz="2000" dirty="0" smtClean="0"/>
              <a:t>[2006]『</a:t>
            </a:r>
            <a:r>
              <a:rPr lang="ja-JP" altLang="en-US" sz="2000" dirty="0" smtClean="0"/>
              <a:t>格差社会</a:t>
            </a:r>
            <a:r>
              <a:rPr lang="en-US" altLang="ja-JP" sz="2000" dirty="0" smtClean="0"/>
              <a:t>』</a:t>
            </a:r>
            <a:r>
              <a:rPr lang="ja-JP" altLang="en-US" sz="2000" dirty="0" smtClean="0"/>
              <a:t>岩波書店。</a:t>
            </a:r>
          </a:p>
          <a:p>
            <a:pPr eaLnBrk="1" hangingPunct="1">
              <a:lnSpc>
                <a:spcPct val="110000"/>
              </a:lnSpc>
              <a:buFont typeface="Arial" charset="0"/>
              <a:buChar char="•"/>
              <a:defRPr/>
            </a:pPr>
            <a:r>
              <a:rPr lang="ja-JP" altLang="en-US" sz="2000" dirty="0" smtClean="0"/>
              <a:t>内閣府 </a:t>
            </a:r>
            <a:r>
              <a:rPr lang="en-US" altLang="ja-JP" sz="2000" dirty="0" smtClean="0"/>
              <a:t>[2014]『</a:t>
            </a:r>
            <a:r>
              <a:rPr lang="ja-JP" altLang="en-US" sz="2000" dirty="0" smtClean="0"/>
              <a:t>平成</a:t>
            </a:r>
            <a:r>
              <a:rPr lang="en-US" altLang="ja-JP" sz="2000" dirty="0" smtClean="0"/>
              <a:t>26</a:t>
            </a:r>
            <a:r>
              <a:rPr lang="ja-JP" altLang="en-US" sz="2000" dirty="0" smtClean="0"/>
              <a:t>年版男女共同参画白書</a:t>
            </a:r>
            <a:r>
              <a:rPr lang="en-US" altLang="ja-JP" sz="2000" dirty="0" smtClean="0"/>
              <a:t>』</a:t>
            </a:r>
            <a:r>
              <a:rPr lang="ja-JP" altLang="en-US" sz="2000" dirty="0" smtClean="0"/>
              <a:t>内閣府男女共同参画局ウェブサイト。</a:t>
            </a:r>
            <a:r>
              <a:rPr lang="en-US" altLang="ja-JP" sz="2000" dirty="0" smtClean="0">
                <a:hlinkClick r:id="rId2"/>
              </a:rPr>
              <a:t> </a:t>
            </a:r>
            <a:r>
              <a:rPr lang="en-US" altLang="ja-JP" sz="2000" dirty="0">
                <a:hlinkClick r:id="rId3"/>
              </a:rPr>
              <a:t>http://</a:t>
            </a:r>
            <a:r>
              <a:rPr lang="en-US" altLang="ja-JP" sz="2000" dirty="0" smtClean="0">
                <a:hlinkClick r:id="rId3"/>
              </a:rPr>
              <a:t>www.gender.go.jp/about_danjo/whitepaper/h26/zentai/index.html</a:t>
            </a:r>
            <a:endParaRPr lang="en-US" altLang="ja-JP" sz="2000" dirty="0" smtClean="0"/>
          </a:p>
          <a:p>
            <a:pPr eaLnBrk="1" hangingPunct="1">
              <a:lnSpc>
                <a:spcPct val="110000"/>
              </a:lnSpc>
              <a:buFont typeface="Arial" charset="0"/>
              <a:buChar char="•"/>
              <a:defRPr/>
            </a:pPr>
            <a:r>
              <a:rPr lang="ja-JP" altLang="en-US" sz="2000" dirty="0" smtClean="0"/>
              <a:t>内閣府</a:t>
            </a:r>
            <a:r>
              <a:rPr lang="en-US" altLang="ja-JP" sz="2000" dirty="0" smtClean="0"/>
              <a:t>[2016]『</a:t>
            </a:r>
            <a:r>
              <a:rPr lang="ja-JP" altLang="en-US" sz="2000" dirty="0" smtClean="0"/>
              <a:t>平成</a:t>
            </a:r>
            <a:r>
              <a:rPr lang="en-US" altLang="ja-JP" sz="2000" dirty="0" smtClean="0"/>
              <a:t>28</a:t>
            </a:r>
            <a:r>
              <a:rPr lang="ja-JP" altLang="en-US" sz="2000" dirty="0" smtClean="0"/>
              <a:t>年版男女共同参画白書</a:t>
            </a:r>
            <a:r>
              <a:rPr lang="en-US" altLang="ja-JP" sz="2000" dirty="0" smtClean="0"/>
              <a:t>』</a:t>
            </a:r>
            <a:r>
              <a:rPr lang="ja-JP" altLang="en-US" sz="2000" dirty="0" smtClean="0"/>
              <a:t>内閣府男女共同参画局ウェブサイト。　</a:t>
            </a:r>
            <a:r>
              <a:rPr lang="en-US" altLang="ja-JP" sz="2000" dirty="0">
                <a:hlinkClick r:id="rId4"/>
              </a:rPr>
              <a:t>http://</a:t>
            </a:r>
            <a:r>
              <a:rPr lang="en-US" altLang="ja-JP" sz="2000" dirty="0" smtClean="0">
                <a:hlinkClick r:id="rId4"/>
              </a:rPr>
              <a:t>www.gender.go.jp/about_danjo/whitepaper/h28/zentai/index.html</a:t>
            </a:r>
            <a:endParaRPr lang="en-US" altLang="ja-JP" sz="2000" dirty="0"/>
          </a:p>
          <a:p>
            <a:pPr eaLnBrk="1" hangingPunct="1">
              <a:lnSpc>
                <a:spcPct val="110000"/>
              </a:lnSpc>
              <a:buFont typeface="Arial" charset="0"/>
              <a:buChar char="•"/>
              <a:defRPr/>
            </a:pPr>
            <a:r>
              <a:rPr lang="ja-JP" altLang="en-US" sz="2000" dirty="0" smtClean="0"/>
              <a:t>中田喜文</a:t>
            </a:r>
            <a:r>
              <a:rPr lang="en-US" altLang="ja-JP" sz="2000" dirty="0" smtClean="0"/>
              <a:t>[2002]</a:t>
            </a:r>
            <a:r>
              <a:rPr lang="ja-JP" altLang="en-US" sz="2000" dirty="0" smtClean="0"/>
              <a:t>「日本の男女賃金格差の実態」</a:t>
            </a:r>
            <a:r>
              <a:rPr lang="en-US" altLang="ja-JP" sz="2000" dirty="0" smtClean="0"/>
              <a:t>『</a:t>
            </a:r>
            <a:r>
              <a:rPr lang="ja-JP" altLang="en-US" sz="2000" dirty="0" smtClean="0"/>
              <a:t>家計経済研究</a:t>
            </a:r>
            <a:r>
              <a:rPr lang="en-US" altLang="ja-JP" sz="2000" dirty="0" smtClean="0"/>
              <a:t>』</a:t>
            </a:r>
            <a:r>
              <a:rPr lang="ja-JP" altLang="en-US" sz="2000" dirty="0" smtClean="0"/>
              <a:t>第</a:t>
            </a:r>
            <a:r>
              <a:rPr lang="en-US" altLang="ja-JP" sz="2000" dirty="0" smtClean="0"/>
              <a:t>54</a:t>
            </a:r>
            <a:r>
              <a:rPr lang="ja-JP" altLang="en-US" sz="2000" dirty="0" smtClean="0"/>
              <a:t>号，家計経済研究所。</a:t>
            </a:r>
          </a:p>
          <a:p>
            <a:pPr eaLnBrk="1" hangingPunct="1">
              <a:lnSpc>
                <a:spcPct val="110000"/>
              </a:lnSpc>
              <a:buFont typeface="Arial" charset="0"/>
              <a:buChar char="•"/>
              <a:defRPr/>
            </a:pPr>
            <a:r>
              <a:rPr lang="ja-JP" altLang="en-US" sz="2000" dirty="0" smtClean="0"/>
              <a:t>日本経営者団体連盟</a:t>
            </a:r>
            <a:r>
              <a:rPr lang="en-US" altLang="ja-JP" sz="2000" dirty="0" smtClean="0"/>
              <a:t>[1995]『</a:t>
            </a:r>
            <a:r>
              <a:rPr lang="ja-JP" altLang="en-US" sz="2000" dirty="0" smtClean="0"/>
              <a:t>新時代の「日本的経営」</a:t>
            </a:r>
            <a:r>
              <a:rPr lang="en-US" altLang="ja-JP" sz="2000" dirty="0" smtClean="0"/>
              <a:t>』</a:t>
            </a:r>
            <a:r>
              <a:rPr lang="ja-JP" altLang="en-US" sz="2000" dirty="0" err="1" smtClean="0"/>
              <a:t>。</a:t>
            </a:r>
            <a:endParaRPr lang="ja-JP" altLang="en-US" sz="2000" dirty="0" smtClean="0"/>
          </a:p>
          <a:p>
            <a:pPr eaLnBrk="1" hangingPunct="1">
              <a:lnSpc>
                <a:spcPct val="110000"/>
              </a:lnSpc>
              <a:buFont typeface="Arial" charset="0"/>
              <a:buChar char="•"/>
              <a:defRPr/>
            </a:pPr>
            <a:r>
              <a:rPr lang="ja-JP" altLang="en-US" sz="2000" dirty="0" smtClean="0"/>
              <a:t>野村正實</a:t>
            </a:r>
            <a:r>
              <a:rPr lang="en-US" altLang="ja-JP" sz="2000" dirty="0" smtClean="0"/>
              <a:t>[1994]『</a:t>
            </a:r>
            <a:r>
              <a:rPr lang="ja-JP" altLang="en-US" sz="2000" dirty="0" smtClean="0"/>
              <a:t>終身雇用</a:t>
            </a:r>
            <a:r>
              <a:rPr lang="en-US" altLang="ja-JP" sz="2000" dirty="0" smtClean="0"/>
              <a:t>』</a:t>
            </a:r>
            <a:r>
              <a:rPr lang="ja-JP" altLang="en-US" sz="2000" dirty="0" smtClean="0"/>
              <a:t>岩波書店。</a:t>
            </a:r>
          </a:p>
          <a:p>
            <a:pPr eaLnBrk="1" hangingPunct="1">
              <a:lnSpc>
                <a:spcPct val="110000"/>
              </a:lnSpc>
              <a:buFont typeface="Arial" charset="0"/>
              <a:buChar char="•"/>
              <a:defRPr/>
            </a:pPr>
            <a:r>
              <a:rPr lang="ja-JP" altLang="en-US" sz="2000" dirty="0" smtClean="0"/>
              <a:t>野村正實</a:t>
            </a:r>
            <a:r>
              <a:rPr lang="en-US" altLang="ja-JP" sz="2000" dirty="0" smtClean="0"/>
              <a:t>[2002]</a:t>
            </a:r>
            <a:r>
              <a:rPr lang="ja-JP" altLang="en-US" sz="2000" dirty="0" smtClean="0"/>
              <a:t>「成果主義と年功賃金」</a:t>
            </a:r>
            <a:r>
              <a:rPr lang="en-US" altLang="ja-JP" sz="2000" dirty="0" smtClean="0"/>
              <a:t>『</a:t>
            </a:r>
            <a:r>
              <a:rPr lang="ja-JP" altLang="en-US" sz="2000" dirty="0" smtClean="0"/>
              <a:t>家計経済研究</a:t>
            </a:r>
            <a:r>
              <a:rPr lang="en-US" altLang="ja-JP" sz="2000" dirty="0" smtClean="0"/>
              <a:t>』</a:t>
            </a:r>
            <a:r>
              <a:rPr lang="ja-JP" altLang="en-US" sz="2000" dirty="0" smtClean="0"/>
              <a:t>第</a:t>
            </a:r>
            <a:r>
              <a:rPr lang="en-US" altLang="ja-JP" sz="2000" dirty="0" smtClean="0"/>
              <a:t>54</a:t>
            </a:r>
            <a:r>
              <a:rPr lang="ja-JP" altLang="en-US" sz="2000" dirty="0" smtClean="0"/>
              <a:t>号，家計経済研究所。</a:t>
            </a:r>
          </a:p>
          <a:p>
            <a:pPr eaLnBrk="1" hangingPunct="1">
              <a:lnSpc>
                <a:spcPct val="110000"/>
              </a:lnSpc>
              <a:buFont typeface="Arial" charset="0"/>
              <a:buChar char="•"/>
              <a:defRPr/>
            </a:pPr>
            <a:r>
              <a:rPr lang="ja-JP" altLang="en-US" sz="2000" dirty="0" smtClean="0"/>
              <a:t>野村正實</a:t>
            </a:r>
            <a:r>
              <a:rPr lang="en-US" altLang="ja-JP" sz="2000" dirty="0" smtClean="0"/>
              <a:t>[2007]『</a:t>
            </a:r>
            <a:r>
              <a:rPr lang="ja-JP" altLang="en-US" sz="2000" dirty="0" smtClean="0"/>
              <a:t>日本的雇用慣行</a:t>
            </a:r>
            <a:r>
              <a:rPr lang="en-US" altLang="ja-JP" sz="2000" dirty="0" smtClean="0"/>
              <a:t>』</a:t>
            </a:r>
            <a:r>
              <a:rPr lang="ja-JP" altLang="en-US" sz="2000" dirty="0" smtClean="0"/>
              <a:t>ミネルヴァ書房。</a:t>
            </a:r>
          </a:p>
          <a:p>
            <a:pPr eaLnBrk="1" hangingPunct="1">
              <a:lnSpc>
                <a:spcPct val="110000"/>
              </a:lnSpc>
              <a:buFont typeface="Arial" charset="0"/>
              <a:buChar char="•"/>
              <a:defRPr/>
            </a:pPr>
            <a:r>
              <a:rPr lang="ja-JP" altLang="en-US" sz="2000" dirty="0" smtClean="0"/>
              <a:t>濱口桂一郎</a:t>
            </a:r>
            <a:r>
              <a:rPr lang="en-US" altLang="ja-JP" sz="2000" dirty="0" smtClean="0"/>
              <a:t>[2009]『</a:t>
            </a:r>
            <a:r>
              <a:rPr lang="ja-JP" altLang="en-US" sz="2000" dirty="0" smtClean="0"/>
              <a:t>新しい労働社会</a:t>
            </a:r>
            <a:r>
              <a:rPr lang="en-US" altLang="ja-JP" sz="2000" dirty="0" smtClean="0"/>
              <a:t>』</a:t>
            </a:r>
            <a:r>
              <a:rPr lang="ja-JP" altLang="en-US" sz="2000" dirty="0" smtClean="0"/>
              <a:t>岩波書店。</a:t>
            </a:r>
            <a:endParaRPr lang="en-US" altLang="ja-JP" sz="2000" dirty="0" smtClean="0"/>
          </a:p>
          <a:p>
            <a:pPr eaLnBrk="1" hangingPunct="1">
              <a:lnSpc>
                <a:spcPct val="110000"/>
              </a:lnSpc>
              <a:buFont typeface="Arial" charset="0"/>
              <a:buChar char="•"/>
              <a:defRPr/>
            </a:pPr>
            <a:r>
              <a:rPr lang="ja-JP" altLang="en-US" sz="2000" dirty="0"/>
              <a:t>濱口</a:t>
            </a:r>
            <a:r>
              <a:rPr lang="ja-JP" altLang="en-US" sz="2000" dirty="0" smtClean="0"/>
              <a:t>桂一郎</a:t>
            </a:r>
            <a:r>
              <a:rPr lang="en-US" altLang="ja-JP" sz="2000" dirty="0"/>
              <a:t>[2013</a:t>
            </a:r>
            <a:r>
              <a:rPr lang="en-US" altLang="ja-JP" sz="2000" dirty="0" smtClean="0"/>
              <a:t>]『</a:t>
            </a:r>
            <a:r>
              <a:rPr lang="ja-JP" altLang="en-US" sz="2000" dirty="0"/>
              <a:t>若者と</a:t>
            </a:r>
            <a:r>
              <a:rPr lang="ja-JP" altLang="en-US" sz="2000" dirty="0" smtClean="0"/>
              <a:t>労働</a:t>
            </a:r>
            <a:r>
              <a:rPr lang="en-US" altLang="ja-JP" sz="2000" dirty="0" smtClean="0"/>
              <a:t>』</a:t>
            </a:r>
            <a:r>
              <a:rPr lang="ja-JP" altLang="en-US" sz="2000" dirty="0" smtClean="0"/>
              <a:t>中央公論新社。</a:t>
            </a:r>
          </a:p>
          <a:p>
            <a:pPr eaLnBrk="1" hangingPunct="1">
              <a:lnSpc>
                <a:spcPct val="110000"/>
              </a:lnSpc>
              <a:buFont typeface="Arial" charset="0"/>
              <a:buChar char="•"/>
              <a:defRPr/>
            </a:pPr>
            <a:r>
              <a:rPr lang="ja-JP" altLang="en-US" sz="2000" dirty="0" smtClean="0"/>
              <a:t>宮本光晴</a:t>
            </a:r>
            <a:r>
              <a:rPr lang="en-US" altLang="ja-JP" sz="2000" dirty="0" smtClean="0"/>
              <a:t>[2004]『</a:t>
            </a:r>
            <a:r>
              <a:rPr lang="ja-JP" altLang="en-US" sz="2000" dirty="0" smtClean="0"/>
              <a:t>企業システムの経済学</a:t>
            </a:r>
            <a:r>
              <a:rPr lang="en-US" altLang="ja-JP" sz="2000" dirty="0" smtClean="0"/>
              <a:t>』</a:t>
            </a:r>
            <a:r>
              <a:rPr lang="ja-JP" altLang="en-US" sz="2000" dirty="0" smtClean="0"/>
              <a:t>新世社。</a:t>
            </a:r>
          </a:p>
          <a:p>
            <a:pPr eaLnBrk="1" hangingPunct="1">
              <a:lnSpc>
                <a:spcPct val="110000"/>
              </a:lnSpc>
              <a:buFont typeface="Arial" charset="0"/>
              <a:buChar char="•"/>
              <a:defRPr/>
            </a:pPr>
            <a:r>
              <a:rPr lang="ja-JP" altLang="en-US" sz="2000" dirty="0" smtClean="0"/>
              <a:t>幸光善</a:t>
            </a:r>
            <a:r>
              <a:rPr lang="en-US" altLang="ja-JP" sz="2000" dirty="0" smtClean="0"/>
              <a:t>[1997]『</a:t>
            </a:r>
            <a:r>
              <a:rPr lang="ja-JP" altLang="en-US" sz="2000" dirty="0" smtClean="0"/>
              <a:t>現代企業労働の研究</a:t>
            </a:r>
            <a:r>
              <a:rPr lang="en-US" altLang="ja-JP" sz="2000" dirty="0" smtClean="0"/>
              <a:t>』</a:t>
            </a:r>
            <a:r>
              <a:rPr lang="ja-JP" altLang="en-US" sz="2000" dirty="0" smtClean="0"/>
              <a:t>法律文化社。</a:t>
            </a:r>
          </a:p>
          <a:p>
            <a:pPr eaLnBrk="1" hangingPunct="1">
              <a:lnSpc>
                <a:spcPct val="110000"/>
              </a:lnSpc>
              <a:buFont typeface="Arial" charset="0"/>
              <a:buChar char="•"/>
              <a:defRPr/>
            </a:pPr>
            <a:r>
              <a:rPr lang="ja-JP" altLang="en-US" sz="2000" dirty="0" smtClean="0"/>
              <a:t>湯浅誠・金子勝</a:t>
            </a:r>
            <a:r>
              <a:rPr lang="en-US" altLang="ja-JP" sz="2000" dirty="0" smtClean="0"/>
              <a:t>[2009]『</a:t>
            </a:r>
            <a:r>
              <a:rPr lang="ja-JP" altLang="en-US" sz="2000" dirty="0" smtClean="0"/>
              <a:t>湯浅誠が語る現代の貧困</a:t>
            </a:r>
            <a:r>
              <a:rPr lang="en-US" altLang="ja-JP" sz="2000" dirty="0" smtClean="0"/>
              <a:t>』</a:t>
            </a:r>
            <a:r>
              <a:rPr lang="ja-JP" altLang="en-US" sz="2000" dirty="0" smtClean="0"/>
              <a:t>新泉社。</a:t>
            </a:r>
          </a:p>
          <a:p>
            <a:pPr eaLnBrk="1" hangingPunct="1">
              <a:lnSpc>
                <a:spcPct val="110000"/>
              </a:lnSpc>
              <a:buFont typeface="Arial" charset="0"/>
              <a:buChar char="•"/>
              <a:defRPr/>
            </a:pPr>
            <a:r>
              <a:rPr lang="en-US" altLang="ja-JP" sz="2000" dirty="0" smtClean="0"/>
              <a:t>S</a:t>
            </a:r>
            <a:r>
              <a:rPr lang="ja-JP" altLang="en-US" sz="2000" dirty="0" smtClean="0"/>
              <a:t>・</a:t>
            </a:r>
            <a:r>
              <a:rPr lang="en-US" altLang="ja-JP" sz="2000" dirty="0" smtClean="0"/>
              <a:t>M</a:t>
            </a:r>
            <a:r>
              <a:rPr lang="ja-JP" altLang="en-US" sz="2000" dirty="0" smtClean="0"/>
              <a:t>・ジャコービィ</a:t>
            </a:r>
            <a:r>
              <a:rPr lang="en-US" altLang="ja-JP" sz="2000" dirty="0" smtClean="0"/>
              <a:t>[1985=1989]</a:t>
            </a:r>
            <a:r>
              <a:rPr lang="ja-JP" altLang="en-US" sz="2000" dirty="0" smtClean="0"/>
              <a:t>（荒又重雄ほか訳）</a:t>
            </a:r>
            <a:r>
              <a:rPr lang="en-US" altLang="ja-JP" sz="2000" dirty="0" smtClean="0"/>
              <a:t>『</a:t>
            </a:r>
            <a:r>
              <a:rPr lang="ja-JP" altLang="en-US" sz="2000" dirty="0" smtClean="0"/>
              <a:t>雇用官僚制</a:t>
            </a:r>
            <a:r>
              <a:rPr lang="en-US" altLang="ja-JP" sz="2000" dirty="0" smtClean="0"/>
              <a:t>』</a:t>
            </a:r>
            <a:r>
              <a:rPr lang="ja-JP" altLang="en-US" sz="2000" dirty="0" smtClean="0"/>
              <a:t>北海道大学図書刊行会。</a:t>
            </a:r>
          </a:p>
          <a:p>
            <a:pPr eaLnBrk="1" hangingPunct="1">
              <a:lnSpc>
                <a:spcPct val="80000"/>
              </a:lnSpc>
              <a:buFont typeface="Arial" charset="0"/>
              <a:buChar char="•"/>
              <a:defRPr/>
            </a:pPr>
            <a:endParaRPr lang="ja-JP" altLang="en-US" sz="2000" dirty="0" smtClean="0"/>
          </a:p>
        </p:txBody>
      </p:sp>
      <p:sp>
        <p:nvSpPr>
          <p:cNvPr id="11264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FB21DCF-F3B9-42AF-9DE2-02952233E6F2}" type="slidenum">
              <a:rPr kumimoji="0" lang="en-US" altLang="ja-JP" smtClean="0"/>
              <a:pPr eaLnBrk="1" hangingPunct="1"/>
              <a:t>96</a:t>
            </a:fld>
            <a:endParaRPr kumimoji="0" lang="en-US" altLang="ja-JP" smtClean="0"/>
          </a:p>
        </p:txBody>
      </p:sp>
    </p:spTree>
    <p:extLst>
      <p:ext uri="{BB962C8B-B14F-4D97-AF65-F5344CB8AC3E}">
        <p14:creationId xmlns:p14="http://schemas.microsoft.com/office/powerpoint/2010/main" val="3134583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企業論">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2016企業論</Template>
  <TotalTime>2015</TotalTime>
  <Words>9223</Words>
  <Application>Microsoft Office PowerPoint</Application>
  <PresentationFormat>画面に合わせる (4:3)</PresentationFormat>
  <Paragraphs>1015</Paragraphs>
  <Slides>96</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96</vt:i4>
      </vt:variant>
    </vt:vector>
  </HeadingPairs>
  <TitlesOfParts>
    <vt:vector size="104" baseType="lpstr">
      <vt:lpstr>Arial</vt:lpstr>
      <vt:lpstr>ＭＳ Ｐゴシック</vt:lpstr>
      <vt:lpstr>Calibri</vt:lpstr>
      <vt:lpstr>Wingdings 3</vt:lpstr>
      <vt:lpstr>Wingdings</vt:lpstr>
      <vt:lpstr>ＭＳ 明朝</vt:lpstr>
      <vt:lpstr>明朝</vt:lpstr>
      <vt:lpstr>2016企業論</vt:lpstr>
      <vt:lpstr>４　日本企業の雇用システム</vt:lpstr>
      <vt:lpstr>システムとしての日本的経営</vt:lpstr>
      <vt:lpstr>本章の構成</vt:lpstr>
      <vt:lpstr>4-1　年功序列の問題性</vt:lpstr>
      <vt:lpstr>日本的経営「３種の神器」論</vt:lpstr>
      <vt:lpstr>年功序列とは</vt:lpstr>
      <vt:lpstr>基礎知識：賃金形態の分類基準</vt:lpstr>
      <vt:lpstr>賃金形態：何に対して払うのか（１）</vt:lpstr>
      <vt:lpstr>賃金形態：何に対して払うのか（２）</vt:lpstr>
      <vt:lpstr>賃金形態：何に対して払うのか（３）</vt:lpstr>
      <vt:lpstr>日本の賃金形態：何に支払っているのか</vt:lpstr>
      <vt:lpstr>4-2　生活給としての電産型賃金と，職務給導入の挫折</vt:lpstr>
      <vt:lpstr>4-2-1　 「査定とジェンダー・バイアスを伴った生活給」 としての年功賃金　</vt:lpstr>
      <vt:lpstr>「査定とジェンダー・バイアスを伴った生活給」説の概要（１）</vt:lpstr>
      <vt:lpstr>「査定とジェンダー・バイアスを伴った生活給」説の概要（２）</vt:lpstr>
      <vt:lpstr>日本における生活給規範の確立：電産型賃金</vt:lpstr>
      <vt:lpstr>電産型賃金体系</vt:lpstr>
      <vt:lpstr>電産型賃金の生活給規範における独自のバイアス</vt:lpstr>
      <vt:lpstr>生活給の変質と規範としての残存</vt:lpstr>
      <vt:lpstr>4-2-2　 職務給のしくみと，その導入の挫折</vt:lpstr>
      <vt:lpstr>職務給とは何か</vt:lpstr>
      <vt:lpstr>職務給の性格とバリエーション</vt:lpstr>
      <vt:lpstr>アメリカの単一レート職務給における査定排除</vt:lpstr>
      <vt:lpstr>アメリカの範囲レート職務給における査定</vt:lpstr>
      <vt:lpstr>日本における職務給導入の試みと挫折</vt:lpstr>
      <vt:lpstr>4-3　能力主義管理と職能資格制度</vt:lpstr>
      <vt:lpstr>4-3-1　 能力主義管理と職能資格制度のしくみ</vt:lpstr>
      <vt:lpstr>能力主義管理の謎（１）</vt:lpstr>
      <vt:lpstr>能力主義管理の謎（２）</vt:lpstr>
      <vt:lpstr>職能資格制度による能力主義管理</vt:lpstr>
      <vt:lpstr>職能資格制度における昇給・昇格・昇進（１）</vt:lpstr>
      <vt:lpstr>職能資格制度における昇給・昇格・昇進（２）</vt:lpstr>
      <vt:lpstr>職能資格制度における昇給・昇格・昇進（３）</vt:lpstr>
      <vt:lpstr>職能資格制度の実際</vt:lpstr>
      <vt:lpstr>能力主義管理における査定の特徴（１）（遠藤[1999]）</vt:lpstr>
      <vt:lpstr>能力主義管理における査定の特徴（２） （遠藤[1999]）</vt:lpstr>
      <vt:lpstr>能力主義管理のもとでの「能力」とは？</vt:lpstr>
      <vt:lpstr>能力主義管理の柔軟性（flexibility）への評価</vt:lpstr>
      <vt:lpstr>年功＋能力評価によるホワイトカラーの昇進競争</vt:lpstr>
      <vt:lpstr>4-3-2　 能力主義管理の年功的運用</vt:lpstr>
      <vt:lpstr>職能資格制度の年功的運用</vt:lpstr>
      <vt:lpstr>職能資格制度の年功的運用の二つのあらわれ方</vt:lpstr>
      <vt:lpstr>年功的運用の意味するもの</vt:lpstr>
      <vt:lpstr>職能資格制度の年功的運用における労働と賃金の関係（１）</vt:lpstr>
      <vt:lpstr>職能資格制度の年功的運用における労働と賃金の関係（２）</vt:lpstr>
      <vt:lpstr>能力主義管理の年功的運用における協力の組織化＝組織コミットメントの引き出し（１）</vt:lpstr>
      <vt:lpstr>能力主義管理の年功的運用における協力の組織化＝組織コミットメントの引き出し（２）</vt:lpstr>
      <vt:lpstr>能力主義管理の年功的運用の成果は何だったか（１）</vt:lpstr>
      <vt:lpstr>能力主義管理の年功的運用の成果は何だったか（２）</vt:lpstr>
      <vt:lpstr>4-3-3　 女性と非正規の排除という補完要因：身分とメンバーシップによる雇用</vt:lpstr>
      <vt:lpstr>女性の相対的低賃金による補完(1)</vt:lpstr>
      <vt:lpstr>女性の相対的低賃金による補完(2)</vt:lpstr>
      <vt:lpstr>女性の相対的低賃金の理由</vt:lpstr>
      <vt:lpstr>長期雇用対象外とされてきた女性（１）</vt:lpstr>
      <vt:lpstr>長期雇用対象外とされてきた女性（２）</vt:lpstr>
      <vt:lpstr>男子正社員と女性の処遇の補完性</vt:lpstr>
      <vt:lpstr>男子正社員の処遇と女子・非正規従業員の処遇（1980年代まで）</vt:lpstr>
      <vt:lpstr>身分とメンバーシップによる雇用（池田[1997]，野村[2007]，濱口[2009]を参考に再構成）</vt:lpstr>
      <vt:lpstr>TCEによる説明の不十分性</vt:lpstr>
      <vt:lpstr>4-4　能力主義管理の年功的運用の行き詰まり</vt:lpstr>
      <vt:lpstr>能力主義管理の年功的運用の行き詰まりの原因</vt:lpstr>
      <vt:lpstr>1990年代の企業成長停滞による年功的運用の動揺：</vt:lpstr>
      <vt:lpstr>日経連「新・日本的経営」論(１９９５年)</vt:lpstr>
      <vt:lpstr>対処（１）成果主義導入</vt:lpstr>
      <vt:lpstr>対処（２）非正規雇用の増大</vt:lpstr>
      <vt:lpstr>対処（２）非正規雇用の増大</vt:lpstr>
      <vt:lpstr>対処（２）非正規雇用の増大</vt:lpstr>
      <vt:lpstr>正規・非正規格差とジェンダー格差</vt:lpstr>
      <vt:lpstr>世界金融危機以後の日本の貧困</vt:lpstr>
      <vt:lpstr>正社員の領域での逸脱現象：ブラック企業</vt:lpstr>
      <vt:lpstr>男子正社員の処遇と女子・非正規従業員の処遇（1990年代後半以降） </vt:lpstr>
      <vt:lpstr>4-5　成果主義管理（職務の成果給）：改革の試みとその問題点</vt:lpstr>
      <vt:lpstr>企業のパフォーマンスと賃金管理</vt:lpstr>
      <vt:lpstr>成果主義賃金：安易な道の誘惑と洗練された道のパラドックス</vt:lpstr>
      <vt:lpstr>初期の本格的成果主義：富士通の教訓</vt:lpstr>
      <vt:lpstr>富士通の成果主義賃金の主要な制度（１）</vt:lpstr>
      <vt:lpstr>富士通の成果主義賃金の主要な制度（2）</vt:lpstr>
      <vt:lpstr>富士通人事部の勤務経験者による批判（城[2004]）（１）</vt:lpstr>
      <vt:lpstr>富士通人事部の勤務経験者による批判（城[2004]）（２）</vt:lpstr>
      <vt:lpstr>目標管理制度による成果主義を機能させることの困難（城[2005]）</vt:lpstr>
      <vt:lpstr>「職務給＋職務の成果給」成功の社内的条件（城[2005]を参考に）</vt:lpstr>
      <vt:lpstr>問題の再発見：本当の課題は職務給である</vt:lpstr>
      <vt:lpstr>職務給成功の社会的条件（１）</vt:lpstr>
      <vt:lpstr>職務給成功の社会的条件（２）</vt:lpstr>
      <vt:lpstr>当面の漸進的改革策</vt:lpstr>
      <vt:lpstr>現状：「新・日本的経営」の曲折</vt:lpstr>
      <vt:lpstr>今後の展望：（１）</vt:lpstr>
      <vt:lpstr>今後の展望（２）</vt:lpstr>
      <vt:lpstr>今後の展望（３）</vt:lpstr>
      <vt:lpstr>転職市場の広がりの意味</vt:lpstr>
      <vt:lpstr>転職市場の問題点（成り行きシナリオの場合） </vt:lpstr>
      <vt:lpstr>4-6　小括</vt:lpstr>
      <vt:lpstr>能力主義管理の年功的運用に関する説明のまとめ</vt:lpstr>
      <vt:lpstr>人事制度変革に関するまとめ</vt:lpstr>
      <vt:lpstr>第４章　主要参考文献（１）</vt:lpstr>
      <vt:lpstr>第４章　主要参考文献（２）</vt:lpstr>
    </vt:vector>
  </TitlesOfParts>
  <Company>東北大学大学院経済学研究科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４　日本企業の雇用システム</dc:title>
  <dc:creator>Nozomu Kawabata</dc:creator>
  <cp:lastModifiedBy>Nozomu</cp:lastModifiedBy>
  <cp:revision>174</cp:revision>
  <cp:lastPrinted>2016-11-16T10:59:35Z</cp:lastPrinted>
  <dcterms:created xsi:type="dcterms:W3CDTF">2009-10-31T08:25:18Z</dcterms:created>
  <dcterms:modified xsi:type="dcterms:W3CDTF">2016-11-25T04:27:16Z</dcterms:modified>
</cp:coreProperties>
</file>