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2" r:id="rId1"/>
  </p:sldMasterIdLst>
  <p:notesMasterIdLst>
    <p:notesMasterId r:id="rId62"/>
  </p:notesMasterIdLst>
  <p:handoutMasterIdLst>
    <p:handoutMasterId r:id="rId63"/>
  </p:handoutMasterIdLst>
  <p:sldIdLst>
    <p:sldId id="305" r:id="rId2"/>
    <p:sldId id="361" r:id="rId3"/>
    <p:sldId id="256" r:id="rId4"/>
    <p:sldId id="389" r:id="rId5"/>
    <p:sldId id="306" r:id="rId6"/>
    <p:sldId id="307" r:id="rId7"/>
    <p:sldId id="362" r:id="rId8"/>
    <p:sldId id="312" r:id="rId9"/>
    <p:sldId id="315" r:id="rId10"/>
    <p:sldId id="390" r:id="rId11"/>
    <p:sldId id="365" r:id="rId12"/>
    <p:sldId id="317" r:id="rId13"/>
    <p:sldId id="318" r:id="rId14"/>
    <p:sldId id="316" r:id="rId15"/>
    <p:sldId id="363" r:id="rId16"/>
    <p:sldId id="364" r:id="rId17"/>
    <p:sldId id="401" r:id="rId18"/>
    <p:sldId id="320" r:id="rId19"/>
    <p:sldId id="397" r:id="rId20"/>
    <p:sldId id="403" r:id="rId21"/>
    <p:sldId id="321" r:id="rId22"/>
    <p:sldId id="325" r:id="rId23"/>
    <p:sldId id="391" r:id="rId24"/>
    <p:sldId id="400" r:id="rId25"/>
    <p:sldId id="366" r:id="rId26"/>
    <p:sldId id="324" r:id="rId27"/>
    <p:sldId id="326" r:id="rId28"/>
    <p:sldId id="354" r:id="rId29"/>
    <p:sldId id="385" r:id="rId30"/>
    <p:sldId id="398" r:id="rId31"/>
    <p:sldId id="399" r:id="rId32"/>
    <p:sldId id="330" r:id="rId33"/>
    <p:sldId id="331" r:id="rId34"/>
    <p:sldId id="387" r:id="rId35"/>
    <p:sldId id="352" r:id="rId36"/>
    <p:sldId id="327" r:id="rId37"/>
    <p:sldId id="357" r:id="rId38"/>
    <p:sldId id="392" r:id="rId39"/>
    <p:sldId id="369" r:id="rId40"/>
    <p:sldId id="341" r:id="rId41"/>
    <p:sldId id="339" r:id="rId42"/>
    <p:sldId id="360" r:id="rId43"/>
    <p:sldId id="402" r:id="rId44"/>
    <p:sldId id="368" r:id="rId45"/>
    <p:sldId id="393" r:id="rId46"/>
    <p:sldId id="370" r:id="rId47"/>
    <p:sldId id="371" r:id="rId48"/>
    <p:sldId id="395" r:id="rId49"/>
    <p:sldId id="394" r:id="rId50"/>
    <p:sldId id="373" r:id="rId51"/>
    <p:sldId id="374" r:id="rId52"/>
    <p:sldId id="388" r:id="rId53"/>
    <p:sldId id="375" r:id="rId54"/>
    <p:sldId id="377" r:id="rId55"/>
    <p:sldId id="380" r:id="rId56"/>
    <p:sldId id="379" r:id="rId57"/>
    <p:sldId id="378" r:id="rId58"/>
    <p:sldId id="396" r:id="rId59"/>
    <p:sldId id="309" r:id="rId60"/>
    <p:sldId id="359" r:id="rId61"/>
  </p:sldIdLst>
  <p:sldSz cx="9144000" cy="6858000" type="screen4x3"/>
  <p:notesSz cx="6784975" cy="99298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9" autoAdjust="0"/>
    <p:restoredTop sz="94641" autoAdjust="0"/>
  </p:normalViewPr>
  <p:slideViewPr>
    <p:cSldViewPr>
      <p:cViewPr varScale="1">
        <p:scale>
          <a:sx n="104" d="100"/>
          <a:sy n="104" d="100"/>
        </p:scale>
        <p:origin x="-144" y="-96"/>
      </p:cViewPr>
      <p:guideLst>
        <p:guide orient="horz" pos="2160"/>
        <p:guide pos="2880"/>
      </p:guideLst>
    </p:cSldViewPr>
  </p:slideViewPr>
  <p:outlineViewPr>
    <p:cViewPr>
      <p:scale>
        <a:sx n="33" d="100"/>
        <a:sy n="33" d="100"/>
      </p:scale>
      <p:origin x="0" y="460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69635" name="Rectangle 3"/>
          <p:cNvSpPr>
            <a:spLocks noGrp="1" noChangeArrowheads="1"/>
          </p:cNvSpPr>
          <p:nvPr>
            <p:ph type="dt" sz="quarter" idx="1"/>
          </p:nvPr>
        </p:nvSpPr>
        <p:spPr bwMode="auto">
          <a:xfrm>
            <a:off x="3843338"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69636" name="Rectangle 4"/>
          <p:cNvSpPr>
            <a:spLocks noGrp="1" noChangeArrowheads="1"/>
          </p:cNvSpPr>
          <p:nvPr>
            <p:ph type="ftr" sz="quarter" idx="2"/>
          </p:nvPr>
        </p:nvSpPr>
        <p:spPr bwMode="auto">
          <a:xfrm>
            <a:off x="0"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69637" name="Rectangle 5"/>
          <p:cNvSpPr>
            <a:spLocks noGrp="1" noChangeArrowheads="1"/>
          </p:cNvSpPr>
          <p:nvPr>
            <p:ph type="sldNum" sz="quarter" idx="3"/>
          </p:nvPr>
        </p:nvSpPr>
        <p:spPr bwMode="auto">
          <a:xfrm>
            <a:off x="3843338"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15BAE69-D89D-4B87-8BDF-F576755734BE}" type="slidenum">
              <a:rPr lang="en-US" altLang="ja-JP"/>
              <a:pPr>
                <a:defRPr/>
              </a:pPr>
              <a:t>‹#›</a:t>
            </a:fld>
            <a:endParaRPr lang="en-US" altLang="ja-JP"/>
          </a:p>
        </p:txBody>
      </p:sp>
    </p:spTree>
    <p:extLst>
      <p:ext uri="{BB962C8B-B14F-4D97-AF65-F5344CB8AC3E}">
        <p14:creationId xmlns:p14="http://schemas.microsoft.com/office/powerpoint/2010/main" val="2338290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84995" name="Rectangle 3"/>
          <p:cNvSpPr>
            <a:spLocks noGrp="1" noChangeArrowheads="1"/>
          </p:cNvSpPr>
          <p:nvPr>
            <p:ph type="dt" idx="1"/>
          </p:nvPr>
        </p:nvSpPr>
        <p:spPr bwMode="auto">
          <a:xfrm>
            <a:off x="3843338"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75780" name="Rectangle 4"/>
          <p:cNvSpPr>
            <a:spLocks noGrp="1" noRot="1" noChangeAspect="1" noChangeArrowheads="1" noTextEdit="1"/>
          </p:cNvSpPr>
          <p:nvPr>
            <p:ph type="sldImg" idx="2"/>
          </p:nvPr>
        </p:nvSpPr>
        <p:spPr bwMode="auto">
          <a:xfrm>
            <a:off x="909638"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677863" y="4716463"/>
            <a:ext cx="5429250"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84998" name="Rectangle 6"/>
          <p:cNvSpPr>
            <a:spLocks noGrp="1" noChangeArrowheads="1"/>
          </p:cNvSpPr>
          <p:nvPr>
            <p:ph type="ftr" sz="quarter" idx="4"/>
          </p:nvPr>
        </p:nvSpPr>
        <p:spPr bwMode="auto">
          <a:xfrm>
            <a:off x="0"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84999" name="Rectangle 7"/>
          <p:cNvSpPr>
            <a:spLocks noGrp="1" noChangeArrowheads="1"/>
          </p:cNvSpPr>
          <p:nvPr>
            <p:ph type="sldNum" sz="quarter" idx="5"/>
          </p:nvPr>
        </p:nvSpPr>
        <p:spPr bwMode="auto">
          <a:xfrm>
            <a:off x="3843338"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03BF42-2378-480F-8C7C-F9E8BF07FFB9}" type="slidenum">
              <a:rPr lang="en-US" altLang="ja-JP"/>
              <a:pPr>
                <a:defRPr/>
              </a:pPr>
              <a:t>‹#›</a:t>
            </a:fld>
            <a:endParaRPr lang="en-US" altLang="ja-JP"/>
          </a:p>
        </p:txBody>
      </p:sp>
    </p:spTree>
    <p:extLst>
      <p:ext uri="{BB962C8B-B14F-4D97-AF65-F5344CB8AC3E}">
        <p14:creationId xmlns:p14="http://schemas.microsoft.com/office/powerpoint/2010/main" val="3869484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56550" y="6356350"/>
            <a:ext cx="730250" cy="365125"/>
          </a:xfrm>
          <a:prstGeom prst="rect">
            <a:avLst/>
          </a:prstGeom>
        </p:spPr>
        <p:txBody>
          <a:bodyPr/>
          <a:lstStyle>
            <a:lvl1pPr>
              <a:defRPr smtClean="0"/>
            </a:lvl1pPr>
          </a:lstStyle>
          <a:p>
            <a:pPr>
              <a:defRPr/>
            </a:pPr>
            <a:fld id="{33315490-F15D-4839-9D76-87BC5AEFA11B}" type="slidenum">
              <a:rPr lang="en-US" altLang="ja-JP" smtClean="0"/>
              <a:pPr>
                <a:defRPr/>
              </a:pPr>
              <a:t>‹#›</a:t>
            </a:fld>
            <a:endParaRPr lang="en-US" altLang="ja-JP"/>
          </a:p>
        </p:txBody>
      </p:sp>
    </p:spTree>
    <p:extLst>
      <p:ext uri="{BB962C8B-B14F-4D97-AF65-F5344CB8AC3E}">
        <p14:creationId xmlns:p14="http://schemas.microsoft.com/office/powerpoint/2010/main" val="2519254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9B194AF4-2C58-45FD-8433-C2644865A3C6}" type="slidenum">
              <a:rPr lang="en-US" altLang="ja-JP" smtClean="0"/>
              <a:pPr>
                <a:defRPr/>
              </a:pPr>
              <a:t>‹#›</a:t>
            </a:fld>
            <a:endParaRPr lang="en-US" altLang="ja-JP"/>
          </a:p>
        </p:txBody>
      </p:sp>
    </p:spTree>
    <p:extLst>
      <p:ext uri="{BB962C8B-B14F-4D97-AF65-F5344CB8AC3E}">
        <p14:creationId xmlns:p14="http://schemas.microsoft.com/office/powerpoint/2010/main" val="33313590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E4E51F55-D444-4DCD-98B5-0435E308BEC6}" type="slidenum">
              <a:rPr lang="en-US" altLang="ja-JP" smtClean="0"/>
              <a:pPr>
                <a:defRPr/>
              </a:pPr>
              <a:t>‹#›</a:t>
            </a:fld>
            <a:endParaRPr lang="en-US" altLang="ja-JP"/>
          </a:p>
        </p:txBody>
      </p:sp>
    </p:spTree>
    <p:extLst>
      <p:ext uri="{BB962C8B-B14F-4D97-AF65-F5344CB8AC3E}">
        <p14:creationId xmlns:p14="http://schemas.microsoft.com/office/powerpoint/2010/main" val="382839345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332656"/>
            <a:ext cx="8243887" cy="1008112"/>
          </a:xfrm>
          <a:prstGeom prst="rect">
            <a:avLst/>
          </a:prstGeom>
        </p:spPr>
        <p:txBody>
          <a:bodyPr/>
          <a:lstStyle/>
          <a:p>
            <a:r>
              <a:rPr lang="ja-JP" altLang="en-US" smtClean="0"/>
              <a:t>マスター タイトルの書式設定</a:t>
            </a:r>
            <a:endParaRPr lang="ja-JP" altLang="en-US" dirty="0"/>
          </a:p>
        </p:txBody>
      </p:sp>
      <p:sp>
        <p:nvSpPr>
          <p:cNvPr id="3" name="テキスト プレースホルダ 2"/>
          <p:cNvSpPr>
            <a:spLocks noGrp="1"/>
          </p:cNvSpPr>
          <p:nvPr>
            <p:ph type="body" sz="half" idx="1"/>
          </p:nvPr>
        </p:nvSpPr>
        <p:spPr>
          <a:xfrm>
            <a:off x="457200" y="1412875"/>
            <a:ext cx="4038600" cy="467995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412875"/>
            <a:ext cx="4038600" cy="22637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829050"/>
            <a:ext cx="4038600" cy="22637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smtClean="0"/>
            </a:lvl1pPr>
          </a:lstStyle>
          <a:p>
            <a:pPr>
              <a:defRPr/>
            </a:pPr>
            <a:fld id="{F3992D33-135E-47F6-B017-74F4FEA2B552}" type="datetime1">
              <a:rPr lang="ja-JP" altLang="en-US" smtClean="0"/>
              <a:pPr>
                <a:defRPr/>
              </a:pPr>
              <a:t>2016/9/23</a:t>
            </a:fld>
            <a:endParaRPr lang="en-US" altLang="ja-JP" dirty="0"/>
          </a:p>
        </p:txBody>
      </p:sp>
      <p:sp>
        <p:nvSpPr>
          <p:cNvPr id="7"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6553200" y="6248400"/>
            <a:ext cx="2133600" cy="457200"/>
          </a:xfrm>
          <a:prstGeom prst="rect">
            <a:avLst/>
          </a:prstGeom>
        </p:spPr>
        <p:txBody>
          <a:bodyPr/>
          <a:lstStyle>
            <a:lvl1pPr>
              <a:defRPr smtClean="0"/>
            </a:lvl1pPr>
          </a:lstStyle>
          <a:p>
            <a:pPr>
              <a:defRPr/>
            </a:pPr>
            <a:fld id="{AA424BF8-FEEA-49E8-B2C2-002B902AED18}" type="slidenum">
              <a:rPr lang="en-US" altLang="ja-JP" smtClean="0"/>
              <a:pPr>
                <a:defRPr/>
              </a:pPr>
              <a:t>‹#›</a:t>
            </a:fld>
            <a:endParaRPr lang="en-US" altLang="ja-JP" dirty="0"/>
          </a:p>
        </p:txBody>
      </p:sp>
    </p:spTree>
    <p:extLst>
      <p:ext uri="{BB962C8B-B14F-4D97-AF65-F5344CB8AC3E}">
        <p14:creationId xmlns:p14="http://schemas.microsoft.com/office/powerpoint/2010/main" val="266623631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24800" y="6356350"/>
            <a:ext cx="762000" cy="365125"/>
          </a:xfrm>
          <a:prstGeom prst="rect">
            <a:avLst/>
          </a:prstGeom>
        </p:spPr>
        <p:txBody>
          <a:bodyPr/>
          <a:lstStyle>
            <a:lvl1pPr algn="r">
              <a:defRPr smtClean="0"/>
            </a:lvl1pPr>
          </a:lstStyle>
          <a:p>
            <a:pPr>
              <a:defRPr/>
            </a:pPr>
            <a:fld id="{8FF19316-D393-4643-804C-1F06333C0147}" type="slidenum">
              <a:rPr lang="en-US" altLang="ja-JP" smtClean="0"/>
              <a:pPr>
                <a:defRPr/>
              </a:pPr>
              <a:t>‹#›</a:t>
            </a:fld>
            <a:endParaRPr lang="en-US" altLang="ja-JP"/>
          </a:p>
        </p:txBody>
      </p:sp>
    </p:spTree>
    <p:extLst>
      <p:ext uri="{BB962C8B-B14F-4D97-AF65-F5344CB8AC3E}">
        <p14:creationId xmlns:p14="http://schemas.microsoft.com/office/powerpoint/2010/main" val="174256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8714233C-AF1F-4313-95E5-0C48C9A566D9}" type="slidenum">
              <a:rPr lang="en-US" altLang="ja-JP" smtClean="0"/>
              <a:pPr>
                <a:defRPr/>
              </a:pPr>
              <a:t>‹#›</a:t>
            </a:fld>
            <a:endParaRPr lang="en-US" altLang="ja-JP"/>
          </a:p>
        </p:txBody>
      </p:sp>
    </p:spTree>
    <p:extLst>
      <p:ext uri="{BB962C8B-B14F-4D97-AF65-F5344CB8AC3E}">
        <p14:creationId xmlns:p14="http://schemas.microsoft.com/office/powerpoint/2010/main" val="3547813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7956550" y="6356350"/>
            <a:ext cx="730250" cy="365125"/>
          </a:xfrm>
          <a:prstGeom prst="rect">
            <a:avLst/>
          </a:prstGeom>
        </p:spPr>
        <p:txBody>
          <a:bodyPr/>
          <a:lstStyle>
            <a:lvl1pPr>
              <a:defRPr smtClean="0"/>
            </a:lvl1pPr>
          </a:lstStyle>
          <a:p>
            <a:pPr>
              <a:defRPr/>
            </a:pPr>
            <a:fld id="{383E9E5D-BDF0-4E50-A860-C4AEDD74E51A}" type="slidenum">
              <a:rPr lang="en-US" altLang="ja-JP" smtClean="0"/>
              <a:pPr>
                <a:defRPr/>
              </a:pPr>
              <a:t>‹#›</a:t>
            </a:fld>
            <a:endParaRPr lang="en-US" altLang="ja-JP"/>
          </a:p>
        </p:txBody>
      </p:sp>
    </p:spTree>
    <p:extLst>
      <p:ext uri="{BB962C8B-B14F-4D97-AF65-F5344CB8AC3E}">
        <p14:creationId xmlns:p14="http://schemas.microsoft.com/office/powerpoint/2010/main" val="422023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84982"/>
          </a:xfrm>
          <a:prstGeom prst="rect">
            <a:avLst/>
          </a:prstGeom>
        </p:spPr>
        <p:txBody>
          <a:bodyPr/>
          <a:lstStyle>
            <a:lvl1pPr>
              <a:defRPr/>
            </a:lvl1pPr>
          </a:lstStyle>
          <a:p>
            <a:r>
              <a:rPr lang="ja-JP" altLang="en-US" smtClean="0"/>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97DFF4A4-5A7C-4F85-AF2F-B7A47ABF5014}" type="slidenum">
              <a:rPr lang="en-US" altLang="ja-JP" smtClean="0"/>
              <a:pPr>
                <a:defRPr/>
              </a:pPr>
              <a:t>‹#›</a:t>
            </a:fld>
            <a:endParaRPr lang="en-US" altLang="ja-JP"/>
          </a:p>
        </p:txBody>
      </p:sp>
    </p:spTree>
    <p:extLst>
      <p:ext uri="{BB962C8B-B14F-4D97-AF65-F5344CB8AC3E}">
        <p14:creationId xmlns:p14="http://schemas.microsoft.com/office/powerpoint/2010/main" val="1059990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EE973CFD-1F39-440C-9146-6F8E41E2C003}" type="slidenum">
              <a:rPr lang="en-US" altLang="ja-JP" smtClean="0"/>
              <a:pPr>
                <a:defRPr/>
              </a:pPr>
              <a:t>‹#›</a:t>
            </a:fld>
            <a:endParaRPr lang="en-US" altLang="ja-JP"/>
          </a:p>
        </p:txBody>
      </p:sp>
    </p:spTree>
    <p:extLst>
      <p:ext uri="{BB962C8B-B14F-4D97-AF65-F5344CB8AC3E}">
        <p14:creationId xmlns:p14="http://schemas.microsoft.com/office/powerpoint/2010/main" val="76700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D71A3597-C614-453D-B993-1D7ACB996EEB}" type="slidenum">
              <a:rPr lang="en-US" altLang="ja-JP" smtClean="0"/>
              <a:pPr>
                <a:defRPr/>
              </a:pPr>
              <a:t>‹#›</a:t>
            </a:fld>
            <a:endParaRPr lang="en-US" altLang="ja-JP"/>
          </a:p>
        </p:txBody>
      </p:sp>
    </p:spTree>
    <p:extLst>
      <p:ext uri="{BB962C8B-B14F-4D97-AF65-F5344CB8AC3E}">
        <p14:creationId xmlns:p14="http://schemas.microsoft.com/office/powerpoint/2010/main" val="415906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3008313" cy="1080120"/>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332656"/>
            <a:ext cx="5111750" cy="57935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FB14744B-099E-4AEF-9E28-BA96FB2BAD71}" type="slidenum">
              <a:rPr lang="en-US" altLang="ja-JP" smtClean="0"/>
              <a:pPr>
                <a:defRPr/>
              </a:pPr>
              <a:t>‹#›</a:t>
            </a:fld>
            <a:endParaRPr lang="en-US" altLang="ja-JP"/>
          </a:p>
        </p:txBody>
      </p:sp>
    </p:spTree>
    <p:extLst>
      <p:ext uri="{BB962C8B-B14F-4D97-AF65-F5344CB8AC3E}">
        <p14:creationId xmlns:p14="http://schemas.microsoft.com/office/powerpoint/2010/main" val="59951169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smtClean="0"/>
            </a:lvl1pPr>
          </a:lstStyle>
          <a:p>
            <a:pPr>
              <a:defRPr/>
            </a:pPr>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6963261A-46E9-409B-AE60-F7F62F339C84}" type="slidenum">
              <a:rPr lang="en-US" altLang="ja-JP" smtClean="0"/>
              <a:pPr>
                <a:defRPr/>
              </a:pPr>
              <a:t>‹#›</a:t>
            </a:fld>
            <a:endParaRPr lang="en-US" altLang="ja-JP"/>
          </a:p>
        </p:txBody>
      </p:sp>
    </p:spTree>
    <p:extLst>
      <p:ext uri="{BB962C8B-B14F-4D97-AF65-F5344CB8AC3E}">
        <p14:creationId xmlns:p14="http://schemas.microsoft.com/office/powerpoint/2010/main" val="414650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1"/>
          <p:cNvSpPr txBox="1">
            <a:spLocks/>
          </p:cNvSpPr>
          <p:nvPr/>
        </p:nvSpPr>
        <p:spPr>
          <a:xfrm>
            <a:off x="250825" y="46038"/>
            <a:ext cx="8713788" cy="287337"/>
          </a:xfrm>
          <a:prstGeom prst="rect">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a:normAutofit/>
          </a:bodyPr>
          <a:lstStyle>
            <a:lvl1pPr algn="ctr" defTabSz="914400" rtl="0" eaLnBrk="1" latinLnBrk="0" hangingPunct="1">
              <a:spcBef>
                <a:spcPct val="0"/>
              </a:spcBef>
              <a:buNone/>
              <a:defRPr kumimoji="1" sz="1050" kern="1200">
                <a:solidFill>
                  <a:schemeClr val="tx1"/>
                </a:solidFill>
                <a:latin typeface="+mj-lt"/>
                <a:ea typeface="+mj-ea"/>
                <a:cs typeface="+mj-cs"/>
              </a:defRPr>
            </a:lvl1pPr>
          </a:lstStyle>
          <a:p>
            <a:pPr algn="r">
              <a:defRPr/>
            </a:pPr>
            <a:r>
              <a:rPr lang="ja-JP" altLang="en-US" sz="1200" dirty="0" smtClean="0">
                <a:solidFill>
                  <a:schemeClr val="bg1"/>
                </a:solidFill>
              </a:rPr>
              <a:t>企業論　</a:t>
            </a:r>
            <a:r>
              <a:rPr lang="en-US" altLang="ja-JP" sz="1200" dirty="0" smtClean="0">
                <a:solidFill>
                  <a:schemeClr val="bg1"/>
                </a:solidFill>
              </a:rPr>
              <a:t>2016</a:t>
            </a:r>
            <a:r>
              <a:rPr lang="ja-JP" altLang="en-US" dirty="0" smtClean="0"/>
              <a:t>　　　　　　　　　　　　　　　　　　　　　　　　　　　　　　　　　　　　　　　　　　　　　　　　　　　　　　　　　　　　　　　　　　　　</a:t>
            </a:r>
            <a:endParaRPr lang="ja-JP" altLang="en-US" dirty="0"/>
          </a:p>
        </p:txBody>
      </p:sp>
    </p:spTree>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 id="2147484174"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３　雇用システム</a:t>
            </a:r>
          </a:p>
        </p:txBody>
      </p:sp>
      <p:sp>
        <p:nvSpPr>
          <p:cNvPr id="14339" name="Rectangle 6"/>
          <p:cNvSpPr>
            <a:spLocks noGrp="1" noChangeArrowheads="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dirty="0" smtClean="0"/>
              <a:t>2016</a:t>
            </a:r>
            <a:r>
              <a:rPr lang="ja-JP" altLang="en-US" dirty="0" smtClean="0"/>
              <a:t>年度「企業論」</a:t>
            </a:r>
          </a:p>
          <a:p>
            <a:pPr eaLnBrk="1" hangingPunct="1"/>
            <a:r>
              <a:rPr lang="ja-JP" altLang="en-US" dirty="0" smtClean="0"/>
              <a:t>川端　望</a:t>
            </a:r>
          </a:p>
        </p:txBody>
      </p:sp>
      <p:sp>
        <p:nvSpPr>
          <p:cNvPr id="14340" name="Rectangle 18"/>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1229F41-2AB8-4367-96DF-AD768DFA7EE8}" type="slidenum">
              <a:rPr kumimoji="0" lang="en-US" altLang="ja-JP" smtClean="0"/>
              <a:pPr eaLnBrk="1" hangingPunct="1"/>
              <a:t>1</a:t>
            </a:fld>
            <a:endParaRPr kumimoji="0" lang="en-US" altLang="ja-JP"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3"/>
          <p:cNvSpPr>
            <a:spLocks noGrp="1"/>
          </p:cNvSpPr>
          <p:nvPr>
            <p:ph type="title"/>
          </p:nvPr>
        </p:nvSpPr>
        <p:spPr bwMode="auto">
          <a:xfrm>
            <a:off x="395288" y="2276475"/>
            <a:ext cx="8243887" cy="1382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89113" indent="-1789113" eaLnBrk="1" hangingPunct="1"/>
            <a:r>
              <a:rPr lang="en-US" altLang="ja-JP" smtClean="0"/>
              <a:t>3-1-2</a:t>
            </a:r>
            <a:r>
              <a:rPr lang="ja-JP" altLang="en-US" smtClean="0"/>
              <a:t>　雇用契約の束としての企業の理論</a:t>
            </a:r>
          </a:p>
        </p:txBody>
      </p:sp>
      <p:sp>
        <p:nvSpPr>
          <p:cNvPr id="23555"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23ED276-8C4C-4E9A-87F6-4E3D06F44B13}" type="slidenum">
              <a:rPr kumimoji="0" lang="en-US" altLang="ja-JP" smtClean="0"/>
              <a:pPr eaLnBrk="1" hangingPunct="1"/>
              <a:t>10</a:t>
            </a:fld>
            <a:endParaRPr kumimoji="0"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もう一段階具体的な企業の論理</a:t>
            </a:r>
          </a:p>
        </p:txBody>
      </p:sp>
      <p:sp>
        <p:nvSpPr>
          <p:cNvPr id="24579" name="Rectangle 3"/>
          <p:cNvSpPr>
            <a:spLocks noGrp="1" noChangeArrowheads="1"/>
          </p:cNvSpPr>
          <p:nvPr>
            <p:ph idx="1"/>
          </p:nvPr>
        </p:nvSpPr>
        <p:spPr bwMode="auto">
          <a:xfrm>
            <a:off x="457200" y="1412875"/>
            <a:ext cx="8229600" cy="4752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dirty="0" smtClean="0"/>
              <a:t>理論</a:t>
            </a:r>
            <a:r>
              <a:rPr lang="en-US" altLang="ja-JP" dirty="0" smtClean="0"/>
              <a:t>1</a:t>
            </a:r>
            <a:r>
              <a:rPr lang="ja-JP" altLang="en-US" dirty="0" smtClean="0"/>
              <a:t>：協業（チーム生産）を実現する契約の束としての企業</a:t>
            </a:r>
          </a:p>
          <a:p>
            <a:pPr eaLnBrk="1" hangingPunct="1"/>
            <a:r>
              <a:rPr lang="ja-JP" altLang="en-US" dirty="0" smtClean="0"/>
              <a:t>理論２：企業特殊的技能の発揮を実現するための継続的な関係を実現する契約の束としての企業</a:t>
            </a:r>
          </a:p>
        </p:txBody>
      </p:sp>
      <p:sp>
        <p:nvSpPr>
          <p:cNvPr id="2458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451DB70-65B0-402D-9418-2552C8416551}" type="slidenum">
              <a:rPr kumimoji="0" lang="en-US" altLang="ja-JP" smtClean="0"/>
              <a:pPr eaLnBrk="1" hangingPunct="1"/>
              <a:t>11</a:t>
            </a:fld>
            <a:endParaRPr kumimoji="0"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defRPr/>
            </a:pPr>
            <a:r>
              <a:rPr lang="ja-JP" altLang="en-US" dirty="0" smtClean="0"/>
              <a:t>協業（チーム生産）を実現する契約の束としての企業（１）</a:t>
            </a:r>
          </a:p>
        </p:txBody>
      </p:sp>
      <p:sp>
        <p:nvSpPr>
          <p:cNvPr id="15363" name="Rectangle 3"/>
          <p:cNvSpPr>
            <a:spLocks noGrp="1" noChangeArrowheads="1"/>
          </p:cNvSpPr>
          <p:nvPr>
            <p:ph idx="1"/>
          </p:nvPr>
        </p:nvSpPr>
        <p:spPr>
          <a:xfrm>
            <a:off x="457200" y="1557338"/>
            <a:ext cx="8435280" cy="5300662"/>
          </a:xfrm>
        </p:spPr>
        <p:txBody>
          <a:bodyPr>
            <a:normAutofit fontScale="92500" lnSpcReduction="10000"/>
          </a:bodyPr>
          <a:lstStyle/>
          <a:p>
            <a:pPr eaLnBrk="1" hangingPunct="1">
              <a:defRPr/>
            </a:pPr>
            <a:r>
              <a:rPr lang="en-US" altLang="ja-JP" dirty="0" err="1" smtClean="0"/>
              <a:t>Archian</a:t>
            </a:r>
            <a:r>
              <a:rPr lang="en-US" altLang="ja-JP" dirty="0" smtClean="0"/>
              <a:t> and </a:t>
            </a:r>
            <a:r>
              <a:rPr lang="en-US" altLang="ja-JP" dirty="0" err="1" smtClean="0"/>
              <a:t>Demsetz</a:t>
            </a:r>
            <a:r>
              <a:rPr lang="en-US" altLang="ja-JP" dirty="0" smtClean="0"/>
              <a:t>[1972]</a:t>
            </a:r>
            <a:r>
              <a:rPr lang="ja-JP" altLang="en-US" dirty="0" smtClean="0"/>
              <a:t>による定式化</a:t>
            </a:r>
          </a:p>
          <a:p>
            <a:pPr eaLnBrk="1" hangingPunct="1">
              <a:defRPr/>
            </a:pPr>
            <a:r>
              <a:rPr lang="ja-JP" altLang="en-US" dirty="0" smtClean="0"/>
              <a:t>チーム生産の問題点</a:t>
            </a:r>
          </a:p>
          <a:p>
            <a:pPr lvl="1" eaLnBrk="1" hangingPunct="1">
              <a:defRPr/>
            </a:pPr>
            <a:r>
              <a:rPr lang="ja-JP" altLang="en-US" dirty="0" smtClean="0"/>
              <a:t>生産への投入物の＿＿＿＿＿＿測定の困難→適正な対価決定の困難</a:t>
            </a:r>
          </a:p>
          <a:p>
            <a:pPr lvl="1" eaLnBrk="1" hangingPunct="1">
              <a:defRPr/>
            </a:pPr>
            <a:r>
              <a:rPr lang="ja-JP" altLang="en-US" dirty="0" smtClean="0"/>
              <a:t>投入物提供者の機会主義→怠業と生産性低迷を招く</a:t>
            </a:r>
          </a:p>
          <a:p>
            <a:pPr eaLnBrk="1" hangingPunct="1">
              <a:defRPr/>
            </a:pPr>
            <a:r>
              <a:rPr lang="ja-JP" altLang="en-US" dirty="0" smtClean="0"/>
              <a:t>解決</a:t>
            </a:r>
          </a:p>
          <a:p>
            <a:pPr lvl="1" eaLnBrk="1" hangingPunct="1">
              <a:defRPr/>
            </a:pPr>
            <a:r>
              <a:rPr lang="ja-JP" altLang="en-US" dirty="0" smtClean="0"/>
              <a:t>投入行為（労働など）を管理・監督する者の設定</a:t>
            </a:r>
          </a:p>
          <a:p>
            <a:pPr lvl="1" eaLnBrk="1" hangingPunct="1">
              <a:defRPr/>
            </a:pPr>
            <a:r>
              <a:rPr lang="ja-JP" altLang="en-US" dirty="0" smtClean="0"/>
              <a:t>管理・監督者を純利益を独占できることによって動機づける</a:t>
            </a:r>
          </a:p>
          <a:p>
            <a:pPr lvl="2" eaLnBrk="1" hangingPunct="1">
              <a:defRPr/>
            </a:pPr>
            <a:r>
              <a:rPr lang="ja-JP" altLang="en-US" sz="2200" dirty="0" smtClean="0"/>
              <a:t>各要素提供者に報酬を支払った後になお残る、残余としての純利益</a:t>
            </a:r>
          </a:p>
          <a:p>
            <a:pPr lvl="1" eaLnBrk="1" hangingPunct="1">
              <a:defRPr/>
            </a:pPr>
            <a:r>
              <a:rPr lang="ja-JP" altLang="en-US" dirty="0" smtClean="0"/>
              <a:t>メンバーの増減、変更権を与える</a:t>
            </a:r>
          </a:p>
        </p:txBody>
      </p:sp>
      <p:sp>
        <p:nvSpPr>
          <p:cNvPr id="2560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4B33902-1ACF-4C8C-8491-899DE5203D79}" type="slidenum">
              <a:rPr kumimoji="0" lang="en-US" altLang="ja-JP" smtClean="0"/>
              <a:pPr eaLnBrk="1" hangingPunct="1"/>
              <a:t>12</a:t>
            </a:fld>
            <a:endParaRPr kumimoji="0"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57200" y="260350"/>
            <a:ext cx="8229600" cy="1152525"/>
          </a:xfrm>
        </p:spPr>
        <p:txBody>
          <a:bodyPr>
            <a:normAutofit fontScale="90000"/>
          </a:bodyPr>
          <a:lstStyle/>
          <a:p>
            <a:pPr eaLnBrk="1" hangingPunct="1">
              <a:defRPr/>
            </a:pPr>
            <a:r>
              <a:rPr lang="ja-JP" altLang="en-US" dirty="0"/>
              <a:t>協業（チーム生産）を実現する契約の束としての企業（２）</a:t>
            </a:r>
          </a:p>
        </p:txBody>
      </p:sp>
      <p:sp>
        <p:nvSpPr>
          <p:cNvPr id="26627" name="Rectangle 3"/>
          <p:cNvSpPr>
            <a:spLocks noGrp="1" noChangeArrowheads="1"/>
          </p:cNvSpPr>
          <p:nvPr>
            <p:ph idx="1"/>
          </p:nvPr>
        </p:nvSpPr>
        <p:spPr bwMode="auto">
          <a:xfrm>
            <a:off x="457200" y="1600200"/>
            <a:ext cx="8362950" cy="506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古典的企業とは以下のような特徴を持つ契約構造である</a:t>
            </a:r>
          </a:p>
          <a:p>
            <a:pPr lvl="1" eaLnBrk="1" hangingPunct="1"/>
            <a:r>
              <a:rPr lang="ja-JP" altLang="en-US" smtClean="0"/>
              <a:t>投入物の結合生産</a:t>
            </a:r>
          </a:p>
          <a:p>
            <a:pPr lvl="1" eaLnBrk="1" hangingPunct="1"/>
            <a:r>
              <a:rPr lang="ja-JP" altLang="en-US" smtClean="0"/>
              <a:t>複数の投入物所有者</a:t>
            </a:r>
          </a:p>
          <a:p>
            <a:pPr lvl="1" eaLnBrk="1" hangingPunct="1"/>
            <a:r>
              <a:rPr lang="ja-JP" altLang="en-US" smtClean="0"/>
              <a:t>以下のような一人の当事者（オーナー）を持つ</a:t>
            </a:r>
          </a:p>
          <a:p>
            <a:pPr lvl="2" eaLnBrk="1" hangingPunct="1"/>
            <a:r>
              <a:rPr lang="ja-JP" altLang="en-US" smtClean="0"/>
              <a:t>投入物結合のすべての契約に関わる</a:t>
            </a:r>
          </a:p>
          <a:p>
            <a:pPr lvl="2" eaLnBrk="1" hangingPunct="1"/>
            <a:r>
              <a:rPr lang="ja-JP" altLang="en-US" smtClean="0"/>
              <a:t>すべての投入物の契約について、他の投入物所有者と独立に再交渉する権利を持つ</a:t>
            </a:r>
          </a:p>
          <a:p>
            <a:pPr lvl="2" eaLnBrk="1" hangingPunct="1"/>
            <a:r>
              <a:rPr lang="ja-JP" altLang="en-US" smtClean="0"/>
              <a:t>＿＿＿＿＿＿＿＿＿＿＿＿＿</a:t>
            </a:r>
          </a:p>
          <a:p>
            <a:pPr lvl="2" eaLnBrk="1" hangingPunct="1"/>
            <a:r>
              <a:rPr lang="ja-JP" altLang="en-US" smtClean="0"/>
              <a:t>その地位を売却する権利を持つ</a:t>
            </a:r>
          </a:p>
        </p:txBody>
      </p:sp>
      <p:sp>
        <p:nvSpPr>
          <p:cNvPr id="2662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0BA4558-889A-4EB5-B1D5-056E988F1800}" type="slidenum">
              <a:rPr kumimoji="0" lang="en-US" altLang="ja-JP" smtClean="0"/>
              <a:pPr eaLnBrk="1" hangingPunct="1"/>
              <a:t>13</a:t>
            </a:fld>
            <a:endParaRPr kumimoji="0"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404813"/>
            <a:ext cx="8243887" cy="804862"/>
          </a:xfrm>
        </p:spPr>
        <p:txBody>
          <a:bodyPr>
            <a:normAutofit fontScale="90000"/>
          </a:bodyPr>
          <a:lstStyle/>
          <a:p>
            <a:pPr eaLnBrk="1" hangingPunct="1">
              <a:defRPr/>
            </a:pPr>
            <a:r>
              <a:rPr lang="ja-JP" altLang="en-US" dirty="0" smtClean="0"/>
              <a:t>古典的企業における権限による管理</a:t>
            </a:r>
          </a:p>
        </p:txBody>
      </p:sp>
      <p:sp>
        <p:nvSpPr>
          <p:cNvPr id="2" name="Rectangle 3"/>
          <p:cNvSpPr>
            <a:spLocks noGrp="1" noChangeArrowheads="1"/>
          </p:cNvSpPr>
          <p:nvPr>
            <p:ph idx="1"/>
          </p:nvPr>
        </p:nvSpPr>
        <p:spPr>
          <a:xfrm>
            <a:off x="395288" y="1196975"/>
            <a:ext cx="8291512" cy="5472113"/>
          </a:xfrm>
        </p:spPr>
        <p:txBody>
          <a:bodyPr>
            <a:normAutofit fontScale="85000" lnSpcReduction="20000"/>
          </a:bodyPr>
          <a:lstStyle/>
          <a:p>
            <a:pPr eaLnBrk="1" hangingPunct="1">
              <a:lnSpc>
                <a:spcPct val="110000"/>
              </a:lnSpc>
              <a:defRPr/>
            </a:pPr>
            <a:r>
              <a:rPr lang="ja-JP" altLang="en-US" sz="2800" dirty="0"/>
              <a:t>雇用契約の特徴：雇用された従業員は、ある範囲において雇用者の権限に従う</a:t>
            </a:r>
          </a:p>
          <a:p>
            <a:pPr lvl="1" eaLnBrk="1" hangingPunct="1">
              <a:lnSpc>
                <a:spcPct val="110000"/>
              </a:lnSpc>
              <a:defRPr/>
            </a:pPr>
            <a:r>
              <a:rPr lang="ja-JP" altLang="en-US" sz="2500" dirty="0" smtClean="0"/>
              <a:t>形式：対等</a:t>
            </a:r>
            <a:r>
              <a:rPr lang="ja-JP" altLang="en-US" sz="2500" dirty="0"/>
              <a:t>･平等な契約である。</a:t>
            </a:r>
          </a:p>
          <a:p>
            <a:pPr lvl="1" eaLnBrk="1" hangingPunct="1">
              <a:lnSpc>
                <a:spcPct val="110000"/>
              </a:lnSpc>
              <a:defRPr/>
            </a:pPr>
            <a:r>
              <a:rPr lang="ja-JP" altLang="en-US" sz="2500" dirty="0" smtClean="0"/>
              <a:t>実質：権限</a:t>
            </a:r>
            <a:r>
              <a:rPr lang="ja-JP" altLang="en-US" sz="2500" dirty="0"/>
              <a:t>による管理を通した管理･監督によって労働者の機会主義を</a:t>
            </a:r>
            <a:r>
              <a:rPr lang="ja-JP" altLang="en-US" sz="2500" dirty="0" smtClean="0"/>
              <a:t>抑える</a:t>
            </a:r>
            <a:endParaRPr lang="ja-JP" altLang="en-US" sz="2500" dirty="0"/>
          </a:p>
          <a:p>
            <a:pPr eaLnBrk="1" hangingPunct="1">
              <a:lnSpc>
                <a:spcPct val="110000"/>
              </a:lnSpc>
              <a:defRPr/>
            </a:pPr>
            <a:r>
              <a:rPr lang="ja-JP" altLang="en-US" sz="2900" dirty="0"/>
              <a:t>参考：マルクス経済学の</a:t>
            </a:r>
            <a:r>
              <a:rPr lang="en-US" altLang="ja-JP" sz="2900" dirty="0"/>
              <a:t>｢</a:t>
            </a:r>
            <a:r>
              <a:rPr lang="ja-JP" altLang="en-US" sz="2900" dirty="0"/>
              <a:t>労働力商品論」は</a:t>
            </a:r>
            <a:r>
              <a:rPr lang="en-US" altLang="ja-JP" sz="2900" dirty="0"/>
              <a:t>｢</a:t>
            </a:r>
            <a:r>
              <a:rPr lang="ja-JP" altLang="en-US" sz="2900" dirty="0"/>
              <a:t>契約の束</a:t>
            </a:r>
            <a:r>
              <a:rPr lang="en-US" altLang="ja-JP" sz="2900" dirty="0"/>
              <a:t>｣</a:t>
            </a:r>
            <a:r>
              <a:rPr lang="ja-JP" altLang="en-US" sz="2900" dirty="0"/>
              <a:t>論と似ている</a:t>
            </a:r>
            <a:r>
              <a:rPr lang="en-US" altLang="ja-JP" sz="2900" dirty="0"/>
              <a:t>(</a:t>
            </a:r>
            <a:r>
              <a:rPr lang="ja-JP" altLang="en-US" sz="2900" dirty="0"/>
              <a:t>思想の方向は</a:t>
            </a:r>
            <a:r>
              <a:rPr lang="ja-JP" altLang="en-US" sz="2900" dirty="0" smtClean="0"/>
              <a:t>正反対</a:t>
            </a:r>
            <a:r>
              <a:rPr lang="ja-JP" altLang="en-US" sz="2900" dirty="0"/>
              <a:t>なのに</a:t>
            </a:r>
            <a:r>
              <a:rPr lang="en-US" altLang="ja-JP" sz="2900" dirty="0" smtClean="0"/>
              <a:t>)</a:t>
            </a:r>
            <a:endParaRPr lang="en-US" altLang="ja-JP" sz="2900" dirty="0"/>
          </a:p>
          <a:p>
            <a:pPr lvl="1" eaLnBrk="1" hangingPunct="1">
              <a:lnSpc>
                <a:spcPct val="110000"/>
              </a:lnSpc>
              <a:defRPr/>
            </a:pPr>
            <a:r>
              <a:rPr lang="ja-JP" altLang="en-US" dirty="0"/>
              <a:t>労働者は</a:t>
            </a:r>
            <a:r>
              <a:rPr lang="en-US" altLang="ja-JP" dirty="0"/>
              <a:t>｢</a:t>
            </a:r>
            <a:r>
              <a:rPr lang="ja-JP" altLang="en-US" dirty="0"/>
              <a:t>労働」でなく</a:t>
            </a:r>
            <a:r>
              <a:rPr lang="en-US" altLang="ja-JP" dirty="0"/>
              <a:t>｢</a:t>
            </a:r>
            <a:r>
              <a:rPr lang="ja-JP" altLang="en-US" dirty="0"/>
              <a:t>労働力</a:t>
            </a:r>
            <a:r>
              <a:rPr lang="en-US" altLang="ja-JP" dirty="0"/>
              <a:t>｣</a:t>
            </a:r>
            <a:r>
              <a:rPr lang="ja-JP" altLang="en-US" dirty="0"/>
              <a:t>を売り、対価として賃金を受け取る（対等・平等な契約）</a:t>
            </a:r>
          </a:p>
          <a:p>
            <a:pPr lvl="1" eaLnBrk="1" hangingPunct="1">
              <a:lnSpc>
                <a:spcPct val="110000"/>
              </a:lnSpc>
              <a:defRPr/>
            </a:pPr>
            <a:r>
              <a:rPr lang="ja-JP" altLang="en-US" dirty="0"/>
              <a:t>買った資本家は、自らの監督のもとで労働力を消費する＝資本家の指揮の下で労働させる。その限度は、賃金で再生産可能な程度（生存賃金</a:t>
            </a:r>
            <a:r>
              <a:rPr lang="en-US" altLang="ja-JP" dirty="0"/>
              <a:t>+</a:t>
            </a:r>
            <a:r>
              <a:rPr lang="ja-JP" altLang="en-US" dirty="0"/>
              <a:t>訓練費</a:t>
            </a:r>
            <a:r>
              <a:rPr lang="en-US" altLang="ja-JP" dirty="0"/>
              <a:t>+</a:t>
            </a:r>
            <a:r>
              <a:rPr lang="ja-JP" altLang="en-US" dirty="0"/>
              <a:t>養育費）の消耗</a:t>
            </a:r>
            <a:endParaRPr lang="en-US" altLang="ja-JP" dirty="0"/>
          </a:p>
          <a:p>
            <a:pPr lvl="1" eaLnBrk="1" hangingPunct="1">
              <a:lnSpc>
                <a:spcPct val="110000"/>
              </a:lnSpc>
              <a:defRPr/>
            </a:pPr>
            <a:r>
              <a:rPr lang="ja-JP" altLang="en-US" dirty="0"/>
              <a:t>すると労働によって、労働力価値以上の価値が生み出される（剰余価値）。これが資本家のものとなる（搾取）。</a:t>
            </a:r>
            <a:endParaRPr lang="en-US" altLang="ja-JP" dirty="0"/>
          </a:p>
          <a:p>
            <a:pPr lvl="2" eaLnBrk="1" hangingPunct="1">
              <a:lnSpc>
                <a:spcPct val="90000"/>
              </a:lnSpc>
              <a:defRPr/>
            </a:pPr>
            <a:endParaRPr lang="ja-JP" altLang="en-US" dirty="0"/>
          </a:p>
        </p:txBody>
      </p:sp>
      <p:sp>
        <p:nvSpPr>
          <p:cNvPr id="2765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1C82D99-5453-49DD-9101-6A07DB2197C6}" type="slidenum">
              <a:rPr kumimoji="0" lang="en-US" altLang="ja-JP" smtClean="0"/>
              <a:pPr eaLnBrk="1" hangingPunct="1"/>
              <a:t>14</a:t>
            </a:fld>
            <a:endParaRPr kumimoji="0"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250825" y="188913"/>
            <a:ext cx="871366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dirty="0" smtClean="0"/>
              <a:t>継続的な関係を実現する契約の束としての企業</a:t>
            </a:r>
          </a:p>
        </p:txBody>
      </p:sp>
      <p:sp>
        <p:nvSpPr>
          <p:cNvPr id="18435" name="Rectangle 3"/>
          <p:cNvSpPr>
            <a:spLocks noGrp="1" noChangeArrowheads="1"/>
          </p:cNvSpPr>
          <p:nvPr>
            <p:ph idx="1"/>
          </p:nvPr>
        </p:nvSpPr>
        <p:spPr>
          <a:xfrm>
            <a:off x="395288" y="1412875"/>
            <a:ext cx="8291512" cy="5445125"/>
          </a:xfrm>
        </p:spPr>
        <p:txBody>
          <a:bodyPr>
            <a:normAutofit lnSpcReduction="10000"/>
          </a:bodyPr>
          <a:lstStyle/>
          <a:p>
            <a:pPr eaLnBrk="1" hangingPunct="1">
              <a:defRPr/>
            </a:pPr>
            <a:r>
              <a:rPr lang="ja-JP" altLang="en-US" sz="2100" dirty="0"/>
              <a:t>企業特殊的技能は継続的雇用関係の中で形成するしかない。では誰が投資するか？</a:t>
            </a:r>
          </a:p>
          <a:p>
            <a:pPr eaLnBrk="1" hangingPunct="1">
              <a:lnSpc>
                <a:spcPct val="90000"/>
              </a:lnSpc>
              <a:defRPr/>
            </a:pPr>
            <a:r>
              <a:rPr lang="ja-JP" altLang="en-US" sz="2100" dirty="0"/>
              <a:t>雇い主のインセンティブ</a:t>
            </a:r>
          </a:p>
          <a:p>
            <a:pPr lvl="1" eaLnBrk="1" hangingPunct="1">
              <a:lnSpc>
                <a:spcPct val="90000"/>
              </a:lnSpc>
              <a:defRPr/>
            </a:pPr>
            <a:r>
              <a:rPr lang="ja-JP" altLang="en-US" sz="2000" dirty="0" smtClean="0"/>
              <a:t>企業</a:t>
            </a:r>
            <a:r>
              <a:rPr lang="ja-JP" altLang="en-US" sz="2000" dirty="0"/>
              <a:t>特殊的技能形成のために投資（雇い主負担の教育･訓練）</a:t>
            </a:r>
            <a:r>
              <a:rPr lang="ja-JP" altLang="en-US" sz="2000" dirty="0" smtClean="0"/>
              <a:t>→労働者に転職</a:t>
            </a:r>
            <a:r>
              <a:rPr lang="ja-JP" altLang="en-US" sz="2000" dirty="0"/>
              <a:t>されると費用回収できない</a:t>
            </a:r>
            <a:r>
              <a:rPr lang="ja-JP" altLang="en-US" sz="2000" dirty="0" smtClean="0"/>
              <a:t>。</a:t>
            </a:r>
            <a:endParaRPr lang="en-US" altLang="ja-JP" sz="2000" dirty="0" smtClean="0"/>
          </a:p>
          <a:p>
            <a:pPr lvl="1" eaLnBrk="1" hangingPunct="1">
              <a:lnSpc>
                <a:spcPct val="90000"/>
              </a:lnSpc>
              <a:defRPr/>
            </a:pPr>
            <a:r>
              <a:rPr lang="ja-JP" altLang="en-US" sz="2000" dirty="0" smtClean="0"/>
              <a:t>企業は労働者に高い</a:t>
            </a:r>
            <a:r>
              <a:rPr lang="ja-JP" altLang="en-US" sz="2000" dirty="0"/>
              <a:t>処遇</a:t>
            </a:r>
            <a:r>
              <a:rPr lang="ja-JP" altLang="en-US" sz="2000" dirty="0" smtClean="0"/>
              <a:t>を約束せざるを得ないかも</a:t>
            </a:r>
            <a:r>
              <a:rPr lang="ja-JP" altLang="en-US" sz="2000" dirty="0"/>
              <a:t>しれない</a:t>
            </a:r>
            <a:r>
              <a:rPr lang="ja-JP" altLang="en-US" sz="2000" dirty="0" smtClean="0"/>
              <a:t>。ただし，転職すると労働者</a:t>
            </a:r>
            <a:r>
              <a:rPr lang="ja-JP" altLang="en-US" sz="2000" dirty="0"/>
              <a:t>にとって</a:t>
            </a:r>
            <a:r>
              <a:rPr lang="ja-JP" altLang="en-US" sz="2000" dirty="0" smtClean="0"/>
              <a:t>も技能</a:t>
            </a:r>
            <a:r>
              <a:rPr lang="ja-JP" altLang="en-US" sz="2000" dirty="0"/>
              <a:t>は無価値に</a:t>
            </a:r>
            <a:r>
              <a:rPr lang="ja-JP" altLang="en-US" sz="2000" dirty="0" smtClean="0"/>
              <a:t>なることが相殺要因。</a:t>
            </a:r>
          </a:p>
          <a:p>
            <a:pPr eaLnBrk="1" hangingPunct="1">
              <a:lnSpc>
                <a:spcPct val="90000"/>
              </a:lnSpc>
              <a:defRPr/>
            </a:pPr>
            <a:r>
              <a:rPr lang="ja-JP" altLang="en-US" sz="2100" dirty="0" smtClean="0"/>
              <a:t>労働者</a:t>
            </a:r>
            <a:r>
              <a:rPr lang="ja-JP" altLang="en-US" sz="2100" dirty="0"/>
              <a:t>のインセンティブ</a:t>
            </a:r>
          </a:p>
          <a:p>
            <a:pPr lvl="1" eaLnBrk="1" hangingPunct="1">
              <a:lnSpc>
                <a:spcPct val="90000"/>
              </a:lnSpc>
              <a:defRPr/>
            </a:pPr>
            <a:r>
              <a:rPr lang="ja-JP" altLang="en-US" sz="2000" dirty="0"/>
              <a:t>企業特殊的技能形成のために自己投資</a:t>
            </a:r>
            <a:r>
              <a:rPr lang="ja-JP" altLang="en-US" sz="2000" dirty="0" smtClean="0"/>
              <a:t>→もし自分が転職</a:t>
            </a:r>
            <a:r>
              <a:rPr lang="ja-JP" altLang="en-US" sz="2000" dirty="0"/>
              <a:t>すると費用回収できない</a:t>
            </a:r>
            <a:r>
              <a:rPr lang="ja-JP" altLang="en-US" sz="2000" dirty="0" smtClean="0"/>
              <a:t>。雇い主</a:t>
            </a:r>
            <a:r>
              <a:rPr lang="ja-JP" altLang="en-US" sz="2000" dirty="0"/>
              <a:t>に労働条件切り下げのホールドアップをされる危険。</a:t>
            </a:r>
            <a:endParaRPr lang="en-US" altLang="ja-JP" sz="2000" dirty="0"/>
          </a:p>
          <a:p>
            <a:pPr marL="857250" lvl="2" indent="0" eaLnBrk="1" hangingPunct="1">
              <a:lnSpc>
                <a:spcPct val="90000"/>
              </a:lnSpc>
              <a:buFont typeface="Arial" charset="0"/>
              <a:buNone/>
              <a:defRPr/>
            </a:pPr>
            <a:r>
              <a:rPr lang="en-US" altLang="ja-JP" sz="1600" dirty="0"/>
              <a:t>※</a:t>
            </a:r>
            <a:r>
              <a:rPr lang="ja-JP" altLang="en-US" sz="1600" dirty="0"/>
              <a:t>ホールドアップ</a:t>
            </a:r>
            <a:r>
              <a:rPr lang="ja-JP" altLang="en-US" sz="1600" dirty="0" smtClean="0"/>
              <a:t>：事後的</a:t>
            </a:r>
            <a:r>
              <a:rPr lang="ja-JP" altLang="en-US" sz="1600" dirty="0"/>
              <a:t>機会</a:t>
            </a:r>
            <a:r>
              <a:rPr lang="ja-JP" altLang="en-US" sz="1600" dirty="0" smtClean="0"/>
              <a:t>主義（モラル・ハザード）の</a:t>
            </a:r>
            <a:r>
              <a:rPr lang="ja-JP" altLang="en-US" sz="1600" dirty="0"/>
              <a:t>一種。取引の一方が投資をした後で、他方がその投資の成果を渡せと迫ること。第</a:t>
            </a:r>
            <a:r>
              <a:rPr lang="en-US" altLang="ja-JP" sz="1600" dirty="0"/>
              <a:t>2</a:t>
            </a:r>
            <a:r>
              <a:rPr lang="ja-JP" altLang="en-US" sz="1600" dirty="0"/>
              <a:t>章</a:t>
            </a:r>
            <a:r>
              <a:rPr lang="ja-JP" altLang="en-US" sz="1600" dirty="0" smtClean="0"/>
              <a:t>スライド</a:t>
            </a:r>
            <a:r>
              <a:rPr lang="en-US" altLang="ja-JP" sz="1600" dirty="0" smtClean="0"/>
              <a:t>27</a:t>
            </a:r>
            <a:r>
              <a:rPr lang="ja-JP" altLang="en-US" sz="1600" dirty="0" err="1" smtClean="0"/>
              <a:t>，</a:t>
            </a:r>
            <a:r>
              <a:rPr lang="en-US" altLang="ja-JP" sz="1600" dirty="0" smtClean="0"/>
              <a:t>36</a:t>
            </a:r>
            <a:r>
              <a:rPr lang="ja-JP" altLang="en-US" sz="1600" dirty="0" smtClean="0"/>
              <a:t>の</a:t>
            </a:r>
            <a:r>
              <a:rPr lang="en-US" altLang="ja-JP" sz="1600" dirty="0"/>
              <a:t>A</a:t>
            </a:r>
            <a:r>
              <a:rPr lang="ja-JP" altLang="en-US" sz="1600" dirty="0"/>
              <a:t>社のような</a:t>
            </a:r>
            <a:r>
              <a:rPr lang="ja-JP" altLang="en-US" sz="1600" dirty="0" smtClean="0"/>
              <a:t>行為も該当。</a:t>
            </a:r>
            <a:endParaRPr lang="ja-JP" altLang="en-US" sz="1600" dirty="0"/>
          </a:p>
          <a:p>
            <a:pPr eaLnBrk="1" hangingPunct="1">
              <a:lnSpc>
                <a:spcPct val="90000"/>
              </a:lnSpc>
              <a:defRPr/>
            </a:pPr>
            <a:r>
              <a:rPr lang="ja-JP" altLang="en-US" sz="2100" dirty="0" smtClean="0"/>
              <a:t>企業特殊的技能形成への投資の条件</a:t>
            </a:r>
          </a:p>
          <a:p>
            <a:pPr lvl="1" eaLnBrk="1" hangingPunct="1">
              <a:lnSpc>
                <a:spcPct val="90000"/>
              </a:lnSpc>
              <a:defRPr/>
            </a:pPr>
            <a:r>
              <a:rPr lang="ja-JP" altLang="en-US" sz="2000" dirty="0" smtClean="0"/>
              <a:t>雇い主には投資するインセンティブがある。</a:t>
            </a:r>
            <a:r>
              <a:rPr lang="ja-JP" altLang="en-US" sz="2000" u="sng" dirty="0" smtClean="0"/>
              <a:t>企業内訓練の仕組みが必要</a:t>
            </a:r>
            <a:r>
              <a:rPr lang="ja-JP" altLang="en-US" sz="2000" dirty="0" smtClean="0"/>
              <a:t>。</a:t>
            </a:r>
          </a:p>
          <a:p>
            <a:pPr lvl="1" eaLnBrk="1" hangingPunct="1">
              <a:lnSpc>
                <a:spcPct val="90000"/>
              </a:lnSpc>
              <a:defRPr/>
            </a:pPr>
            <a:r>
              <a:rPr lang="ja-JP" altLang="en-US" sz="2000" dirty="0" smtClean="0"/>
              <a:t>労働者は、</a:t>
            </a:r>
            <a:r>
              <a:rPr lang="en-US" altLang="ja-JP" sz="2000" dirty="0" smtClean="0"/>
              <a:t>____________________________________________</a:t>
            </a:r>
            <a:r>
              <a:rPr lang="ja-JP" altLang="en-US" sz="2000" dirty="0" smtClean="0"/>
              <a:t>　　　という見込みがない限りは、投資するインセンティブがない。</a:t>
            </a:r>
          </a:p>
          <a:p>
            <a:pPr eaLnBrk="1" hangingPunct="1">
              <a:lnSpc>
                <a:spcPct val="90000"/>
              </a:lnSpc>
              <a:defRPr/>
            </a:pPr>
            <a:endParaRPr lang="en-US" altLang="ja-JP" sz="2000" dirty="0"/>
          </a:p>
        </p:txBody>
      </p:sp>
      <p:sp>
        <p:nvSpPr>
          <p:cNvPr id="2867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A3F8090-0854-4B45-97C1-AB4329C503A2}" type="slidenum">
              <a:rPr kumimoji="0" lang="en-US" altLang="ja-JP" smtClean="0"/>
              <a:pPr eaLnBrk="1" hangingPunct="1"/>
              <a:t>15</a:t>
            </a:fld>
            <a:endParaRPr kumimoji="0"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333375"/>
            <a:ext cx="7543800" cy="935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長期雇用と不完備契約</a:t>
            </a:r>
          </a:p>
        </p:txBody>
      </p:sp>
      <p:sp>
        <p:nvSpPr>
          <p:cNvPr id="29699" name="Rectangle 3"/>
          <p:cNvSpPr>
            <a:spLocks noGrp="1" noChangeArrowheads="1"/>
          </p:cNvSpPr>
          <p:nvPr>
            <p:ph idx="1"/>
          </p:nvPr>
        </p:nvSpPr>
        <p:spPr bwMode="auto">
          <a:xfrm>
            <a:off x="395288" y="1268413"/>
            <a:ext cx="8291512" cy="5256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長期雇用では不完備契約が必要となる可能性が高い</a:t>
            </a:r>
          </a:p>
          <a:p>
            <a:pPr lvl="1" eaLnBrk="1" hangingPunct="1"/>
            <a:r>
              <a:rPr lang="ja-JP" altLang="en-US" smtClean="0"/>
              <a:t>将来にわたって仕事内容や賃金を明示できない</a:t>
            </a:r>
          </a:p>
          <a:p>
            <a:pPr lvl="1" eaLnBrk="1" hangingPunct="1"/>
            <a:r>
              <a:rPr lang="ja-JP" altLang="en-US" smtClean="0"/>
              <a:t>合理的な雇用期間も明示できない</a:t>
            </a:r>
          </a:p>
          <a:p>
            <a:pPr lvl="2" eaLnBrk="1" hangingPunct="1"/>
            <a:r>
              <a:rPr lang="ja-JP" altLang="en-US" smtClean="0"/>
              <a:t>長期雇用の典型は、長期に定められた雇用でなく、＿＿＿＿＿＿＿＿＿＿＿＿＿＿＿＿＿</a:t>
            </a:r>
          </a:p>
          <a:p>
            <a:pPr eaLnBrk="1" hangingPunct="1"/>
            <a:r>
              <a:rPr lang="ja-JP" altLang="en-US" smtClean="0"/>
              <a:t>効率的に仕事を行い、機会主義を食い止め、雇い主･労働者を動機付けるしくみを、なるべく小さい＿＿＿＿＿＿で構築することが経済システムにとって望ましい</a:t>
            </a:r>
          </a:p>
        </p:txBody>
      </p:sp>
      <p:sp>
        <p:nvSpPr>
          <p:cNvPr id="2970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6084D22-6992-43B9-8B52-740CE64F7AB0}" type="slidenum">
              <a:rPr kumimoji="0" lang="en-US" altLang="ja-JP" smtClean="0"/>
              <a:pPr eaLnBrk="1" hangingPunct="1"/>
              <a:t>16</a:t>
            </a:fld>
            <a:endParaRPr kumimoji="0"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eaLnBrk="1" hangingPunct="1">
              <a:defRPr/>
            </a:pPr>
            <a:r>
              <a:rPr lang="ja-JP" altLang="en-US" dirty="0"/>
              <a:t>不完備契約としての雇用契約から生み出される事後的機会主義</a:t>
            </a:r>
          </a:p>
        </p:txBody>
      </p:sp>
      <p:sp>
        <p:nvSpPr>
          <p:cNvPr id="3" name="コンテンツ プレースホルダー 2"/>
          <p:cNvSpPr>
            <a:spLocks noGrp="1"/>
          </p:cNvSpPr>
          <p:nvPr>
            <p:ph idx="1"/>
          </p:nvPr>
        </p:nvSpPr>
        <p:spPr>
          <a:xfrm>
            <a:off x="457200" y="1773238"/>
            <a:ext cx="8229600" cy="4895850"/>
          </a:xfrm>
        </p:spPr>
        <p:txBody>
          <a:bodyPr>
            <a:normAutofit fontScale="77500" lnSpcReduction="20000"/>
          </a:bodyPr>
          <a:lstStyle/>
          <a:p>
            <a:pPr eaLnBrk="1" hangingPunct="1">
              <a:defRPr/>
            </a:pPr>
            <a:r>
              <a:rPr lang="ja-JP" altLang="en-US" dirty="0"/>
              <a:t>雇い主の権限は、雇用契約の本質ゆえに厳密に定められない。では、どのような範囲にするかが核心的問題</a:t>
            </a:r>
          </a:p>
          <a:p>
            <a:pPr lvl="1" eaLnBrk="1" hangingPunct="1">
              <a:defRPr/>
            </a:pPr>
            <a:r>
              <a:rPr lang="ja-JP" altLang="en-US" dirty="0"/>
              <a:t>雇い主から見た「正当な権限の行使」が、労働者から</a:t>
            </a:r>
            <a:r>
              <a:rPr lang="en-US" altLang="ja-JP" dirty="0"/>
              <a:t>｢</a:t>
            </a:r>
            <a:r>
              <a:rPr lang="ja-JP" altLang="en-US" dirty="0"/>
              <a:t>権限の濫用」とみなされることがしばしばある</a:t>
            </a:r>
          </a:p>
          <a:p>
            <a:pPr eaLnBrk="1" hangingPunct="1">
              <a:defRPr/>
            </a:pPr>
            <a:r>
              <a:rPr lang="ja-JP" altLang="en-US" dirty="0"/>
              <a:t>この問題は、市場によって自動的解決されることはないし、市場経済の見地から見てどちらが正しいと一義的に正当化できない</a:t>
            </a:r>
          </a:p>
          <a:p>
            <a:pPr eaLnBrk="1" hangingPunct="1">
              <a:defRPr/>
            </a:pPr>
            <a:r>
              <a:rPr lang="ja-JP" altLang="en-US" dirty="0"/>
              <a:t>参考：マルクスの絶対的剰余価値論における労資対立は市場で均衡しないことから起こる</a:t>
            </a:r>
          </a:p>
          <a:p>
            <a:pPr lvl="1" eaLnBrk="1" hangingPunct="1">
              <a:defRPr/>
            </a:pPr>
            <a:r>
              <a:rPr lang="ja-JP" altLang="en-US" dirty="0"/>
              <a:t>資本家：買った労働力を利益が出るまで使うのは正当だ</a:t>
            </a:r>
          </a:p>
          <a:p>
            <a:pPr lvl="1" eaLnBrk="1" hangingPunct="1">
              <a:defRPr/>
            </a:pPr>
            <a:r>
              <a:rPr lang="ja-JP" altLang="en-US" dirty="0"/>
              <a:t>労働者：賃金分だけしか働かないのが正当だ</a:t>
            </a:r>
          </a:p>
          <a:p>
            <a:pPr lvl="1" eaLnBrk="1" hangingPunct="1">
              <a:defRPr/>
            </a:pPr>
            <a:r>
              <a:rPr lang="ja-JP" altLang="en-US" dirty="0"/>
              <a:t>どちらもまちがっていない</a:t>
            </a:r>
            <a:r>
              <a:rPr lang="ja-JP" altLang="en-US" dirty="0" smtClean="0"/>
              <a:t>ので「標準</a:t>
            </a:r>
            <a:r>
              <a:rPr lang="ja-JP" altLang="en-US" dirty="0"/>
              <a:t>労働日をめぐる闘争」が起こる</a:t>
            </a:r>
          </a:p>
          <a:p>
            <a:pPr eaLnBrk="1" hangingPunct="1">
              <a:defRPr/>
            </a:pPr>
            <a:r>
              <a:rPr lang="ja-JP" altLang="en-US" dirty="0"/>
              <a:t>雇用取引ルール・慣行が必要</a:t>
            </a:r>
          </a:p>
          <a:p>
            <a:pPr eaLnBrk="1" hangingPunct="1">
              <a:defRPr/>
            </a:pPr>
            <a:endParaRPr lang="ja-JP" altLang="en-US" dirty="0"/>
          </a:p>
          <a:p>
            <a:pPr eaLnBrk="1" hangingPunct="1">
              <a:defRPr/>
            </a:pPr>
            <a:endParaRPr lang="ja-JP" altLang="en-US" dirty="0"/>
          </a:p>
        </p:txBody>
      </p:sp>
      <p:sp>
        <p:nvSpPr>
          <p:cNvPr id="30724"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1120FE8-2341-406C-ADC0-303CF74877F6}" type="slidenum">
              <a:rPr lang="en-US" altLang="ja-JP" smtClean="0"/>
              <a:pPr eaLnBrk="1" hangingPunct="1"/>
              <a:t>17</a:t>
            </a:fld>
            <a:endParaRPr lang="en-US" altLang="ja-JP"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57200" y="333375"/>
            <a:ext cx="7543800" cy="1008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雇用取引ルール・慣行の形成</a:t>
            </a:r>
          </a:p>
        </p:txBody>
      </p:sp>
      <p:sp>
        <p:nvSpPr>
          <p:cNvPr id="21507" name="Rectangle 3"/>
          <p:cNvSpPr>
            <a:spLocks noGrp="1" noChangeArrowheads="1"/>
          </p:cNvSpPr>
          <p:nvPr>
            <p:ph idx="1"/>
          </p:nvPr>
        </p:nvSpPr>
        <p:spPr>
          <a:xfrm>
            <a:off x="457200" y="1268761"/>
            <a:ext cx="8229600" cy="5184428"/>
          </a:xfrm>
        </p:spPr>
        <p:txBody>
          <a:bodyPr>
            <a:normAutofit/>
          </a:bodyPr>
          <a:lstStyle/>
          <a:p>
            <a:pPr eaLnBrk="1" hangingPunct="1">
              <a:defRPr/>
            </a:pPr>
            <a:r>
              <a:rPr lang="ja-JP" altLang="en-US" sz="2800" dirty="0" smtClean="0"/>
              <a:t>どのようなルール・慣行をどのようにして定めるか</a:t>
            </a:r>
          </a:p>
          <a:p>
            <a:pPr lvl="1" eaLnBrk="1" hangingPunct="1">
              <a:defRPr/>
            </a:pPr>
            <a:r>
              <a:rPr lang="ja-JP" altLang="en-US" sz="2400" dirty="0" smtClean="0"/>
              <a:t>採用、雇用期間、労働条件、指揮･監督、評価、賃金･賞与、配置転換・出向、昇格と降格、企業内福利、懲戒、退職</a:t>
            </a:r>
            <a:r>
              <a:rPr lang="en-US" altLang="ja-JP" sz="2400" dirty="0" smtClean="0"/>
              <a:t>…</a:t>
            </a:r>
          </a:p>
          <a:p>
            <a:pPr lvl="1" eaLnBrk="1" hangingPunct="1">
              <a:defRPr/>
            </a:pPr>
            <a:r>
              <a:rPr lang="ja-JP" altLang="en-US" sz="2400" dirty="0" smtClean="0"/>
              <a:t>慣行、労働契約、労働協約、就業規則、行政措置、法律</a:t>
            </a:r>
            <a:r>
              <a:rPr lang="en-US" altLang="ja-JP" sz="2400" dirty="0" smtClean="0"/>
              <a:t>….</a:t>
            </a:r>
          </a:p>
          <a:p>
            <a:pPr lvl="1" eaLnBrk="1" hangingPunct="1">
              <a:defRPr/>
            </a:pPr>
            <a:r>
              <a:rPr lang="ja-JP" altLang="en-US" sz="2400" dirty="0" smtClean="0"/>
              <a:t>個別労使交渉、団体交渉、ストライキ、選挙、法改正</a:t>
            </a:r>
            <a:r>
              <a:rPr lang="en-US" altLang="ja-JP" sz="2400" dirty="0" smtClean="0"/>
              <a:t>…</a:t>
            </a:r>
          </a:p>
          <a:p>
            <a:pPr lvl="1" eaLnBrk="1" hangingPunct="1">
              <a:defRPr/>
            </a:pPr>
            <a:r>
              <a:rPr lang="ja-JP" altLang="en-US" sz="2400" dirty="0" smtClean="0"/>
              <a:t>後に日本企業の賃金と内部昇進制についてみる（第</a:t>
            </a:r>
            <a:r>
              <a:rPr lang="en-US" altLang="ja-JP" sz="2400" dirty="0" smtClean="0"/>
              <a:t>4</a:t>
            </a:r>
            <a:r>
              <a:rPr lang="ja-JP" altLang="en-US" sz="2400" dirty="0" smtClean="0"/>
              <a:t>章）</a:t>
            </a:r>
            <a:r>
              <a:rPr lang="en-US" altLang="ja-JP" sz="2400" dirty="0" smtClean="0"/>
              <a:t>.</a:t>
            </a:r>
          </a:p>
          <a:p>
            <a:pPr eaLnBrk="1" hangingPunct="1">
              <a:defRPr/>
            </a:pPr>
            <a:r>
              <a:rPr lang="ja-JP" altLang="en-US" sz="2800" dirty="0" smtClean="0"/>
              <a:t>明示的な契約や法律になっていない慣行（暗黙のルール）も重要</a:t>
            </a:r>
          </a:p>
          <a:p>
            <a:pPr lvl="1" eaLnBrk="1" hangingPunct="1">
              <a:defRPr/>
            </a:pPr>
            <a:r>
              <a:rPr lang="ja-JP" altLang="en-US" sz="2400" dirty="0" smtClean="0"/>
              <a:t>いわゆる</a:t>
            </a:r>
            <a:r>
              <a:rPr lang="en-US" altLang="ja-JP" sz="2400" dirty="0" smtClean="0"/>
              <a:t>｢</a:t>
            </a:r>
            <a:r>
              <a:rPr lang="ja-JP" altLang="en-US" sz="2400" dirty="0" smtClean="0"/>
              <a:t>終身雇用</a:t>
            </a:r>
            <a:r>
              <a:rPr lang="en-US" altLang="ja-JP" sz="2400" dirty="0" smtClean="0"/>
              <a:t>｣</a:t>
            </a:r>
            <a:r>
              <a:rPr lang="ja-JP" altLang="en-US" sz="2400" dirty="0" smtClean="0"/>
              <a:t>は、大企業男子正社員と会社の間の暗黙のルールであり、またそれであるに過ぎない</a:t>
            </a:r>
          </a:p>
          <a:p>
            <a:pPr lvl="1" eaLnBrk="1" hangingPunct="1">
              <a:defRPr/>
            </a:pPr>
            <a:endParaRPr lang="en-US" altLang="ja-JP" sz="2400" dirty="0" smtClean="0"/>
          </a:p>
        </p:txBody>
      </p:sp>
      <p:sp>
        <p:nvSpPr>
          <p:cNvPr id="3174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76B36619-275B-493B-8C05-9108558B17E3}" type="slidenum">
              <a:rPr kumimoji="0" lang="en-US" altLang="ja-JP" smtClean="0"/>
              <a:pPr eaLnBrk="1" hangingPunct="1"/>
              <a:t>18</a:t>
            </a:fld>
            <a:endParaRPr kumimoji="0" lang="en-US" altLang="ja-JP"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404813"/>
            <a:ext cx="9036050" cy="1008062"/>
          </a:xfrm>
        </p:spPr>
        <p:txBody>
          <a:bodyPr>
            <a:normAutofit fontScale="90000"/>
          </a:bodyPr>
          <a:lstStyle/>
          <a:p>
            <a:pPr eaLnBrk="1" hangingPunct="1">
              <a:defRPr/>
            </a:pPr>
            <a:r>
              <a:rPr lang="ja-JP" altLang="en-US" dirty="0" smtClean="0"/>
              <a:t>労働組合はなぜ正当とみなされるか</a:t>
            </a:r>
            <a:r>
              <a:rPr lang="en-US" altLang="ja-JP" dirty="0" smtClean="0"/>
              <a:t>(1)</a:t>
            </a:r>
            <a:r>
              <a:rPr lang="ja-JP" altLang="en-US" dirty="0" smtClean="0"/>
              <a:t>？</a:t>
            </a:r>
          </a:p>
        </p:txBody>
      </p:sp>
      <p:sp>
        <p:nvSpPr>
          <p:cNvPr id="2" name="Rectangle 3"/>
          <p:cNvSpPr>
            <a:spLocks noGrp="1" noChangeArrowheads="1"/>
          </p:cNvSpPr>
          <p:nvPr>
            <p:ph idx="1"/>
          </p:nvPr>
        </p:nvSpPr>
        <p:spPr>
          <a:xfrm>
            <a:off x="395288" y="1341438"/>
            <a:ext cx="8640762" cy="5516562"/>
          </a:xfrm>
        </p:spPr>
        <p:txBody>
          <a:bodyPr>
            <a:normAutofit lnSpcReduction="10000"/>
          </a:bodyPr>
          <a:lstStyle/>
          <a:p>
            <a:pPr eaLnBrk="1" hangingPunct="1">
              <a:lnSpc>
                <a:spcPct val="110000"/>
              </a:lnSpc>
              <a:defRPr/>
            </a:pPr>
            <a:r>
              <a:rPr lang="ja-JP" altLang="en-US" dirty="0" smtClean="0"/>
              <a:t>労使</a:t>
            </a:r>
            <a:r>
              <a:rPr lang="ja-JP" altLang="en-US" dirty="0"/>
              <a:t>の個別交渉は雇い主が優位に立ちやすい</a:t>
            </a:r>
          </a:p>
          <a:p>
            <a:pPr lvl="1" eaLnBrk="1" hangingPunct="1">
              <a:lnSpc>
                <a:spcPct val="110000"/>
              </a:lnSpc>
              <a:defRPr/>
            </a:pPr>
            <a:r>
              <a:rPr lang="ja-JP" altLang="en-US" sz="2900" dirty="0"/>
              <a:t>＿＿＿＿＿＿＿＿脅迫</a:t>
            </a:r>
            <a:r>
              <a:rPr lang="en-US" altLang="ja-JP" sz="2900" dirty="0" err="1"/>
              <a:t>vs</a:t>
            </a:r>
            <a:r>
              <a:rPr lang="ja-JP" altLang="en-US" sz="2900" dirty="0" smtClean="0"/>
              <a:t>はたらかないぞと</a:t>
            </a:r>
            <a:r>
              <a:rPr lang="ja-JP" altLang="en-US" sz="2900" dirty="0"/>
              <a:t>いう脅迫</a:t>
            </a:r>
          </a:p>
          <a:p>
            <a:pPr lvl="1" eaLnBrk="1" hangingPunct="1">
              <a:lnSpc>
                <a:spcPct val="110000"/>
              </a:lnSpc>
              <a:defRPr/>
            </a:pPr>
            <a:r>
              <a:rPr lang="ja-JP" altLang="en-US" sz="2900" dirty="0"/>
              <a:t>個別交渉では圧倒的に雇い主が強い。</a:t>
            </a:r>
          </a:p>
          <a:p>
            <a:pPr lvl="2" eaLnBrk="1" hangingPunct="1">
              <a:lnSpc>
                <a:spcPct val="110000"/>
              </a:lnSpc>
              <a:defRPr/>
            </a:pPr>
            <a:r>
              <a:rPr lang="ja-JP" altLang="en-US" dirty="0"/>
              <a:t>雇い主：かわりの労働者を社内外で見出すコスト</a:t>
            </a:r>
          </a:p>
          <a:p>
            <a:pPr lvl="2" eaLnBrk="1" hangingPunct="1">
              <a:lnSpc>
                <a:spcPct val="110000"/>
              </a:lnSpc>
              <a:defRPr/>
            </a:pPr>
            <a:r>
              <a:rPr lang="ja-JP" altLang="en-US" dirty="0"/>
              <a:t>労働者：転職先を見つけるコスト</a:t>
            </a:r>
            <a:r>
              <a:rPr lang="ja-JP" altLang="en-US" dirty="0" smtClean="0"/>
              <a:t>。資産家でない限り，</a:t>
            </a:r>
            <a:r>
              <a:rPr lang="ja-JP" altLang="en-US" u="sng" dirty="0" smtClean="0"/>
              <a:t>仕事がないと生活が維持できない</a:t>
            </a:r>
            <a:r>
              <a:rPr lang="ja-JP" altLang="en-US" dirty="0" smtClean="0"/>
              <a:t>という困難</a:t>
            </a:r>
            <a:endParaRPr lang="ja-JP" altLang="en-US" dirty="0"/>
          </a:p>
          <a:p>
            <a:pPr lvl="1" eaLnBrk="1" hangingPunct="1">
              <a:lnSpc>
                <a:spcPct val="110000"/>
              </a:lnSpc>
              <a:defRPr/>
            </a:pPr>
            <a:r>
              <a:rPr lang="ja-JP" altLang="en-US" dirty="0" smtClean="0"/>
              <a:t>個別労働者</a:t>
            </a:r>
            <a:r>
              <a:rPr lang="ja-JP" altLang="en-US" dirty="0"/>
              <a:t>の交渉力が</a:t>
            </a:r>
            <a:r>
              <a:rPr lang="ja-JP" altLang="en-US" dirty="0" smtClean="0"/>
              <a:t>強まるのは特殊な場合</a:t>
            </a:r>
            <a:endParaRPr lang="en-US" altLang="ja-JP" dirty="0" smtClean="0"/>
          </a:p>
          <a:p>
            <a:pPr lvl="2" eaLnBrk="1" hangingPunct="1">
              <a:lnSpc>
                <a:spcPct val="110000"/>
              </a:lnSpc>
              <a:defRPr/>
            </a:pPr>
            <a:r>
              <a:rPr lang="ja-JP" altLang="en-US" dirty="0" smtClean="0"/>
              <a:t>極度に専門能力が高く、かわりの労働者が見つからない</a:t>
            </a:r>
            <a:endParaRPr lang="en-US" altLang="ja-JP" dirty="0" smtClean="0"/>
          </a:p>
          <a:p>
            <a:pPr lvl="2" eaLnBrk="1" hangingPunct="1">
              <a:lnSpc>
                <a:spcPct val="110000"/>
              </a:lnSpc>
              <a:defRPr/>
            </a:pPr>
            <a:r>
              <a:rPr lang="ja-JP" altLang="en-US" dirty="0" smtClean="0"/>
              <a:t>労働市場がひっ迫して売り手市場で、かわりの労働者が見つからない</a:t>
            </a:r>
            <a:endParaRPr lang="en-US" altLang="ja-JP" dirty="0" smtClean="0"/>
          </a:p>
        </p:txBody>
      </p:sp>
      <p:sp>
        <p:nvSpPr>
          <p:cNvPr id="3277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1B03898-5A79-4B81-9F53-152836E6E82A}" type="slidenum">
              <a:rPr kumimoji="0" lang="en-US" altLang="ja-JP" smtClean="0"/>
              <a:pPr eaLnBrk="1" hangingPunct="1"/>
              <a:t>19</a:t>
            </a:fld>
            <a:endParaRPr kumimoji="0" lang="en-US" altLang="ja-JP"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本章の構成</a:t>
            </a:r>
          </a:p>
        </p:txBody>
      </p:sp>
      <p:sp>
        <p:nvSpPr>
          <p:cNvPr id="15363"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3-1</a:t>
            </a:r>
            <a:r>
              <a:rPr lang="ja-JP" altLang="en-US" smtClean="0"/>
              <a:t>　雇用関係</a:t>
            </a:r>
          </a:p>
          <a:p>
            <a:pPr eaLnBrk="1" hangingPunct="1"/>
            <a:r>
              <a:rPr lang="en-US" altLang="ja-JP" smtClean="0"/>
              <a:t>3-2</a:t>
            </a:r>
            <a:r>
              <a:rPr lang="ja-JP" altLang="en-US" smtClean="0"/>
              <a:t>　技能形成</a:t>
            </a:r>
          </a:p>
          <a:p>
            <a:pPr eaLnBrk="1" hangingPunct="1"/>
            <a:r>
              <a:rPr lang="en-US" altLang="ja-JP" smtClean="0"/>
              <a:t>3-3</a:t>
            </a:r>
            <a:r>
              <a:rPr lang="ja-JP" altLang="en-US" smtClean="0"/>
              <a:t>　労働市場</a:t>
            </a:r>
          </a:p>
        </p:txBody>
      </p:sp>
      <p:sp>
        <p:nvSpPr>
          <p:cNvPr id="1536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0B7633C-0539-4EA4-81B1-F5C0E63D3A3C}" type="slidenum">
              <a:rPr kumimoji="0" lang="en-US" altLang="ja-JP" smtClean="0"/>
              <a:pPr eaLnBrk="1" hangingPunct="1"/>
              <a:t>2</a:t>
            </a:fld>
            <a:endParaRPr kumimoji="0" lang="en-US" altLang="ja-JP"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bwMode="auto">
          <a:xfrm>
            <a:off x="107950" y="404813"/>
            <a:ext cx="8785225"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z="3600" smtClean="0"/>
              <a:t>労働組合はなぜ正当とみなされるか</a:t>
            </a:r>
            <a:r>
              <a:rPr lang="en-US" altLang="ja-JP" sz="3600" smtClean="0"/>
              <a:t>(2)</a:t>
            </a:r>
            <a:r>
              <a:rPr lang="ja-JP" altLang="en-US" sz="3600" smtClean="0"/>
              <a:t>？</a:t>
            </a:r>
          </a:p>
        </p:txBody>
      </p:sp>
      <p:sp>
        <p:nvSpPr>
          <p:cNvPr id="3" name="コンテンツ プレースホルダー 2"/>
          <p:cNvSpPr>
            <a:spLocks noGrp="1"/>
          </p:cNvSpPr>
          <p:nvPr>
            <p:ph idx="1"/>
          </p:nvPr>
        </p:nvSpPr>
        <p:spPr/>
        <p:txBody>
          <a:bodyPr>
            <a:normAutofit fontScale="92500" lnSpcReduction="20000"/>
          </a:bodyPr>
          <a:lstStyle/>
          <a:p>
            <a:pPr>
              <a:defRPr/>
            </a:pPr>
            <a:r>
              <a:rPr lang="ja-JP" altLang="en-US" dirty="0"/>
              <a:t>労働三権（団結権･団体交渉権･争議権）による労働組合活動の正当化</a:t>
            </a:r>
          </a:p>
          <a:p>
            <a:pPr lvl="1">
              <a:defRPr/>
            </a:pPr>
            <a:r>
              <a:rPr lang="ja-JP" altLang="en-US" dirty="0"/>
              <a:t>かつて：労働組合活動は自由な取引の妨げとみなされた</a:t>
            </a:r>
          </a:p>
          <a:p>
            <a:pPr lvl="1">
              <a:defRPr/>
            </a:pPr>
            <a:r>
              <a:rPr lang="ja-JP" altLang="en-US" dirty="0"/>
              <a:t>現在の通説：雇い主対労働者</a:t>
            </a:r>
            <a:r>
              <a:rPr lang="ja-JP" altLang="en-US" u="sng" dirty="0"/>
              <a:t>集団</a:t>
            </a:r>
            <a:r>
              <a:rPr lang="ja-JP" altLang="en-US" dirty="0" smtClean="0"/>
              <a:t>で個々の労働者</a:t>
            </a:r>
            <a:r>
              <a:rPr lang="ja-JP" altLang="en-US" dirty="0"/>
              <a:t>の不利がやや補正される。</a:t>
            </a:r>
          </a:p>
          <a:p>
            <a:pPr>
              <a:defRPr/>
            </a:pPr>
            <a:r>
              <a:rPr lang="ja-JP" altLang="en-US" dirty="0"/>
              <a:t>現代社会の</a:t>
            </a:r>
            <a:r>
              <a:rPr lang="ja-JP" altLang="en-US" dirty="0" smtClean="0"/>
              <a:t>変容による労働組合の困難</a:t>
            </a:r>
            <a:endParaRPr lang="ja-JP" altLang="en-US" dirty="0"/>
          </a:p>
          <a:p>
            <a:pPr lvl="1">
              <a:defRPr/>
            </a:pPr>
            <a:r>
              <a:rPr lang="ja-JP" altLang="en-US" dirty="0"/>
              <a:t>労働組合は、労働者に等質性があるとよく機能し、ないと機能しにくい</a:t>
            </a:r>
          </a:p>
          <a:p>
            <a:pPr lvl="1">
              <a:defRPr/>
            </a:pPr>
            <a:r>
              <a:rPr lang="ja-JP" altLang="en-US" dirty="0"/>
              <a:t>専門性が高く流動性も高い労働者－長期雇用正規労働者－非正規労働者が入り混じると機能しにくい</a:t>
            </a:r>
          </a:p>
          <a:p>
            <a:pPr lvl="1">
              <a:defRPr/>
            </a:pPr>
            <a:endParaRPr lang="ja-JP" altLang="en-US" dirty="0"/>
          </a:p>
        </p:txBody>
      </p:sp>
      <p:sp>
        <p:nvSpPr>
          <p:cNvPr id="33796"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C2F6E7F-9D49-4AA8-8224-2AB70A239361}" type="slidenum">
              <a:rPr lang="en-US" altLang="ja-JP" smtClean="0"/>
              <a:pPr eaLnBrk="1" hangingPunct="1"/>
              <a:t>20</a:t>
            </a:fld>
            <a:endParaRPr lang="en-US" altLang="ja-JP"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333375"/>
            <a:ext cx="75438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協力の組織化</a:t>
            </a:r>
          </a:p>
        </p:txBody>
      </p:sp>
      <p:sp>
        <p:nvSpPr>
          <p:cNvPr id="22531" name="Rectangle 3"/>
          <p:cNvSpPr>
            <a:spLocks noGrp="1" noChangeArrowheads="1"/>
          </p:cNvSpPr>
          <p:nvPr>
            <p:ph idx="1"/>
          </p:nvPr>
        </p:nvSpPr>
        <p:spPr>
          <a:xfrm>
            <a:off x="250825" y="1196975"/>
            <a:ext cx="8642350" cy="5661025"/>
          </a:xfrm>
        </p:spPr>
        <p:txBody>
          <a:bodyPr>
            <a:normAutofit fontScale="77500" lnSpcReduction="20000"/>
          </a:bodyPr>
          <a:lstStyle/>
          <a:p>
            <a:pPr eaLnBrk="1" hangingPunct="1">
              <a:lnSpc>
                <a:spcPct val="120000"/>
              </a:lnSpc>
              <a:defRPr/>
            </a:pPr>
            <a:r>
              <a:rPr lang="ja-JP" altLang="en-US" sz="2800" dirty="0" smtClean="0"/>
              <a:t>権限とルールの一般的限界</a:t>
            </a:r>
          </a:p>
          <a:p>
            <a:pPr lvl="1" eaLnBrk="1" hangingPunct="1">
              <a:lnSpc>
                <a:spcPct val="120000"/>
              </a:lnSpc>
              <a:defRPr/>
            </a:pPr>
            <a:r>
              <a:rPr lang="ja-JP" altLang="en-US" sz="2500" dirty="0" smtClean="0"/>
              <a:t>同じルールでも、労使が協力して生産性を上げて成果を分け合い、満足度が高まることも、その逆もありうる</a:t>
            </a:r>
          </a:p>
          <a:p>
            <a:pPr lvl="1" eaLnBrk="1" hangingPunct="1">
              <a:lnSpc>
                <a:spcPct val="120000"/>
              </a:lnSpc>
              <a:defRPr/>
            </a:pPr>
            <a:r>
              <a:rPr lang="ja-JP" altLang="en-US" sz="2500" dirty="0" smtClean="0"/>
              <a:t>どうすれば機会主義を押さえて協力を組織できるか？</a:t>
            </a:r>
          </a:p>
          <a:p>
            <a:pPr eaLnBrk="1" hangingPunct="1">
              <a:lnSpc>
                <a:spcPct val="120000"/>
              </a:lnSpc>
              <a:defRPr/>
            </a:pPr>
            <a:r>
              <a:rPr lang="ja-JP" altLang="en-US" sz="2900" dirty="0" smtClean="0"/>
              <a:t>コミットメントの必要性</a:t>
            </a:r>
          </a:p>
          <a:p>
            <a:pPr lvl="1" eaLnBrk="1" hangingPunct="1">
              <a:lnSpc>
                <a:spcPct val="120000"/>
              </a:lnSpc>
              <a:defRPr/>
            </a:pPr>
            <a:r>
              <a:rPr lang="ja-JP" altLang="en-US" sz="2500" dirty="0" smtClean="0"/>
              <a:t>組織コミットメント：忠誠心、愛社精神</a:t>
            </a:r>
            <a:endParaRPr lang="en-US" altLang="ja-JP" sz="2500" dirty="0" smtClean="0"/>
          </a:p>
          <a:p>
            <a:pPr lvl="1" eaLnBrk="1" hangingPunct="1">
              <a:lnSpc>
                <a:spcPct val="120000"/>
              </a:lnSpc>
              <a:defRPr/>
            </a:pPr>
            <a:r>
              <a:rPr lang="ja-JP" altLang="en-US" sz="2500" dirty="0" smtClean="0"/>
              <a:t>職務コミットメント：職人魂、プロフェッショナリズム</a:t>
            </a:r>
          </a:p>
          <a:p>
            <a:pPr lvl="1" eaLnBrk="1" hangingPunct="1">
              <a:lnSpc>
                <a:spcPct val="120000"/>
              </a:lnSpc>
              <a:defRPr/>
            </a:pPr>
            <a:r>
              <a:rPr lang="ja-JP" altLang="en-US" sz="2500" dirty="0" smtClean="0"/>
              <a:t>一方的コミットメントが通常は期待できないので、コミットメントの交換である必要</a:t>
            </a:r>
          </a:p>
          <a:p>
            <a:pPr lvl="1" eaLnBrk="1" hangingPunct="1">
              <a:lnSpc>
                <a:spcPct val="120000"/>
              </a:lnSpc>
              <a:defRPr/>
            </a:pPr>
            <a:r>
              <a:rPr lang="ja-JP" altLang="en-US" sz="2700" dirty="0" smtClean="0"/>
              <a:t>ただし特定の関係（社会的規範による縛り、人質を取られている当等）が存在していると一方的コミットメントの期待・強制がありうる</a:t>
            </a:r>
          </a:p>
          <a:p>
            <a:pPr eaLnBrk="1" hangingPunct="1">
              <a:lnSpc>
                <a:spcPct val="120000"/>
              </a:lnSpc>
              <a:defRPr/>
            </a:pPr>
            <a:r>
              <a:rPr lang="ja-JP" altLang="en-US" sz="2900" dirty="0" smtClean="0"/>
              <a:t>一論点（今後考察）</a:t>
            </a:r>
          </a:p>
          <a:p>
            <a:pPr lvl="1" eaLnBrk="1" hangingPunct="1">
              <a:lnSpc>
                <a:spcPct val="120000"/>
              </a:lnSpc>
              <a:defRPr/>
            </a:pPr>
            <a:r>
              <a:rPr lang="ja-JP" altLang="en-US" sz="2500" dirty="0" smtClean="0"/>
              <a:t>コミットメント</a:t>
            </a:r>
            <a:r>
              <a:rPr lang="en-US" altLang="ja-JP" sz="2500" dirty="0" smtClean="0"/>
              <a:t>(commitment)</a:t>
            </a:r>
            <a:r>
              <a:rPr lang="ja-JP" altLang="en-US" sz="2500" dirty="0" smtClean="0"/>
              <a:t>と特殊的技能</a:t>
            </a:r>
            <a:r>
              <a:rPr lang="en-US" altLang="ja-JP" sz="2500" dirty="0" smtClean="0"/>
              <a:t>(specific</a:t>
            </a:r>
            <a:r>
              <a:rPr lang="ja-JP" altLang="en-US" sz="2500" dirty="0" smtClean="0"/>
              <a:t> </a:t>
            </a:r>
            <a:r>
              <a:rPr lang="en-US" altLang="ja-JP" sz="2500" dirty="0" smtClean="0"/>
              <a:t>skill)</a:t>
            </a:r>
            <a:r>
              <a:rPr lang="ja-JP" altLang="en-US" sz="2500" dirty="0" smtClean="0"/>
              <a:t>の関係。明らかに違うはずなのに、区別がつきにくくなる。「（組織のため）</a:t>
            </a:r>
            <a:r>
              <a:rPr lang="en-US" altLang="ja-JP" sz="2500" dirty="0" smtClean="0"/>
              <a:t>or</a:t>
            </a:r>
            <a:r>
              <a:rPr lang="ja-JP" altLang="en-US" sz="2500" dirty="0" smtClean="0"/>
              <a:t>（仕事に誇りを持って）</a:t>
            </a:r>
            <a:r>
              <a:rPr lang="ja-JP" altLang="en-US" sz="2500" u="sng" dirty="0" smtClean="0"/>
              <a:t>よくがんばった</a:t>
            </a:r>
            <a:r>
              <a:rPr lang="ja-JP" altLang="en-US" sz="2500" dirty="0" smtClean="0"/>
              <a:t>」からよくできたのか、「（産業や企業に特有の）</a:t>
            </a:r>
            <a:r>
              <a:rPr lang="en-US" altLang="ja-JP" sz="2500" dirty="0" smtClean="0"/>
              <a:t/>
            </a:r>
            <a:br>
              <a:rPr lang="en-US" altLang="ja-JP" sz="2500" dirty="0" smtClean="0"/>
            </a:br>
            <a:r>
              <a:rPr lang="ja-JP" altLang="en-US" sz="2500" dirty="0" smtClean="0"/>
              <a:t>＿＿＿＿＿＿＿＿＿＿＿＿＿」</a:t>
            </a:r>
            <a:r>
              <a:rPr lang="ja-JP" altLang="en-US" sz="2500" dirty="0" smtClean="0"/>
              <a:t>からよくできたのか？</a:t>
            </a:r>
          </a:p>
        </p:txBody>
      </p:sp>
      <p:sp>
        <p:nvSpPr>
          <p:cNvPr id="3482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1DC4795-9286-4536-9B6C-3C2F44CAD35F}" type="slidenum">
              <a:rPr kumimoji="0" lang="en-US" altLang="ja-JP" smtClean="0"/>
              <a:pPr eaLnBrk="1" hangingPunct="1"/>
              <a:t>21</a:t>
            </a:fld>
            <a:endParaRPr kumimoji="0" lang="en-US" altLang="ja-JP"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323850" y="26368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3-2</a:t>
            </a:r>
            <a:r>
              <a:rPr lang="ja-JP" altLang="en-US" smtClean="0"/>
              <a:t>　技能形成</a:t>
            </a:r>
          </a:p>
        </p:txBody>
      </p:sp>
      <p:sp>
        <p:nvSpPr>
          <p:cNvPr id="35843"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87BA5C6-B3BA-49C5-B606-75D2E4E53D87}" type="slidenum">
              <a:rPr kumimoji="0" lang="en-US" altLang="ja-JP" smtClean="0"/>
              <a:pPr eaLnBrk="1" hangingPunct="1"/>
              <a:t>22</a:t>
            </a:fld>
            <a:endParaRPr kumimoji="0" lang="en-US" altLang="ja-JP"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3"/>
          <p:cNvSpPr>
            <a:spLocks noGrp="1"/>
          </p:cNvSpPr>
          <p:nvPr>
            <p:ph type="title"/>
          </p:nvPr>
        </p:nvSpPr>
        <p:spPr bwMode="auto">
          <a:xfrm>
            <a:off x="395288" y="1989138"/>
            <a:ext cx="8243887" cy="2016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343025" indent="-1343025" eaLnBrk="1" hangingPunct="1"/>
            <a:r>
              <a:rPr lang="en-US" altLang="ja-JP" smtClean="0"/>
              <a:t>3-2-1</a:t>
            </a:r>
            <a:r>
              <a:rPr lang="ja-JP" altLang="en-US" smtClean="0"/>
              <a:t> </a:t>
            </a:r>
            <a:r>
              <a:rPr lang="en-US" altLang="ja-JP" smtClean="0"/>
              <a:t>TCE</a:t>
            </a:r>
            <a:r>
              <a:rPr lang="ja-JP" altLang="en-US" smtClean="0"/>
              <a:t>による長期雇用・右肩上がり賃金カーブの説明　</a:t>
            </a:r>
          </a:p>
        </p:txBody>
      </p:sp>
      <p:sp>
        <p:nvSpPr>
          <p:cNvPr id="36867"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BF92FE5-48CA-4BA3-8012-6A2F971D3C79}" type="slidenum">
              <a:rPr kumimoji="0" lang="en-US" altLang="ja-JP" smtClean="0"/>
              <a:pPr eaLnBrk="1" hangingPunct="1"/>
              <a:t>23</a:t>
            </a:fld>
            <a:endParaRPr kumimoji="0" lang="en-US" altLang="ja-JP"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404813"/>
            <a:ext cx="8435975"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賃金カーブと勤続年数の国際比較</a:t>
            </a:r>
          </a:p>
        </p:txBody>
      </p:sp>
      <p:sp>
        <p:nvSpPr>
          <p:cNvPr id="37891"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mtClean="0"/>
              <a:t>図</a:t>
            </a:r>
            <a:r>
              <a:rPr lang="en-US" altLang="ja-JP" smtClean="0"/>
              <a:t>3-1</a:t>
            </a:r>
            <a:r>
              <a:rPr lang="ja-JP" altLang="en-US" smtClean="0"/>
              <a:t>からみると、右肩上がり賃金カーブは一般的現象ではない</a:t>
            </a:r>
          </a:p>
          <a:p>
            <a:pPr lvl="1" eaLnBrk="1" hangingPunct="1">
              <a:lnSpc>
                <a:spcPct val="90000"/>
              </a:lnSpc>
            </a:pPr>
            <a:r>
              <a:rPr lang="ja-JP" altLang="en-US" smtClean="0"/>
              <a:t>ホワイトカラーについては日本とヨーロッパ共通</a:t>
            </a:r>
          </a:p>
          <a:p>
            <a:pPr lvl="1" eaLnBrk="1" hangingPunct="1">
              <a:lnSpc>
                <a:spcPct val="90000"/>
              </a:lnSpc>
            </a:pPr>
            <a:r>
              <a:rPr lang="ja-JP" altLang="en-US" smtClean="0"/>
              <a:t>日本、フランス以外ではブルーカラーの賃金カーブは寝ている</a:t>
            </a:r>
          </a:p>
          <a:p>
            <a:pPr eaLnBrk="1" hangingPunct="1">
              <a:lnSpc>
                <a:spcPct val="90000"/>
              </a:lnSpc>
            </a:pPr>
            <a:r>
              <a:rPr lang="ja-JP" altLang="en-US" smtClean="0"/>
              <a:t>表</a:t>
            </a:r>
            <a:r>
              <a:rPr lang="en-US" altLang="ja-JP" smtClean="0"/>
              <a:t>3-1</a:t>
            </a:r>
            <a:r>
              <a:rPr lang="ja-JP" altLang="en-US" smtClean="0"/>
              <a:t>からみると、日本とヨーロッパ大陸での勤続年数が長めで、アメリカ、イギリス、カナダ、オーストラリアが短めである。</a:t>
            </a:r>
          </a:p>
          <a:p>
            <a:pPr lvl="1" eaLnBrk="1" hangingPunct="1">
              <a:lnSpc>
                <a:spcPct val="90000"/>
              </a:lnSpc>
            </a:pPr>
            <a:r>
              <a:rPr lang="ja-JP" altLang="en-US" smtClean="0"/>
              <a:t>勤続年数は、雇用保障によっても長くなるし、転職の困難性によっても長くなる。</a:t>
            </a:r>
          </a:p>
        </p:txBody>
      </p:sp>
      <p:sp>
        <p:nvSpPr>
          <p:cNvPr id="3789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274211C-266B-4C57-B3BA-307481089123}" type="slidenum">
              <a:rPr kumimoji="0" lang="en-US" altLang="ja-JP" smtClean="0"/>
              <a:pPr eaLnBrk="1" hangingPunct="1"/>
              <a:t>24</a:t>
            </a:fld>
            <a:endParaRPr kumimoji="0" lang="en-US" altLang="ja-JP"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技能の重要性</a:t>
            </a:r>
          </a:p>
        </p:txBody>
      </p:sp>
      <p:sp>
        <p:nvSpPr>
          <p:cNvPr id="38915" name="Rectangle 3"/>
          <p:cNvSpPr>
            <a:spLocks noGrp="1" noChangeArrowheads="1"/>
          </p:cNvSpPr>
          <p:nvPr>
            <p:ph idx="1"/>
          </p:nvPr>
        </p:nvSpPr>
        <p:spPr bwMode="auto">
          <a:xfrm>
            <a:off x="468313" y="1412875"/>
            <a:ext cx="8218487" cy="518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400" dirty="0" smtClean="0"/>
              <a:t>技能</a:t>
            </a:r>
            <a:r>
              <a:rPr lang="en-US" altLang="ja-JP" sz="2400" dirty="0" smtClean="0"/>
              <a:t>(skill)</a:t>
            </a:r>
            <a:r>
              <a:rPr lang="ja-JP" altLang="en-US" sz="2400" dirty="0" smtClean="0"/>
              <a:t>の定義</a:t>
            </a:r>
          </a:p>
          <a:p>
            <a:pPr lvl="1" eaLnBrk="1" hangingPunct="1">
              <a:lnSpc>
                <a:spcPct val="90000"/>
              </a:lnSpc>
            </a:pPr>
            <a:r>
              <a:rPr lang="ja-JP" altLang="en-US" sz="2000" dirty="0" smtClean="0"/>
              <a:t>技芸をおこなううでまえ。技量（</a:t>
            </a:r>
            <a:r>
              <a:rPr lang="en-US" altLang="ja-JP" sz="2000" dirty="0" smtClean="0"/>
              <a:t>『</a:t>
            </a:r>
            <a:r>
              <a:rPr lang="ja-JP" altLang="en-US" sz="2000" dirty="0" smtClean="0"/>
              <a:t>広辞苑</a:t>
            </a:r>
            <a:r>
              <a:rPr lang="en-US" altLang="ja-JP" sz="2000" dirty="0" smtClean="0"/>
              <a:t>』</a:t>
            </a:r>
            <a:r>
              <a:rPr lang="ja-JP" altLang="en-US" sz="2000" dirty="0" smtClean="0"/>
              <a:t>）</a:t>
            </a:r>
          </a:p>
          <a:p>
            <a:pPr lvl="1" eaLnBrk="1" hangingPunct="1">
              <a:lnSpc>
                <a:spcPct val="90000"/>
              </a:lnSpc>
            </a:pPr>
            <a:r>
              <a:rPr lang="ja-JP" altLang="en-US" sz="2000" dirty="0" smtClean="0"/>
              <a:t>機械･道具の側でなく人間の側に属する</a:t>
            </a:r>
          </a:p>
          <a:p>
            <a:pPr eaLnBrk="1" hangingPunct="1">
              <a:lnSpc>
                <a:spcPct val="90000"/>
              </a:lnSpc>
            </a:pPr>
            <a:r>
              <a:rPr lang="ja-JP" altLang="en-US" sz="2400" dirty="0" smtClean="0"/>
              <a:t>技能の必要性：機械化･自動化の限界</a:t>
            </a:r>
          </a:p>
          <a:p>
            <a:pPr lvl="1" eaLnBrk="1" hangingPunct="1">
              <a:lnSpc>
                <a:spcPct val="90000"/>
              </a:lnSpc>
            </a:pPr>
            <a:r>
              <a:rPr lang="ja-JP" altLang="en-US" sz="2000" dirty="0" smtClean="0"/>
              <a:t>経営者：技能の活用が経営業績に影響</a:t>
            </a:r>
          </a:p>
          <a:p>
            <a:pPr lvl="1" eaLnBrk="1" hangingPunct="1">
              <a:lnSpc>
                <a:spcPct val="90000"/>
              </a:lnSpc>
            </a:pPr>
            <a:r>
              <a:rPr lang="ja-JP" altLang="en-US" sz="2000" dirty="0" smtClean="0"/>
              <a:t>労働者：技能を保持することが生活の水準に影響</a:t>
            </a:r>
          </a:p>
          <a:p>
            <a:pPr lvl="1" eaLnBrk="1" hangingPunct="1">
              <a:lnSpc>
                <a:spcPct val="90000"/>
              </a:lnSpc>
              <a:buFont typeface="Wingdings" pitchFamily="2" charset="2"/>
              <a:buNone/>
            </a:pPr>
            <a:r>
              <a:rPr lang="ja-JP" altLang="en-US" sz="2000" dirty="0" smtClean="0"/>
              <a:t>→技能には経済的価値がある</a:t>
            </a:r>
          </a:p>
          <a:p>
            <a:pPr eaLnBrk="1" hangingPunct="1">
              <a:lnSpc>
                <a:spcPct val="90000"/>
              </a:lnSpc>
            </a:pPr>
            <a:r>
              <a:rPr lang="ja-JP" altLang="en-US" sz="2400" dirty="0" smtClean="0"/>
              <a:t>技能の経済的性質</a:t>
            </a:r>
          </a:p>
          <a:p>
            <a:pPr lvl="1" eaLnBrk="1" hangingPunct="1">
              <a:lnSpc>
                <a:spcPct val="90000"/>
              </a:lnSpc>
            </a:pPr>
            <a:r>
              <a:rPr lang="ja-JP" altLang="en-US" sz="2000" dirty="0" smtClean="0"/>
              <a:t>投資によって蓄積可能</a:t>
            </a:r>
          </a:p>
          <a:p>
            <a:pPr lvl="1" eaLnBrk="1" hangingPunct="1">
              <a:lnSpc>
                <a:spcPct val="90000"/>
              </a:lnSpc>
            </a:pPr>
            <a:r>
              <a:rPr lang="ja-JP" altLang="en-US" sz="2000" dirty="0" smtClean="0"/>
              <a:t>繰り返し使用される</a:t>
            </a:r>
          </a:p>
          <a:p>
            <a:pPr lvl="1" eaLnBrk="1" hangingPunct="1">
              <a:lnSpc>
                <a:spcPct val="90000"/>
              </a:lnSpc>
              <a:buFont typeface="Wingdings" pitchFamily="2" charset="2"/>
              <a:buNone/>
            </a:pPr>
            <a:r>
              <a:rPr lang="ja-JP" altLang="en-US" sz="2000" dirty="0" smtClean="0"/>
              <a:t>→フローでなく＿＿＿＿＿</a:t>
            </a:r>
          </a:p>
          <a:p>
            <a:pPr eaLnBrk="1" hangingPunct="1">
              <a:lnSpc>
                <a:spcPct val="90000"/>
              </a:lnSpc>
            </a:pPr>
            <a:r>
              <a:rPr lang="ja-JP" altLang="en-US" sz="2400" dirty="0" smtClean="0"/>
              <a:t>技能の性質（金子</a:t>
            </a:r>
            <a:r>
              <a:rPr lang="en-US" altLang="ja-JP" sz="2400" dirty="0" smtClean="0"/>
              <a:t>[1997]</a:t>
            </a:r>
            <a:r>
              <a:rPr lang="ja-JP" altLang="en-US" sz="2400" dirty="0" smtClean="0"/>
              <a:t>）</a:t>
            </a:r>
          </a:p>
          <a:p>
            <a:pPr lvl="1" eaLnBrk="1" hangingPunct="1">
              <a:lnSpc>
                <a:spcPct val="90000"/>
              </a:lnSpc>
            </a:pPr>
            <a:r>
              <a:rPr lang="ja-JP" altLang="en-US" sz="2000" dirty="0" smtClean="0"/>
              <a:t>テクニカルな意味での技能</a:t>
            </a:r>
          </a:p>
          <a:p>
            <a:pPr lvl="1" eaLnBrk="1" hangingPunct="1">
              <a:lnSpc>
                <a:spcPct val="90000"/>
              </a:lnSpc>
            </a:pPr>
            <a:r>
              <a:rPr lang="ja-JP" altLang="en-US" sz="2000" dirty="0" smtClean="0"/>
              <a:t>市場経済における資産としての技能</a:t>
            </a:r>
          </a:p>
          <a:p>
            <a:pPr eaLnBrk="1" hangingPunct="1">
              <a:lnSpc>
                <a:spcPct val="90000"/>
              </a:lnSpc>
            </a:pPr>
            <a:endParaRPr lang="en-US" altLang="ja-JP" sz="2400" dirty="0" smtClean="0"/>
          </a:p>
        </p:txBody>
      </p:sp>
      <p:sp>
        <p:nvSpPr>
          <p:cNvPr id="3891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1B0A12B-5A10-4438-AFFB-ACDBC0806DAF}" type="slidenum">
              <a:rPr kumimoji="0" lang="en-US" altLang="ja-JP" smtClean="0"/>
              <a:pPr eaLnBrk="1" hangingPunct="1"/>
              <a:t>25</a:t>
            </a:fld>
            <a:endParaRPr kumimoji="0" lang="en-US" altLang="ja-JP"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457200" y="404813"/>
            <a:ext cx="8229600" cy="10080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dirty="0" smtClean="0"/>
              <a:t>企業にとっての長期雇用と短期雇用</a:t>
            </a:r>
          </a:p>
        </p:txBody>
      </p:sp>
      <p:sp>
        <p:nvSpPr>
          <p:cNvPr id="39939" name="Rectangle 3"/>
          <p:cNvSpPr>
            <a:spLocks noGrp="1" noChangeArrowheads="1"/>
          </p:cNvSpPr>
          <p:nvPr>
            <p:ph idx="1"/>
          </p:nvPr>
        </p:nvSpPr>
        <p:spPr bwMode="auto">
          <a:xfrm>
            <a:off x="457200" y="1412875"/>
            <a:ext cx="8229600" cy="4895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800" smtClean="0"/>
              <a:t>長期雇用のメリット</a:t>
            </a:r>
            <a:endParaRPr lang="en-US" altLang="ja-JP" sz="2800" smtClean="0"/>
          </a:p>
          <a:p>
            <a:pPr lvl="1" eaLnBrk="1" hangingPunct="1">
              <a:lnSpc>
                <a:spcPct val="90000"/>
              </a:lnSpc>
            </a:pPr>
            <a:r>
              <a:rPr lang="ja-JP" altLang="en-US" sz="2400" smtClean="0"/>
              <a:t>企業特殊的技能の蓄積と発揮による利潤獲得</a:t>
            </a:r>
            <a:endParaRPr lang="en-US" altLang="ja-JP" sz="2400" smtClean="0"/>
          </a:p>
          <a:p>
            <a:pPr eaLnBrk="1" hangingPunct="1">
              <a:lnSpc>
                <a:spcPct val="90000"/>
              </a:lnSpc>
            </a:pPr>
            <a:r>
              <a:rPr lang="ja-JP" altLang="en-US" sz="2800" smtClean="0"/>
              <a:t>長期雇用のコスト</a:t>
            </a:r>
          </a:p>
          <a:p>
            <a:pPr lvl="1" eaLnBrk="1" hangingPunct="1">
              <a:lnSpc>
                <a:spcPct val="90000"/>
              </a:lnSpc>
            </a:pPr>
            <a:r>
              <a:rPr lang="ja-JP" altLang="en-US" sz="2500" smtClean="0"/>
              <a:t>相対的高賃金</a:t>
            </a:r>
          </a:p>
          <a:p>
            <a:pPr lvl="2" eaLnBrk="1" hangingPunct="1">
              <a:lnSpc>
                <a:spcPct val="90000"/>
              </a:lnSpc>
            </a:pPr>
            <a:r>
              <a:rPr lang="ja-JP" altLang="en-US" smtClean="0"/>
              <a:t>短期雇用労働者との格差の大小によって異なる</a:t>
            </a:r>
          </a:p>
          <a:p>
            <a:pPr lvl="1" eaLnBrk="1" hangingPunct="1">
              <a:lnSpc>
                <a:spcPct val="90000"/>
              </a:lnSpc>
            </a:pPr>
            <a:r>
              <a:rPr lang="ja-JP" altLang="en-US" sz="2500" smtClean="0"/>
              <a:t>社会保障関連コストの負担</a:t>
            </a:r>
          </a:p>
          <a:p>
            <a:pPr lvl="1" eaLnBrk="1" hangingPunct="1">
              <a:lnSpc>
                <a:spcPct val="90000"/>
              </a:lnSpc>
            </a:pPr>
            <a:r>
              <a:rPr lang="ja-JP" altLang="en-US" sz="2500" smtClean="0"/>
              <a:t>雇用継続への期待に応える必要</a:t>
            </a:r>
          </a:p>
          <a:p>
            <a:pPr lvl="2" eaLnBrk="1" hangingPunct="1">
              <a:lnSpc>
                <a:spcPct val="90000"/>
              </a:lnSpc>
            </a:pPr>
            <a:r>
              <a:rPr lang="ja-JP" altLang="en-US" smtClean="0"/>
              <a:t>解雇が容易であるかどうかによって異なる</a:t>
            </a:r>
          </a:p>
          <a:p>
            <a:pPr lvl="1" eaLnBrk="1" hangingPunct="1">
              <a:lnSpc>
                <a:spcPct val="90000"/>
              </a:lnSpc>
            </a:pPr>
            <a:r>
              <a:rPr lang="ja-JP" altLang="en-US" sz="2500" smtClean="0"/>
              <a:t>昇進・昇給への期待に応える必要</a:t>
            </a:r>
          </a:p>
          <a:p>
            <a:pPr lvl="2" eaLnBrk="1" hangingPunct="1">
              <a:lnSpc>
                <a:spcPct val="90000"/>
              </a:lnSpc>
            </a:pPr>
            <a:r>
              <a:rPr lang="ja-JP" altLang="en-US" smtClean="0"/>
              <a:t>慣行によって異なる</a:t>
            </a:r>
            <a:endParaRPr lang="en-US" altLang="ja-JP" smtClean="0"/>
          </a:p>
          <a:p>
            <a:pPr lvl="1" eaLnBrk="1" hangingPunct="1">
              <a:lnSpc>
                <a:spcPct val="90000"/>
              </a:lnSpc>
            </a:pPr>
            <a:r>
              <a:rPr lang="ja-JP" altLang="en-US" sz="2500" smtClean="0"/>
              <a:t>訓練費用の負担</a:t>
            </a:r>
          </a:p>
        </p:txBody>
      </p:sp>
      <p:sp>
        <p:nvSpPr>
          <p:cNvPr id="3994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F9D41C8-4C9F-4B0C-8A5E-EFBB3877482F}" type="slidenum">
              <a:rPr kumimoji="0" lang="en-US" altLang="ja-JP" smtClean="0"/>
              <a:pPr eaLnBrk="1" hangingPunct="1"/>
              <a:t>26</a:t>
            </a:fld>
            <a:endParaRPr kumimoji="0" lang="en-US" altLang="ja-JP"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404813"/>
            <a:ext cx="8229600" cy="10795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en-US" altLang="ja-JP" dirty="0" smtClean="0"/>
              <a:t>TCE</a:t>
            </a:r>
            <a:r>
              <a:rPr lang="ja-JP" altLang="en-US" dirty="0" smtClean="0"/>
              <a:t>による技能形成と雇用方式の関係把握再論</a:t>
            </a:r>
          </a:p>
        </p:txBody>
      </p:sp>
      <p:sp>
        <p:nvSpPr>
          <p:cNvPr id="2" name="Rectangle 3"/>
          <p:cNvSpPr>
            <a:spLocks noGrp="1" noChangeArrowheads="1"/>
          </p:cNvSpPr>
          <p:nvPr>
            <p:ph sz="half" idx="1"/>
          </p:nvPr>
        </p:nvSpPr>
        <p:spPr>
          <a:xfrm>
            <a:off x="395288" y="1700213"/>
            <a:ext cx="3313112" cy="5041900"/>
          </a:xfrm>
          <a:ln>
            <a:solidFill>
              <a:schemeClr val="tx1"/>
            </a:solidFill>
          </a:ln>
        </p:spPr>
        <p:txBody>
          <a:bodyPr>
            <a:normAutofit fontScale="85000" lnSpcReduction="10000"/>
          </a:bodyPr>
          <a:lstStyle/>
          <a:p>
            <a:pPr eaLnBrk="1" hangingPunct="1">
              <a:defRPr/>
            </a:pPr>
            <a:r>
              <a:rPr lang="ja-JP" altLang="en-US" dirty="0"/>
              <a:t>企業特殊的技能</a:t>
            </a:r>
          </a:p>
          <a:p>
            <a:pPr lvl="1" eaLnBrk="1" hangingPunct="1">
              <a:lnSpc>
                <a:spcPct val="110000"/>
              </a:lnSpc>
              <a:defRPr/>
            </a:pPr>
            <a:r>
              <a:rPr lang="ja-JP" altLang="en-US" dirty="0" smtClean="0"/>
              <a:t>企業内部での、雇用後の形成。企業内訓練の重要性</a:t>
            </a:r>
          </a:p>
          <a:p>
            <a:pPr lvl="1" eaLnBrk="1" hangingPunct="1">
              <a:lnSpc>
                <a:spcPct val="110000"/>
              </a:lnSpc>
              <a:defRPr/>
            </a:pPr>
            <a:r>
              <a:rPr lang="ja-JP" altLang="en-US" dirty="0" smtClean="0"/>
              <a:t>学校での技能形成に依存しない</a:t>
            </a:r>
          </a:p>
          <a:p>
            <a:pPr lvl="1" eaLnBrk="1" hangingPunct="1">
              <a:lnSpc>
                <a:spcPct val="110000"/>
              </a:lnSpc>
              <a:defRPr/>
            </a:pPr>
            <a:r>
              <a:rPr lang="ja-JP" altLang="en-US" dirty="0" smtClean="0"/>
              <a:t>採用時に潜在能力判断</a:t>
            </a:r>
          </a:p>
          <a:p>
            <a:pPr lvl="2" eaLnBrk="1" hangingPunct="1">
              <a:lnSpc>
                <a:spcPct val="110000"/>
              </a:lnSpc>
              <a:defRPr/>
            </a:pPr>
            <a:r>
              <a:rPr lang="ja-JP" altLang="en-US" sz="1800" dirty="0" smtClean="0"/>
              <a:t>シグナルとしての学歴、学校銘柄</a:t>
            </a:r>
          </a:p>
          <a:p>
            <a:pPr lvl="1" eaLnBrk="1" hangingPunct="1">
              <a:lnSpc>
                <a:spcPct val="110000"/>
              </a:lnSpc>
              <a:defRPr/>
            </a:pPr>
            <a:r>
              <a:rPr lang="ja-JP" altLang="en-US" dirty="0" smtClean="0"/>
              <a:t>技能形成は労働者の移動可能性を高め＿＿＿＿</a:t>
            </a:r>
          </a:p>
          <a:p>
            <a:pPr eaLnBrk="1" hangingPunct="1">
              <a:defRPr/>
            </a:pPr>
            <a:endParaRPr lang="en-US" altLang="ja-JP" sz="2400" dirty="0"/>
          </a:p>
        </p:txBody>
      </p:sp>
      <p:sp>
        <p:nvSpPr>
          <p:cNvPr id="24580" name="Rectangle 4"/>
          <p:cNvSpPr>
            <a:spLocks noGrp="1" noChangeArrowheads="1"/>
          </p:cNvSpPr>
          <p:nvPr>
            <p:ph sz="half" idx="2"/>
          </p:nvPr>
        </p:nvSpPr>
        <p:spPr>
          <a:xfrm>
            <a:off x="4067175" y="1700213"/>
            <a:ext cx="4537075" cy="2808287"/>
          </a:xfrm>
          <a:ln>
            <a:solidFill>
              <a:schemeClr val="tx1"/>
            </a:solidFill>
          </a:ln>
        </p:spPr>
        <p:txBody>
          <a:bodyPr>
            <a:normAutofit fontScale="85000" lnSpcReduction="10000"/>
          </a:bodyPr>
          <a:lstStyle/>
          <a:p>
            <a:pPr eaLnBrk="1" hangingPunct="1">
              <a:defRPr/>
            </a:pPr>
            <a:r>
              <a:rPr lang="ja-JP" altLang="en-US" dirty="0"/>
              <a:t>一般</a:t>
            </a:r>
            <a:r>
              <a:rPr lang="ja-JP" altLang="en-US" dirty="0" smtClean="0"/>
              <a:t>技能・職業</a:t>
            </a:r>
            <a:r>
              <a:rPr lang="en-US" altLang="ja-JP" dirty="0" smtClean="0"/>
              <a:t>/</a:t>
            </a:r>
            <a:r>
              <a:rPr lang="ja-JP" altLang="en-US" dirty="0" smtClean="0"/>
              <a:t>産業特殊的技能</a:t>
            </a:r>
            <a:endParaRPr lang="ja-JP" altLang="en-US" dirty="0"/>
          </a:p>
          <a:p>
            <a:pPr lvl="1" eaLnBrk="1" hangingPunct="1">
              <a:defRPr/>
            </a:pPr>
            <a:r>
              <a:rPr lang="ja-JP" altLang="en-US" sz="2500" dirty="0"/>
              <a:t>企業外部での、雇用前の形成</a:t>
            </a:r>
          </a:p>
          <a:p>
            <a:pPr lvl="1" eaLnBrk="1" hangingPunct="1">
              <a:defRPr/>
            </a:pPr>
            <a:r>
              <a:rPr lang="ja-JP" altLang="en-US" sz="2500" dirty="0"/>
              <a:t>企業外に形成のしくみが必要</a:t>
            </a:r>
          </a:p>
          <a:p>
            <a:pPr lvl="1" eaLnBrk="1" hangingPunct="1">
              <a:defRPr/>
            </a:pPr>
            <a:r>
              <a:rPr lang="ja-JP" altLang="en-US" sz="2500" dirty="0"/>
              <a:t>採用時に実績や、より顕在的な技能を判断</a:t>
            </a:r>
          </a:p>
          <a:p>
            <a:pPr lvl="1" eaLnBrk="1" hangingPunct="1">
              <a:defRPr/>
            </a:pPr>
            <a:r>
              <a:rPr lang="ja-JP" altLang="en-US" sz="2500" dirty="0"/>
              <a:t>労働者の移動可能性を高め＿＿＿＿</a:t>
            </a:r>
          </a:p>
          <a:p>
            <a:pPr lvl="1" eaLnBrk="1" hangingPunct="1">
              <a:defRPr/>
            </a:pPr>
            <a:endParaRPr lang="ja-JP" altLang="en-US" sz="2500" dirty="0"/>
          </a:p>
          <a:p>
            <a:pPr eaLnBrk="1" hangingPunct="1">
              <a:defRPr/>
            </a:pPr>
            <a:endParaRPr lang="en-US" altLang="ja-JP" dirty="0"/>
          </a:p>
        </p:txBody>
      </p:sp>
      <p:sp>
        <p:nvSpPr>
          <p:cNvPr id="40965"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07AA68A-FC3C-4396-AD88-64AAB2B0E6E6}" type="slidenum">
              <a:rPr kumimoji="0" lang="en-US" altLang="ja-JP" smtClean="0"/>
              <a:pPr eaLnBrk="1" hangingPunct="1"/>
              <a:t>27</a:t>
            </a:fld>
            <a:endParaRPr kumimoji="0" lang="en-US" altLang="ja-JP" smtClean="0"/>
          </a:p>
        </p:txBody>
      </p:sp>
      <p:sp>
        <p:nvSpPr>
          <p:cNvPr id="6" name="Rectangle 4"/>
          <p:cNvSpPr txBox="1">
            <a:spLocks noChangeArrowheads="1"/>
          </p:cNvSpPr>
          <p:nvPr/>
        </p:nvSpPr>
        <p:spPr bwMode="auto">
          <a:xfrm>
            <a:off x="4067175" y="4581525"/>
            <a:ext cx="4537075" cy="2095500"/>
          </a:xfrm>
          <a:prstGeom prst="rect">
            <a:avLst/>
          </a:prstGeom>
          <a:noFill/>
          <a:ln w="9525">
            <a:solidFill>
              <a:schemeClr val="tx1"/>
            </a:solidFill>
            <a:miter lim="800000"/>
            <a:headEnd/>
            <a:tailEnd/>
          </a:ln>
        </p:spPr>
        <p:txBody>
          <a:bodyPr lIns="18000" rIns="18000">
            <a:normAutofit fontScale="85000" lnSpcReduction="10000"/>
          </a:bodyPr>
          <a:lstStyle/>
          <a:p>
            <a:pPr marL="342900" indent="-342900">
              <a:spcBef>
                <a:spcPct val="20000"/>
              </a:spcBef>
              <a:buFontTx/>
              <a:buChar char="•"/>
              <a:defRPr/>
            </a:pPr>
            <a:r>
              <a:rPr lang="ja-JP" altLang="en-US" sz="2800" kern="0" dirty="0">
                <a:latin typeface="+mn-lt"/>
                <a:ea typeface="+mn-ea"/>
              </a:rPr>
              <a:t>低レベル技能</a:t>
            </a:r>
          </a:p>
          <a:p>
            <a:pPr marL="742950" lvl="1" indent="-285750">
              <a:spcBef>
                <a:spcPct val="20000"/>
              </a:spcBef>
              <a:buFontTx/>
              <a:buChar char="–"/>
              <a:defRPr/>
            </a:pPr>
            <a:r>
              <a:rPr lang="ja-JP" altLang="en-US" sz="2500" kern="0" dirty="0">
                <a:latin typeface="+mn-lt"/>
                <a:ea typeface="+mn-ea"/>
              </a:rPr>
              <a:t>ある程度の教育レベルのみ必要</a:t>
            </a:r>
          </a:p>
          <a:p>
            <a:pPr marL="742950" lvl="1" indent="-285750">
              <a:spcBef>
                <a:spcPct val="20000"/>
              </a:spcBef>
              <a:buFontTx/>
              <a:buChar char="–"/>
              <a:defRPr/>
            </a:pPr>
            <a:r>
              <a:rPr lang="ja-JP" altLang="en-US" sz="2500" kern="0" dirty="0">
                <a:latin typeface="+mn-lt"/>
                <a:ea typeface="+mn-ea"/>
              </a:rPr>
              <a:t>採用時に実績や能力を必要な限りで判断</a:t>
            </a:r>
          </a:p>
          <a:p>
            <a:pPr marL="742950" lvl="1" indent="-285750">
              <a:spcBef>
                <a:spcPct val="20000"/>
              </a:spcBef>
              <a:buFontTx/>
              <a:buChar char="–"/>
              <a:defRPr/>
            </a:pPr>
            <a:r>
              <a:rPr lang="ja-JP" altLang="en-US" sz="2500" kern="0" dirty="0">
                <a:latin typeface="+mn-lt"/>
                <a:ea typeface="+mn-ea"/>
              </a:rPr>
              <a:t>労働者の移動可能性を高め＿＿＿＿</a:t>
            </a:r>
          </a:p>
          <a:p>
            <a:pPr marL="742950" lvl="1" indent="-285750">
              <a:spcBef>
                <a:spcPct val="20000"/>
              </a:spcBef>
              <a:buFontTx/>
              <a:buChar char="–"/>
              <a:defRPr/>
            </a:pPr>
            <a:endParaRPr lang="ja-JP" altLang="en-US" sz="2500" kern="0" dirty="0">
              <a:latin typeface="+mn-lt"/>
              <a:ea typeface="+mn-ea"/>
            </a:endParaRPr>
          </a:p>
          <a:p>
            <a:pPr marL="342900" indent="-342900">
              <a:spcBef>
                <a:spcPct val="20000"/>
              </a:spcBef>
              <a:buFontTx/>
              <a:buChar char="•"/>
              <a:defRPr/>
            </a:pPr>
            <a:endParaRPr lang="en-US" altLang="ja-JP" sz="2800" kern="0" dirty="0">
              <a:latin typeface="+mn-lt"/>
              <a:ea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457200"/>
            <a:ext cx="8229600" cy="674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右肩上がり賃金カーブの理解</a:t>
            </a:r>
          </a:p>
        </p:txBody>
      </p:sp>
      <p:sp>
        <p:nvSpPr>
          <p:cNvPr id="28675" name="Rectangle 3"/>
          <p:cNvSpPr>
            <a:spLocks noGrp="1" noChangeArrowheads="1"/>
          </p:cNvSpPr>
          <p:nvPr>
            <p:ph idx="1"/>
          </p:nvPr>
        </p:nvSpPr>
        <p:spPr>
          <a:xfrm>
            <a:off x="468313" y="1125538"/>
            <a:ext cx="8229600" cy="5732462"/>
          </a:xfrm>
        </p:spPr>
        <p:txBody>
          <a:bodyPr>
            <a:normAutofit lnSpcReduction="10000"/>
          </a:bodyPr>
          <a:lstStyle/>
          <a:p>
            <a:pPr eaLnBrk="1" hangingPunct="1">
              <a:lnSpc>
                <a:spcPct val="90000"/>
              </a:lnSpc>
              <a:defRPr/>
            </a:pPr>
            <a:r>
              <a:rPr lang="ja-JP" altLang="en-US" sz="2800" dirty="0"/>
              <a:t>誰もが右肩上がり（年齢または勤続とともに賃金が上がる）なわけではない</a:t>
            </a:r>
          </a:p>
          <a:p>
            <a:pPr lvl="1" eaLnBrk="1" hangingPunct="1">
              <a:lnSpc>
                <a:spcPct val="90000"/>
              </a:lnSpc>
              <a:defRPr/>
            </a:pPr>
            <a:r>
              <a:rPr lang="ja-JP" altLang="en-US" dirty="0"/>
              <a:t>男女の勤労者と建設職人の違い（図</a:t>
            </a:r>
            <a:r>
              <a:rPr lang="en-US" altLang="ja-JP" dirty="0" smtClean="0"/>
              <a:t>3-2</a:t>
            </a:r>
            <a:r>
              <a:rPr lang="ja-JP" altLang="en-US" dirty="0" smtClean="0"/>
              <a:t>）</a:t>
            </a:r>
            <a:endParaRPr lang="ja-JP" altLang="en-US" dirty="0"/>
          </a:p>
          <a:p>
            <a:pPr lvl="1" eaLnBrk="1" hangingPunct="1">
              <a:lnSpc>
                <a:spcPct val="90000"/>
              </a:lnSpc>
              <a:defRPr/>
            </a:pPr>
            <a:r>
              <a:rPr lang="ja-JP" altLang="en-US" dirty="0"/>
              <a:t>男女別事業所規模別の違い（図</a:t>
            </a:r>
            <a:r>
              <a:rPr lang="en-US" altLang="ja-JP" dirty="0" smtClean="0"/>
              <a:t>3-3</a:t>
            </a:r>
            <a:r>
              <a:rPr lang="ja-JP" altLang="en-US" dirty="0" smtClean="0"/>
              <a:t>）</a:t>
            </a:r>
            <a:endParaRPr lang="ja-JP" altLang="en-US" dirty="0"/>
          </a:p>
          <a:p>
            <a:pPr eaLnBrk="1" hangingPunct="1">
              <a:lnSpc>
                <a:spcPct val="90000"/>
              </a:lnSpc>
              <a:defRPr/>
            </a:pPr>
            <a:r>
              <a:rPr lang="ja-JP" altLang="en-US" sz="2800" dirty="0"/>
              <a:t>日本の労働者類型：右肩上がりは大企業男子正社員の話</a:t>
            </a:r>
          </a:p>
          <a:p>
            <a:pPr lvl="1" eaLnBrk="1" hangingPunct="1">
              <a:lnSpc>
                <a:spcPct val="90000"/>
              </a:lnSpc>
              <a:defRPr/>
            </a:pPr>
            <a:r>
              <a:rPr lang="ja-JP" altLang="en-US" dirty="0"/>
              <a:t>民間大企業正社員型労働者</a:t>
            </a:r>
            <a:r>
              <a:rPr lang="ja-JP" altLang="en-US" dirty="0" smtClean="0"/>
              <a:t>（年齢上がると男子</a:t>
            </a:r>
            <a:r>
              <a:rPr lang="ja-JP" altLang="en-US" dirty="0"/>
              <a:t>中心）（</a:t>
            </a:r>
            <a:r>
              <a:rPr lang="ja-JP" altLang="en-US" u="sng" dirty="0"/>
              <a:t>右肩上がり</a:t>
            </a:r>
            <a:r>
              <a:rPr lang="ja-JP" altLang="en-US" dirty="0"/>
              <a:t>）</a:t>
            </a:r>
          </a:p>
          <a:p>
            <a:pPr lvl="1" eaLnBrk="1" hangingPunct="1">
              <a:lnSpc>
                <a:spcPct val="90000"/>
              </a:lnSpc>
              <a:defRPr/>
            </a:pPr>
            <a:r>
              <a:rPr lang="ja-JP" altLang="en-US" dirty="0"/>
              <a:t>公務員型労働者（</a:t>
            </a:r>
            <a:r>
              <a:rPr lang="ja-JP" altLang="en-US" u="sng" dirty="0"/>
              <a:t>右肩上がり</a:t>
            </a:r>
            <a:r>
              <a:rPr lang="ja-JP" altLang="en-US" dirty="0"/>
              <a:t>）</a:t>
            </a:r>
          </a:p>
          <a:p>
            <a:pPr lvl="1" eaLnBrk="1" hangingPunct="1">
              <a:lnSpc>
                <a:spcPct val="90000"/>
              </a:lnSpc>
              <a:defRPr/>
            </a:pPr>
            <a:r>
              <a:rPr lang="ja-JP" altLang="en-US" dirty="0"/>
              <a:t>低賃金型労働者（</a:t>
            </a:r>
            <a:r>
              <a:rPr lang="ja-JP" altLang="en-US" u="sng" dirty="0"/>
              <a:t>弱い右肩上がり</a:t>
            </a:r>
            <a:r>
              <a:rPr lang="ja-JP" altLang="en-US" dirty="0"/>
              <a:t>）</a:t>
            </a:r>
          </a:p>
          <a:p>
            <a:pPr lvl="1" eaLnBrk="1" hangingPunct="1">
              <a:lnSpc>
                <a:spcPct val="90000"/>
              </a:lnSpc>
              <a:defRPr/>
            </a:pPr>
            <a:r>
              <a:rPr lang="ja-JP" altLang="en-US" dirty="0"/>
              <a:t>パート型労働者（女子中心</a:t>
            </a:r>
            <a:r>
              <a:rPr lang="ja-JP" altLang="en-US" dirty="0" smtClean="0"/>
              <a:t>）（フラット）</a:t>
            </a:r>
            <a:endParaRPr lang="ja-JP" altLang="en-US" dirty="0"/>
          </a:p>
          <a:p>
            <a:pPr lvl="1" eaLnBrk="1" hangingPunct="1">
              <a:lnSpc>
                <a:spcPct val="90000"/>
              </a:lnSpc>
              <a:defRPr/>
            </a:pPr>
            <a:r>
              <a:rPr lang="ja-JP" altLang="en-US" dirty="0"/>
              <a:t>職能的労働者</a:t>
            </a:r>
          </a:p>
          <a:p>
            <a:pPr eaLnBrk="1" hangingPunct="1">
              <a:lnSpc>
                <a:spcPct val="90000"/>
              </a:lnSpc>
              <a:defRPr/>
            </a:pPr>
            <a:r>
              <a:rPr lang="ja-JP" altLang="en-US" dirty="0"/>
              <a:t>では右肩</a:t>
            </a:r>
            <a:r>
              <a:rPr lang="ja-JP" altLang="en-US" dirty="0" smtClean="0"/>
              <a:t>上がりを</a:t>
            </a:r>
            <a:r>
              <a:rPr lang="en-US" altLang="ja-JP" dirty="0" smtClean="0"/>
              <a:t>TCE</a:t>
            </a:r>
            <a:r>
              <a:rPr lang="ja-JP" altLang="en-US" dirty="0"/>
              <a:t>で説明できるか</a:t>
            </a:r>
          </a:p>
        </p:txBody>
      </p:sp>
      <p:sp>
        <p:nvSpPr>
          <p:cNvPr id="4198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FCBBC5E-A3D1-4E83-8214-F3E573F81347}" type="slidenum">
              <a:rPr kumimoji="0" lang="en-US" altLang="ja-JP" smtClean="0"/>
              <a:pPr eaLnBrk="1" hangingPunct="1"/>
              <a:t>28</a:t>
            </a:fld>
            <a:endParaRPr kumimoji="0" lang="en-US" altLang="ja-JP"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fld id="{AC3150A6-50DB-4375-A25D-DD794EC81A76}" type="slidenum">
              <a:rPr kumimoji="0" lang="ja-JP" altLang="en-US" sz="1200">
                <a:latin typeface="Arial Black" pitchFamily="34" charset="0"/>
              </a:rPr>
              <a:pPr algn="r" eaLnBrk="1" hangingPunct="1"/>
              <a:t>29</a:t>
            </a:fld>
            <a:endParaRPr kumimoji="0" lang="en-US" altLang="ja-JP" sz="1200">
              <a:latin typeface="Arial Black" pitchFamily="34" charset="0"/>
            </a:endParaRPr>
          </a:p>
        </p:txBody>
      </p:sp>
      <p:sp>
        <p:nvSpPr>
          <p:cNvPr id="43011" name="Rectangle 2"/>
          <p:cNvSpPr>
            <a:spLocks noGrp="1" noChangeArrowheads="1"/>
          </p:cNvSpPr>
          <p:nvPr>
            <p:ph type="title" idx="4294967295"/>
          </p:nvPr>
        </p:nvSpPr>
        <p:spPr bwMode="auto">
          <a:xfrm>
            <a:off x="0" y="333375"/>
            <a:ext cx="8964488" cy="1079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3600" dirty="0" smtClean="0"/>
              <a:t>ＴＣＥによる右肩上がり賃金カーブの説明（１）：勤労意欲確保説</a:t>
            </a:r>
          </a:p>
        </p:txBody>
      </p:sp>
      <p:sp>
        <p:nvSpPr>
          <p:cNvPr id="43012" name="Rectangle 3"/>
          <p:cNvSpPr>
            <a:spLocks noGrp="1" noChangeArrowheads="1"/>
          </p:cNvSpPr>
          <p:nvPr>
            <p:ph type="body" idx="4294967295"/>
          </p:nvPr>
        </p:nvSpPr>
        <p:spPr bwMode="auto">
          <a:xfrm>
            <a:off x="0" y="1484784"/>
            <a:ext cx="8785225" cy="525658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ja-JP" altLang="en-US" sz="2400" dirty="0" smtClean="0"/>
              <a:t>図</a:t>
            </a:r>
            <a:r>
              <a:rPr lang="en-US" altLang="ja-JP" sz="2400" dirty="0" smtClean="0"/>
              <a:t>3-4</a:t>
            </a:r>
            <a:r>
              <a:rPr lang="ja-JP" altLang="en-US" sz="2400" dirty="0" err="1" smtClean="0"/>
              <a:t>のような</a:t>
            </a:r>
            <a:r>
              <a:rPr lang="ja-JP" altLang="en-US" sz="2400" dirty="0" smtClean="0"/>
              <a:t>賃金と生産性の関係を想定</a:t>
            </a:r>
            <a:endParaRPr lang="en-US" altLang="ja-JP" sz="2400" dirty="0" smtClean="0"/>
          </a:p>
          <a:p>
            <a:pPr eaLnBrk="1" hangingPunct="1">
              <a:lnSpc>
                <a:spcPct val="80000"/>
              </a:lnSpc>
            </a:pPr>
            <a:r>
              <a:rPr lang="en-US" altLang="ja-JP" sz="2400" dirty="0" smtClean="0"/>
              <a:t>Cheating </a:t>
            </a:r>
            <a:r>
              <a:rPr lang="ja-JP" altLang="en-US" sz="2400" dirty="0" smtClean="0"/>
              <a:t>（能率が期待を下回ること）を阻止し、解雇の脅しによって長期勤続の意欲を保つためという説明（ラジアー</a:t>
            </a:r>
            <a:r>
              <a:rPr lang="en-US" altLang="ja-JP" sz="2400" dirty="0" smtClean="0"/>
              <a:t>[1998])</a:t>
            </a:r>
          </a:p>
          <a:p>
            <a:pPr lvl="1" eaLnBrk="1" hangingPunct="1">
              <a:lnSpc>
                <a:spcPct val="80000"/>
              </a:lnSpc>
            </a:pPr>
            <a:r>
              <a:rPr lang="ja-JP" altLang="en-US" sz="2000" dirty="0" smtClean="0"/>
              <a:t>雇い主は労働者の効率を観察できないので、期待通りにはたらくように動機づける必要がある</a:t>
            </a:r>
          </a:p>
          <a:p>
            <a:pPr lvl="1" eaLnBrk="1" hangingPunct="1">
              <a:lnSpc>
                <a:spcPct val="80000"/>
              </a:lnSpc>
            </a:pPr>
            <a:r>
              <a:rPr lang="ja-JP" altLang="en-US" sz="2000" dirty="0" smtClean="0"/>
              <a:t>入社時は生産性が低いが，まもなくＰ＞Ｗになる。</a:t>
            </a:r>
            <a:endParaRPr lang="en-US" altLang="ja-JP" sz="2000" dirty="0" smtClean="0"/>
          </a:p>
          <a:p>
            <a:pPr lvl="1" eaLnBrk="1" hangingPunct="1">
              <a:lnSpc>
                <a:spcPct val="80000"/>
              </a:lnSpc>
            </a:pPr>
            <a:r>
              <a:rPr lang="ja-JP" altLang="en-US" sz="2000" dirty="0" smtClean="0"/>
              <a:t>若年時のＰ＞Ｗは労働者から企業への強制貸し付けであり、中高年で</a:t>
            </a:r>
            <a:r>
              <a:rPr lang="en-US" altLang="ja-JP" sz="2000" dirty="0" smtClean="0"/>
              <a:t/>
            </a:r>
            <a:br>
              <a:rPr lang="en-US" altLang="ja-JP" sz="2000" dirty="0" smtClean="0"/>
            </a:br>
            <a:r>
              <a:rPr lang="ja-JP" altLang="en-US" sz="2000" dirty="0" smtClean="0"/>
              <a:t>Ｐ＜Ｗとなることで労働者は貸付分を回収できる。</a:t>
            </a:r>
          </a:p>
          <a:p>
            <a:pPr lvl="1" eaLnBrk="1" hangingPunct="1">
              <a:lnSpc>
                <a:spcPct val="80000"/>
              </a:lnSpc>
            </a:pPr>
            <a:r>
              <a:rPr lang="en-US" altLang="ja-JP" sz="2000" dirty="0" smtClean="0"/>
              <a:t>Cheating</a:t>
            </a:r>
            <a:r>
              <a:rPr lang="ja-JP" altLang="en-US" sz="2000" dirty="0" smtClean="0"/>
              <a:t>を行えば解雇されて貸し付け分が回収できなくなるリスクが高まるので、この賃金カーブは</a:t>
            </a:r>
            <a:r>
              <a:rPr lang="en-US" altLang="ja-JP" sz="2000" dirty="0" smtClean="0"/>
              <a:t>Cheating</a:t>
            </a:r>
            <a:r>
              <a:rPr lang="ja-JP" altLang="en-US" sz="2000" dirty="0" err="1" smtClean="0"/>
              <a:t>を阻</a:t>
            </a:r>
            <a:r>
              <a:rPr lang="ja-JP" altLang="en-US" sz="2000" dirty="0" smtClean="0"/>
              <a:t>止して長期雇用を維持するように労働者を動機づける。</a:t>
            </a:r>
          </a:p>
          <a:p>
            <a:pPr lvl="1" eaLnBrk="1" hangingPunct="1">
              <a:lnSpc>
                <a:spcPct val="80000"/>
              </a:lnSpc>
            </a:pPr>
            <a:r>
              <a:rPr lang="en-US" altLang="ja-JP" sz="2000" dirty="0" smtClean="0"/>
              <a:t>④</a:t>
            </a:r>
            <a:r>
              <a:rPr lang="ja-JP" altLang="en-US" sz="2000" dirty="0" smtClean="0"/>
              <a:t>＞</a:t>
            </a:r>
            <a:r>
              <a:rPr lang="en-US" altLang="ja-JP" sz="2000" dirty="0" smtClean="0"/>
              <a:t>③</a:t>
            </a:r>
            <a:r>
              <a:rPr lang="ja-JP" altLang="en-US" sz="2000" dirty="0" smtClean="0"/>
              <a:t>とならないように、＿＿＿＿＿＿＿＿＿が必要。</a:t>
            </a:r>
          </a:p>
          <a:p>
            <a:pPr eaLnBrk="1" hangingPunct="1">
              <a:lnSpc>
                <a:spcPct val="80000"/>
              </a:lnSpc>
            </a:pPr>
            <a:r>
              <a:rPr lang="ja-JP" altLang="en-US" sz="2400" dirty="0" smtClean="0"/>
              <a:t>問題点（野村</a:t>
            </a:r>
            <a:r>
              <a:rPr lang="en-US" altLang="ja-JP" sz="2400" dirty="0" smtClean="0"/>
              <a:t>[2007]</a:t>
            </a:r>
            <a:r>
              <a:rPr lang="ja-JP" altLang="en-US" sz="2400" dirty="0" smtClean="0"/>
              <a:t>）</a:t>
            </a:r>
          </a:p>
          <a:p>
            <a:pPr lvl="1" eaLnBrk="1" hangingPunct="1">
              <a:lnSpc>
                <a:spcPct val="80000"/>
              </a:lnSpc>
            </a:pPr>
            <a:r>
              <a:rPr lang="en-US" altLang="ja-JP" sz="2000" dirty="0" smtClean="0"/>
              <a:t>Cheating</a:t>
            </a:r>
            <a:r>
              <a:rPr lang="ja-JP" altLang="en-US" sz="2000" dirty="0" smtClean="0"/>
              <a:t>程度でいきなり解雇されない日本には適用できない</a:t>
            </a:r>
          </a:p>
          <a:p>
            <a:pPr lvl="1" eaLnBrk="1" hangingPunct="1">
              <a:lnSpc>
                <a:spcPct val="80000"/>
              </a:lnSpc>
            </a:pPr>
            <a:r>
              <a:rPr lang="ja-JP" altLang="en-US" sz="2000" dirty="0" smtClean="0"/>
              <a:t>一方で雇い主は労働者の効率を観察できないと想定し、他方で</a:t>
            </a:r>
            <a:r>
              <a:rPr lang="en-US" altLang="ja-JP" sz="2000" dirty="0" smtClean="0"/>
              <a:t>Cheating</a:t>
            </a:r>
            <a:r>
              <a:rPr lang="ja-JP" altLang="en-US" sz="2000" dirty="0" smtClean="0"/>
              <a:t>が発覚して解雇されると想定するのは矛盾している</a:t>
            </a:r>
          </a:p>
          <a:p>
            <a:pPr eaLnBrk="1" hangingPunct="1">
              <a:lnSpc>
                <a:spcPct val="80000"/>
              </a:lnSpc>
            </a:pPr>
            <a:endParaRPr lang="ja-JP" altLang="en-US" sz="21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323850" y="26368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3-1</a:t>
            </a:r>
            <a:r>
              <a:rPr lang="ja-JP" altLang="en-US" smtClean="0"/>
              <a:t>　雇用関係</a:t>
            </a:r>
          </a:p>
        </p:txBody>
      </p:sp>
      <p:sp>
        <p:nvSpPr>
          <p:cNvPr id="16387"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7BEFDDD-B3E2-44FC-A725-DC3C943F0DA9}" type="slidenum">
              <a:rPr kumimoji="0" lang="en-US" altLang="ja-JP" smtClean="0"/>
              <a:pPr eaLnBrk="1" hangingPunct="1"/>
              <a:t>3</a:t>
            </a:fld>
            <a:endParaRPr kumimoji="0" lang="en-US" altLang="ja-JP"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defRPr/>
            </a:pPr>
            <a:r>
              <a:rPr lang="ja-JP" altLang="en-US" sz="3600" dirty="0" smtClean="0"/>
              <a:t>ＴＣＥによる右肩上がり賃金カーブの説明（２）知的熟練論</a:t>
            </a:r>
            <a:r>
              <a:rPr lang="en-US" altLang="ja-JP" sz="3600" dirty="0"/>
              <a:t>(</a:t>
            </a:r>
            <a:r>
              <a:rPr lang="en-US" altLang="ja-JP" sz="3600" dirty="0" err="1"/>
              <a:t>i</a:t>
            </a:r>
            <a:r>
              <a:rPr lang="en-US" altLang="ja-JP" sz="3600" dirty="0"/>
              <a:t>)</a:t>
            </a:r>
            <a:endParaRPr lang="ja-JP" altLang="en-US" sz="3600" dirty="0" smtClean="0"/>
          </a:p>
        </p:txBody>
      </p:sp>
      <p:sp>
        <p:nvSpPr>
          <p:cNvPr id="44035"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800" smtClean="0"/>
              <a:t>洗練された企業特殊的技能論としての知的熟練論（小池</a:t>
            </a:r>
            <a:r>
              <a:rPr lang="en-US" altLang="ja-JP" sz="2800" smtClean="0"/>
              <a:t>[1989][1991]</a:t>
            </a:r>
            <a:r>
              <a:rPr lang="ja-JP" altLang="en-US" sz="2800" smtClean="0"/>
              <a:t>）</a:t>
            </a:r>
            <a:endParaRPr lang="en-US" altLang="ja-JP" sz="2800" smtClean="0"/>
          </a:p>
          <a:p>
            <a:pPr lvl="1" eaLnBrk="1" hangingPunct="1">
              <a:lnSpc>
                <a:spcPct val="90000"/>
              </a:lnSpc>
            </a:pPr>
            <a:r>
              <a:rPr lang="ja-JP" altLang="en-US" sz="2500" smtClean="0"/>
              <a:t>職場には「ふだんの作業」と「ふだんとちがった作業」があり、後者は「変化と異常」に対応する作業である。後者には、技術者と共通する知識を伴った技能が必要であり、これを「知的熟練」と呼ぶ</a:t>
            </a:r>
          </a:p>
          <a:p>
            <a:pPr lvl="1" eaLnBrk="1" hangingPunct="1">
              <a:lnSpc>
                <a:spcPct val="90000"/>
              </a:lnSpc>
            </a:pPr>
            <a:r>
              <a:rPr lang="ja-JP" altLang="en-US" sz="2500" smtClean="0"/>
              <a:t>日本の製造業では生産労働者が知的熟練を持ち、「ふだんとちがった作業」も担当する「統合方式」が広く普及したために、高い効率性が達成された。</a:t>
            </a:r>
          </a:p>
          <a:p>
            <a:pPr lvl="1" eaLnBrk="1" hangingPunct="1">
              <a:lnSpc>
                <a:spcPct val="90000"/>
              </a:lnSpc>
            </a:pPr>
            <a:r>
              <a:rPr lang="ja-JP" altLang="en-US" sz="2500" smtClean="0"/>
              <a:t>知的熟練は企業特殊的であり、主としてＯＪＴによって形成される。したがって、その形成は長期雇用が前提である。</a:t>
            </a:r>
            <a:endParaRPr lang="en-US" altLang="ja-JP" sz="2500" smtClean="0"/>
          </a:p>
        </p:txBody>
      </p:sp>
      <p:sp>
        <p:nvSpPr>
          <p:cNvPr id="4403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B6C8272-E78E-490A-8FC0-BAFA834D5F33}" type="slidenum">
              <a:rPr kumimoji="0" lang="en-US" altLang="ja-JP" smtClean="0"/>
              <a:pPr eaLnBrk="1" hangingPunct="1"/>
              <a:t>30</a:t>
            </a:fld>
            <a:endParaRPr kumimoji="0" lang="en-US" altLang="ja-JP"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dirty="0" smtClean="0"/>
              <a:t>ＴＣＥによる右肩上がり賃金カーブの説明（２）知的熟練論</a:t>
            </a:r>
            <a:r>
              <a:rPr lang="en-US" altLang="ja-JP" dirty="0" smtClean="0"/>
              <a:t>(ii)</a:t>
            </a:r>
            <a:endParaRPr lang="ja-JP" altLang="en-US" dirty="0" smtClean="0"/>
          </a:p>
        </p:txBody>
      </p:sp>
      <p:sp>
        <p:nvSpPr>
          <p:cNvPr id="31747" name="Rectangle 3"/>
          <p:cNvSpPr>
            <a:spLocks noGrp="1" noChangeArrowheads="1"/>
          </p:cNvSpPr>
          <p:nvPr>
            <p:ph idx="1"/>
          </p:nvPr>
        </p:nvSpPr>
        <p:spPr>
          <a:xfrm>
            <a:off x="457200" y="1628775"/>
            <a:ext cx="8291513" cy="5040313"/>
          </a:xfrm>
        </p:spPr>
        <p:txBody>
          <a:bodyPr>
            <a:normAutofit fontScale="92500" lnSpcReduction="20000"/>
          </a:bodyPr>
          <a:lstStyle/>
          <a:p>
            <a:pPr lvl="1" eaLnBrk="1" hangingPunct="1">
              <a:defRPr/>
            </a:pPr>
            <a:r>
              <a:rPr lang="ja-JP" altLang="en-US" sz="2400" dirty="0" smtClean="0"/>
              <a:t>知的熟練の幅と深さは、２枚一組の仕事表によって測定され、会社はこの深さを報酬に反映している。</a:t>
            </a:r>
          </a:p>
          <a:p>
            <a:pPr lvl="1" eaLnBrk="1" hangingPunct="1">
              <a:defRPr/>
            </a:pPr>
            <a:r>
              <a:rPr lang="ja-JP" altLang="en-US" sz="2400" dirty="0" smtClean="0"/>
              <a:t>勤続とともに上昇する賃金は、知的熟練の蓄積を反映しており、またその形成を促している。</a:t>
            </a:r>
          </a:p>
          <a:p>
            <a:pPr lvl="1" eaLnBrk="1" hangingPunct="1">
              <a:defRPr/>
            </a:pPr>
            <a:r>
              <a:rPr lang="ja-JP" altLang="en-US" sz="2400" dirty="0" smtClean="0"/>
              <a:t>長期雇用と企業特殊的熟練の形成により、従業員の団結は企業別組合という形を取る。</a:t>
            </a:r>
          </a:p>
          <a:p>
            <a:pPr eaLnBrk="1" hangingPunct="1">
              <a:defRPr/>
            </a:pPr>
            <a:r>
              <a:rPr lang="ja-JP" altLang="en-US" sz="2800" dirty="0" smtClean="0"/>
              <a:t>このように、終身雇用、年功賃金、企業別組合は、知的熟練論（企業特殊的技能論）によってすべて整合的に説明される</a:t>
            </a:r>
            <a:r>
              <a:rPr lang="ja-JP" altLang="en-US" sz="2800" u="sng" dirty="0" smtClean="0"/>
              <a:t>かのようであった</a:t>
            </a:r>
          </a:p>
          <a:p>
            <a:pPr lvl="1" eaLnBrk="1" hangingPunct="1">
              <a:defRPr/>
            </a:pPr>
            <a:r>
              <a:rPr lang="ja-JP" altLang="en-US" sz="2400" dirty="0" smtClean="0"/>
              <a:t>訓練費用については深められていないが、日本の慣行に即した具体的説明であったため影響力があった</a:t>
            </a:r>
            <a:endParaRPr lang="en-US" altLang="ja-JP" sz="2400" dirty="0" smtClean="0"/>
          </a:p>
          <a:p>
            <a:pPr lvl="1" eaLnBrk="1" hangingPunct="1">
              <a:defRPr/>
            </a:pPr>
            <a:r>
              <a:rPr lang="ja-JP" altLang="en-US" sz="2400" dirty="0" smtClean="0"/>
              <a:t>「座学より現場で学べ」、「長く勤めて一人前」という</a:t>
            </a:r>
            <a:r>
              <a:rPr lang="en-US" altLang="ja-JP" sz="2400" dirty="0" smtClean="0"/>
              <a:t>1990</a:t>
            </a:r>
            <a:r>
              <a:rPr lang="ja-JP" altLang="en-US" sz="2400" dirty="0" smtClean="0"/>
              <a:t>年代まで日本社会で支配的だった価値規範と一致</a:t>
            </a:r>
            <a:endParaRPr lang="en-US" altLang="ja-JP" sz="2400" dirty="0" smtClean="0"/>
          </a:p>
          <a:p>
            <a:pPr lvl="1" eaLnBrk="1" hangingPunct="1">
              <a:defRPr/>
            </a:pPr>
            <a:r>
              <a:rPr lang="ja-JP" altLang="en-US" sz="2400" dirty="0" smtClean="0"/>
              <a:t>小池説はもともと労働問題研究から生まれたものであったが、ＴＣＥの研究者に受け入れられた</a:t>
            </a:r>
          </a:p>
        </p:txBody>
      </p:sp>
      <p:sp>
        <p:nvSpPr>
          <p:cNvPr id="4506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0F7F047-BB4B-4F47-8FE4-7B922B9EBD04}" type="slidenum">
              <a:rPr kumimoji="0" lang="en-US" altLang="ja-JP" smtClean="0"/>
              <a:pPr eaLnBrk="1" hangingPunct="1"/>
              <a:t>31</a:t>
            </a:fld>
            <a:endParaRPr kumimoji="0" lang="en-US" altLang="ja-JP"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200" dirty="0" smtClean="0"/>
              <a:t>知的熟練論に対する実証的批判（野村</a:t>
            </a:r>
            <a:r>
              <a:rPr lang="en-US" altLang="ja-JP" sz="3200" dirty="0" smtClean="0"/>
              <a:t>[1993]</a:t>
            </a:r>
            <a:r>
              <a:rPr lang="ja-JP" altLang="en-US" sz="3200" dirty="0" smtClean="0"/>
              <a:t> </a:t>
            </a:r>
            <a:r>
              <a:rPr lang="en-US" altLang="ja-JP" sz="3200" dirty="0" smtClean="0"/>
              <a:t>[2001a][2001b]</a:t>
            </a:r>
            <a:r>
              <a:rPr lang="ja-JP" altLang="en-US" sz="3200" dirty="0" smtClean="0"/>
              <a:t>を中心に）</a:t>
            </a:r>
          </a:p>
        </p:txBody>
      </p:sp>
      <p:sp>
        <p:nvSpPr>
          <p:cNvPr id="4" name="コンテンツ プレースホルダー 3"/>
          <p:cNvSpPr>
            <a:spLocks noGrp="1"/>
          </p:cNvSpPr>
          <p:nvPr>
            <p:ph idx="1"/>
          </p:nvPr>
        </p:nvSpPr>
        <p:spPr>
          <a:xfrm>
            <a:off x="457200" y="1484784"/>
            <a:ext cx="8229600" cy="5373216"/>
          </a:xfrm>
        </p:spPr>
        <p:txBody>
          <a:bodyPr>
            <a:normAutofit fontScale="70000" lnSpcReduction="20000"/>
          </a:bodyPr>
          <a:lstStyle/>
          <a:p>
            <a:r>
              <a:rPr lang="ja-JP" altLang="en-US" dirty="0"/>
              <a:t>企業特殊的技能から日本企業の長期雇用や右肩上がり賃金カーブを</a:t>
            </a:r>
            <a:r>
              <a:rPr lang="ja-JP" altLang="en-US" dirty="0" smtClean="0"/>
              <a:t>説明する</a:t>
            </a:r>
            <a:r>
              <a:rPr lang="ja-JP" altLang="en-US" dirty="0"/>
              <a:t>ことはできない</a:t>
            </a:r>
          </a:p>
          <a:p>
            <a:r>
              <a:rPr lang="en-US" altLang="ja-JP" dirty="0"/>
              <a:t>OJT</a:t>
            </a:r>
            <a:r>
              <a:rPr lang="ja-JP" altLang="en-US" dirty="0"/>
              <a:t>で育成される直接労働者の技能は限られており、実際には専門工と分業している</a:t>
            </a:r>
          </a:p>
          <a:p>
            <a:pPr lvl="1"/>
            <a:r>
              <a:rPr lang="ja-JP" altLang="en-US" dirty="0"/>
              <a:t>一定規模以上の難易度の補修は保全労働者、改善は改善組などが主導する。</a:t>
            </a:r>
          </a:p>
          <a:p>
            <a:pPr lvl="1"/>
            <a:r>
              <a:rPr lang="ja-JP" altLang="en-US" dirty="0"/>
              <a:t>直接労働者は作業標準にのっとって作業をすることが必要であり、作業標準の書き換えは職長が中心になって行う。</a:t>
            </a:r>
          </a:p>
          <a:p>
            <a:r>
              <a:rPr lang="ja-JP" altLang="en-US" u="sng" dirty="0"/>
              <a:t>２枚一組の仕事表は存在せず</a:t>
            </a:r>
            <a:r>
              <a:rPr lang="ja-JP" altLang="en-US" dirty="0"/>
              <a:t>、そのもとになった調査報告で存在すると称されるものは小池の創作である</a:t>
            </a:r>
          </a:p>
          <a:p>
            <a:pPr lvl="1"/>
            <a:r>
              <a:rPr lang="ja-JP" altLang="en-US" dirty="0"/>
              <a:t>技能確認表なら実在する。しかし、それによる査定が行われて技能が報酬に反映するという事実は確認できない。</a:t>
            </a:r>
          </a:p>
          <a:p>
            <a:pPr lvl="1"/>
            <a:r>
              <a:rPr lang="ja-JP" altLang="en-US" dirty="0"/>
              <a:t>日本では直接労働者と専門工の技能の違いは賃金差に反映していない</a:t>
            </a:r>
          </a:p>
          <a:p>
            <a:pPr lvl="1"/>
            <a:r>
              <a:rPr lang="ja-JP" altLang="en-US" dirty="0"/>
              <a:t>川端補足。川端が訪問したすべての大企業の工場において、「技能確認表で示されている技能の違いは、賃金の査定に用いられるか」という質問への回答は、「直接には使わない」である。現状把握、人員配置、訓練促進のために使われている。</a:t>
            </a:r>
          </a:p>
        </p:txBody>
      </p:sp>
      <p:sp>
        <p:nvSpPr>
          <p:cNvPr id="4608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DE4FFD1-CCB5-4967-BD8E-D3250FD1DC32}" type="slidenum">
              <a:rPr kumimoji="0" lang="en-US" altLang="ja-JP" smtClean="0"/>
              <a:pPr eaLnBrk="1" hangingPunct="1"/>
              <a:t>32</a:t>
            </a:fld>
            <a:endParaRPr kumimoji="0" lang="en-US" altLang="ja-JP"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457200" y="457200"/>
            <a:ext cx="8435975" cy="1027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企業特殊的技能論への理論的疑問</a:t>
            </a:r>
          </a:p>
        </p:txBody>
      </p:sp>
      <p:sp>
        <p:nvSpPr>
          <p:cNvPr id="47107" name="Rectangle 3"/>
          <p:cNvSpPr>
            <a:spLocks noGrp="1" noChangeArrowheads="1"/>
          </p:cNvSpPr>
          <p:nvPr>
            <p:ph idx="1"/>
          </p:nvPr>
        </p:nvSpPr>
        <p:spPr bwMode="auto">
          <a:xfrm>
            <a:off x="457200" y="1341438"/>
            <a:ext cx="8229600" cy="540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dirty="0" smtClean="0"/>
              <a:t>技能の二つの次元</a:t>
            </a:r>
          </a:p>
          <a:p>
            <a:pPr lvl="1" eaLnBrk="1" hangingPunct="1">
              <a:lnSpc>
                <a:spcPct val="90000"/>
              </a:lnSpc>
            </a:pPr>
            <a:r>
              <a:rPr lang="ja-JP" altLang="en-US" dirty="0" smtClean="0"/>
              <a:t>テクニカルな意味での技能</a:t>
            </a:r>
          </a:p>
          <a:p>
            <a:pPr lvl="2" eaLnBrk="1" hangingPunct="1">
              <a:lnSpc>
                <a:spcPct val="90000"/>
              </a:lnSpc>
            </a:pPr>
            <a:r>
              <a:rPr lang="ja-JP" altLang="en-US" dirty="0" smtClean="0"/>
              <a:t>生産性や品質に寄与する</a:t>
            </a:r>
          </a:p>
          <a:p>
            <a:pPr lvl="2" eaLnBrk="1" hangingPunct="1">
              <a:lnSpc>
                <a:spcPct val="90000"/>
              </a:lnSpc>
            </a:pPr>
            <a:r>
              <a:rPr lang="ja-JP" altLang="en-US" dirty="0" smtClean="0"/>
              <a:t>社会関係に影響されるが、それ自体は社会関係ではない</a:t>
            </a:r>
          </a:p>
          <a:p>
            <a:pPr lvl="1" eaLnBrk="1" hangingPunct="1">
              <a:lnSpc>
                <a:spcPct val="90000"/>
              </a:lnSpc>
            </a:pPr>
            <a:r>
              <a:rPr lang="ja-JP" altLang="en-US" dirty="0" smtClean="0"/>
              <a:t>＿＿＿＿＿＿＿技能</a:t>
            </a:r>
          </a:p>
          <a:p>
            <a:pPr lvl="2" eaLnBrk="1" hangingPunct="1">
              <a:lnSpc>
                <a:spcPct val="90000"/>
              </a:lnSpc>
            </a:pPr>
            <a:r>
              <a:rPr lang="ja-JP" altLang="en-US" dirty="0" smtClean="0"/>
              <a:t>何が技能であるかは社会関係によって決まる</a:t>
            </a:r>
          </a:p>
          <a:p>
            <a:pPr lvl="2" eaLnBrk="1" hangingPunct="1">
              <a:lnSpc>
                <a:spcPct val="90000"/>
              </a:lnSpc>
            </a:pPr>
            <a:r>
              <a:rPr lang="ja-JP" altLang="en-US" dirty="0" smtClean="0"/>
              <a:t>誰の資産になるかは社会関係によって決まる</a:t>
            </a:r>
          </a:p>
          <a:p>
            <a:pPr lvl="3" eaLnBrk="1" hangingPunct="1">
              <a:lnSpc>
                <a:spcPct val="90000"/>
              </a:lnSpc>
            </a:pPr>
            <a:r>
              <a:rPr lang="ja-JP" altLang="en-US" dirty="0" smtClean="0"/>
              <a:t>労働者個人？集団？会社のもの？「みんなのもの」？</a:t>
            </a:r>
            <a:endParaRPr lang="en-US" altLang="ja-JP" dirty="0" smtClean="0"/>
          </a:p>
          <a:p>
            <a:pPr lvl="1" eaLnBrk="1" hangingPunct="1">
              <a:lnSpc>
                <a:spcPct val="90000"/>
              </a:lnSpc>
            </a:pPr>
            <a:r>
              <a:rPr lang="ja-JP" altLang="en-US" dirty="0" smtClean="0"/>
              <a:t>テクニカルに技能が高いことと、それが資産として評価されることは別である</a:t>
            </a:r>
          </a:p>
          <a:p>
            <a:pPr lvl="1" eaLnBrk="1" hangingPunct="1">
              <a:lnSpc>
                <a:spcPct val="90000"/>
              </a:lnSpc>
            </a:pPr>
            <a:endParaRPr lang="ja-JP" altLang="en-US" dirty="0" smtClean="0"/>
          </a:p>
        </p:txBody>
      </p:sp>
      <p:sp>
        <p:nvSpPr>
          <p:cNvPr id="4710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B0FA312-77B9-49A0-B8C3-B0D4925D1BC7}" type="slidenum">
              <a:rPr kumimoji="0" lang="en-US" altLang="ja-JP" smtClean="0"/>
              <a:pPr eaLnBrk="1" hangingPunct="1"/>
              <a:t>33</a:t>
            </a:fld>
            <a:endParaRPr kumimoji="0" lang="en-US" altLang="ja-JP"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p:nvPr>
        </p:nvSpPr>
        <p:spPr bwMode="auto">
          <a:xfrm>
            <a:off x="457200" y="404813"/>
            <a:ext cx="8229600" cy="936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dirty="0" smtClean="0"/>
              <a:t>技能自体とその社会的評価は異なる</a:t>
            </a:r>
          </a:p>
        </p:txBody>
      </p:sp>
      <p:sp>
        <p:nvSpPr>
          <p:cNvPr id="3" name="コンテンツ プレースホルダ 2"/>
          <p:cNvSpPr>
            <a:spLocks noGrp="1"/>
          </p:cNvSpPr>
          <p:nvPr>
            <p:ph idx="1"/>
          </p:nvPr>
        </p:nvSpPr>
        <p:spPr>
          <a:xfrm>
            <a:off x="457200" y="1484313"/>
            <a:ext cx="8229600" cy="4897437"/>
          </a:xfrm>
        </p:spPr>
        <p:txBody>
          <a:bodyPr>
            <a:normAutofit fontScale="85000" lnSpcReduction="20000"/>
          </a:bodyPr>
          <a:lstStyle/>
          <a:p>
            <a:pPr eaLnBrk="1" hangingPunct="1">
              <a:defRPr/>
            </a:pPr>
            <a:r>
              <a:rPr lang="ja-JP" altLang="en-US" dirty="0"/>
              <a:t>企業内での技能形成</a:t>
            </a:r>
          </a:p>
          <a:p>
            <a:pPr lvl="1" eaLnBrk="1" hangingPunct="1">
              <a:defRPr/>
            </a:pPr>
            <a:r>
              <a:rPr lang="ja-JP" altLang="en-US" dirty="0"/>
              <a:t>技能はテクニカルには一般的、</a:t>
            </a:r>
            <a:r>
              <a:rPr lang="ja-JP" altLang="en-US" dirty="0" smtClean="0"/>
              <a:t>あるいは職業・産業特殊的</a:t>
            </a:r>
            <a:r>
              <a:rPr lang="ja-JP" altLang="en-US" dirty="0"/>
              <a:t>なものかもしれない</a:t>
            </a:r>
          </a:p>
          <a:p>
            <a:pPr lvl="1" eaLnBrk="1" hangingPunct="1">
              <a:defRPr/>
            </a:pPr>
            <a:r>
              <a:rPr lang="ja-JP" altLang="en-US" dirty="0"/>
              <a:t>長期雇用のシステムの中では、企業特殊的技能として評価されやすくなる</a:t>
            </a:r>
          </a:p>
          <a:p>
            <a:pPr eaLnBrk="1" hangingPunct="1">
              <a:defRPr/>
            </a:pPr>
            <a:r>
              <a:rPr lang="ja-JP" altLang="en-US" dirty="0"/>
              <a:t>因果関係がＴＣＥの仮定とは</a:t>
            </a:r>
            <a:r>
              <a:rPr lang="ja-JP" altLang="en-US" dirty="0" smtClean="0"/>
              <a:t>逆とみるべき</a:t>
            </a:r>
            <a:endParaRPr lang="ja-JP" altLang="en-US" dirty="0"/>
          </a:p>
          <a:p>
            <a:pPr lvl="1" eaLnBrk="1" hangingPunct="1">
              <a:defRPr/>
            </a:pPr>
            <a:r>
              <a:rPr lang="ja-JP" altLang="en-US" dirty="0"/>
              <a:t>テクニカルな意味での企業特殊的技能が存在→内部昇進制と長期雇用が合理的（転職困難）ではなく</a:t>
            </a:r>
            <a:r>
              <a:rPr lang="en-US" altLang="ja-JP" dirty="0"/>
              <a:t>……</a:t>
            </a:r>
          </a:p>
          <a:p>
            <a:pPr lvl="1" eaLnBrk="1" hangingPunct="1">
              <a:defRPr/>
            </a:pPr>
            <a:r>
              <a:rPr lang="ja-JP" altLang="en-US" dirty="0"/>
              <a:t>内部昇進制と長期雇用（転職困難）のしくみが存在→技能が企業特殊的だと社会的に評価される</a:t>
            </a:r>
          </a:p>
          <a:p>
            <a:pPr eaLnBrk="1" hangingPunct="1">
              <a:defRPr/>
            </a:pPr>
            <a:r>
              <a:rPr lang="ja-JP" altLang="en-US" dirty="0"/>
              <a:t>社会的に構成された技能は、＿＿＿＿＿＿＿＿＿と区別がつきにくい</a:t>
            </a:r>
          </a:p>
          <a:p>
            <a:pPr lvl="1" eaLnBrk="1" hangingPunct="1">
              <a:defRPr/>
            </a:pPr>
            <a:r>
              <a:rPr lang="ja-JP" altLang="en-US" dirty="0"/>
              <a:t>例：テクニカルな能力と、社内の人間関係を円滑に取り仕切る</a:t>
            </a:r>
            <a:r>
              <a:rPr lang="ja-JP" altLang="en-US" dirty="0" smtClean="0"/>
              <a:t>能力の区別</a:t>
            </a:r>
            <a:endParaRPr lang="ja-JP" altLang="en-US" dirty="0"/>
          </a:p>
          <a:p>
            <a:pPr eaLnBrk="1" hangingPunct="1">
              <a:defRPr/>
            </a:pPr>
            <a:endParaRPr lang="ja-JP" altLang="en-US" dirty="0"/>
          </a:p>
        </p:txBody>
      </p:sp>
      <p:sp>
        <p:nvSpPr>
          <p:cNvPr id="48132"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77B5796-9FFF-424F-84A0-CBE3BDF98270}" type="slidenum">
              <a:rPr kumimoji="0" lang="en-US" altLang="ja-JP" smtClean="0"/>
              <a:pPr eaLnBrk="1" hangingPunct="1"/>
              <a:t>34</a:t>
            </a:fld>
            <a:endParaRPr kumimoji="0" lang="en-US" altLang="ja-JP"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57200" y="457200"/>
            <a:ext cx="8229600" cy="8842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sz="4000" dirty="0" smtClean="0"/>
              <a:t>技能形成と雇用方式の関係把握に関する別の可能性（１）</a:t>
            </a:r>
          </a:p>
        </p:txBody>
      </p:sp>
      <p:sp>
        <p:nvSpPr>
          <p:cNvPr id="2" name="Rectangle 3"/>
          <p:cNvSpPr>
            <a:spLocks noGrp="1" noChangeArrowheads="1"/>
          </p:cNvSpPr>
          <p:nvPr>
            <p:ph sz="half" idx="1"/>
          </p:nvPr>
        </p:nvSpPr>
        <p:spPr>
          <a:xfrm>
            <a:off x="250825" y="1600200"/>
            <a:ext cx="3529013" cy="5141913"/>
          </a:xfrm>
          <a:ln>
            <a:solidFill>
              <a:schemeClr val="tx1"/>
            </a:solidFill>
          </a:ln>
        </p:spPr>
        <p:txBody>
          <a:bodyPr>
            <a:normAutofit fontScale="77500" lnSpcReduction="20000"/>
          </a:bodyPr>
          <a:lstStyle/>
          <a:p>
            <a:pPr eaLnBrk="1" hangingPunct="1">
              <a:defRPr/>
            </a:pPr>
            <a:r>
              <a:rPr lang="ja-JP" altLang="en-US" sz="3100" dirty="0"/>
              <a:t>転職が不利な労働市場ができてしまっている場合</a:t>
            </a:r>
          </a:p>
          <a:p>
            <a:pPr lvl="1" eaLnBrk="1" hangingPunct="1">
              <a:defRPr/>
            </a:pPr>
            <a:r>
              <a:rPr lang="ja-JP" altLang="en-US" dirty="0"/>
              <a:t>企業内部での、雇用後の形成</a:t>
            </a:r>
          </a:p>
          <a:p>
            <a:pPr lvl="1" eaLnBrk="1" hangingPunct="1">
              <a:defRPr/>
            </a:pPr>
            <a:r>
              <a:rPr lang="ja-JP" altLang="en-US" dirty="0" smtClean="0"/>
              <a:t>企業内訓練の</a:t>
            </a:r>
            <a:r>
              <a:rPr lang="ja-JP" altLang="en-US" dirty="0"/>
              <a:t>重要性。</a:t>
            </a:r>
          </a:p>
          <a:p>
            <a:pPr lvl="1" eaLnBrk="1" hangingPunct="1">
              <a:defRPr/>
            </a:pPr>
            <a:r>
              <a:rPr lang="ja-JP" altLang="en-US" dirty="0"/>
              <a:t>学校での技能形成に依存しない</a:t>
            </a:r>
          </a:p>
          <a:p>
            <a:pPr lvl="1" eaLnBrk="1" hangingPunct="1">
              <a:defRPr/>
            </a:pPr>
            <a:r>
              <a:rPr lang="ja-JP" altLang="en-US" dirty="0"/>
              <a:t>採用時に潜在能力判断</a:t>
            </a:r>
          </a:p>
          <a:p>
            <a:pPr lvl="2" eaLnBrk="1" hangingPunct="1">
              <a:defRPr/>
            </a:pPr>
            <a:r>
              <a:rPr lang="ja-JP" altLang="en-US" dirty="0" smtClean="0"/>
              <a:t>シグナルとしての学歴、学校銘柄</a:t>
            </a:r>
          </a:p>
          <a:p>
            <a:pPr lvl="1" eaLnBrk="1" hangingPunct="1">
              <a:defRPr/>
            </a:pPr>
            <a:r>
              <a:rPr lang="ja-JP" altLang="en-US" dirty="0"/>
              <a:t>能力や実績があっても労働者の移動に障壁がある</a:t>
            </a:r>
          </a:p>
          <a:p>
            <a:pPr eaLnBrk="1" hangingPunct="1">
              <a:defRPr/>
            </a:pPr>
            <a:endParaRPr lang="en-US" altLang="ja-JP" sz="2400" dirty="0"/>
          </a:p>
        </p:txBody>
      </p:sp>
      <p:sp>
        <p:nvSpPr>
          <p:cNvPr id="35844" name="Rectangle 4"/>
          <p:cNvSpPr>
            <a:spLocks noGrp="1" noChangeArrowheads="1"/>
          </p:cNvSpPr>
          <p:nvPr>
            <p:ph sz="half" idx="2"/>
          </p:nvPr>
        </p:nvSpPr>
        <p:spPr>
          <a:xfrm>
            <a:off x="3995738" y="1600200"/>
            <a:ext cx="4691062" cy="2333625"/>
          </a:xfrm>
          <a:ln>
            <a:solidFill>
              <a:schemeClr val="tx1"/>
            </a:solidFill>
          </a:ln>
        </p:spPr>
        <p:txBody>
          <a:bodyPr>
            <a:normAutofit fontScale="77500" lnSpcReduction="20000"/>
          </a:bodyPr>
          <a:lstStyle/>
          <a:p>
            <a:pPr eaLnBrk="1" hangingPunct="1">
              <a:lnSpc>
                <a:spcPct val="110000"/>
              </a:lnSpc>
              <a:buFontTx/>
              <a:buChar char="•"/>
              <a:defRPr/>
            </a:pPr>
            <a:r>
              <a:rPr lang="ja-JP" altLang="en-US" sz="3400" kern="0" dirty="0"/>
              <a:t>転職に支障がない労働市場ができている場合</a:t>
            </a:r>
            <a:r>
              <a:rPr lang="en-US" altLang="ja-JP" sz="3400" kern="0" dirty="0"/>
              <a:t>Ⅰ</a:t>
            </a:r>
            <a:endParaRPr lang="ja-JP" altLang="en-US" sz="3400" kern="0" dirty="0"/>
          </a:p>
          <a:p>
            <a:pPr lvl="1" eaLnBrk="1" hangingPunct="1">
              <a:lnSpc>
                <a:spcPct val="90000"/>
              </a:lnSpc>
              <a:defRPr/>
            </a:pPr>
            <a:r>
              <a:rPr lang="ja-JP" altLang="en-US" sz="2600" dirty="0"/>
              <a:t>企業外で技能が形成されていればよい</a:t>
            </a:r>
          </a:p>
          <a:p>
            <a:pPr lvl="1" eaLnBrk="1" hangingPunct="1">
              <a:lnSpc>
                <a:spcPct val="90000"/>
              </a:lnSpc>
              <a:defRPr/>
            </a:pPr>
            <a:r>
              <a:rPr lang="ja-JP" altLang="en-US" sz="2600" dirty="0"/>
              <a:t>採用時に実績や、より顕在的な技能を判断</a:t>
            </a:r>
          </a:p>
          <a:p>
            <a:pPr lvl="1" eaLnBrk="1" hangingPunct="1">
              <a:lnSpc>
                <a:spcPct val="90000"/>
              </a:lnSpc>
              <a:defRPr/>
            </a:pPr>
            <a:r>
              <a:rPr lang="ja-JP" altLang="en-US" sz="2600" dirty="0" smtClean="0"/>
              <a:t>能力や</a:t>
            </a:r>
            <a:r>
              <a:rPr lang="ja-JP" altLang="en-US" sz="2600" dirty="0"/>
              <a:t>実績により労働者は</a:t>
            </a:r>
            <a:r>
              <a:rPr lang="ja-JP" altLang="en-US" sz="2600" dirty="0" smtClean="0"/>
              <a:t>移動</a:t>
            </a:r>
            <a:endParaRPr lang="en-US" altLang="ja-JP" sz="2600" dirty="0" smtClean="0"/>
          </a:p>
          <a:p>
            <a:pPr lvl="2" eaLnBrk="1" hangingPunct="1">
              <a:lnSpc>
                <a:spcPct val="90000"/>
              </a:lnSpc>
              <a:defRPr/>
            </a:pPr>
            <a:r>
              <a:rPr lang="ja-JP" altLang="en-US" dirty="0" smtClean="0"/>
              <a:t>シグナルとしての資格、評判</a:t>
            </a:r>
            <a:endParaRPr lang="ja-JP" altLang="en-US" dirty="0"/>
          </a:p>
        </p:txBody>
      </p:sp>
      <p:sp>
        <p:nvSpPr>
          <p:cNvPr id="49157"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21A57A3-D718-4FD1-B457-60A27AF0B355}" type="slidenum">
              <a:rPr kumimoji="0" lang="en-US" altLang="ja-JP" smtClean="0"/>
              <a:pPr eaLnBrk="1" hangingPunct="1"/>
              <a:t>35</a:t>
            </a:fld>
            <a:endParaRPr kumimoji="0" lang="en-US" altLang="ja-JP" smtClean="0"/>
          </a:p>
        </p:txBody>
      </p:sp>
      <p:sp>
        <p:nvSpPr>
          <p:cNvPr id="6" name="Rectangle 4"/>
          <p:cNvSpPr txBox="1">
            <a:spLocks noChangeArrowheads="1"/>
          </p:cNvSpPr>
          <p:nvPr/>
        </p:nvSpPr>
        <p:spPr bwMode="auto">
          <a:xfrm>
            <a:off x="3995738" y="4149725"/>
            <a:ext cx="4691062" cy="2592388"/>
          </a:xfrm>
          <a:prstGeom prst="rect">
            <a:avLst/>
          </a:prstGeom>
          <a:noFill/>
          <a:ln w="9525">
            <a:solidFill>
              <a:schemeClr val="tx1"/>
            </a:solidFill>
            <a:miter lim="800000"/>
            <a:headEnd/>
            <a:tailEnd/>
          </a:ln>
        </p:spPr>
        <p:txBody>
          <a:bodyPr lIns="18000" rIns="18000">
            <a:normAutofit/>
          </a:bodyPr>
          <a:lstStyle/>
          <a:p>
            <a:pPr marL="342900" indent="-342900">
              <a:lnSpc>
                <a:spcPct val="90000"/>
              </a:lnSpc>
              <a:spcBef>
                <a:spcPct val="20000"/>
              </a:spcBef>
              <a:buFontTx/>
              <a:buChar char="•"/>
              <a:defRPr/>
            </a:pPr>
            <a:r>
              <a:rPr lang="ja-JP" altLang="en-US" sz="2400" kern="0" dirty="0">
                <a:latin typeface="+mn-lt"/>
                <a:ea typeface="+mn-ea"/>
              </a:rPr>
              <a:t>転職に支障がない労働市場ができている場合</a:t>
            </a:r>
            <a:r>
              <a:rPr lang="en-US" altLang="ja-JP" sz="2400" kern="0" dirty="0">
                <a:latin typeface="+mn-lt"/>
                <a:ea typeface="+mn-ea"/>
              </a:rPr>
              <a:t>Ⅱ</a:t>
            </a:r>
            <a:endParaRPr lang="ja-JP" altLang="en-US" sz="2400" kern="0" dirty="0">
              <a:latin typeface="+mn-lt"/>
              <a:ea typeface="+mn-ea"/>
            </a:endParaRPr>
          </a:p>
          <a:p>
            <a:pPr marL="742950" lvl="1" indent="-285750">
              <a:lnSpc>
                <a:spcPct val="70000"/>
              </a:lnSpc>
              <a:spcBef>
                <a:spcPct val="20000"/>
              </a:spcBef>
              <a:buSzPct val="70000"/>
              <a:buFont typeface="Arial" charset="0"/>
              <a:buChar char="–"/>
              <a:defRPr/>
            </a:pPr>
            <a:r>
              <a:rPr lang="ja-JP" altLang="en-US" sz="2000" dirty="0">
                <a:latin typeface="+mn-lt"/>
                <a:ea typeface="+mn-ea"/>
              </a:rPr>
              <a:t>一般的な教育を受けた程度の能力さえあればよい</a:t>
            </a:r>
          </a:p>
          <a:p>
            <a:pPr marL="742950" lvl="1" indent="-285750">
              <a:lnSpc>
                <a:spcPct val="70000"/>
              </a:lnSpc>
              <a:spcBef>
                <a:spcPct val="20000"/>
              </a:spcBef>
              <a:buSzPct val="70000"/>
              <a:buFont typeface="Arial" charset="0"/>
              <a:buChar char="–"/>
              <a:defRPr/>
            </a:pPr>
            <a:r>
              <a:rPr lang="ja-JP" altLang="en-US" sz="2000" dirty="0">
                <a:latin typeface="+mn-lt"/>
                <a:ea typeface="+mn-ea"/>
              </a:rPr>
              <a:t>採用時に実績や能力を必要な限りで判断</a:t>
            </a:r>
          </a:p>
          <a:p>
            <a:pPr marL="742950" lvl="1" indent="-285750">
              <a:lnSpc>
                <a:spcPct val="70000"/>
              </a:lnSpc>
              <a:spcBef>
                <a:spcPct val="20000"/>
              </a:spcBef>
              <a:buSzPct val="70000"/>
              <a:buFont typeface="Arial" charset="0"/>
              <a:buChar char="–"/>
              <a:defRPr/>
            </a:pPr>
            <a:r>
              <a:rPr lang="ja-JP" altLang="en-US" sz="2000" dirty="0">
                <a:latin typeface="+mn-lt"/>
                <a:ea typeface="+mn-ea"/>
              </a:rPr>
              <a:t>労働者は移動。能力、実績はさほど考慮されず、交換可能な労働力とみなされる</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dirty="0" smtClean="0"/>
              <a:t>技能形成と雇用方式の関係把握の別の可能性（２）</a:t>
            </a:r>
          </a:p>
        </p:txBody>
      </p:sp>
      <p:sp>
        <p:nvSpPr>
          <p:cNvPr id="8" name="Rectangle 3"/>
          <p:cNvSpPr>
            <a:spLocks noGrp="1" noChangeArrowheads="1"/>
          </p:cNvSpPr>
          <p:nvPr>
            <p:ph sz="half" idx="1"/>
          </p:nvPr>
        </p:nvSpPr>
        <p:spPr>
          <a:xfrm>
            <a:off x="395288" y="1700213"/>
            <a:ext cx="3313112" cy="4968875"/>
          </a:xfrm>
          <a:ln>
            <a:solidFill>
              <a:schemeClr val="tx1"/>
            </a:solidFill>
          </a:ln>
        </p:spPr>
        <p:txBody>
          <a:bodyPr>
            <a:normAutofit fontScale="92500" lnSpcReduction="20000"/>
          </a:bodyPr>
          <a:lstStyle/>
          <a:p>
            <a:pPr eaLnBrk="1" hangingPunct="1">
              <a:defRPr/>
            </a:pPr>
            <a:r>
              <a:rPr lang="ja-JP" altLang="en-US" sz="2600" dirty="0"/>
              <a:t>組織コミットメントが必要な場合</a:t>
            </a:r>
          </a:p>
          <a:p>
            <a:pPr lvl="1" eaLnBrk="1" hangingPunct="1">
              <a:defRPr/>
            </a:pPr>
            <a:r>
              <a:rPr lang="ja-JP" altLang="en-US" dirty="0"/>
              <a:t>企業内部での、雇用後の形成。</a:t>
            </a:r>
            <a:r>
              <a:rPr lang="en-US" altLang="ja-JP" dirty="0"/>
              <a:t>OJT</a:t>
            </a:r>
            <a:r>
              <a:rPr lang="ja-JP" altLang="en-US" dirty="0"/>
              <a:t>の重要性</a:t>
            </a:r>
          </a:p>
          <a:p>
            <a:pPr lvl="1" eaLnBrk="1" hangingPunct="1">
              <a:defRPr/>
            </a:pPr>
            <a:r>
              <a:rPr lang="ja-JP" altLang="en-US" dirty="0"/>
              <a:t>学校での技能形成に依存しない</a:t>
            </a:r>
          </a:p>
          <a:p>
            <a:pPr lvl="1" eaLnBrk="1" hangingPunct="1">
              <a:defRPr/>
            </a:pPr>
            <a:r>
              <a:rPr lang="ja-JP" altLang="en-US" dirty="0"/>
              <a:t>採用時に潜在能力判断</a:t>
            </a:r>
          </a:p>
          <a:p>
            <a:pPr lvl="2" eaLnBrk="1" hangingPunct="1">
              <a:defRPr/>
            </a:pPr>
            <a:r>
              <a:rPr lang="ja-JP" altLang="en-US" sz="1800" dirty="0"/>
              <a:t>シグナルとしての学歴、学校銘柄</a:t>
            </a:r>
          </a:p>
          <a:p>
            <a:pPr lvl="1" eaLnBrk="1" hangingPunct="1">
              <a:defRPr/>
            </a:pPr>
            <a:r>
              <a:rPr lang="ja-JP" altLang="en-US" dirty="0"/>
              <a:t>特定企業との長期雇用を促進するので、労働者の移動可能性を高め</a:t>
            </a:r>
            <a:r>
              <a:rPr lang="ja-JP" altLang="en-US" dirty="0" smtClean="0"/>
              <a:t>＿＿</a:t>
            </a:r>
            <a:endParaRPr lang="ja-JP" altLang="en-US" dirty="0"/>
          </a:p>
          <a:p>
            <a:pPr eaLnBrk="1" hangingPunct="1">
              <a:defRPr/>
            </a:pPr>
            <a:endParaRPr lang="en-US" altLang="ja-JP" sz="2400" dirty="0"/>
          </a:p>
        </p:txBody>
      </p:sp>
      <p:sp>
        <p:nvSpPr>
          <p:cNvPr id="9" name="Rectangle 4"/>
          <p:cNvSpPr>
            <a:spLocks noGrp="1" noChangeArrowheads="1"/>
          </p:cNvSpPr>
          <p:nvPr>
            <p:ph sz="half" idx="2"/>
          </p:nvPr>
        </p:nvSpPr>
        <p:spPr>
          <a:xfrm>
            <a:off x="3924300" y="1700213"/>
            <a:ext cx="4679950" cy="2736850"/>
          </a:xfrm>
          <a:ln>
            <a:solidFill>
              <a:schemeClr val="tx1"/>
            </a:solidFill>
          </a:ln>
        </p:spPr>
        <p:txBody>
          <a:bodyPr>
            <a:normAutofit fontScale="92500" lnSpcReduction="20000"/>
          </a:bodyPr>
          <a:lstStyle/>
          <a:p>
            <a:pPr eaLnBrk="1" hangingPunct="1">
              <a:defRPr/>
            </a:pPr>
            <a:r>
              <a:rPr lang="ja-JP" altLang="en-US" dirty="0" smtClean="0"/>
              <a:t>組織コミットメントは不要だが高い技能が必要な場合</a:t>
            </a:r>
            <a:endParaRPr lang="ja-JP" altLang="en-US" dirty="0"/>
          </a:p>
          <a:p>
            <a:pPr lvl="1" eaLnBrk="1" hangingPunct="1">
              <a:defRPr/>
            </a:pPr>
            <a:r>
              <a:rPr lang="ja-JP" altLang="en-US" dirty="0"/>
              <a:t>企業外部での、雇用前の形成</a:t>
            </a:r>
          </a:p>
          <a:p>
            <a:pPr lvl="1" eaLnBrk="1" hangingPunct="1">
              <a:defRPr/>
            </a:pPr>
            <a:r>
              <a:rPr lang="ja-JP" altLang="en-US" dirty="0" smtClean="0"/>
              <a:t>企業外</a:t>
            </a:r>
            <a:r>
              <a:rPr lang="ja-JP" altLang="en-US" dirty="0"/>
              <a:t>に形成のしくみが必要</a:t>
            </a:r>
          </a:p>
          <a:p>
            <a:pPr lvl="1" eaLnBrk="1" hangingPunct="1">
              <a:defRPr/>
            </a:pPr>
            <a:r>
              <a:rPr lang="ja-JP" altLang="en-US" dirty="0"/>
              <a:t>採用時に実績や、より顕在的な技能を判断</a:t>
            </a:r>
          </a:p>
          <a:p>
            <a:pPr lvl="1" eaLnBrk="1" hangingPunct="1">
              <a:defRPr/>
            </a:pPr>
            <a:r>
              <a:rPr lang="ja-JP" altLang="en-US" dirty="0"/>
              <a:t>労働者の移動可能性を高め＿＿＿＿</a:t>
            </a:r>
          </a:p>
          <a:p>
            <a:pPr lvl="1" eaLnBrk="1" hangingPunct="1">
              <a:defRPr/>
            </a:pPr>
            <a:endParaRPr lang="ja-JP" altLang="en-US" sz="2500" dirty="0"/>
          </a:p>
          <a:p>
            <a:pPr eaLnBrk="1" hangingPunct="1">
              <a:defRPr/>
            </a:pPr>
            <a:endParaRPr lang="en-US" altLang="ja-JP" dirty="0"/>
          </a:p>
        </p:txBody>
      </p:sp>
      <p:sp>
        <p:nvSpPr>
          <p:cNvPr id="50181"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B02153B-F232-43A9-AC15-16E7B2E61BB4}" type="slidenum">
              <a:rPr kumimoji="0" lang="en-US" altLang="ja-JP" smtClean="0"/>
              <a:pPr eaLnBrk="1" hangingPunct="1"/>
              <a:t>36</a:t>
            </a:fld>
            <a:endParaRPr kumimoji="0" lang="en-US" altLang="ja-JP" smtClean="0"/>
          </a:p>
        </p:txBody>
      </p:sp>
      <p:sp>
        <p:nvSpPr>
          <p:cNvPr id="10" name="Rectangle 4"/>
          <p:cNvSpPr txBox="1">
            <a:spLocks noChangeArrowheads="1"/>
          </p:cNvSpPr>
          <p:nvPr/>
        </p:nvSpPr>
        <p:spPr bwMode="auto">
          <a:xfrm>
            <a:off x="3924300" y="4508500"/>
            <a:ext cx="4679950" cy="2168525"/>
          </a:xfrm>
          <a:prstGeom prst="rect">
            <a:avLst/>
          </a:prstGeom>
          <a:noFill/>
          <a:ln w="9525">
            <a:solidFill>
              <a:schemeClr val="tx1"/>
            </a:solidFill>
            <a:miter lim="800000"/>
            <a:headEnd/>
            <a:tailEnd/>
          </a:ln>
        </p:spPr>
        <p:txBody>
          <a:bodyPr lIns="18000" rIns="18000">
            <a:normAutofit fontScale="62500" lnSpcReduction="20000"/>
          </a:bodyPr>
          <a:lstStyle/>
          <a:p>
            <a:pPr marL="342900" indent="-342900">
              <a:spcBef>
                <a:spcPct val="20000"/>
              </a:spcBef>
              <a:buClr>
                <a:schemeClr val="tx2"/>
              </a:buClr>
              <a:buSzPct val="70000"/>
              <a:buFont typeface="Wingdings" pitchFamily="2" charset="2"/>
              <a:buChar char="l"/>
              <a:defRPr/>
            </a:pPr>
            <a:r>
              <a:rPr lang="ja-JP" altLang="en-US" sz="3800" dirty="0">
                <a:latin typeface="+mn-lt"/>
                <a:ea typeface="+mn-ea"/>
              </a:rPr>
              <a:t>組織コミットメントも高い技能も不要な場合</a:t>
            </a:r>
          </a:p>
          <a:p>
            <a:pPr marL="742950" lvl="1" indent="-285750">
              <a:spcBef>
                <a:spcPct val="20000"/>
              </a:spcBef>
              <a:buSzPct val="70000"/>
              <a:buFont typeface="Arial" charset="0"/>
              <a:buChar char="–"/>
              <a:defRPr/>
            </a:pPr>
            <a:r>
              <a:rPr lang="ja-JP" altLang="en-US" sz="3100" dirty="0">
                <a:latin typeface="+mn-lt"/>
                <a:ea typeface="+mn-ea"/>
              </a:rPr>
              <a:t>ある程度の教育レベルのみ必要</a:t>
            </a:r>
          </a:p>
          <a:p>
            <a:pPr marL="742950" lvl="1" indent="-285750">
              <a:spcBef>
                <a:spcPct val="20000"/>
              </a:spcBef>
              <a:buSzPct val="70000"/>
              <a:buFont typeface="Arial" charset="0"/>
              <a:buChar char="–"/>
              <a:defRPr/>
            </a:pPr>
            <a:r>
              <a:rPr lang="ja-JP" altLang="en-US" sz="3100" dirty="0">
                <a:latin typeface="+mn-lt"/>
                <a:ea typeface="+mn-ea"/>
              </a:rPr>
              <a:t>採用時に実績や能力を必要な限りで判断</a:t>
            </a:r>
          </a:p>
          <a:p>
            <a:pPr marL="742950" lvl="1" indent="-285750">
              <a:spcBef>
                <a:spcPct val="20000"/>
              </a:spcBef>
              <a:buSzPct val="70000"/>
              <a:buFont typeface="Arial" charset="0"/>
              <a:buChar char="–"/>
              <a:defRPr/>
            </a:pPr>
            <a:r>
              <a:rPr lang="ja-JP" altLang="en-US" sz="3100" dirty="0">
                <a:latin typeface="+mn-lt"/>
                <a:ea typeface="+mn-ea"/>
              </a:rPr>
              <a:t>労働者の移動可能性を高め＿＿＿＿</a:t>
            </a:r>
          </a:p>
          <a:p>
            <a:pPr marL="742950" lvl="1" indent="-285750">
              <a:spcBef>
                <a:spcPct val="20000"/>
              </a:spcBef>
              <a:buFontTx/>
              <a:buChar char="–"/>
              <a:defRPr/>
            </a:pPr>
            <a:endParaRPr lang="ja-JP" altLang="en-US" sz="2500" kern="0" dirty="0">
              <a:latin typeface="+mn-lt"/>
              <a:ea typeface="+mn-ea"/>
            </a:endParaRPr>
          </a:p>
          <a:p>
            <a:pPr marL="342900" indent="-342900">
              <a:spcBef>
                <a:spcPct val="20000"/>
              </a:spcBef>
              <a:buFontTx/>
              <a:buChar char="•"/>
              <a:defRPr/>
            </a:pPr>
            <a:endParaRPr lang="en-US" altLang="ja-JP" sz="2800" kern="0" dirty="0">
              <a:latin typeface="+mn-lt"/>
              <a:ea typeface="+mn-ea"/>
            </a:endParaRPr>
          </a:p>
        </p:txBody>
      </p:sp>
      <p:sp>
        <p:nvSpPr>
          <p:cNvPr id="11" name="テキスト ボックス 10"/>
          <p:cNvSpPr txBox="1">
            <a:spLocks noChangeArrowheads="1"/>
          </p:cNvSpPr>
          <p:nvPr/>
        </p:nvSpPr>
        <p:spPr bwMode="auto">
          <a:xfrm>
            <a:off x="2771775" y="5662613"/>
            <a:ext cx="7921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200" dirty="0" smtClean="0">
                <a:solidFill>
                  <a:srgbClr val="FF0000"/>
                </a:solidFill>
              </a:rPr>
              <a:t>い</a:t>
            </a:r>
            <a:endParaRPr lang="ja-JP" altLang="en-US" sz="2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323850" y="333375"/>
            <a:ext cx="7677150" cy="1084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200" smtClean="0"/>
              <a:t>企業特殊的技能論による長期雇用・右肩上がり賃金カーブ説明への疑問のまとめ</a:t>
            </a:r>
          </a:p>
        </p:txBody>
      </p:sp>
      <p:sp>
        <p:nvSpPr>
          <p:cNvPr id="2" name="Rectangle 3"/>
          <p:cNvSpPr>
            <a:spLocks noGrp="1" noChangeArrowheads="1"/>
          </p:cNvSpPr>
          <p:nvPr>
            <p:ph idx="1"/>
          </p:nvPr>
        </p:nvSpPr>
        <p:spPr>
          <a:xfrm>
            <a:off x="395288" y="1484313"/>
            <a:ext cx="8229600" cy="5184775"/>
          </a:xfrm>
        </p:spPr>
        <p:txBody>
          <a:bodyPr>
            <a:normAutofit fontScale="92500" lnSpcReduction="10000"/>
          </a:bodyPr>
          <a:lstStyle/>
          <a:p>
            <a:pPr eaLnBrk="1" hangingPunct="1">
              <a:defRPr/>
            </a:pPr>
            <a:r>
              <a:rPr lang="ja-JP" altLang="en-US" sz="2700" dirty="0"/>
              <a:t>右肩上がり賃金カーブがあてはまる労働者の範囲は限られる</a:t>
            </a:r>
          </a:p>
          <a:p>
            <a:pPr eaLnBrk="1" hangingPunct="1">
              <a:defRPr/>
            </a:pPr>
            <a:r>
              <a:rPr lang="en-US" altLang="ja-JP" sz="2700" dirty="0"/>
              <a:t>TCE</a:t>
            </a:r>
            <a:r>
              <a:rPr lang="ja-JP" altLang="en-US" sz="2700" dirty="0"/>
              <a:t>の立場に立って右肩上がり賃金カーブを説明できる範囲は限られる</a:t>
            </a:r>
          </a:p>
          <a:p>
            <a:pPr eaLnBrk="1" hangingPunct="1">
              <a:defRPr/>
            </a:pPr>
            <a:r>
              <a:rPr lang="ja-JP" altLang="en-US" sz="2700" dirty="0"/>
              <a:t>日本企業についての企業特殊的技能論（知的熟練論）は実証的根拠がない</a:t>
            </a:r>
          </a:p>
          <a:p>
            <a:pPr eaLnBrk="1" hangingPunct="1">
              <a:defRPr/>
            </a:pPr>
            <a:r>
              <a:rPr lang="ja-JP" altLang="en-US" sz="2700" dirty="0"/>
              <a:t>転職困難な労働市場が先に</a:t>
            </a:r>
            <a:r>
              <a:rPr lang="ja-JP" altLang="en-US" sz="2700" dirty="0" smtClean="0"/>
              <a:t>あるために、テクニカルには企業特殊的でない技能まで企業特殊的</a:t>
            </a:r>
            <a:r>
              <a:rPr lang="ja-JP" altLang="en-US" sz="2700" dirty="0"/>
              <a:t>と評価されている可能性がある</a:t>
            </a:r>
          </a:p>
          <a:p>
            <a:pPr eaLnBrk="1" hangingPunct="1">
              <a:defRPr/>
            </a:pPr>
            <a:r>
              <a:rPr lang="ja-JP" altLang="en-US" sz="2700" dirty="0" smtClean="0"/>
              <a:t>企業特殊的技能と組織コミットメントとの</a:t>
            </a:r>
            <a:r>
              <a:rPr lang="ja-JP" altLang="en-US" sz="2700" dirty="0"/>
              <a:t>区別が曖昧</a:t>
            </a:r>
            <a:endParaRPr lang="en-US" altLang="ja-JP" sz="2700" dirty="0"/>
          </a:p>
          <a:p>
            <a:pPr eaLnBrk="1" hangingPunct="1">
              <a:defRPr/>
            </a:pPr>
            <a:endParaRPr lang="en-US" altLang="ja-JP" sz="2700" dirty="0"/>
          </a:p>
          <a:p>
            <a:pPr eaLnBrk="1" hangingPunct="1">
              <a:defRPr/>
            </a:pPr>
            <a:r>
              <a:rPr lang="ja-JP" altLang="en-US" sz="2700" dirty="0" smtClean="0"/>
              <a:t>では、日本</a:t>
            </a:r>
            <a:r>
              <a:rPr lang="ja-JP" altLang="en-US" sz="2700" dirty="0"/>
              <a:t>企業の雇用</a:t>
            </a:r>
            <a:r>
              <a:rPr lang="ja-JP" altLang="en-US" sz="2700" dirty="0" smtClean="0"/>
              <a:t>システムをどう説明するか？→次</a:t>
            </a:r>
            <a:r>
              <a:rPr lang="ja-JP" altLang="en-US" sz="2700" dirty="0"/>
              <a:t>章で行う。</a:t>
            </a:r>
            <a:endParaRPr lang="en-US" altLang="ja-JP" sz="2700" dirty="0"/>
          </a:p>
          <a:p>
            <a:pPr eaLnBrk="1" hangingPunct="1">
              <a:defRPr/>
            </a:pPr>
            <a:endParaRPr lang="ja-JP" altLang="en-US" sz="2700" dirty="0"/>
          </a:p>
          <a:p>
            <a:pPr eaLnBrk="1" hangingPunct="1">
              <a:defRPr/>
            </a:pPr>
            <a:endParaRPr lang="en-US" altLang="ja-JP" sz="2700" dirty="0"/>
          </a:p>
        </p:txBody>
      </p:sp>
      <p:sp>
        <p:nvSpPr>
          <p:cNvPr id="5120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4B374DC-F788-4DA7-AC57-8875BF25C1E6}" type="slidenum">
              <a:rPr kumimoji="0" lang="en-US" altLang="ja-JP" smtClean="0"/>
              <a:pPr eaLnBrk="1" hangingPunct="1"/>
              <a:t>37</a:t>
            </a:fld>
            <a:endParaRPr kumimoji="0" lang="en-US" altLang="ja-JP"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タイトル 3"/>
          <p:cNvSpPr>
            <a:spLocks noGrp="1"/>
          </p:cNvSpPr>
          <p:nvPr>
            <p:ph type="title"/>
          </p:nvPr>
        </p:nvSpPr>
        <p:spPr bwMode="auto">
          <a:xfrm>
            <a:off x="395288" y="2276475"/>
            <a:ext cx="8243887" cy="1382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89113" indent="-1789113" eaLnBrk="1" hangingPunct="1"/>
            <a:r>
              <a:rPr lang="en-US" altLang="ja-JP" smtClean="0"/>
              <a:t>3-2-2</a:t>
            </a:r>
            <a:r>
              <a:rPr lang="ja-JP" altLang="en-US" smtClean="0"/>
              <a:t> 雇用保障の意味</a:t>
            </a:r>
          </a:p>
        </p:txBody>
      </p:sp>
      <p:sp>
        <p:nvSpPr>
          <p:cNvPr id="52227"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19CEACB-B18B-4379-90EB-A76B49EACB28}" type="slidenum">
              <a:rPr kumimoji="0" lang="en-US" altLang="ja-JP" smtClean="0"/>
              <a:pPr eaLnBrk="1" hangingPunct="1"/>
              <a:t>38</a:t>
            </a:fld>
            <a:endParaRPr kumimoji="0" lang="en-US" altLang="ja-JP"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457200" y="333375"/>
            <a:ext cx="7543800" cy="935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雇用保障</a:t>
            </a:r>
          </a:p>
        </p:txBody>
      </p:sp>
      <p:sp>
        <p:nvSpPr>
          <p:cNvPr id="53251" name="Rectangle 3"/>
          <p:cNvSpPr>
            <a:spLocks noGrp="1" noChangeArrowheads="1"/>
          </p:cNvSpPr>
          <p:nvPr>
            <p:ph idx="1"/>
          </p:nvPr>
        </p:nvSpPr>
        <p:spPr bwMode="auto">
          <a:xfrm>
            <a:off x="468313" y="1412875"/>
            <a:ext cx="8229600" cy="5040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800" dirty="0" smtClean="0"/>
              <a:t>労働者の貢献と企業からの支払いを長期においてバランスさせるためには、雇用保障が必要である</a:t>
            </a:r>
          </a:p>
          <a:p>
            <a:pPr lvl="1" eaLnBrk="1" hangingPunct="1">
              <a:lnSpc>
                <a:spcPct val="90000"/>
              </a:lnSpc>
            </a:pPr>
            <a:r>
              <a:rPr lang="ja-JP" altLang="en-US" dirty="0" smtClean="0"/>
              <a:t>日本では、その相当部分が法制度ではなく期待と慣行、判例により成り立っている</a:t>
            </a:r>
          </a:p>
          <a:p>
            <a:pPr eaLnBrk="1" hangingPunct="1">
              <a:lnSpc>
                <a:spcPct val="90000"/>
              </a:lnSpc>
            </a:pPr>
            <a:r>
              <a:rPr lang="ja-JP" altLang="en-US" sz="2800" dirty="0" smtClean="0"/>
              <a:t>企業は、期間の定めのない雇用における解雇が機会主義的でないことを示す必要がある＝解雇のルールか慣行が必要</a:t>
            </a:r>
          </a:p>
          <a:p>
            <a:pPr lvl="1" eaLnBrk="1" hangingPunct="1">
              <a:lnSpc>
                <a:spcPct val="90000"/>
              </a:lnSpc>
            </a:pPr>
            <a:r>
              <a:rPr lang="ja-JP" altLang="en-US" sz="2400" dirty="0" smtClean="0"/>
              <a:t>解雇自由論</a:t>
            </a:r>
            <a:r>
              <a:rPr lang="ja-JP" altLang="en-US" sz="2400" dirty="0" smtClean="0"/>
              <a:t>は日本では機会</a:t>
            </a:r>
            <a:r>
              <a:rPr lang="ja-JP" altLang="en-US" sz="2400" dirty="0" smtClean="0"/>
              <a:t>主義の正当化とみなされるので</a:t>
            </a:r>
            <a:r>
              <a:rPr lang="ja-JP" altLang="en-US" sz="2400" dirty="0" smtClean="0"/>
              <a:t>、認められにくい</a:t>
            </a:r>
            <a:endParaRPr lang="ja-JP" altLang="en-US" sz="2400" dirty="0" smtClean="0"/>
          </a:p>
          <a:p>
            <a:pPr eaLnBrk="1" hangingPunct="1">
              <a:lnSpc>
                <a:spcPct val="90000"/>
              </a:lnSpc>
            </a:pPr>
            <a:r>
              <a:rPr lang="ja-JP" altLang="en-US" sz="2800" dirty="0" smtClean="0"/>
              <a:t>ルールの類型</a:t>
            </a:r>
          </a:p>
          <a:p>
            <a:pPr lvl="1" eaLnBrk="1" hangingPunct="1">
              <a:lnSpc>
                <a:spcPct val="90000"/>
              </a:lnSpc>
            </a:pPr>
            <a:r>
              <a:rPr lang="ja-JP" altLang="en-US" sz="2400" dirty="0" smtClean="0"/>
              <a:t>企業の立場から見ると「解雇の自由・評価の制約」か「解雇の制約・評価の自由」かに分かれる</a:t>
            </a:r>
          </a:p>
          <a:p>
            <a:pPr lvl="1" eaLnBrk="1" hangingPunct="1">
              <a:lnSpc>
                <a:spcPct val="90000"/>
              </a:lnSpc>
              <a:buFont typeface="Wingdings" pitchFamily="2" charset="2"/>
              <a:buNone/>
            </a:pPr>
            <a:endParaRPr lang="ja-JP" altLang="en-US" sz="2400" dirty="0" smtClean="0"/>
          </a:p>
          <a:p>
            <a:pPr eaLnBrk="1" hangingPunct="1">
              <a:lnSpc>
                <a:spcPct val="90000"/>
              </a:lnSpc>
            </a:pPr>
            <a:endParaRPr lang="en-US" altLang="ja-JP" dirty="0" smtClean="0"/>
          </a:p>
        </p:txBody>
      </p:sp>
      <p:sp>
        <p:nvSpPr>
          <p:cNvPr id="5325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CC1E707-56B2-453B-ABAA-64757BAF0A48}" type="slidenum">
              <a:rPr kumimoji="0" lang="en-US" altLang="ja-JP" smtClean="0"/>
              <a:pPr eaLnBrk="1" hangingPunct="1"/>
              <a:t>39</a:t>
            </a:fld>
            <a:endParaRPr kumimoji="0" lang="en-US" altLang="ja-JP"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3"/>
          <p:cNvSpPr>
            <a:spLocks noGrp="1"/>
          </p:cNvSpPr>
          <p:nvPr>
            <p:ph type="title"/>
          </p:nvPr>
        </p:nvSpPr>
        <p:spPr bwMode="auto">
          <a:xfrm>
            <a:off x="395288" y="2276475"/>
            <a:ext cx="8243887" cy="1382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89113" indent="-1789113" eaLnBrk="1" hangingPunct="1"/>
            <a:r>
              <a:rPr lang="en-US" altLang="ja-JP" smtClean="0"/>
              <a:t>3-1-1</a:t>
            </a:r>
            <a:r>
              <a:rPr lang="ja-JP" altLang="en-US" smtClean="0"/>
              <a:t>　</a:t>
            </a:r>
            <a:r>
              <a:rPr lang="en-US" altLang="ja-JP" smtClean="0"/>
              <a:t>TCE</a:t>
            </a:r>
            <a:r>
              <a:rPr lang="ja-JP" altLang="en-US" smtClean="0"/>
              <a:t>からみた雇用契約の独自性</a:t>
            </a:r>
          </a:p>
        </p:txBody>
      </p:sp>
      <p:sp>
        <p:nvSpPr>
          <p:cNvPr id="17411"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72663BD-5973-42BD-9056-95A054445B6E}" type="slidenum">
              <a:rPr kumimoji="0" lang="en-US" altLang="ja-JP" smtClean="0"/>
              <a:pPr eaLnBrk="1" hangingPunct="1"/>
              <a:t>4</a:t>
            </a:fld>
            <a:endParaRPr kumimoji="0" lang="en-US" altLang="ja-JP"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日本の大企業の場合（１）</a:t>
            </a:r>
          </a:p>
        </p:txBody>
      </p:sp>
      <p:sp>
        <p:nvSpPr>
          <p:cNvPr id="46083" name="Rectangle 3"/>
          <p:cNvSpPr>
            <a:spLocks noGrp="1" noChangeArrowheads="1"/>
          </p:cNvSpPr>
          <p:nvPr>
            <p:ph idx="1"/>
          </p:nvPr>
        </p:nvSpPr>
        <p:spPr/>
        <p:txBody>
          <a:bodyPr>
            <a:normAutofit fontScale="92500" lnSpcReduction="10000"/>
          </a:bodyPr>
          <a:lstStyle/>
          <a:p>
            <a:pPr eaLnBrk="1" hangingPunct="1">
              <a:defRPr/>
            </a:pPr>
            <a:r>
              <a:rPr lang="ja-JP" altLang="en-US" u="sng" dirty="0" smtClean="0"/>
              <a:t>正規従業員の</a:t>
            </a:r>
            <a:r>
              <a:rPr lang="ja-JP" altLang="en-US" dirty="0" smtClean="0"/>
              <a:t>解雇に際しての日本の大企業の慣行</a:t>
            </a:r>
          </a:p>
          <a:p>
            <a:pPr lvl="1" eaLnBrk="1" hangingPunct="1">
              <a:defRPr/>
            </a:pPr>
            <a:r>
              <a:rPr lang="ja-JP" altLang="en-US" dirty="0" smtClean="0"/>
              <a:t>赤字に至ってから雇用調整</a:t>
            </a:r>
          </a:p>
          <a:p>
            <a:pPr lvl="1" eaLnBrk="1" hangingPunct="1">
              <a:defRPr/>
            </a:pPr>
            <a:r>
              <a:rPr lang="ja-JP" altLang="en-US" dirty="0" smtClean="0"/>
              <a:t>まず配当や経営者報酬をカット</a:t>
            </a:r>
          </a:p>
          <a:p>
            <a:pPr lvl="1" eaLnBrk="1" hangingPunct="1">
              <a:defRPr/>
            </a:pPr>
            <a:r>
              <a:rPr lang="ja-JP" altLang="en-US" dirty="0" smtClean="0"/>
              <a:t>残業削減。新規採用停止。</a:t>
            </a:r>
          </a:p>
          <a:p>
            <a:pPr lvl="1" eaLnBrk="1" hangingPunct="1">
              <a:defRPr/>
            </a:pPr>
            <a:r>
              <a:rPr lang="ja-JP" altLang="en-US" dirty="0" smtClean="0"/>
              <a:t>配置転換。出向</a:t>
            </a:r>
            <a:r>
              <a:rPr lang="ja-JP" altLang="en-US" dirty="0" smtClean="0"/>
              <a:t>。非正規の雇い止め</a:t>
            </a:r>
            <a:endParaRPr lang="ja-JP" altLang="en-US" dirty="0" smtClean="0"/>
          </a:p>
          <a:p>
            <a:pPr lvl="1" eaLnBrk="1" hangingPunct="1">
              <a:defRPr/>
            </a:pPr>
            <a:r>
              <a:rPr lang="ja-JP" altLang="en-US" dirty="0" smtClean="0"/>
              <a:t>希望退職者募集</a:t>
            </a:r>
          </a:p>
          <a:p>
            <a:pPr lvl="1" eaLnBrk="1" hangingPunct="1">
              <a:defRPr/>
            </a:pPr>
            <a:r>
              <a:rPr lang="ja-JP" altLang="en-US" dirty="0" smtClean="0"/>
              <a:t>以上で</a:t>
            </a:r>
            <a:r>
              <a:rPr lang="ja-JP" altLang="en-US" dirty="0" err="1" smtClean="0"/>
              <a:t>ま</a:t>
            </a:r>
            <a:r>
              <a:rPr lang="ja-JP" altLang="en-US" dirty="0" smtClean="0"/>
              <a:t>にあわないときに指名解雇</a:t>
            </a:r>
          </a:p>
          <a:p>
            <a:pPr lvl="1" eaLnBrk="1" hangingPunct="1">
              <a:defRPr/>
            </a:pPr>
            <a:r>
              <a:rPr lang="ja-JP" altLang="en-US" dirty="0" smtClean="0"/>
              <a:t>以上について企業内組合と協議する</a:t>
            </a:r>
            <a:endParaRPr lang="en-US" altLang="ja-JP" dirty="0" smtClean="0"/>
          </a:p>
          <a:p>
            <a:pPr eaLnBrk="1" hangingPunct="1">
              <a:defRPr/>
            </a:pPr>
            <a:r>
              <a:rPr lang="ja-JP" altLang="en-US" dirty="0" smtClean="0"/>
              <a:t>しかし、いきなり解雇の例も増えつつある</a:t>
            </a:r>
          </a:p>
        </p:txBody>
      </p:sp>
      <p:sp>
        <p:nvSpPr>
          <p:cNvPr id="5427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2B4D2A3-9598-478E-96BC-A91CF931C7FD}" type="slidenum">
              <a:rPr kumimoji="0" lang="en-US" altLang="ja-JP" smtClean="0"/>
              <a:pPr eaLnBrk="1" hangingPunct="1"/>
              <a:t>40</a:t>
            </a:fld>
            <a:endParaRPr kumimoji="0" lang="en-US" altLang="ja-JP"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日本の大企業の場合（２）</a:t>
            </a:r>
          </a:p>
        </p:txBody>
      </p:sp>
      <p:sp>
        <p:nvSpPr>
          <p:cNvPr id="57347" name="Rectangle 3"/>
          <p:cNvSpPr>
            <a:spLocks noGrp="1" noChangeArrowheads="1"/>
          </p:cNvSpPr>
          <p:nvPr>
            <p:ph idx="1"/>
          </p:nvPr>
        </p:nvSpPr>
        <p:spPr bwMode="auto">
          <a:xfrm>
            <a:off x="457200" y="1196752"/>
            <a:ext cx="8507288" cy="566124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pPr eaLnBrk="1" hangingPunct="1">
              <a:defRPr/>
            </a:pPr>
            <a:r>
              <a:rPr lang="ja-JP" altLang="en-US" dirty="0" smtClean="0"/>
              <a:t>労働契約法第</a:t>
            </a:r>
            <a:r>
              <a:rPr lang="en-US" altLang="ja-JP" dirty="0" smtClean="0"/>
              <a:t>16</a:t>
            </a:r>
            <a:r>
              <a:rPr lang="ja-JP" altLang="en-US" dirty="0" smtClean="0"/>
              <a:t>条の制限</a:t>
            </a:r>
            <a:endParaRPr lang="en-US" altLang="ja-JP" dirty="0" smtClean="0"/>
          </a:p>
          <a:p>
            <a:pPr lvl="1" eaLnBrk="1" hangingPunct="1">
              <a:defRPr/>
            </a:pPr>
            <a:r>
              <a:rPr lang="ja-JP" altLang="en-US" dirty="0" smtClean="0"/>
              <a:t>解雇は、客観的に合理的な理由を欠き、社会通念上相当であると認められない場合は、その権利を濫用したものとして、無効とする。</a:t>
            </a:r>
            <a:endParaRPr lang="en-US" altLang="ja-JP" dirty="0" smtClean="0"/>
          </a:p>
          <a:p>
            <a:pPr lvl="1" eaLnBrk="1" hangingPunct="1">
              <a:defRPr/>
            </a:pPr>
            <a:r>
              <a:rPr lang="ja-JP" altLang="en-US" dirty="0"/>
              <a:t>これ</a:t>
            </a:r>
            <a:r>
              <a:rPr lang="ja-JP" altLang="en-US" dirty="0" smtClean="0"/>
              <a:t>は先進国なら共通のこと</a:t>
            </a:r>
            <a:endParaRPr lang="en-US" altLang="ja-JP" dirty="0" smtClean="0"/>
          </a:p>
          <a:p>
            <a:pPr eaLnBrk="1" hangingPunct="1">
              <a:defRPr/>
            </a:pPr>
            <a:r>
              <a:rPr lang="ja-JP" altLang="en-US" dirty="0" smtClean="0"/>
              <a:t>日本の特殊性：整理解雇の４条件が判例となっている</a:t>
            </a:r>
          </a:p>
          <a:p>
            <a:pPr lvl="1" eaLnBrk="1" hangingPunct="1">
              <a:defRPr/>
            </a:pPr>
            <a:r>
              <a:rPr lang="ja-JP" altLang="en-US" dirty="0" smtClean="0"/>
              <a:t>解雇の必要性</a:t>
            </a:r>
          </a:p>
          <a:p>
            <a:pPr lvl="1" eaLnBrk="1" hangingPunct="1">
              <a:defRPr/>
            </a:pPr>
            <a:r>
              <a:rPr lang="ja-JP" altLang="en-US" dirty="0" smtClean="0"/>
              <a:t>解雇の回避義務：</a:t>
            </a:r>
            <a:endParaRPr lang="en-US" altLang="ja-JP" dirty="0" smtClean="0"/>
          </a:p>
          <a:p>
            <a:pPr lvl="2">
              <a:defRPr/>
            </a:pPr>
            <a:r>
              <a:rPr lang="ja-JP" altLang="en-US" dirty="0" smtClean="0"/>
              <a:t>時間外労働削減，配置転換による雇用維持，非正規の雇止め</a:t>
            </a:r>
          </a:p>
          <a:p>
            <a:pPr lvl="1" eaLnBrk="1" hangingPunct="1">
              <a:defRPr/>
            </a:pPr>
            <a:r>
              <a:rPr lang="ja-JP" altLang="en-US" dirty="0" smtClean="0"/>
              <a:t>人選の妥当性</a:t>
            </a:r>
          </a:p>
          <a:p>
            <a:pPr lvl="1" eaLnBrk="1" hangingPunct="1">
              <a:defRPr/>
            </a:pPr>
            <a:r>
              <a:rPr lang="ja-JP" altLang="en-US" dirty="0" smtClean="0"/>
              <a:t>労働組合・労働者との協議義務</a:t>
            </a:r>
          </a:p>
          <a:p>
            <a:pPr eaLnBrk="1" hangingPunct="1">
              <a:defRPr/>
            </a:pPr>
            <a:r>
              <a:rPr lang="ja-JP" altLang="en-US" dirty="0" smtClean="0"/>
              <a:t>日本</a:t>
            </a:r>
            <a:r>
              <a:rPr lang="ja-JP" altLang="en-US" dirty="0" smtClean="0"/>
              <a:t>経団連は解雇自由を主張</a:t>
            </a:r>
          </a:p>
          <a:p>
            <a:pPr lvl="1">
              <a:defRPr/>
            </a:pPr>
            <a:r>
              <a:rPr lang="ja-JP" altLang="en-US" dirty="0" smtClean="0"/>
              <a:t>経営側</a:t>
            </a:r>
            <a:r>
              <a:rPr lang="ja-JP" altLang="en-US" dirty="0" smtClean="0"/>
              <a:t>は長期雇用を止めたいのか</a:t>
            </a:r>
            <a:r>
              <a:rPr lang="ja-JP" altLang="en-US" dirty="0" smtClean="0"/>
              <a:t>？</a:t>
            </a:r>
            <a:endParaRPr lang="en-US" altLang="ja-JP" dirty="0" smtClean="0"/>
          </a:p>
          <a:p>
            <a:pPr lvl="1">
              <a:defRPr/>
            </a:pPr>
            <a:r>
              <a:rPr lang="ja-JP" altLang="en-US" dirty="0" smtClean="0"/>
              <a:t>この</a:t>
            </a:r>
            <a:r>
              <a:rPr lang="en-US" altLang="ja-JP" dirty="0" smtClean="0"/>
              <a:t>4</a:t>
            </a:r>
            <a:r>
              <a:rPr lang="ja-JP" altLang="en-US" dirty="0" smtClean="0"/>
              <a:t>条件は認めながら縮小したいのか？正規</a:t>
            </a:r>
            <a:r>
              <a:rPr lang="ja-JP" altLang="en-US" dirty="0" smtClean="0"/>
              <a:t>労働者は解雇しない，非正規労働者は解雇するというしくみ</a:t>
            </a:r>
            <a:r>
              <a:rPr lang="ja-JP" altLang="en-US" dirty="0" smtClean="0"/>
              <a:t>は維持するのか？</a:t>
            </a:r>
            <a:endParaRPr lang="en-US" altLang="ja-JP" dirty="0" smtClean="0"/>
          </a:p>
          <a:p>
            <a:pPr>
              <a:defRPr/>
            </a:pPr>
            <a:r>
              <a:rPr lang="ja-JP" altLang="en-US" dirty="0" smtClean="0"/>
              <a:t>注意：解雇</a:t>
            </a:r>
            <a:r>
              <a:rPr lang="ja-JP" altLang="en-US" dirty="0"/>
              <a:t>が自由な国でも，恣意的解雇は不当と</a:t>
            </a:r>
            <a:r>
              <a:rPr lang="ja-JP" altLang="en-US" dirty="0" smtClean="0"/>
              <a:t>される。恣意的解雇まで自由にしろと言うのは暴論</a:t>
            </a:r>
            <a:endParaRPr lang="en-US" altLang="ja-JP" dirty="0"/>
          </a:p>
          <a:p>
            <a:pPr lvl="1">
              <a:defRPr/>
            </a:pPr>
            <a:endParaRPr lang="en-US" altLang="ja-JP" dirty="0" smtClean="0"/>
          </a:p>
          <a:p>
            <a:pPr lvl="1">
              <a:defRPr/>
            </a:pPr>
            <a:endParaRPr lang="en-US" altLang="ja-JP" dirty="0" smtClean="0"/>
          </a:p>
          <a:p>
            <a:pPr lvl="1">
              <a:defRPr/>
            </a:pPr>
            <a:endParaRPr lang="ja-JP" altLang="en-US" dirty="0" smtClean="0"/>
          </a:p>
        </p:txBody>
      </p:sp>
      <p:sp>
        <p:nvSpPr>
          <p:cNvPr id="5530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6AD9E7B-7DC6-436B-B9E8-5A69850627CE}" type="slidenum">
              <a:rPr kumimoji="0" lang="en-US" altLang="ja-JP" smtClean="0"/>
              <a:pPr eaLnBrk="1" hangingPunct="1"/>
              <a:t>41</a:t>
            </a:fld>
            <a:endParaRPr kumimoji="0" lang="en-US" altLang="ja-JP"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395288" y="333375"/>
            <a:ext cx="8569325" cy="935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長期雇用の否定は何を意味するか</a:t>
            </a:r>
          </a:p>
        </p:txBody>
      </p:sp>
      <p:sp>
        <p:nvSpPr>
          <p:cNvPr id="43011" name="Rectangle 3"/>
          <p:cNvSpPr>
            <a:spLocks noGrp="1" noChangeArrowheads="1"/>
          </p:cNvSpPr>
          <p:nvPr>
            <p:ph idx="1"/>
          </p:nvPr>
        </p:nvSpPr>
        <p:spPr>
          <a:xfrm>
            <a:off x="457200" y="1341438"/>
            <a:ext cx="8362950" cy="5516562"/>
          </a:xfrm>
        </p:spPr>
        <p:txBody>
          <a:bodyPr>
            <a:normAutofit lnSpcReduction="10000"/>
          </a:bodyPr>
          <a:lstStyle/>
          <a:p>
            <a:pPr eaLnBrk="1" hangingPunct="1">
              <a:lnSpc>
                <a:spcPct val="120000"/>
              </a:lnSpc>
              <a:defRPr/>
            </a:pPr>
            <a:r>
              <a:rPr lang="ja-JP" altLang="en-US" dirty="0" smtClean="0"/>
              <a:t>可能性</a:t>
            </a:r>
            <a:r>
              <a:rPr lang="en-US" altLang="ja-JP" dirty="0" smtClean="0"/>
              <a:t>1</a:t>
            </a:r>
            <a:r>
              <a:rPr lang="ja-JP" altLang="en-US" dirty="0" smtClean="0"/>
              <a:t>：＿＿＿＿＿＿＿＿＿の</a:t>
            </a:r>
            <a:r>
              <a:rPr lang="ja-JP" altLang="en-US" dirty="0"/>
              <a:t>重要性が低下</a:t>
            </a:r>
            <a:r>
              <a:rPr lang="ja-JP" altLang="en-US" dirty="0" smtClean="0"/>
              <a:t>した？</a:t>
            </a:r>
            <a:endParaRPr lang="ja-JP" altLang="en-US" dirty="0"/>
          </a:p>
          <a:p>
            <a:pPr eaLnBrk="1" hangingPunct="1">
              <a:lnSpc>
                <a:spcPct val="120000"/>
              </a:lnSpc>
              <a:defRPr/>
            </a:pPr>
            <a:r>
              <a:rPr lang="ja-JP" altLang="en-US" dirty="0" smtClean="0"/>
              <a:t>可能性２：</a:t>
            </a:r>
            <a:r>
              <a:rPr lang="ja-JP" altLang="en-US" dirty="0" smtClean="0"/>
              <a:t>＿＿＿＿＿＿＿＿＿の</a:t>
            </a:r>
            <a:r>
              <a:rPr lang="ja-JP" altLang="en-US" dirty="0"/>
              <a:t>重要性が低下した？</a:t>
            </a:r>
            <a:endParaRPr lang="en-US" altLang="ja-JP" dirty="0"/>
          </a:p>
          <a:p>
            <a:pPr lvl="1" eaLnBrk="1" hangingPunct="1">
              <a:lnSpc>
                <a:spcPct val="120000"/>
              </a:lnSpc>
              <a:defRPr/>
            </a:pPr>
            <a:r>
              <a:rPr lang="ja-JP" altLang="en-US" dirty="0" smtClean="0"/>
              <a:t>以上はグローバル化や</a:t>
            </a:r>
            <a:r>
              <a:rPr lang="en-US" altLang="ja-JP" dirty="0" smtClean="0"/>
              <a:t>IT</a:t>
            </a:r>
            <a:r>
              <a:rPr lang="ja-JP" altLang="en-US" dirty="0" smtClean="0"/>
              <a:t>化などで説明されることが多い</a:t>
            </a:r>
          </a:p>
          <a:p>
            <a:pPr eaLnBrk="1" hangingPunct="1">
              <a:lnSpc>
                <a:spcPct val="120000"/>
              </a:lnSpc>
              <a:defRPr/>
            </a:pPr>
            <a:r>
              <a:rPr lang="ja-JP" altLang="en-US" dirty="0" smtClean="0"/>
              <a:t>転職</a:t>
            </a:r>
            <a:r>
              <a:rPr lang="ja-JP" altLang="en-US" dirty="0"/>
              <a:t>しやすい労働市場が整備された？</a:t>
            </a:r>
          </a:p>
          <a:p>
            <a:pPr eaLnBrk="1" hangingPunct="1">
              <a:lnSpc>
                <a:spcPct val="120000"/>
              </a:lnSpc>
              <a:defRPr/>
            </a:pPr>
            <a:r>
              <a:rPr lang="ja-JP" altLang="en-US" dirty="0" smtClean="0"/>
              <a:t>不況が続くため、企業が単に人件費を</a:t>
            </a:r>
            <a:r>
              <a:rPr lang="ja-JP" altLang="en-US" dirty="0"/>
              <a:t>削減しようとしている？</a:t>
            </a:r>
            <a:endParaRPr lang="en-US" altLang="ja-JP" dirty="0"/>
          </a:p>
          <a:p>
            <a:pPr lvl="2" eaLnBrk="1" hangingPunct="1">
              <a:lnSpc>
                <a:spcPct val="120000"/>
              </a:lnSpc>
              <a:defRPr/>
            </a:pPr>
            <a:endParaRPr lang="ja-JP" altLang="en-US" dirty="0"/>
          </a:p>
        </p:txBody>
      </p:sp>
      <p:sp>
        <p:nvSpPr>
          <p:cNvPr id="5632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5D60E62-BBE2-42EC-8CE3-49A4AC952F69}" type="slidenum">
              <a:rPr kumimoji="0" lang="en-US" altLang="ja-JP" smtClean="0"/>
              <a:pPr eaLnBrk="1" hangingPunct="1"/>
              <a:t>42</a:t>
            </a:fld>
            <a:endParaRPr kumimoji="0" lang="en-US" altLang="ja-JP"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404813"/>
            <a:ext cx="8713787" cy="1152525"/>
          </a:xfrm>
        </p:spPr>
        <p:txBody>
          <a:bodyPr>
            <a:normAutofit fontScale="90000"/>
          </a:bodyPr>
          <a:lstStyle/>
          <a:p>
            <a:pPr eaLnBrk="1" hangingPunct="1">
              <a:defRPr/>
            </a:pPr>
            <a:r>
              <a:rPr lang="ja-JP" altLang="en-US" dirty="0" smtClean="0"/>
              <a:t>長期雇用の縮小が訓練にもたらす悪循環とその克服</a:t>
            </a:r>
            <a:endParaRPr lang="ja-JP" altLang="en-US" dirty="0"/>
          </a:p>
        </p:txBody>
      </p:sp>
      <p:sp>
        <p:nvSpPr>
          <p:cNvPr id="3" name="コンテンツ プレースホルダー 2"/>
          <p:cNvSpPr>
            <a:spLocks noGrp="1"/>
          </p:cNvSpPr>
          <p:nvPr>
            <p:ph idx="1"/>
          </p:nvPr>
        </p:nvSpPr>
        <p:spPr>
          <a:xfrm>
            <a:off x="457200" y="1600200"/>
            <a:ext cx="8229600" cy="4924425"/>
          </a:xfrm>
        </p:spPr>
        <p:txBody>
          <a:bodyPr>
            <a:normAutofit fontScale="85000" lnSpcReduction="10000"/>
          </a:bodyPr>
          <a:lstStyle/>
          <a:p>
            <a:pPr eaLnBrk="1" hangingPunct="1">
              <a:lnSpc>
                <a:spcPct val="120000"/>
              </a:lnSpc>
              <a:defRPr/>
            </a:pPr>
            <a:r>
              <a:rPr lang="ja-JP" altLang="en-US" dirty="0" smtClean="0"/>
              <a:t>労働者</a:t>
            </a:r>
            <a:r>
              <a:rPr lang="ja-JP" altLang="en-US" dirty="0"/>
              <a:t>の機会主義：企業内訓練を受けたらすぐに転職してしまう</a:t>
            </a:r>
          </a:p>
          <a:p>
            <a:pPr eaLnBrk="1" hangingPunct="1">
              <a:lnSpc>
                <a:spcPct val="120000"/>
              </a:lnSpc>
              <a:buFont typeface="Wingdings" pitchFamily="2" charset="2"/>
              <a:buNone/>
              <a:defRPr/>
            </a:pPr>
            <a:r>
              <a:rPr lang="ja-JP" altLang="en-US" dirty="0"/>
              <a:t>　　　↓↑</a:t>
            </a:r>
            <a:endParaRPr lang="en-US" altLang="ja-JP" dirty="0"/>
          </a:p>
          <a:p>
            <a:pPr eaLnBrk="1" hangingPunct="1">
              <a:lnSpc>
                <a:spcPct val="120000"/>
              </a:lnSpc>
              <a:defRPr/>
            </a:pPr>
            <a:r>
              <a:rPr lang="ja-JP" altLang="en-US" dirty="0"/>
              <a:t>企業の機会主義：</a:t>
            </a:r>
            <a:r>
              <a:rPr lang="ja-JP" altLang="en-US" dirty="0" smtClean="0"/>
              <a:t>＿＿＿＿＿＿＿＿＿＿＿＿</a:t>
            </a:r>
            <a:r>
              <a:rPr lang="en-US" altLang="ja-JP" dirty="0" smtClean="0"/>
              <a:t/>
            </a:r>
            <a:br>
              <a:rPr lang="en-US" altLang="ja-JP" dirty="0" smtClean="0"/>
            </a:br>
            <a:r>
              <a:rPr lang="ja-JP" altLang="en-US" dirty="0" smtClean="0"/>
              <a:t>　　　　　　　　　　　＿＿＿＿＿＿＿＿＿＿＿＿＿</a:t>
            </a:r>
            <a:endParaRPr lang="ja-JP" altLang="en-US" dirty="0"/>
          </a:p>
          <a:p>
            <a:pPr eaLnBrk="1" hangingPunct="1">
              <a:lnSpc>
                <a:spcPct val="120000"/>
              </a:lnSpc>
              <a:defRPr/>
            </a:pPr>
            <a:r>
              <a:rPr lang="ja-JP" altLang="en-US" dirty="0"/>
              <a:t>では、どうやって技能形成するのか</a:t>
            </a:r>
            <a:r>
              <a:rPr lang="ja-JP" altLang="en-US" dirty="0" smtClean="0"/>
              <a:t>？これが問題</a:t>
            </a:r>
            <a:endParaRPr lang="en-US" altLang="ja-JP" dirty="0"/>
          </a:p>
          <a:p>
            <a:pPr lvl="1" eaLnBrk="1" hangingPunct="1">
              <a:lnSpc>
                <a:spcPct val="120000"/>
              </a:lnSpc>
              <a:defRPr/>
            </a:pPr>
            <a:r>
              <a:rPr lang="ja-JP" altLang="en-US" dirty="0"/>
              <a:t>自己責任による技能形成？：高度なものだと無理</a:t>
            </a:r>
            <a:endParaRPr lang="en-US" altLang="ja-JP" dirty="0"/>
          </a:p>
          <a:p>
            <a:pPr lvl="1" eaLnBrk="1" hangingPunct="1">
              <a:lnSpc>
                <a:spcPct val="120000"/>
              </a:lnSpc>
              <a:defRPr/>
            </a:pPr>
            <a:r>
              <a:rPr lang="ja-JP" altLang="en-US" dirty="0"/>
              <a:t>教育機関での職業教育？</a:t>
            </a:r>
            <a:endParaRPr lang="en-US" altLang="ja-JP" dirty="0"/>
          </a:p>
          <a:p>
            <a:pPr lvl="1" eaLnBrk="1" hangingPunct="1">
              <a:lnSpc>
                <a:spcPct val="120000"/>
              </a:lnSpc>
              <a:defRPr/>
            </a:pPr>
            <a:r>
              <a:rPr lang="ja-JP" altLang="en-US" dirty="0"/>
              <a:t>産業別・職業別に職業教育システムを開発？</a:t>
            </a:r>
            <a:endParaRPr lang="en-US" altLang="ja-JP" dirty="0"/>
          </a:p>
          <a:p>
            <a:pPr eaLnBrk="1" hangingPunct="1">
              <a:defRPr/>
            </a:pPr>
            <a:endParaRPr lang="ja-JP" altLang="en-US" dirty="0"/>
          </a:p>
        </p:txBody>
      </p:sp>
      <p:sp>
        <p:nvSpPr>
          <p:cNvPr id="57348"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7381C3E-88D7-4196-B176-4F534CC8B020}" type="slidenum">
              <a:rPr lang="en-US" altLang="ja-JP" smtClean="0"/>
              <a:pPr eaLnBrk="1" hangingPunct="1"/>
              <a:t>43</a:t>
            </a:fld>
            <a:endParaRPr lang="en-US" altLang="ja-JP"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468313" y="2636838"/>
            <a:ext cx="75438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3-3</a:t>
            </a:r>
            <a:r>
              <a:rPr lang="ja-JP" altLang="en-US" smtClean="0"/>
              <a:t>　労働市場</a:t>
            </a:r>
          </a:p>
        </p:txBody>
      </p:sp>
      <p:sp>
        <p:nvSpPr>
          <p:cNvPr id="58371"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0ADC9B5-B74C-4D71-BA23-7B9A0934A463}" type="slidenum">
              <a:rPr kumimoji="0" lang="en-US" altLang="ja-JP" smtClean="0"/>
              <a:pPr eaLnBrk="1" hangingPunct="1"/>
              <a:t>44</a:t>
            </a:fld>
            <a:endParaRPr kumimoji="0" lang="en-US" altLang="ja-JP"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3"/>
          <p:cNvSpPr>
            <a:spLocks noGrp="1"/>
          </p:cNvSpPr>
          <p:nvPr>
            <p:ph type="title"/>
          </p:nvPr>
        </p:nvSpPr>
        <p:spPr bwMode="auto">
          <a:xfrm>
            <a:off x="395288" y="2276475"/>
            <a:ext cx="8243887" cy="1382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89113" indent="-1789113" eaLnBrk="1" hangingPunct="1"/>
            <a:r>
              <a:rPr lang="en-US" altLang="ja-JP" smtClean="0"/>
              <a:t>3-3-1</a:t>
            </a:r>
            <a:r>
              <a:rPr lang="ja-JP" altLang="en-US" smtClean="0"/>
              <a:t> 労働市場の類型</a:t>
            </a:r>
          </a:p>
        </p:txBody>
      </p:sp>
      <p:sp>
        <p:nvSpPr>
          <p:cNvPr id="59395"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ACCF048-35AC-4C5A-944C-A8511187CE6C}" type="slidenum">
              <a:rPr kumimoji="0" lang="en-US" altLang="ja-JP" smtClean="0"/>
              <a:pPr eaLnBrk="1" hangingPunct="1"/>
              <a:t>45</a:t>
            </a:fld>
            <a:endParaRPr kumimoji="0" lang="en-US" altLang="ja-JP"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労働市場の類型</a:t>
            </a:r>
          </a:p>
        </p:txBody>
      </p:sp>
      <p:sp>
        <p:nvSpPr>
          <p:cNvPr id="60419" name="Rectangle 3"/>
          <p:cNvSpPr>
            <a:spLocks noGrp="1" noChangeArrowheads="1"/>
          </p:cNvSpPr>
          <p:nvPr>
            <p:ph idx="1"/>
          </p:nvPr>
        </p:nvSpPr>
        <p:spPr bwMode="auto">
          <a:xfrm>
            <a:off x="395288" y="1341438"/>
            <a:ext cx="8291512" cy="5256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2800" smtClean="0"/>
              <a:t>企業内労働市場（企業内は「組織」だが、慣行的用語法に従う）</a:t>
            </a:r>
          </a:p>
          <a:p>
            <a:pPr lvl="1" eaLnBrk="1" hangingPunct="1"/>
            <a:r>
              <a:rPr lang="ja-JP" altLang="en-US" sz="2400" smtClean="0"/>
              <a:t>開放型：企業内の仕事に欠員があれば＿＿＿＿＿＿＿</a:t>
            </a:r>
          </a:p>
          <a:p>
            <a:pPr lvl="1" eaLnBrk="1" hangingPunct="1"/>
            <a:r>
              <a:rPr lang="ja-JP" altLang="en-US" sz="2400" smtClean="0"/>
              <a:t>閉鎖型：企業内の仕事に欠員があれば＿＿＿＿＿＿＿</a:t>
            </a:r>
          </a:p>
          <a:p>
            <a:pPr lvl="1" eaLnBrk="1" hangingPunct="1"/>
            <a:r>
              <a:rPr lang="ja-JP" altLang="en-US" sz="2400" smtClean="0"/>
              <a:t>大部分の企業は何らかの意味と程度で両者の中間（図</a:t>
            </a:r>
            <a:r>
              <a:rPr lang="en-US" altLang="ja-JP" sz="2400" smtClean="0"/>
              <a:t>3-5</a:t>
            </a:r>
            <a:r>
              <a:rPr lang="ja-JP" altLang="en-US" sz="2400" smtClean="0"/>
              <a:t>）</a:t>
            </a:r>
          </a:p>
          <a:p>
            <a:pPr eaLnBrk="1" hangingPunct="1"/>
            <a:r>
              <a:rPr lang="ja-JP" altLang="en-US" sz="2800" smtClean="0"/>
              <a:t>職業別労働市場</a:t>
            </a:r>
          </a:p>
          <a:p>
            <a:pPr lvl="1" eaLnBrk="1" hangingPunct="1"/>
            <a:r>
              <a:rPr lang="ja-JP" altLang="en-US" sz="2400" smtClean="0"/>
              <a:t>技能や資格を基準として職業別に成立</a:t>
            </a:r>
            <a:endParaRPr lang="en-US" altLang="ja-JP" sz="2400" smtClean="0"/>
          </a:p>
          <a:p>
            <a:pPr eaLnBrk="1" hangingPunct="1"/>
            <a:r>
              <a:rPr lang="ja-JP" altLang="en-US" sz="2800" smtClean="0"/>
              <a:t>二次的労働市場</a:t>
            </a:r>
          </a:p>
          <a:p>
            <a:pPr lvl="1" eaLnBrk="1" hangingPunct="1"/>
            <a:r>
              <a:rPr lang="ja-JP" altLang="en-US" sz="2400" smtClean="0"/>
              <a:t>技能や資格を必要としないとみなされる労働の市場</a:t>
            </a:r>
          </a:p>
        </p:txBody>
      </p:sp>
      <p:sp>
        <p:nvSpPr>
          <p:cNvPr id="6042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1420223-A2D3-4731-8E71-6777DAF52464}" type="slidenum">
              <a:rPr kumimoji="0" lang="en-US" altLang="ja-JP" smtClean="0"/>
              <a:pPr eaLnBrk="1" hangingPunct="1"/>
              <a:t>46</a:t>
            </a:fld>
            <a:endParaRPr kumimoji="0" lang="en-US" altLang="ja-JP"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労働市場の組織化</a:t>
            </a:r>
          </a:p>
        </p:txBody>
      </p:sp>
      <p:sp>
        <p:nvSpPr>
          <p:cNvPr id="46083" name="Rectangle 3"/>
          <p:cNvSpPr>
            <a:spLocks noGrp="1" noChangeArrowheads="1"/>
          </p:cNvSpPr>
          <p:nvPr>
            <p:ph idx="1"/>
          </p:nvPr>
        </p:nvSpPr>
        <p:spPr>
          <a:xfrm>
            <a:off x="457200" y="1412875"/>
            <a:ext cx="8229600" cy="4824413"/>
          </a:xfrm>
        </p:spPr>
        <p:txBody>
          <a:bodyPr>
            <a:normAutofit fontScale="92500" lnSpcReduction="20000"/>
          </a:bodyPr>
          <a:lstStyle/>
          <a:p>
            <a:pPr eaLnBrk="1" hangingPunct="1">
              <a:defRPr/>
            </a:pPr>
            <a:r>
              <a:rPr lang="ja-JP" altLang="en-US" dirty="0"/>
              <a:t>企業内労働市場と職業別労働市場</a:t>
            </a:r>
          </a:p>
          <a:p>
            <a:pPr lvl="1" eaLnBrk="1" hangingPunct="1">
              <a:defRPr/>
            </a:pPr>
            <a:r>
              <a:rPr lang="ja-JP" altLang="en-US" dirty="0"/>
              <a:t>権限、ルール（慣行含む）、協力の要素が強い</a:t>
            </a:r>
          </a:p>
          <a:p>
            <a:pPr lvl="1" eaLnBrk="1" hangingPunct="1">
              <a:defRPr/>
            </a:pPr>
            <a:r>
              <a:rPr lang="ja-JP" altLang="en-US" dirty="0"/>
              <a:t>企業間移動もあるので、市場の要素もある</a:t>
            </a:r>
          </a:p>
          <a:p>
            <a:pPr eaLnBrk="1" hangingPunct="1">
              <a:defRPr/>
            </a:pPr>
            <a:r>
              <a:rPr lang="ja-JP" altLang="en-US" dirty="0"/>
              <a:t>二次的労働市場</a:t>
            </a:r>
          </a:p>
          <a:p>
            <a:pPr lvl="1" eaLnBrk="1" hangingPunct="1">
              <a:defRPr/>
            </a:pPr>
            <a:r>
              <a:rPr lang="ja-JP" altLang="en-US" dirty="0" smtClean="0"/>
              <a:t>＿＿＿＿</a:t>
            </a:r>
            <a:r>
              <a:rPr lang="ja-JP" altLang="en-US" dirty="0"/>
              <a:t>の要素が強い</a:t>
            </a:r>
          </a:p>
          <a:p>
            <a:pPr lvl="1" eaLnBrk="1" hangingPunct="1">
              <a:defRPr/>
            </a:pPr>
            <a:r>
              <a:rPr lang="ja-JP" altLang="en-US" dirty="0"/>
              <a:t>権限、ルール（慣行含む）の要素もある</a:t>
            </a:r>
            <a:endParaRPr lang="en-US" altLang="ja-JP" dirty="0"/>
          </a:p>
          <a:p>
            <a:pPr lvl="2" eaLnBrk="1" hangingPunct="1">
              <a:defRPr/>
            </a:pPr>
            <a:r>
              <a:rPr lang="ja-JP" altLang="en-US" dirty="0"/>
              <a:t>企業内での、条件の悪い、技能が不要とされる仕事の労働市場</a:t>
            </a:r>
            <a:endParaRPr lang="en-US" altLang="ja-JP" dirty="0"/>
          </a:p>
          <a:p>
            <a:pPr eaLnBrk="1" hangingPunct="1">
              <a:defRPr/>
            </a:pPr>
            <a:r>
              <a:rPr lang="ja-JP" altLang="en-US" dirty="0"/>
              <a:t>労働市場の形成は歴史的事情に依存するところが大きい</a:t>
            </a:r>
            <a:endParaRPr lang="en-US" altLang="ja-JP" dirty="0"/>
          </a:p>
          <a:p>
            <a:pPr eaLnBrk="1" hangingPunct="1">
              <a:defRPr/>
            </a:pPr>
            <a:r>
              <a:rPr lang="ja-JP" altLang="en-US" dirty="0"/>
              <a:t>いったん成立した労働市場は、雇用取引ルールと補完しあって存続する</a:t>
            </a:r>
            <a:endParaRPr lang="en-US" altLang="ja-JP" dirty="0"/>
          </a:p>
          <a:p>
            <a:pPr eaLnBrk="1" hangingPunct="1">
              <a:defRPr/>
            </a:pPr>
            <a:endParaRPr lang="en-US" altLang="ja-JP" dirty="0"/>
          </a:p>
          <a:p>
            <a:pPr lvl="1" eaLnBrk="1" hangingPunct="1">
              <a:defRPr/>
            </a:pPr>
            <a:endParaRPr lang="ja-JP" altLang="en-US" dirty="0"/>
          </a:p>
          <a:p>
            <a:pPr eaLnBrk="1" hangingPunct="1">
              <a:defRPr/>
            </a:pPr>
            <a:endParaRPr lang="ja-JP" altLang="en-US" dirty="0"/>
          </a:p>
          <a:p>
            <a:pPr lvl="1" eaLnBrk="1" hangingPunct="1">
              <a:defRPr/>
            </a:pPr>
            <a:endParaRPr lang="en-US" altLang="ja-JP" dirty="0"/>
          </a:p>
        </p:txBody>
      </p:sp>
      <p:sp>
        <p:nvSpPr>
          <p:cNvPr id="6144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33B8344-CC18-4B83-BACA-E2372FA5CEAE}" type="slidenum">
              <a:rPr kumimoji="0" lang="en-US" altLang="ja-JP" smtClean="0"/>
              <a:pPr eaLnBrk="1" hangingPunct="1"/>
              <a:t>47</a:t>
            </a:fld>
            <a:endParaRPr kumimoji="0" lang="en-US" altLang="ja-JP"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507288" cy="1152128"/>
          </a:xfrm>
        </p:spPr>
        <p:txBody>
          <a:bodyPr>
            <a:noAutofit/>
          </a:bodyPr>
          <a:lstStyle/>
          <a:p>
            <a:pPr eaLnBrk="1" hangingPunct="1">
              <a:defRPr/>
            </a:pPr>
            <a:r>
              <a:rPr lang="ja-JP" altLang="en-US" sz="3600" dirty="0" smtClean="0"/>
              <a:t>日本では労働</a:t>
            </a:r>
            <a:r>
              <a:rPr lang="ja-JP" altLang="en-US" sz="3600" dirty="0"/>
              <a:t>市場に関する誤った用語法が出回って</a:t>
            </a:r>
            <a:r>
              <a:rPr lang="ja-JP" altLang="en-US" sz="3600" dirty="0" smtClean="0"/>
              <a:t>いる（</a:t>
            </a:r>
            <a:r>
              <a:rPr lang="ja-JP" altLang="en-US" sz="3600" dirty="0"/>
              <a:t>野村</a:t>
            </a:r>
            <a:r>
              <a:rPr lang="en-US" altLang="ja-JP" sz="3600" dirty="0"/>
              <a:t>[2003]</a:t>
            </a:r>
            <a:r>
              <a:rPr lang="ja-JP" altLang="en-US" sz="3600" dirty="0"/>
              <a:t>）</a:t>
            </a:r>
          </a:p>
        </p:txBody>
      </p:sp>
      <p:sp>
        <p:nvSpPr>
          <p:cNvPr id="3" name="コンテンツ プレースホルダ 2"/>
          <p:cNvSpPr>
            <a:spLocks noGrp="1"/>
          </p:cNvSpPr>
          <p:nvPr>
            <p:ph idx="1"/>
          </p:nvPr>
        </p:nvSpPr>
        <p:spPr>
          <a:xfrm>
            <a:off x="457200" y="1556793"/>
            <a:ext cx="8229600" cy="5301208"/>
          </a:xfrm>
        </p:spPr>
        <p:txBody>
          <a:bodyPr>
            <a:normAutofit fontScale="70000" lnSpcReduction="20000"/>
          </a:bodyPr>
          <a:lstStyle/>
          <a:p>
            <a:pPr eaLnBrk="1" hangingPunct="1">
              <a:defRPr/>
            </a:pPr>
            <a:r>
              <a:rPr lang="ja-JP" altLang="en-US" dirty="0"/>
              <a:t>きわめて広く出回っている誤った用語法</a:t>
            </a:r>
          </a:p>
          <a:p>
            <a:pPr lvl="1" eaLnBrk="1" hangingPunct="1">
              <a:defRPr/>
            </a:pPr>
            <a:r>
              <a:rPr lang="ja-JP" altLang="en-US" dirty="0"/>
              <a:t>企業内労働市場＝内部労働市場＝閉鎖的</a:t>
            </a:r>
            <a:r>
              <a:rPr lang="en-US" altLang="ja-JP" dirty="0"/>
              <a:t>(</a:t>
            </a:r>
            <a:r>
              <a:rPr lang="ja-JP" altLang="en-US" dirty="0"/>
              <a:t>移動不可能</a:t>
            </a:r>
            <a:r>
              <a:rPr lang="en-US" altLang="ja-JP" dirty="0"/>
              <a:t>)</a:t>
            </a:r>
            <a:r>
              <a:rPr lang="ja-JP" altLang="en-US" dirty="0"/>
              <a:t>＝権限・ルールによる</a:t>
            </a:r>
            <a:r>
              <a:rPr lang="ja-JP" altLang="en-US" dirty="0" smtClean="0"/>
              <a:t>取引</a:t>
            </a:r>
            <a:endParaRPr lang="ja-JP" altLang="en-US" dirty="0"/>
          </a:p>
          <a:p>
            <a:pPr lvl="1" eaLnBrk="1" hangingPunct="1">
              <a:defRPr/>
            </a:pPr>
            <a:r>
              <a:rPr lang="ja-JP" altLang="en-US" dirty="0"/>
              <a:t>それ以外（職業別＋二次）＝外部労働市場＝開放的</a:t>
            </a:r>
            <a:r>
              <a:rPr lang="en-US" altLang="ja-JP" dirty="0"/>
              <a:t>(</a:t>
            </a:r>
            <a:r>
              <a:rPr lang="ja-JP" altLang="en-US" dirty="0"/>
              <a:t>移動可能</a:t>
            </a:r>
            <a:r>
              <a:rPr lang="en-US" altLang="ja-JP" dirty="0"/>
              <a:t>)</a:t>
            </a:r>
            <a:r>
              <a:rPr lang="ja-JP" altLang="en-US" dirty="0"/>
              <a:t>＝市場による取引</a:t>
            </a:r>
          </a:p>
          <a:p>
            <a:pPr eaLnBrk="1" hangingPunct="1">
              <a:defRPr/>
            </a:pPr>
            <a:r>
              <a:rPr lang="ja-JP" altLang="en-US" dirty="0"/>
              <a:t>この分野の当初の研究（ドーリンジャー・ピオレ</a:t>
            </a:r>
            <a:r>
              <a:rPr lang="en-US" altLang="ja-JP" dirty="0"/>
              <a:t>[1971=2007]</a:t>
            </a:r>
            <a:r>
              <a:rPr lang="ja-JP" altLang="en-US" dirty="0"/>
              <a:t>）にはそういう誤りはなかった</a:t>
            </a:r>
          </a:p>
          <a:p>
            <a:pPr lvl="1" eaLnBrk="1" hangingPunct="1">
              <a:defRPr/>
            </a:pPr>
            <a:r>
              <a:rPr lang="ja-JP" altLang="en-US" dirty="0"/>
              <a:t>企業内労働市場の開放度はさまざまであると指摘</a:t>
            </a:r>
          </a:p>
          <a:p>
            <a:pPr lvl="1" eaLnBrk="1" hangingPunct="1">
              <a:defRPr/>
            </a:pPr>
            <a:r>
              <a:rPr lang="ja-JP" altLang="en-US" dirty="0" smtClean="0"/>
              <a:t>職業別労働市場の一種である「クラフト型</a:t>
            </a:r>
            <a:r>
              <a:rPr lang="ja-JP" altLang="en-US" dirty="0"/>
              <a:t>労働</a:t>
            </a:r>
            <a:r>
              <a:rPr lang="ja-JP" altLang="en-US" dirty="0" smtClean="0"/>
              <a:t>市場」も</a:t>
            </a:r>
            <a:r>
              <a:rPr lang="ja-JP" altLang="en-US" dirty="0"/>
              <a:t>外部労働市場でなく内部労働市場と指摘</a:t>
            </a:r>
          </a:p>
          <a:p>
            <a:pPr lvl="1" eaLnBrk="1" hangingPunct="1">
              <a:defRPr/>
            </a:pPr>
            <a:r>
              <a:rPr lang="ja-JP" altLang="en-US" dirty="0"/>
              <a:t>職業別労働市場</a:t>
            </a:r>
            <a:r>
              <a:rPr lang="ja-JP" altLang="en-US" dirty="0" smtClean="0"/>
              <a:t>は開放的だが、</a:t>
            </a:r>
            <a:r>
              <a:rPr lang="ja-JP" altLang="en-US" dirty="0"/>
              <a:t>権限とルールの力が強いと指摘</a:t>
            </a:r>
          </a:p>
          <a:p>
            <a:pPr eaLnBrk="1" hangingPunct="1">
              <a:defRPr/>
            </a:pPr>
            <a:r>
              <a:rPr lang="ja-JP" altLang="en-US" dirty="0"/>
              <a:t>この誤った用語法の帰結</a:t>
            </a:r>
          </a:p>
          <a:p>
            <a:pPr lvl="1" eaLnBrk="1" hangingPunct="1">
              <a:defRPr/>
            </a:pPr>
            <a:r>
              <a:rPr lang="ja-JP" altLang="en-US" dirty="0"/>
              <a:t>まったく性質の異なる職業別労働市場と二次的労働市場が同一視される</a:t>
            </a:r>
          </a:p>
          <a:p>
            <a:pPr lvl="1" eaLnBrk="1" hangingPunct="1">
              <a:defRPr/>
            </a:pPr>
            <a:r>
              <a:rPr lang="ja-JP" altLang="en-US" dirty="0" smtClean="0"/>
              <a:t>すると、職業</a:t>
            </a:r>
            <a:r>
              <a:rPr lang="ja-JP" altLang="en-US" dirty="0"/>
              <a:t>別労働市場の組織的・制度的性格が無視され、</a:t>
            </a:r>
            <a:r>
              <a:rPr lang="ja-JP" altLang="en-US" u="sng" dirty="0"/>
              <a:t>職業訓練システムの重要性が見落とされる</a:t>
            </a:r>
          </a:p>
          <a:p>
            <a:pPr eaLnBrk="1" hangingPunct="1">
              <a:defRPr/>
            </a:pPr>
            <a:endParaRPr lang="ja-JP" altLang="en-US" dirty="0"/>
          </a:p>
        </p:txBody>
      </p:sp>
      <p:sp>
        <p:nvSpPr>
          <p:cNvPr id="62468"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71E903E-8A47-4881-B765-B504C9432C7B}" type="slidenum">
              <a:rPr kumimoji="0" lang="en-US" altLang="ja-JP" smtClean="0"/>
              <a:pPr eaLnBrk="1" hangingPunct="1"/>
              <a:t>48</a:t>
            </a:fld>
            <a:endParaRPr kumimoji="0" lang="en-US" altLang="ja-JP"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タイトル 3"/>
          <p:cNvSpPr>
            <a:spLocks noGrp="1"/>
          </p:cNvSpPr>
          <p:nvPr>
            <p:ph type="title"/>
          </p:nvPr>
        </p:nvSpPr>
        <p:spPr bwMode="auto">
          <a:xfrm>
            <a:off x="395288" y="2276475"/>
            <a:ext cx="8243887" cy="1382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89113" indent="-1789113" eaLnBrk="1" hangingPunct="1"/>
            <a:r>
              <a:rPr lang="en-US" altLang="ja-JP" smtClean="0"/>
              <a:t>3-3-2</a:t>
            </a:r>
            <a:r>
              <a:rPr lang="ja-JP" altLang="en-US" smtClean="0"/>
              <a:t> 雇用取引ルールの類型と労働市場の対応関係</a:t>
            </a:r>
          </a:p>
        </p:txBody>
      </p:sp>
      <p:sp>
        <p:nvSpPr>
          <p:cNvPr id="63491"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E091CED-B9E7-4602-B22F-DE38AAB159F9}" type="slidenum">
              <a:rPr kumimoji="0" lang="en-US" altLang="ja-JP" smtClean="0"/>
              <a:pPr eaLnBrk="1" hangingPunct="1"/>
              <a:t>49</a:t>
            </a:fld>
            <a:endParaRPr kumimoji="0" lang="en-US" altLang="ja-JP"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333375"/>
            <a:ext cx="7543800"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企業を企業にする雇用契約</a:t>
            </a:r>
          </a:p>
        </p:txBody>
      </p:sp>
      <p:sp>
        <p:nvSpPr>
          <p:cNvPr id="18435" name="Rectangle 3"/>
          <p:cNvSpPr>
            <a:spLocks noGrp="1" noChangeArrowheads="1"/>
          </p:cNvSpPr>
          <p:nvPr>
            <p:ph idx="1"/>
          </p:nvPr>
        </p:nvSpPr>
        <p:spPr bwMode="auto">
          <a:xfrm>
            <a:off x="395288" y="1268413"/>
            <a:ext cx="8291512" cy="518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ja-JP" altLang="en-US" sz="2800" dirty="0" smtClean="0"/>
              <a:t>組織とは人の組織であり、企業を人の組織としているのは、複数の人間が取り結ぶ雇用関係である</a:t>
            </a:r>
          </a:p>
          <a:p>
            <a:pPr lvl="1" eaLnBrk="1" hangingPunct="1">
              <a:lnSpc>
                <a:spcPct val="80000"/>
              </a:lnSpc>
            </a:pPr>
            <a:r>
              <a:rPr lang="ja-JP" altLang="en-US" sz="2400" dirty="0" smtClean="0"/>
              <a:t>複数者の取引である</a:t>
            </a:r>
          </a:p>
          <a:p>
            <a:pPr lvl="2" eaLnBrk="1" hangingPunct="1">
              <a:lnSpc>
                <a:spcPct val="80000"/>
              </a:lnSpc>
            </a:pPr>
            <a:r>
              <a:rPr lang="ja-JP" altLang="en-US" sz="2200" dirty="0" smtClean="0"/>
              <a:t>すべて１人で活動していたら企業ではない</a:t>
            </a:r>
          </a:p>
          <a:p>
            <a:pPr lvl="1" eaLnBrk="1" hangingPunct="1">
              <a:lnSpc>
                <a:spcPct val="80000"/>
              </a:lnSpc>
            </a:pPr>
            <a:r>
              <a:rPr lang="ja-JP" altLang="en-US" sz="2400" dirty="0" smtClean="0"/>
              <a:t>市場のスポット取引ではない</a:t>
            </a:r>
          </a:p>
          <a:p>
            <a:pPr lvl="2" eaLnBrk="1" hangingPunct="1">
              <a:lnSpc>
                <a:spcPct val="80000"/>
              </a:lnSpc>
            </a:pPr>
            <a:r>
              <a:rPr lang="ja-JP" altLang="en-US" sz="2200" dirty="0" smtClean="0"/>
              <a:t>一つの仕事が終わるたびに全員を入れ替えていたら企業ではない</a:t>
            </a:r>
          </a:p>
          <a:p>
            <a:pPr lvl="1" eaLnBrk="1" hangingPunct="1">
              <a:lnSpc>
                <a:spcPct val="80000"/>
              </a:lnSpc>
            </a:pPr>
            <a:r>
              <a:rPr lang="ja-JP" altLang="en-US" sz="2400" dirty="0" smtClean="0"/>
              <a:t>垂直統合ではあり得ない</a:t>
            </a:r>
            <a:endParaRPr lang="en-US" altLang="ja-JP" sz="2400" dirty="0" smtClean="0"/>
          </a:p>
          <a:p>
            <a:pPr lvl="2" eaLnBrk="1" hangingPunct="1">
              <a:lnSpc>
                <a:spcPct val="80000"/>
              </a:lnSpc>
            </a:pPr>
            <a:r>
              <a:rPr lang="ja-JP" altLang="en-US" sz="2000" dirty="0" smtClean="0"/>
              <a:t>労働者を＿＿＿＿＿＿＿＿</a:t>
            </a:r>
            <a:r>
              <a:rPr lang="en-US" altLang="ja-JP" sz="2000" dirty="0" smtClean="0"/>
              <a:t>____</a:t>
            </a:r>
            <a:r>
              <a:rPr lang="ja-JP" altLang="en-US" sz="2000" dirty="0" smtClean="0"/>
              <a:t>＿＿＿＿＿＿＿許されない</a:t>
            </a:r>
          </a:p>
          <a:p>
            <a:pPr eaLnBrk="1" hangingPunct="1">
              <a:lnSpc>
                <a:spcPct val="80000"/>
              </a:lnSpc>
            </a:pPr>
            <a:r>
              <a:rPr lang="ja-JP" altLang="en-US" sz="2800" dirty="0" smtClean="0"/>
              <a:t>では、雇用関係のどのような性質が、企業を企業にするのか－－二つの性質</a:t>
            </a:r>
          </a:p>
          <a:p>
            <a:pPr lvl="1" eaLnBrk="1" hangingPunct="1">
              <a:lnSpc>
                <a:spcPct val="80000"/>
              </a:lnSpc>
            </a:pPr>
            <a:r>
              <a:rPr lang="ja-JP" altLang="en-US" sz="2400" dirty="0" smtClean="0"/>
              <a:t>労働者が、資本家または経営者の＿＿＿の下で一定の期間持続的にはたらくこと</a:t>
            </a:r>
            <a:endParaRPr lang="en-US" altLang="ja-JP" sz="2400" dirty="0" smtClean="0"/>
          </a:p>
          <a:p>
            <a:pPr lvl="1" eaLnBrk="1" hangingPunct="1">
              <a:lnSpc>
                <a:spcPct val="80000"/>
              </a:lnSpc>
            </a:pPr>
            <a:r>
              <a:rPr lang="ja-JP" altLang="en-US" sz="2400" dirty="0" smtClean="0"/>
              <a:t>効率のよい＿＿＿を可能にすること</a:t>
            </a:r>
          </a:p>
          <a:p>
            <a:pPr lvl="1" eaLnBrk="1" hangingPunct="1">
              <a:lnSpc>
                <a:spcPct val="80000"/>
              </a:lnSpc>
            </a:pPr>
            <a:endParaRPr lang="ja-JP" altLang="en-US" sz="2400" dirty="0" smtClean="0"/>
          </a:p>
          <a:p>
            <a:pPr eaLnBrk="1" hangingPunct="1">
              <a:lnSpc>
                <a:spcPct val="80000"/>
              </a:lnSpc>
            </a:pPr>
            <a:endParaRPr lang="en-US" altLang="ja-JP" sz="2800" dirty="0" smtClean="0"/>
          </a:p>
        </p:txBody>
      </p:sp>
      <p:sp>
        <p:nvSpPr>
          <p:cNvPr id="1843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A65D98B-FA76-4C79-98B1-4F7E3BFC04DA}" type="slidenum">
              <a:rPr kumimoji="0" lang="en-US" altLang="ja-JP" smtClean="0"/>
              <a:pPr eaLnBrk="1" hangingPunct="1"/>
              <a:t>5</a:t>
            </a:fld>
            <a:endParaRPr kumimoji="0" lang="en-US" altLang="ja-JP"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dirty="0" smtClean="0"/>
              <a:t>雇用取引ルールに求められる性格（マースデン</a:t>
            </a:r>
            <a:r>
              <a:rPr lang="en-US" altLang="ja-JP" dirty="0" smtClean="0"/>
              <a:t>[1999=2007]</a:t>
            </a:r>
            <a:r>
              <a:rPr lang="ja-JP" altLang="en-US" dirty="0" smtClean="0"/>
              <a:t>）</a:t>
            </a:r>
          </a:p>
        </p:txBody>
      </p:sp>
      <p:sp>
        <p:nvSpPr>
          <p:cNvPr id="48131" name="Rectangle 3"/>
          <p:cNvSpPr>
            <a:spLocks noGrp="1" noChangeArrowheads="1"/>
          </p:cNvSpPr>
          <p:nvPr>
            <p:ph idx="1"/>
          </p:nvPr>
        </p:nvSpPr>
        <p:spPr>
          <a:xfrm>
            <a:off x="457200" y="1773238"/>
            <a:ext cx="8229600" cy="4824412"/>
          </a:xfrm>
        </p:spPr>
        <p:txBody>
          <a:bodyPr>
            <a:normAutofit fontScale="92500" lnSpcReduction="10000"/>
          </a:bodyPr>
          <a:lstStyle/>
          <a:p>
            <a:pPr eaLnBrk="1" hangingPunct="1">
              <a:lnSpc>
                <a:spcPct val="90000"/>
              </a:lnSpc>
              <a:defRPr/>
            </a:pPr>
            <a:r>
              <a:rPr lang="ja-JP" altLang="en-US" dirty="0"/>
              <a:t>効率性制約（コーディネーション）：職務と労働者の能力を一致させる</a:t>
            </a:r>
          </a:p>
          <a:p>
            <a:pPr lvl="1" eaLnBrk="1" hangingPunct="1">
              <a:lnSpc>
                <a:spcPct val="90000"/>
              </a:lnSpc>
              <a:defRPr/>
            </a:pPr>
            <a:r>
              <a:rPr lang="ja-JP" altLang="en-US" dirty="0"/>
              <a:t>生産</a:t>
            </a:r>
            <a:r>
              <a:rPr lang="ja-JP" altLang="en-US" dirty="0" smtClean="0"/>
              <a:t>アプローチ</a:t>
            </a:r>
            <a:endParaRPr lang="ja-JP" altLang="en-US" dirty="0"/>
          </a:p>
          <a:p>
            <a:pPr lvl="1" eaLnBrk="1" hangingPunct="1">
              <a:lnSpc>
                <a:spcPct val="90000"/>
              </a:lnSpc>
              <a:defRPr/>
            </a:pPr>
            <a:r>
              <a:rPr lang="ja-JP" altLang="en-US" dirty="0"/>
              <a:t>訓練アプローチ</a:t>
            </a:r>
          </a:p>
          <a:p>
            <a:pPr eaLnBrk="1" hangingPunct="1">
              <a:lnSpc>
                <a:spcPct val="90000"/>
              </a:lnSpc>
              <a:defRPr/>
            </a:pPr>
            <a:r>
              <a:rPr lang="ja-JP" altLang="en-US" dirty="0"/>
              <a:t>履行可能性制約（動機づけ）：業務の配分ルールを透明にし、経営者・労働者双方の機会主義を防ぐ</a:t>
            </a:r>
          </a:p>
          <a:p>
            <a:pPr lvl="1" eaLnBrk="1" hangingPunct="1">
              <a:lnSpc>
                <a:spcPct val="90000"/>
              </a:lnSpc>
              <a:defRPr/>
            </a:pPr>
            <a:r>
              <a:rPr lang="ja-JP" altLang="en-US" dirty="0"/>
              <a:t>業務優先アプローチ</a:t>
            </a:r>
          </a:p>
          <a:p>
            <a:pPr lvl="1" eaLnBrk="1" hangingPunct="1">
              <a:lnSpc>
                <a:spcPct val="90000"/>
              </a:lnSpc>
              <a:defRPr/>
            </a:pPr>
            <a:r>
              <a:rPr lang="ja-JP" altLang="en-US" dirty="0"/>
              <a:t>機能・手続き優先アプローチ</a:t>
            </a:r>
          </a:p>
          <a:p>
            <a:pPr lvl="1" eaLnBrk="1" hangingPunct="1">
              <a:lnSpc>
                <a:spcPct val="90000"/>
              </a:lnSpc>
              <a:buFontTx/>
              <a:buNone/>
              <a:defRPr/>
            </a:pPr>
            <a:r>
              <a:rPr lang="en-US" altLang="ja-JP" dirty="0"/>
              <a:t>※</a:t>
            </a:r>
            <a:r>
              <a:rPr lang="ja-JP" altLang="en-US" dirty="0"/>
              <a:t>業務</a:t>
            </a:r>
            <a:r>
              <a:rPr lang="en-US" altLang="ja-JP" dirty="0"/>
              <a:t>(task)</a:t>
            </a:r>
            <a:r>
              <a:rPr lang="ja-JP" altLang="en-US" dirty="0"/>
              <a:t>を集め、組み合わせたものが労働者の職務</a:t>
            </a:r>
            <a:r>
              <a:rPr lang="en-US" altLang="ja-JP" dirty="0"/>
              <a:t>(job)</a:t>
            </a:r>
            <a:r>
              <a:rPr lang="ja-JP" altLang="en-US" dirty="0"/>
              <a:t>である</a:t>
            </a:r>
            <a:endParaRPr lang="en-US" altLang="ja-JP" dirty="0"/>
          </a:p>
          <a:p>
            <a:pPr lvl="1" eaLnBrk="1" hangingPunct="1">
              <a:lnSpc>
                <a:spcPct val="90000"/>
              </a:lnSpc>
              <a:buFontTx/>
              <a:buNone/>
              <a:defRPr/>
            </a:pPr>
            <a:r>
              <a:rPr lang="en-US" altLang="ja-JP" dirty="0"/>
              <a:t>※</a:t>
            </a:r>
            <a:r>
              <a:rPr lang="ja-JP" altLang="en-US" dirty="0"/>
              <a:t>ここでの「ルール」は慣行を含む。</a:t>
            </a:r>
          </a:p>
        </p:txBody>
      </p:sp>
      <p:sp>
        <p:nvSpPr>
          <p:cNvPr id="6451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1AF91C5-EB7E-40A8-99A3-E5D077651F60}" type="slidenum">
              <a:rPr kumimoji="0" lang="en-US" altLang="ja-JP" smtClean="0"/>
              <a:pPr eaLnBrk="1" hangingPunct="1"/>
              <a:t>50</a:t>
            </a:fld>
            <a:endParaRPr kumimoji="0" lang="en-US" altLang="ja-JP"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539750" y="260350"/>
            <a:ext cx="8229600" cy="1100138"/>
          </a:xfrm>
        </p:spPr>
        <p:txBody>
          <a:bodyPr>
            <a:normAutofit fontScale="90000"/>
          </a:bodyPr>
          <a:lstStyle/>
          <a:p>
            <a:pPr eaLnBrk="1" hangingPunct="1">
              <a:defRPr/>
            </a:pPr>
            <a:r>
              <a:rPr lang="ja-JP" altLang="en-US" dirty="0"/>
              <a:t>効率性制約の解決（マースデン</a:t>
            </a:r>
            <a:r>
              <a:rPr lang="en-US" altLang="ja-JP" dirty="0"/>
              <a:t>[1999=2007]</a:t>
            </a:r>
            <a:r>
              <a:rPr lang="ja-JP" altLang="en-US" dirty="0"/>
              <a:t>）</a:t>
            </a:r>
          </a:p>
        </p:txBody>
      </p:sp>
      <p:sp>
        <p:nvSpPr>
          <p:cNvPr id="49155" name="Rectangle 3"/>
          <p:cNvSpPr>
            <a:spLocks noGrp="1" noChangeArrowheads="1"/>
          </p:cNvSpPr>
          <p:nvPr>
            <p:ph idx="1"/>
          </p:nvPr>
        </p:nvSpPr>
        <p:spPr>
          <a:xfrm>
            <a:off x="457200" y="1628775"/>
            <a:ext cx="8229600" cy="5040313"/>
          </a:xfrm>
        </p:spPr>
        <p:txBody>
          <a:bodyPr>
            <a:normAutofit fontScale="92500" lnSpcReduction="10000"/>
          </a:bodyPr>
          <a:lstStyle/>
          <a:p>
            <a:pPr eaLnBrk="1" hangingPunct="1">
              <a:defRPr/>
            </a:pPr>
            <a:r>
              <a:rPr lang="ja-JP" altLang="en-US" dirty="0"/>
              <a:t>生産アプローチ：生産システムにおける業務の補完性によって業務をグループ化：</a:t>
            </a:r>
            <a:r>
              <a:rPr lang="ja-JP" altLang="en-US" u="sng" dirty="0"/>
              <a:t>職務</a:t>
            </a:r>
            <a:r>
              <a:rPr lang="ja-JP" altLang="en-US" dirty="0"/>
              <a:t>の効率的遂行を追求</a:t>
            </a:r>
          </a:p>
          <a:p>
            <a:pPr lvl="1" eaLnBrk="1" hangingPunct="1">
              <a:defRPr/>
            </a:pPr>
            <a:r>
              <a:rPr lang="ja-JP" altLang="en-US" dirty="0" smtClean="0"/>
              <a:t>例：工程の流れの中で、切削機と溶接機と配線はんだ付けを含むまとまった一部分を一人の労働者に割り当てる</a:t>
            </a:r>
            <a:endParaRPr lang="en-US" altLang="ja-JP" dirty="0" smtClean="0"/>
          </a:p>
          <a:p>
            <a:pPr eaLnBrk="1" hangingPunct="1">
              <a:defRPr/>
            </a:pPr>
            <a:r>
              <a:rPr lang="ja-JP" altLang="en-US" dirty="0" smtClean="0"/>
              <a:t>訓練</a:t>
            </a:r>
            <a:r>
              <a:rPr lang="ja-JP" altLang="en-US" dirty="0"/>
              <a:t>アプローチ：労働者の技能の補完性によって業務をグループ化：訓練コストの最小化と</a:t>
            </a:r>
            <a:r>
              <a:rPr lang="ja-JP" altLang="en-US" u="sng" dirty="0"/>
              <a:t>技能</a:t>
            </a:r>
            <a:r>
              <a:rPr lang="ja-JP" altLang="en-US" dirty="0"/>
              <a:t>の最大発揮を追求</a:t>
            </a:r>
            <a:endParaRPr lang="en-US" altLang="ja-JP" dirty="0"/>
          </a:p>
          <a:p>
            <a:pPr lvl="1" eaLnBrk="1" hangingPunct="1">
              <a:defRPr/>
            </a:pPr>
            <a:r>
              <a:rPr lang="ja-JP" altLang="en-US" dirty="0"/>
              <a:t>例</a:t>
            </a:r>
            <a:r>
              <a:rPr lang="ja-JP" altLang="en-US" dirty="0" smtClean="0"/>
              <a:t>：旋盤による切削、溶接，電気配線はんだ付けは、それぞれ専門能力を持つ旋盤工、溶接工，電気工に割り当てる。</a:t>
            </a:r>
            <a:endParaRPr lang="en-US" altLang="ja-JP" dirty="0"/>
          </a:p>
          <a:p>
            <a:pPr lvl="1" eaLnBrk="1" hangingPunct="1">
              <a:defRPr/>
            </a:pPr>
            <a:endParaRPr lang="ja-JP" altLang="en-US" sz="2400" dirty="0"/>
          </a:p>
        </p:txBody>
      </p:sp>
      <p:sp>
        <p:nvSpPr>
          <p:cNvPr id="6554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CC7B8A0-6535-4088-AA4D-16471408A0A4}" type="slidenum">
              <a:rPr kumimoji="0" lang="en-US" altLang="ja-JP" smtClean="0"/>
              <a:pPr eaLnBrk="1" hangingPunct="1"/>
              <a:t>51</a:t>
            </a:fld>
            <a:endParaRPr kumimoji="0" lang="en-US" altLang="ja-JP"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タイトル 1"/>
          <p:cNvSpPr>
            <a:spLocks noGrp="1"/>
          </p:cNvSpPr>
          <p:nvPr>
            <p:ph type="title"/>
          </p:nvPr>
        </p:nvSpPr>
        <p:spPr bwMode="auto">
          <a:xfrm>
            <a:off x="457200" y="404813"/>
            <a:ext cx="8229600" cy="10795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dirty="0" smtClean="0"/>
              <a:t>履行可能性制約の解決（マースデン</a:t>
            </a:r>
            <a:r>
              <a:rPr lang="en-US" altLang="ja-JP" dirty="0" smtClean="0"/>
              <a:t>[1999=2007]</a:t>
            </a:r>
            <a:r>
              <a:rPr lang="ja-JP" altLang="en-US" dirty="0" smtClean="0"/>
              <a:t>）</a:t>
            </a:r>
          </a:p>
        </p:txBody>
      </p:sp>
      <p:sp>
        <p:nvSpPr>
          <p:cNvPr id="3" name="コンテンツ プレースホルダ 2"/>
          <p:cNvSpPr>
            <a:spLocks noGrp="1"/>
          </p:cNvSpPr>
          <p:nvPr>
            <p:ph idx="1"/>
          </p:nvPr>
        </p:nvSpPr>
        <p:spPr>
          <a:xfrm>
            <a:off x="457200" y="1628775"/>
            <a:ext cx="8229600" cy="5229225"/>
          </a:xfrm>
        </p:spPr>
        <p:txBody>
          <a:bodyPr>
            <a:normAutofit fontScale="85000" lnSpcReduction="20000"/>
          </a:bodyPr>
          <a:lstStyle/>
          <a:p>
            <a:pPr eaLnBrk="1" hangingPunct="1">
              <a:defRPr/>
            </a:pPr>
            <a:r>
              <a:rPr lang="ja-JP" altLang="en-US" dirty="0"/>
              <a:t>業務優先アプローチ：業務自体の性質に基づいて労働者が遂行すべき職務を定義</a:t>
            </a:r>
            <a:endParaRPr lang="en-US" altLang="ja-JP" dirty="0"/>
          </a:p>
          <a:p>
            <a:pPr lvl="1" eaLnBrk="1" hangingPunct="1">
              <a:defRPr/>
            </a:pPr>
            <a:r>
              <a:rPr lang="ja-JP" altLang="en-US" dirty="0" smtClean="0"/>
              <a:t>個々の業務を職務</a:t>
            </a:r>
            <a:r>
              <a:rPr lang="ja-JP" altLang="en-US" dirty="0"/>
              <a:t>に</a:t>
            </a:r>
            <a:r>
              <a:rPr lang="ja-JP" altLang="en-US" dirty="0" smtClean="0"/>
              <a:t>まとめて</a:t>
            </a:r>
            <a:r>
              <a:rPr lang="ja-JP" altLang="en-US" dirty="0"/>
              <a:t>、労働者に割り当て</a:t>
            </a:r>
            <a:endParaRPr lang="en-US" altLang="ja-JP" dirty="0"/>
          </a:p>
          <a:p>
            <a:pPr lvl="1" eaLnBrk="1" hangingPunct="1">
              <a:defRPr/>
            </a:pPr>
            <a:r>
              <a:rPr lang="ja-JP" altLang="en-US" dirty="0"/>
              <a:t>職務と労働者の結びつきが直接的</a:t>
            </a:r>
          </a:p>
          <a:p>
            <a:pPr lvl="2" eaLnBrk="1" hangingPunct="1">
              <a:defRPr/>
            </a:pPr>
            <a:r>
              <a:rPr lang="ja-JP" altLang="en-US" dirty="0"/>
              <a:t>結び付け方</a:t>
            </a:r>
            <a:r>
              <a:rPr lang="ja-JP" altLang="en-US" dirty="0" smtClean="0"/>
              <a:t>に硬直性が</a:t>
            </a:r>
            <a:r>
              <a:rPr lang="ja-JP" altLang="en-US" dirty="0"/>
              <a:t>生まれる（機能的硬直性</a:t>
            </a:r>
            <a:r>
              <a:rPr lang="ja-JP" altLang="en-US" dirty="0" smtClean="0"/>
              <a:t>）</a:t>
            </a:r>
            <a:endParaRPr lang="en-US" altLang="ja-JP" dirty="0">
              <a:solidFill>
                <a:srgbClr val="FF0000"/>
              </a:solidFill>
            </a:endParaRPr>
          </a:p>
          <a:p>
            <a:pPr lvl="2" eaLnBrk="1" hangingPunct="1">
              <a:defRPr/>
            </a:pPr>
            <a:r>
              <a:rPr lang="ja-JP" altLang="en-US" dirty="0"/>
              <a:t>結び付け方に機会主義が入る余地が小さい</a:t>
            </a:r>
          </a:p>
          <a:p>
            <a:pPr eaLnBrk="1" hangingPunct="1">
              <a:defRPr/>
            </a:pPr>
            <a:r>
              <a:rPr lang="ja-JP" altLang="en-US" dirty="0"/>
              <a:t>機能・手続き優先アプローチ：組織が要求する機能に基づいて、労働者が果たすべき機能と、その機能を発揮するために職務を割り当てる手続きを定義</a:t>
            </a:r>
          </a:p>
          <a:p>
            <a:pPr lvl="1" eaLnBrk="1" hangingPunct="1">
              <a:defRPr/>
            </a:pPr>
            <a:r>
              <a:rPr lang="ja-JP" altLang="en-US" dirty="0"/>
              <a:t>果たすべき機能→</a:t>
            </a:r>
            <a:r>
              <a:rPr lang="ja-JP" altLang="en-US" u="sng" dirty="0"/>
              <a:t>それ</a:t>
            </a:r>
            <a:r>
              <a:rPr lang="ja-JP" altLang="en-US" u="sng" dirty="0" smtClean="0"/>
              <a:t>に必要</a:t>
            </a:r>
            <a:r>
              <a:rPr lang="ja-JP" altLang="en-US" u="sng" dirty="0"/>
              <a:t>な能力を一定の手続きで決定</a:t>
            </a:r>
            <a:r>
              <a:rPr lang="ja-JP" altLang="en-US" dirty="0"/>
              <a:t>→必要業務を職務にまとめて</a:t>
            </a:r>
            <a:r>
              <a:rPr lang="ja-JP" altLang="en-US" dirty="0" smtClean="0"/>
              <a:t>、それができる労働者</a:t>
            </a:r>
            <a:r>
              <a:rPr lang="ja-JP" altLang="en-US" dirty="0"/>
              <a:t>に割り当て</a:t>
            </a:r>
            <a:endParaRPr lang="en-US" altLang="ja-JP" dirty="0"/>
          </a:p>
          <a:p>
            <a:pPr lvl="1" eaLnBrk="1" hangingPunct="1">
              <a:defRPr/>
            </a:pPr>
            <a:r>
              <a:rPr lang="ja-JP" altLang="en-US" dirty="0"/>
              <a:t>職務と労働者の結びつきが間接的</a:t>
            </a:r>
            <a:endParaRPr lang="en-US" altLang="ja-JP" dirty="0"/>
          </a:p>
          <a:p>
            <a:pPr lvl="2" eaLnBrk="1" hangingPunct="1">
              <a:defRPr/>
            </a:pPr>
            <a:r>
              <a:rPr lang="ja-JP" altLang="en-US" dirty="0"/>
              <a:t>結び付け方に柔軟性が生まれる（機能的柔軟性）</a:t>
            </a:r>
            <a:endParaRPr lang="en-US" altLang="ja-JP" dirty="0"/>
          </a:p>
          <a:p>
            <a:pPr lvl="2" eaLnBrk="1" hangingPunct="1">
              <a:defRPr/>
            </a:pPr>
            <a:r>
              <a:rPr lang="ja-JP" altLang="en-US" dirty="0"/>
              <a:t>結び付け方に機会主義が入る余地が大きい</a:t>
            </a:r>
          </a:p>
        </p:txBody>
      </p:sp>
      <p:sp>
        <p:nvSpPr>
          <p:cNvPr id="66564"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221091A-6365-412A-87BE-01904F472172}" type="slidenum">
              <a:rPr kumimoji="0" lang="en-US" altLang="ja-JP" smtClean="0"/>
              <a:pPr eaLnBrk="1" hangingPunct="1"/>
              <a:t>52</a:t>
            </a:fld>
            <a:endParaRPr kumimoji="0" lang="en-US" altLang="ja-JP"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bwMode="auto">
          <a:xfrm>
            <a:off x="493713" y="5492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雇用取引ルールの類型まとめ</a:t>
            </a:r>
          </a:p>
        </p:txBody>
      </p:sp>
      <p:sp>
        <p:nvSpPr>
          <p:cNvPr id="67587"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30B9A8A-EE5D-4831-8190-762023AC0419}" type="slidenum">
              <a:rPr kumimoji="0" lang="en-US" altLang="ja-JP" smtClean="0"/>
              <a:pPr eaLnBrk="1" hangingPunct="1"/>
              <a:t>53</a:t>
            </a:fld>
            <a:endParaRPr kumimoji="0" lang="en-US" altLang="ja-JP" smtClean="0"/>
          </a:p>
        </p:txBody>
      </p:sp>
      <p:graphicFrame>
        <p:nvGraphicFramePr>
          <p:cNvPr id="192576" name="Group 64"/>
          <p:cNvGraphicFramePr>
            <a:graphicFrameLocks noGrp="1"/>
          </p:cNvGraphicFramePr>
          <p:nvPr/>
        </p:nvGraphicFramePr>
        <p:xfrm>
          <a:off x="611188" y="1682750"/>
          <a:ext cx="8208963" cy="4699000"/>
        </p:xfrm>
        <a:graphic>
          <a:graphicData uri="http://schemas.openxmlformats.org/drawingml/2006/table">
            <a:tbl>
              <a:tblPr/>
              <a:tblGrid>
                <a:gridCol w="676275"/>
                <a:gridCol w="2819400"/>
                <a:gridCol w="2192338"/>
                <a:gridCol w="2520950"/>
              </a:tblGrid>
              <a:tr h="107163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効率性制約</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94494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生産アプローチ</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訓練アプローチ</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0728">
                <a:tc row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0" i="0" u="none" strike="noStrike" cap="none" normalizeH="0" baseline="0">
                          <a:ln>
                            <a:noFill/>
                          </a:ln>
                          <a:solidFill>
                            <a:schemeClr val="tx1"/>
                          </a:solidFill>
                          <a:effectLst/>
                          <a:latin typeface="Arial" charset="0"/>
                          <a:ea typeface="ＭＳ Ｐゴシック" pitchFamily="50" charset="-128"/>
                        </a:rPr>
                        <a:t>履行可能性制約</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業務優先アプローチ</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「職務」ルール</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（職務を記述）</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「職域」／「職種」ルール（工具や材料を規定にして職務を割り当て）</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93">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機能・手続き優先アプローチ</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「職能」ルール</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（職能資格制度、人事査定ルールなど）</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「資格」ルール（訓練によって得た資格により職務を割り当て）</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613" name="Text Box 52"/>
          <p:cNvSpPr txBox="1">
            <a:spLocks noChangeArrowheads="1"/>
          </p:cNvSpPr>
          <p:nvPr/>
        </p:nvSpPr>
        <p:spPr bwMode="auto">
          <a:xfrm>
            <a:off x="395288" y="6381750"/>
            <a:ext cx="84248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a:t>出所：マースデン</a:t>
            </a:r>
            <a:r>
              <a:rPr lang="en-US" altLang="ja-JP"/>
              <a:t>[1999=2007]</a:t>
            </a:r>
            <a:r>
              <a:rPr lang="ja-JP" altLang="en-US"/>
              <a:t>宮本訳</a:t>
            </a:r>
            <a:r>
              <a:rPr lang="en-US" altLang="ja-JP"/>
              <a:t>46</a:t>
            </a:r>
            <a:r>
              <a:rPr lang="ja-JP" altLang="en-US"/>
              <a:t>頁を補足して作成。</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457200" y="457200"/>
            <a:ext cx="8229600" cy="884238"/>
          </a:xfrm>
        </p:spPr>
        <p:txBody>
          <a:bodyPr>
            <a:normAutofit fontScale="90000"/>
          </a:bodyPr>
          <a:lstStyle/>
          <a:p>
            <a:pPr eaLnBrk="1" hangingPunct="1">
              <a:defRPr/>
            </a:pPr>
            <a:r>
              <a:rPr lang="ja-JP" altLang="en-US" dirty="0"/>
              <a:t>雇用取引ルールに関する各国の傾向（マースデン</a:t>
            </a:r>
            <a:r>
              <a:rPr lang="en-US" altLang="ja-JP" dirty="0"/>
              <a:t>[1999=2007]</a:t>
            </a:r>
            <a:r>
              <a:rPr lang="ja-JP" altLang="en-US" dirty="0"/>
              <a:t>）</a:t>
            </a:r>
          </a:p>
        </p:txBody>
      </p:sp>
      <p:sp>
        <p:nvSpPr>
          <p:cNvPr id="68611"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D26705B-8019-4D53-BD08-866D77451134}" type="slidenum">
              <a:rPr kumimoji="0" lang="en-US" altLang="ja-JP" smtClean="0"/>
              <a:pPr eaLnBrk="1" hangingPunct="1"/>
              <a:t>54</a:t>
            </a:fld>
            <a:endParaRPr kumimoji="0" lang="en-US" altLang="ja-JP" smtClean="0"/>
          </a:p>
        </p:txBody>
      </p:sp>
      <p:graphicFrame>
        <p:nvGraphicFramePr>
          <p:cNvPr id="195659" name="Group 75"/>
          <p:cNvGraphicFramePr>
            <a:graphicFrameLocks noGrp="1"/>
          </p:cNvGraphicFramePr>
          <p:nvPr/>
        </p:nvGraphicFramePr>
        <p:xfrm>
          <a:off x="539750" y="1700213"/>
          <a:ext cx="8208963" cy="4668837"/>
        </p:xfrm>
        <a:graphic>
          <a:graphicData uri="http://schemas.openxmlformats.org/drawingml/2006/table">
            <a:tbl>
              <a:tblPr/>
              <a:tblGrid>
                <a:gridCol w="676275"/>
                <a:gridCol w="2819400"/>
                <a:gridCol w="2192338"/>
                <a:gridCol w="2520950"/>
              </a:tblGrid>
              <a:tr h="107170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dirty="0">
                          <a:ln>
                            <a:noFill/>
                          </a:ln>
                          <a:solidFill>
                            <a:schemeClr val="tx1"/>
                          </a:solidFill>
                          <a:effectLst/>
                          <a:latin typeface="Arial" charset="0"/>
                          <a:ea typeface="ＭＳ Ｐゴシック" pitchFamily="50" charset="-128"/>
                        </a:rPr>
                        <a:t>効率性制約</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94500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生産アプローチ</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訓練アプローチ</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5008">
                <a:tc row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0" i="0" u="none" strike="noStrike" cap="none" normalizeH="0" baseline="0">
                          <a:ln>
                            <a:noFill/>
                          </a:ln>
                          <a:solidFill>
                            <a:schemeClr val="tx1"/>
                          </a:solidFill>
                          <a:effectLst/>
                          <a:latin typeface="Arial" charset="0"/>
                          <a:ea typeface="ＭＳ Ｐゴシック" pitchFamily="50" charset="-128"/>
                        </a:rPr>
                        <a:t>履行可能性制約</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業務優先アプローチ</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アメリカ、フランス</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イギリス</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7112">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機能・手続き優先アプローチ</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日本</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dirty="0">
                          <a:ln>
                            <a:noFill/>
                          </a:ln>
                          <a:solidFill>
                            <a:schemeClr val="tx1"/>
                          </a:solidFill>
                          <a:effectLst/>
                          <a:latin typeface="Arial" charset="0"/>
                          <a:ea typeface="ＭＳ Ｐゴシック" pitchFamily="50" charset="-128"/>
                        </a:rPr>
                        <a:t>ドイツ</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323850" y="3333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雇用取引ルールとその特性</a:t>
            </a:r>
          </a:p>
        </p:txBody>
      </p:sp>
      <p:sp>
        <p:nvSpPr>
          <p:cNvPr id="69635"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E9B69DB-AB5E-4A7F-B3D6-F4E479DB1DC7}" type="slidenum">
              <a:rPr kumimoji="0" lang="en-US" altLang="ja-JP" smtClean="0"/>
              <a:pPr eaLnBrk="1" hangingPunct="1"/>
              <a:t>55</a:t>
            </a:fld>
            <a:endParaRPr kumimoji="0" lang="en-US" altLang="ja-JP" smtClean="0"/>
          </a:p>
        </p:txBody>
      </p:sp>
      <p:graphicFrame>
        <p:nvGraphicFramePr>
          <p:cNvPr id="198828" name="Group 172"/>
          <p:cNvGraphicFramePr>
            <a:graphicFrameLocks noGrp="1"/>
          </p:cNvGraphicFramePr>
          <p:nvPr/>
        </p:nvGraphicFramePr>
        <p:xfrm>
          <a:off x="347663" y="1341438"/>
          <a:ext cx="8497887" cy="4945061"/>
        </p:xfrm>
        <a:graphic>
          <a:graphicData uri="http://schemas.openxmlformats.org/drawingml/2006/table">
            <a:tbl>
              <a:tblPr/>
              <a:tblGrid>
                <a:gridCol w="676275"/>
                <a:gridCol w="2060575"/>
                <a:gridCol w="2951162"/>
                <a:gridCol w="2809875"/>
              </a:tblGrid>
              <a:tr h="51817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0" i="0" u="none" strike="noStrike" cap="none" normalizeH="0" baseline="0" dirty="0">
                          <a:ln>
                            <a:noFill/>
                          </a:ln>
                          <a:solidFill>
                            <a:schemeClr val="tx1"/>
                          </a:solidFill>
                          <a:effectLst/>
                          <a:latin typeface="Arial" charset="0"/>
                          <a:ea typeface="ＭＳ Ｐゴシック" pitchFamily="50" charset="-128"/>
                        </a:rPr>
                        <a:t>効率性制約</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5182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生産アプローチ</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訓練アプローチ</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931">
                <a:tc row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0" i="0" u="none" strike="noStrike" cap="none" normalizeH="0" baseline="0" dirty="0">
                          <a:ln>
                            <a:noFill/>
                          </a:ln>
                          <a:solidFill>
                            <a:schemeClr val="tx1"/>
                          </a:solidFill>
                          <a:effectLst/>
                          <a:latin typeface="Arial" charset="0"/>
                          <a:ea typeface="ＭＳ Ｐゴシック" pitchFamily="50" charset="-128"/>
                        </a:rPr>
                        <a:t>履行可能性</a:t>
                      </a: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制約</a:t>
                      </a:r>
                      <a:endParaRPr kumimoji="1" lang="en-US" altLang="ja-JP" sz="2400" b="0" i="0" u="none" strike="noStrike" cap="none" normalizeH="0" baseline="0" dirty="0">
                        <a:ln>
                          <a:noFill/>
                        </a:ln>
                        <a:solidFill>
                          <a:schemeClr val="tx1"/>
                        </a:solidFill>
                        <a:effectLst/>
                        <a:latin typeface="Arial" charset="0"/>
                        <a:ea typeface="ＭＳ Ｐゴシック" pitchFamily="50" charset="-128"/>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業務優先アプローチ</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機能的柔軟性：低</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数量的柔軟性：高</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強いコミットメントはなくても存立</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82298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機能・手続き優先アプローチ</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機能的柔軟性：高</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数量的柔軟性：低</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強いコミットメントが必要</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機能的柔軟性：中</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数量的柔軟性：中</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強いコミットメントが必要</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773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技能の評価</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企業特殊的技能である。または、そうみなされる</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専門的ではあっても企業特殊的ではない。</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666" name="Text Box 111"/>
          <p:cNvSpPr txBox="1">
            <a:spLocks noChangeArrowheads="1"/>
          </p:cNvSpPr>
          <p:nvPr/>
        </p:nvSpPr>
        <p:spPr bwMode="auto">
          <a:xfrm>
            <a:off x="323850" y="6491288"/>
            <a:ext cx="799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a:t>マースデンの見解を一部修正して作成。</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457200" y="457200"/>
            <a:ext cx="8362950" cy="1027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雇用取引ルールと労働市場の対応</a:t>
            </a:r>
          </a:p>
        </p:txBody>
      </p:sp>
      <p:sp>
        <p:nvSpPr>
          <p:cNvPr id="61443" name="Rectangle 3"/>
          <p:cNvSpPr>
            <a:spLocks noGrp="1" noChangeArrowheads="1"/>
          </p:cNvSpPr>
          <p:nvPr>
            <p:ph idx="1"/>
          </p:nvPr>
        </p:nvSpPr>
        <p:spPr>
          <a:xfrm>
            <a:off x="457200" y="1412875"/>
            <a:ext cx="8229600" cy="5329238"/>
          </a:xfrm>
        </p:spPr>
        <p:txBody>
          <a:bodyPr>
            <a:normAutofit lnSpcReduction="10000"/>
          </a:bodyPr>
          <a:lstStyle/>
          <a:p>
            <a:pPr eaLnBrk="1" hangingPunct="1">
              <a:lnSpc>
                <a:spcPct val="90000"/>
              </a:lnSpc>
              <a:defRPr/>
            </a:pPr>
            <a:r>
              <a:rPr lang="ja-JP" altLang="en-US" sz="2400" dirty="0" smtClean="0"/>
              <a:t>訓練アプローチは職業別労働市場ときわめて親和的</a:t>
            </a:r>
          </a:p>
          <a:p>
            <a:pPr lvl="1" eaLnBrk="1" hangingPunct="1">
              <a:lnSpc>
                <a:spcPct val="90000"/>
              </a:lnSpc>
              <a:defRPr/>
            </a:pPr>
            <a:r>
              <a:rPr lang="ja-JP" altLang="en-US" sz="2200" dirty="0" smtClean="0"/>
              <a:t>訓練アプローチを実施するには＿＿＿＿＿＿＿＿＿＿＿＿＿＿＿＿＿＿＿＿＿＿＿＿＿＿＿＿が必要なので、閉鎖型の企業内労働市場とは両立しない</a:t>
            </a:r>
          </a:p>
          <a:p>
            <a:pPr lvl="1" eaLnBrk="1" hangingPunct="1">
              <a:lnSpc>
                <a:spcPct val="90000"/>
              </a:lnSpc>
              <a:defRPr/>
            </a:pPr>
            <a:r>
              <a:rPr lang="ja-JP" altLang="en-US" sz="2200" dirty="0" smtClean="0"/>
              <a:t>職業別労働市場があれば、企業は訓練アプローチにより、事前に形成された技能を持つ労働者を確保できる</a:t>
            </a:r>
            <a:r>
              <a:rPr lang="en-US" altLang="ja-JP" sz="2200" dirty="0" smtClean="0"/>
              <a:t>(</a:t>
            </a:r>
            <a:r>
              <a:rPr lang="ja-JP" altLang="en-US" sz="2200" dirty="0" smtClean="0"/>
              <a:t>例：ドイツでは就業前に職業資格を取得することが必要</a:t>
            </a:r>
            <a:r>
              <a:rPr lang="en-US" altLang="ja-JP" sz="2200" dirty="0" smtClean="0"/>
              <a:t>)</a:t>
            </a:r>
            <a:endParaRPr lang="en-US" altLang="ja-JP" sz="1800" dirty="0" smtClean="0"/>
          </a:p>
          <a:p>
            <a:pPr lvl="1" eaLnBrk="1" hangingPunct="1">
              <a:lnSpc>
                <a:spcPct val="90000"/>
              </a:lnSpc>
              <a:defRPr/>
            </a:pPr>
            <a:r>
              <a:rPr lang="ja-JP" altLang="en-US" sz="2200" dirty="0" smtClean="0"/>
              <a:t>職業別労働市場では</a:t>
            </a:r>
            <a:r>
              <a:rPr lang="ja-JP" altLang="en-US" sz="2200" dirty="0"/>
              <a:t>＿＿＿＿</a:t>
            </a:r>
            <a:r>
              <a:rPr lang="ja-JP" altLang="en-US" sz="2200" dirty="0" smtClean="0"/>
              <a:t>に訓練システムが必要（ないと、引き抜き、奪い合いになる）（例：優秀な</a:t>
            </a:r>
            <a:r>
              <a:rPr lang="en-US" altLang="ja-JP" sz="2200" dirty="0" smtClean="0"/>
              <a:t>SE</a:t>
            </a:r>
            <a:r>
              <a:rPr lang="ja-JP" altLang="en-US" sz="2200" dirty="0" err="1" smtClean="0"/>
              <a:t>、</a:t>
            </a:r>
            <a:r>
              <a:rPr lang="ja-JP" altLang="en-US" sz="2200" dirty="0" smtClean="0"/>
              <a:t>プロジェクトマネージャー）</a:t>
            </a:r>
          </a:p>
          <a:p>
            <a:pPr eaLnBrk="1" hangingPunct="1">
              <a:lnSpc>
                <a:spcPct val="90000"/>
              </a:lnSpc>
              <a:defRPr/>
            </a:pPr>
            <a:r>
              <a:rPr lang="ja-JP" altLang="en-US" sz="2400" dirty="0" smtClean="0"/>
              <a:t>生産アプローチは企業内労働市場とある程度親和的</a:t>
            </a:r>
          </a:p>
          <a:p>
            <a:pPr lvl="1" eaLnBrk="1" hangingPunct="1">
              <a:lnSpc>
                <a:spcPct val="90000"/>
              </a:lnSpc>
              <a:defRPr/>
            </a:pPr>
            <a:r>
              <a:rPr lang="ja-JP" altLang="en-US" sz="2200" dirty="0" smtClean="0"/>
              <a:t>技能に対する評価が企業単位になる</a:t>
            </a:r>
          </a:p>
          <a:p>
            <a:pPr lvl="1" eaLnBrk="1" hangingPunct="1">
              <a:lnSpc>
                <a:spcPct val="90000"/>
              </a:lnSpc>
              <a:defRPr/>
            </a:pPr>
            <a:r>
              <a:rPr lang="ja-JP" altLang="en-US" sz="2200" dirty="0" smtClean="0"/>
              <a:t>生産アプローチ･企業内労働市場では人事制度は企業ごとに設計され、技能形成は主として企業内の訓練によって行われる。</a:t>
            </a:r>
          </a:p>
          <a:p>
            <a:pPr lvl="1" eaLnBrk="1" hangingPunct="1">
              <a:lnSpc>
                <a:spcPct val="90000"/>
              </a:lnSpc>
              <a:defRPr/>
            </a:pPr>
            <a:r>
              <a:rPr lang="ja-JP" altLang="en-US" sz="2200" dirty="0" smtClean="0"/>
              <a:t>ただし、開放型企業内労働市場なら、訓練アプローチと両立する可能性がある。この場合も企業外に訓練システムが必要。</a:t>
            </a:r>
          </a:p>
        </p:txBody>
      </p:sp>
      <p:sp>
        <p:nvSpPr>
          <p:cNvPr id="7066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0491705-9B2B-4DDD-9104-49501C67150C}" type="slidenum">
              <a:rPr kumimoji="0" lang="en-US" altLang="ja-JP" smtClean="0"/>
              <a:pPr eaLnBrk="1" hangingPunct="1"/>
              <a:t>56</a:t>
            </a:fld>
            <a:endParaRPr kumimoji="0" lang="en-US" altLang="ja-JP"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bwMode="auto">
          <a:xfrm>
            <a:off x="457200" y="457200"/>
            <a:ext cx="8229600" cy="909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雇用取引ルールと労働市場</a:t>
            </a:r>
          </a:p>
        </p:txBody>
      </p:sp>
      <p:sp>
        <p:nvSpPr>
          <p:cNvPr id="71683"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DE63774-A1B8-4B57-B943-0ED00B6411B8}" type="slidenum">
              <a:rPr kumimoji="0" lang="en-US" altLang="ja-JP" smtClean="0"/>
              <a:pPr eaLnBrk="1" hangingPunct="1"/>
              <a:t>57</a:t>
            </a:fld>
            <a:endParaRPr kumimoji="0" lang="en-US" altLang="ja-JP" smtClean="0"/>
          </a:p>
        </p:txBody>
      </p:sp>
      <p:graphicFrame>
        <p:nvGraphicFramePr>
          <p:cNvPr id="196681" name="Group 73"/>
          <p:cNvGraphicFramePr>
            <a:graphicFrameLocks noGrp="1"/>
          </p:cNvGraphicFramePr>
          <p:nvPr/>
        </p:nvGraphicFramePr>
        <p:xfrm>
          <a:off x="179388" y="1484313"/>
          <a:ext cx="8497887" cy="5057776"/>
        </p:xfrm>
        <a:graphic>
          <a:graphicData uri="http://schemas.openxmlformats.org/drawingml/2006/table">
            <a:tbl>
              <a:tblPr/>
              <a:tblGrid>
                <a:gridCol w="1441450"/>
                <a:gridCol w="2016125"/>
                <a:gridCol w="2519362"/>
                <a:gridCol w="2520950"/>
              </a:tblGrid>
              <a:tr h="76669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000" b="0" i="0" u="none" strike="noStrike" cap="none" normalizeH="0" baseline="0" dirty="0">
                        <a:ln>
                          <a:noFill/>
                        </a:ln>
                        <a:solidFill>
                          <a:schemeClr val="tx1"/>
                        </a:solidFill>
                        <a:effectLst/>
                        <a:latin typeface="Arial" charset="0"/>
                        <a:ea typeface="ＭＳ Ｐゴシック" pitchFamily="50" charset="-128"/>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000" b="0" i="0" u="none" strike="noStrike" cap="none" normalizeH="0" baseline="0">
                        <a:ln>
                          <a:noFill/>
                        </a:ln>
                        <a:solidFill>
                          <a:schemeClr val="tx1"/>
                        </a:solidFill>
                        <a:effectLst/>
                        <a:latin typeface="Arial" charset="0"/>
                        <a:ea typeface="ＭＳ Ｐゴシック" pitchFamily="50" charset="-128"/>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効率性制約</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673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000" b="0" i="0" u="none" strike="noStrike" cap="none" normalizeH="0" baseline="0">
                        <a:ln>
                          <a:noFill/>
                        </a:ln>
                        <a:solidFill>
                          <a:schemeClr val="tx1"/>
                        </a:solidFill>
                        <a:effectLst/>
                        <a:latin typeface="Arial" charset="0"/>
                        <a:ea typeface="ＭＳ Ｐゴシック" pitchFamily="50" charset="-128"/>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000" b="0" i="0" u="none" strike="noStrike" cap="none" normalizeH="0" baseline="0">
                        <a:ln>
                          <a:noFill/>
                        </a:ln>
                        <a:solidFill>
                          <a:schemeClr val="tx1"/>
                        </a:solidFill>
                        <a:effectLst/>
                        <a:latin typeface="Arial" charset="0"/>
                        <a:ea typeface="ＭＳ Ｐゴシック" pitchFamily="50" charset="-128"/>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生産アプローチ</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訓練アプローチ</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32">
                <a:tc row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履行可能性制約</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en-US" altLang="ja-JP" sz="2000" b="0" i="0" u="none" strike="noStrike" cap="none" normalizeH="0" baseline="0">
                        <a:ln>
                          <a:noFill/>
                        </a:ln>
                        <a:solidFill>
                          <a:schemeClr val="tx1"/>
                        </a:solidFill>
                        <a:effectLst/>
                        <a:latin typeface="Arial" charset="0"/>
                        <a:ea typeface="ＭＳ Ｐゴシック" pitchFamily="50" charset="-128"/>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業務優先アプローチ</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職務ルール</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職域・職種ルール</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589">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機能・手続き優先アプローチ</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職能ルール</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資格ルール</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5832">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技能の評価</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企業特殊的技能である。または、そうみなされる</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専門的ではあっても企業特殊的ではない</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589">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親和的な労働市場類型</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企業内労働市場</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職業別労働市場</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タイトル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600" smtClean="0"/>
              <a:t>労働市場と技能形成の関係のまとめ</a:t>
            </a:r>
          </a:p>
        </p:txBody>
      </p:sp>
      <p:sp>
        <p:nvSpPr>
          <p:cNvPr id="2" name="コンテンツ プレースホルダー 1"/>
          <p:cNvSpPr>
            <a:spLocks noGrp="1"/>
          </p:cNvSpPr>
          <p:nvPr>
            <p:ph idx="1"/>
          </p:nvPr>
        </p:nvSpPr>
        <p:spPr>
          <a:xfrm>
            <a:off x="251520" y="1196752"/>
            <a:ext cx="8712968" cy="5661248"/>
          </a:xfrm>
        </p:spPr>
        <p:txBody>
          <a:bodyPr>
            <a:normAutofit fontScale="70000" lnSpcReduction="20000"/>
          </a:bodyPr>
          <a:lstStyle/>
          <a:p>
            <a:r>
              <a:rPr lang="ja-JP" altLang="en-US" dirty="0"/>
              <a:t>訓練アプローチ・職業別労働市場は社会的制度によって支えられる</a:t>
            </a:r>
          </a:p>
          <a:p>
            <a:pPr lvl="1"/>
            <a:r>
              <a:rPr lang="ja-JP" altLang="en-US" dirty="0"/>
              <a:t>抽象的に考えれば、企業は一般的技能形成には投資しない</a:t>
            </a:r>
          </a:p>
          <a:p>
            <a:pPr lvl="1"/>
            <a:r>
              <a:rPr lang="ja-JP" altLang="en-US" dirty="0"/>
              <a:t>しかし、実際には地域における技能、職業・産業特殊的技能の確保のために、使用者団体も費用を支出して職業訓練を行う。職業別労働市場は一種の公共財とみなされている（その典型はドイツ）。</a:t>
            </a:r>
          </a:p>
          <a:p>
            <a:r>
              <a:rPr lang="ja-JP" altLang="en-US" dirty="0"/>
              <a:t>生産アプローチ･企業内労働市場では人事制度は企業ごとに設計され、技能形成は主として企業内の訓練によって行われる。</a:t>
            </a:r>
          </a:p>
          <a:p>
            <a:pPr lvl="1"/>
            <a:r>
              <a:rPr lang="ja-JP" altLang="en-US" dirty="0"/>
              <a:t>使用者団体、産業別労働組合によって社会的共通性ができることはありうる</a:t>
            </a:r>
          </a:p>
          <a:p>
            <a:r>
              <a:rPr lang="ja-JP" altLang="en-US" dirty="0"/>
              <a:t>現代日本への含意</a:t>
            </a:r>
            <a:r>
              <a:rPr lang="ja-JP" altLang="en-US" dirty="0" smtClean="0"/>
              <a:t>：閉鎖型企業内</a:t>
            </a:r>
            <a:r>
              <a:rPr lang="ja-JP" altLang="en-US" dirty="0"/>
              <a:t>労働市場が崩れてきたら</a:t>
            </a:r>
            <a:r>
              <a:rPr lang="ja-JP" altLang="en-US" dirty="0" smtClean="0"/>
              <a:t>、開放型と職業</a:t>
            </a:r>
            <a:r>
              <a:rPr lang="ja-JP" altLang="en-US" dirty="0"/>
              <a:t>別労働市場が必要になる。それは、自由放任・市場任せでは生まれない</a:t>
            </a:r>
            <a:r>
              <a:rPr lang="ja-JP" altLang="en-US" dirty="0" smtClean="0"/>
              <a:t>。</a:t>
            </a:r>
            <a:endParaRPr lang="en-US" altLang="ja-JP" dirty="0" smtClean="0"/>
          </a:p>
          <a:p>
            <a:pPr lvl="1"/>
            <a:r>
              <a:rPr lang="ja-JP" altLang="en-US" dirty="0" smtClean="0"/>
              <a:t>ただ</a:t>
            </a:r>
            <a:r>
              <a:rPr lang="ja-JP" altLang="en-US" dirty="0"/>
              <a:t>ひたすら解雇自由と規制撤廃を進めても人材は育成されず、二次的労働市場（非正規労働）が拡大するだけ。</a:t>
            </a:r>
          </a:p>
          <a:p>
            <a:pPr lvl="1"/>
            <a:r>
              <a:rPr lang="ja-JP" altLang="en-US" dirty="0"/>
              <a:t>自己学習のみで高度な技能は身に付かない。産業別、分野別の様々な職業訓練システムが必要</a:t>
            </a:r>
          </a:p>
          <a:p>
            <a:pPr lvl="1"/>
            <a:r>
              <a:rPr lang="ja-JP" altLang="en-US" dirty="0"/>
              <a:t>公共財として、公的機関や使用者（団体）が負担するか？職業教育を学校で行うか</a:t>
            </a:r>
            <a:r>
              <a:rPr lang="ja-JP" altLang="en-US" dirty="0" smtClean="0"/>
              <a:t>？</a:t>
            </a:r>
            <a:endParaRPr lang="en-US" altLang="ja-JP" dirty="0" smtClean="0"/>
          </a:p>
          <a:p>
            <a:pPr marL="0" indent="0">
              <a:buNone/>
            </a:pPr>
            <a:r>
              <a:rPr lang="ja-JP" altLang="en-US" dirty="0" smtClean="0"/>
              <a:t>→一方的規制</a:t>
            </a:r>
            <a:r>
              <a:rPr lang="ja-JP" altLang="en-US" dirty="0"/>
              <a:t>緩和で</a:t>
            </a:r>
            <a:r>
              <a:rPr lang="ja-JP" altLang="en-US" dirty="0" smtClean="0"/>
              <a:t>なく</a:t>
            </a:r>
            <a:r>
              <a:rPr lang="ja-JP" altLang="en-US" dirty="0"/>
              <a:t>規制</a:t>
            </a:r>
            <a:r>
              <a:rPr lang="ja-JP" altLang="en-US" dirty="0" smtClean="0"/>
              <a:t>改革・制度改革が</a:t>
            </a:r>
            <a:r>
              <a:rPr lang="ja-JP" altLang="en-US" dirty="0"/>
              <a:t>必要</a:t>
            </a:r>
          </a:p>
          <a:p>
            <a:endParaRPr kumimoji="1" lang="ja-JP" altLang="en-US" dirty="0"/>
          </a:p>
        </p:txBody>
      </p:sp>
      <p:sp>
        <p:nvSpPr>
          <p:cNvPr id="72708"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72A5BFE-C09F-4562-BCAE-1A59CBBF2C5B}" type="slidenum">
              <a:rPr kumimoji="0" lang="en-US" altLang="ja-JP" smtClean="0"/>
              <a:pPr eaLnBrk="1" hangingPunct="1"/>
              <a:t>58</a:t>
            </a:fld>
            <a:endParaRPr kumimoji="0" lang="en-US" altLang="ja-JP"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参考文献（１）</a:t>
            </a:r>
          </a:p>
        </p:txBody>
      </p:sp>
      <p:sp>
        <p:nvSpPr>
          <p:cNvPr id="63491" name="Rectangle 3"/>
          <p:cNvSpPr>
            <a:spLocks noGrp="1" noChangeArrowheads="1"/>
          </p:cNvSpPr>
          <p:nvPr>
            <p:ph idx="1"/>
          </p:nvPr>
        </p:nvSpPr>
        <p:spPr>
          <a:xfrm>
            <a:off x="457200" y="1341438"/>
            <a:ext cx="8229600" cy="5256212"/>
          </a:xfrm>
        </p:spPr>
        <p:txBody>
          <a:bodyPr>
            <a:normAutofit lnSpcReduction="10000"/>
          </a:bodyPr>
          <a:lstStyle/>
          <a:p>
            <a:pPr eaLnBrk="1" hangingPunct="1">
              <a:lnSpc>
                <a:spcPct val="90000"/>
              </a:lnSpc>
              <a:defRPr/>
            </a:pPr>
            <a:r>
              <a:rPr lang="ja-JP" altLang="en-US" sz="2400" dirty="0"/>
              <a:t>金子勝</a:t>
            </a:r>
            <a:r>
              <a:rPr lang="en-US" altLang="ja-JP" sz="2400" dirty="0"/>
              <a:t>[1997]『</a:t>
            </a:r>
            <a:r>
              <a:rPr lang="ja-JP" altLang="en-US" sz="2400" dirty="0"/>
              <a:t>市場と制度の政治経済学</a:t>
            </a:r>
            <a:r>
              <a:rPr lang="en-US" altLang="ja-JP" sz="2400" dirty="0"/>
              <a:t>』</a:t>
            </a:r>
            <a:r>
              <a:rPr lang="ja-JP" altLang="en-US" sz="2400" dirty="0"/>
              <a:t>東京大学出版会。</a:t>
            </a:r>
          </a:p>
          <a:p>
            <a:pPr eaLnBrk="1" hangingPunct="1">
              <a:lnSpc>
                <a:spcPct val="90000"/>
              </a:lnSpc>
              <a:defRPr/>
            </a:pPr>
            <a:r>
              <a:rPr lang="ja-JP" altLang="en-US" sz="2400" dirty="0"/>
              <a:t>木下武男</a:t>
            </a:r>
            <a:r>
              <a:rPr lang="en-US" altLang="ja-JP" sz="2400" dirty="0"/>
              <a:t>[1999]『</a:t>
            </a:r>
            <a:r>
              <a:rPr lang="ja-JP" altLang="en-US" sz="2400" dirty="0"/>
              <a:t>日本人の賃金</a:t>
            </a:r>
            <a:r>
              <a:rPr lang="en-US" altLang="ja-JP" sz="2400" dirty="0"/>
              <a:t>』</a:t>
            </a:r>
            <a:r>
              <a:rPr lang="ja-JP" altLang="en-US" sz="2400" dirty="0"/>
              <a:t>平凡社。</a:t>
            </a:r>
            <a:endParaRPr lang="en-US" altLang="ja-JP" sz="2400" dirty="0"/>
          </a:p>
          <a:p>
            <a:pPr eaLnBrk="1" hangingPunct="1">
              <a:lnSpc>
                <a:spcPct val="90000"/>
              </a:lnSpc>
              <a:defRPr/>
            </a:pPr>
            <a:r>
              <a:rPr lang="ja-JP" altLang="en-US" sz="2400" dirty="0"/>
              <a:t>小池和男</a:t>
            </a:r>
            <a:r>
              <a:rPr lang="en-US" altLang="ja-JP" sz="2400" dirty="0"/>
              <a:t>[1989]</a:t>
            </a:r>
            <a:r>
              <a:rPr lang="ja-JP" altLang="en-US" sz="2400" dirty="0"/>
              <a:t>「知的熟練と長期の競争」（今井健一・小宮隆太郎編</a:t>
            </a:r>
            <a:r>
              <a:rPr lang="en-US" altLang="ja-JP" sz="2400" dirty="0"/>
              <a:t>『</a:t>
            </a:r>
            <a:r>
              <a:rPr lang="ja-JP" altLang="en-US" sz="2400" dirty="0"/>
              <a:t>日本の企業</a:t>
            </a:r>
            <a:r>
              <a:rPr lang="en-US" altLang="ja-JP" sz="2400" dirty="0"/>
              <a:t>』</a:t>
            </a:r>
            <a:r>
              <a:rPr lang="ja-JP" altLang="en-US" sz="2400" dirty="0"/>
              <a:t>東京大学出版会）。</a:t>
            </a:r>
          </a:p>
          <a:p>
            <a:pPr eaLnBrk="1" hangingPunct="1">
              <a:lnSpc>
                <a:spcPct val="90000"/>
              </a:lnSpc>
              <a:defRPr/>
            </a:pPr>
            <a:r>
              <a:rPr lang="ja-JP" altLang="en-US" sz="2400" dirty="0"/>
              <a:t>小池和男</a:t>
            </a:r>
            <a:r>
              <a:rPr lang="en-US" altLang="ja-JP" sz="2400" dirty="0"/>
              <a:t>[1991]『</a:t>
            </a:r>
            <a:r>
              <a:rPr lang="ja-JP" altLang="en-US" sz="2400" dirty="0"/>
              <a:t>仕事の経済学</a:t>
            </a:r>
            <a:r>
              <a:rPr lang="en-US" altLang="ja-JP" sz="2400" dirty="0"/>
              <a:t>』</a:t>
            </a:r>
            <a:r>
              <a:rPr lang="ja-JP" altLang="en-US" sz="2400" dirty="0"/>
              <a:t>東洋経済新報社。</a:t>
            </a:r>
          </a:p>
          <a:p>
            <a:pPr eaLnBrk="1" hangingPunct="1">
              <a:lnSpc>
                <a:spcPct val="90000"/>
              </a:lnSpc>
              <a:defRPr/>
            </a:pPr>
            <a:r>
              <a:rPr lang="ja-JP" altLang="en-US" sz="2400" dirty="0"/>
              <a:t>佐々木英一</a:t>
            </a:r>
            <a:r>
              <a:rPr lang="en-US" altLang="ja-JP" sz="2400" dirty="0"/>
              <a:t>[2010]</a:t>
            </a:r>
            <a:r>
              <a:rPr lang="ja-JP" altLang="en-US" sz="2400" dirty="0"/>
              <a:t>「ドイツにおける職業教育・訓練の構造転換」</a:t>
            </a:r>
            <a:r>
              <a:rPr lang="en-US" altLang="ja-JP" sz="2400" dirty="0"/>
              <a:t>『</a:t>
            </a:r>
            <a:r>
              <a:rPr lang="ja-JP" altLang="en-US" sz="2400" dirty="0"/>
              <a:t>追手門学院大学心理学部紀要</a:t>
            </a:r>
            <a:r>
              <a:rPr lang="en-US" altLang="ja-JP" sz="2400" dirty="0"/>
              <a:t>』</a:t>
            </a:r>
            <a:r>
              <a:rPr lang="ja-JP" altLang="en-US" sz="2400" dirty="0"/>
              <a:t>第</a:t>
            </a:r>
            <a:r>
              <a:rPr lang="en-US" altLang="ja-JP" sz="2400" dirty="0"/>
              <a:t>4</a:t>
            </a:r>
            <a:r>
              <a:rPr lang="ja-JP" altLang="en-US" sz="2400" dirty="0"/>
              <a:t>巻、</a:t>
            </a:r>
            <a:r>
              <a:rPr lang="en-US" altLang="ja-JP" sz="2400" dirty="0"/>
              <a:t>3</a:t>
            </a:r>
            <a:r>
              <a:rPr lang="ja-JP" altLang="en-US" sz="2400" dirty="0"/>
              <a:t>月。</a:t>
            </a:r>
            <a:endParaRPr lang="en-US" altLang="ja-JP" sz="2400" dirty="0"/>
          </a:p>
          <a:p>
            <a:pPr eaLnBrk="1" hangingPunct="1">
              <a:lnSpc>
                <a:spcPct val="90000"/>
              </a:lnSpc>
              <a:defRPr/>
            </a:pPr>
            <a:r>
              <a:rPr lang="ja-JP" altLang="en-US" sz="2400" dirty="0"/>
              <a:t>土屋直樹</a:t>
            </a:r>
            <a:r>
              <a:rPr lang="en-US" altLang="ja-JP" sz="2400" dirty="0"/>
              <a:t>[2008]</a:t>
            </a:r>
            <a:r>
              <a:rPr lang="ja-JP" altLang="en-US" sz="2400" dirty="0"/>
              <a:t>「長期安定雇用」（久本憲夫・玉井金五編</a:t>
            </a:r>
            <a:r>
              <a:rPr lang="en-US" altLang="ja-JP" sz="2400" dirty="0"/>
              <a:t>『</a:t>
            </a:r>
            <a:r>
              <a:rPr lang="ja-JP" altLang="en-US" sz="2400" dirty="0"/>
              <a:t>ワーク・ライフ・バランスと社会政策</a:t>
            </a:r>
            <a:r>
              <a:rPr lang="en-US" altLang="ja-JP" sz="2400" dirty="0"/>
              <a:t>』</a:t>
            </a:r>
            <a:r>
              <a:rPr lang="ja-JP" altLang="en-US" sz="2400" dirty="0"/>
              <a:t>法律文化社）。</a:t>
            </a:r>
          </a:p>
          <a:p>
            <a:pPr eaLnBrk="1" hangingPunct="1">
              <a:lnSpc>
                <a:spcPct val="90000"/>
              </a:lnSpc>
              <a:defRPr/>
            </a:pPr>
            <a:r>
              <a:rPr lang="ja-JP" altLang="en-US" sz="2400" dirty="0"/>
              <a:t>野村正實</a:t>
            </a:r>
            <a:r>
              <a:rPr lang="en-US" altLang="ja-JP" sz="2400" dirty="0"/>
              <a:t>[1993]『</a:t>
            </a:r>
            <a:r>
              <a:rPr lang="ja-JP" altLang="en-US" sz="2400" dirty="0"/>
              <a:t>熟練と分業</a:t>
            </a:r>
            <a:r>
              <a:rPr lang="en-US" altLang="ja-JP" sz="2400" dirty="0"/>
              <a:t>』</a:t>
            </a:r>
            <a:r>
              <a:rPr lang="ja-JP" altLang="en-US" sz="2400" dirty="0"/>
              <a:t>御茶の水書房。</a:t>
            </a:r>
          </a:p>
          <a:p>
            <a:pPr eaLnBrk="1" hangingPunct="1">
              <a:lnSpc>
                <a:spcPct val="90000"/>
              </a:lnSpc>
              <a:defRPr/>
            </a:pPr>
            <a:r>
              <a:rPr lang="ja-JP" altLang="en-US" sz="2400" dirty="0"/>
              <a:t>野村正實</a:t>
            </a:r>
            <a:r>
              <a:rPr lang="en-US" altLang="ja-JP" sz="2400" dirty="0"/>
              <a:t>[2001a]『</a:t>
            </a:r>
            <a:r>
              <a:rPr lang="ja-JP" altLang="en-US" sz="2400" dirty="0"/>
              <a:t>知的熟練論批判</a:t>
            </a:r>
            <a:r>
              <a:rPr lang="en-US" altLang="ja-JP" sz="2400" dirty="0"/>
              <a:t>』</a:t>
            </a:r>
            <a:r>
              <a:rPr lang="ja-JP" altLang="en-US" sz="2400" dirty="0"/>
              <a:t>ミネルヴァ書房。</a:t>
            </a:r>
          </a:p>
          <a:p>
            <a:pPr eaLnBrk="1" hangingPunct="1">
              <a:lnSpc>
                <a:spcPct val="90000"/>
              </a:lnSpc>
              <a:defRPr/>
            </a:pPr>
            <a:r>
              <a:rPr lang="ja-JP" altLang="en-US" sz="2400" dirty="0"/>
              <a:t>野村正實</a:t>
            </a:r>
            <a:r>
              <a:rPr lang="en-US" altLang="ja-JP" sz="2400" dirty="0"/>
              <a:t>[2001b]</a:t>
            </a:r>
            <a:r>
              <a:rPr lang="ja-JP" altLang="en-US" sz="2400" dirty="0"/>
              <a:t>「知的熟練論の問題点」（上井喜彦・野村編著</a:t>
            </a:r>
            <a:r>
              <a:rPr lang="en-US" altLang="ja-JP" sz="2400" dirty="0"/>
              <a:t>『</a:t>
            </a:r>
            <a:r>
              <a:rPr lang="ja-JP" altLang="en-US" sz="2400" dirty="0"/>
              <a:t>日本企業　理論と現実</a:t>
            </a:r>
            <a:r>
              <a:rPr lang="en-US" altLang="ja-JP" sz="2400" dirty="0"/>
              <a:t>』</a:t>
            </a:r>
            <a:r>
              <a:rPr lang="ja-JP" altLang="en-US" sz="2400" dirty="0"/>
              <a:t>ミネルヴァ書房）。</a:t>
            </a:r>
          </a:p>
          <a:p>
            <a:pPr eaLnBrk="1" hangingPunct="1">
              <a:lnSpc>
                <a:spcPct val="90000"/>
              </a:lnSpc>
              <a:defRPr/>
            </a:pPr>
            <a:r>
              <a:rPr lang="ja-JP" altLang="en-US" sz="2400" dirty="0"/>
              <a:t>野村正實</a:t>
            </a:r>
            <a:r>
              <a:rPr lang="en-US" altLang="ja-JP" sz="2400" dirty="0"/>
              <a:t>[2003]『</a:t>
            </a:r>
            <a:r>
              <a:rPr lang="ja-JP" altLang="en-US" sz="2400" dirty="0"/>
              <a:t>日本の労働研究</a:t>
            </a:r>
            <a:r>
              <a:rPr lang="en-US" altLang="ja-JP" sz="2400" dirty="0"/>
              <a:t>』</a:t>
            </a:r>
            <a:r>
              <a:rPr lang="ja-JP" altLang="en-US" sz="2400" dirty="0"/>
              <a:t>ミネルヴァ書房。</a:t>
            </a:r>
          </a:p>
          <a:p>
            <a:pPr eaLnBrk="1" hangingPunct="1">
              <a:lnSpc>
                <a:spcPct val="90000"/>
              </a:lnSpc>
              <a:defRPr/>
            </a:pPr>
            <a:endParaRPr lang="en-US" altLang="ja-JP" sz="2400" dirty="0"/>
          </a:p>
        </p:txBody>
      </p:sp>
      <p:sp>
        <p:nvSpPr>
          <p:cNvPr id="7373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0F7AF26-2A1D-4D15-A9ED-A28A3A98DE4D}" type="slidenum">
              <a:rPr kumimoji="0" lang="en-US" altLang="ja-JP" smtClean="0"/>
              <a:pPr eaLnBrk="1" hangingPunct="1"/>
              <a:t>59</a:t>
            </a:fld>
            <a:endParaRPr kumimoji="0" lang="en-US" altLang="ja-JP"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defRPr/>
            </a:pPr>
            <a:r>
              <a:rPr lang="en-US" altLang="ja-JP" dirty="0" smtClean="0"/>
              <a:t>TCE</a:t>
            </a:r>
            <a:r>
              <a:rPr lang="ja-JP" altLang="en-US" dirty="0" smtClean="0"/>
              <a:t>からみた労働（力）取引の組織化の必要性（１）</a:t>
            </a:r>
          </a:p>
        </p:txBody>
      </p:sp>
      <p:sp>
        <p:nvSpPr>
          <p:cNvPr id="19459"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800" smtClean="0"/>
              <a:t>探索コストの存在</a:t>
            </a:r>
          </a:p>
          <a:p>
            <a:pPr lvl="1" eaLnBrk="1" hangingPunct="1">
              <a:lnSpc>
                <a:spcPct val="90000"/>
              </a:lnSpc>
            </a:pPr>
            <a:r>
              <a:rPr lang="ja-JP" altLang="en-US" sz="2500" smtClean="0"/>
              <a:t>仕事１回毎に新たな労働者・雇い主をさがすのはたいへんなコストがかかる</a:t>
            </a:r>
          </a:p>
          <a:p>
            <a:pPr eaLnBrk="1" hangingPunct="1">
              <a:lnSpc>
                <a:spcPct val="90000"/>
              </a:lnSpc>
            </a:pPr>
            <a:r>
              <a:rPr lang="ja-JP" altLang="en-US" sz="2800" smtClean="0"/>
              <a:t>取引の不確実性と複雑性＋限定合理性</a:t>
            </a:r>
          </a:p>
          <a:p>
            <a:pPr lvl="1" eaLnBrk="1" hangingPunct="1">
              <a:lnSpc>
                <a:spcPct val="90000"/>
              </a:lnSpc>
            </a:pPr>
            <a:r>
              <a:rPr lang="ja-JP" altLang="en-US" sz="2500" smtClean="0"/>
              <a:t>仕事の内容とその変化の可能性、対応する対価について完璧に定めた契約はできない</a:t>
            </a:r>
          </a:p>
          <a:p>
            <a:pPr eaLnBrk="1" hangingPunct="1">
              <a:lnSpc>
                <a:spcPct val="90000"/>
              </a:lnSpc>
            </a:pPr>
            <a:r>
              <a:rPr lang="ja-JP" altLang="en-US" sz="2800" smtClean="0"/>
              <a:t>情報の非対称性→監督・管理のコスト</a:t>
            </a:r>
          </a:p>
          <a:p>
            <a:pPr lvl="1" eaLnBrk="1" hangingPunct="1">
              <a:lnSpc>
                <a:spcPct val="90000"/>
              </a:lnSpc>
            </a:pPr>
            <a:r>
              <a:rPr lang="ja-JP" altLang="en-US" sz="2500" smtClean="0"/>
              <a:t>雇い主は労働者の技能や仕事の成果を正確に知ることは困難</a:t>
            </a:r>
          </a:p>
          <a:p>
            <a:pPr lvl="1" eaLnBrk="1" hangingPunct="1">
              <a:lnSpc>
                <a:spcPct val="90000"/>
              </a:lnSpc>
            </a:pPr>
            <a:r>
              <a:rPr lang="ja-JP" altLang="en-US" sz="2500" smtClean="0"/>
              <a:t>労働者は労働条件に関わって雇い主が持つ情報をすべて知ることは困難</a:t>
            </a:r>
          </a:p>
          <a:p>
            <a:pPr lvl="1" eaLnBrk="1" hangingPunct="1">
              <a:lnSpc>
                <a:spcPct val="90000"/>
              </a:lnSpc>
            </a:pPr>
            <a:endParaRPr lang="en-US" altLang="ja-JP" sz="2500" smtClean="0"/>
          </a:p>
        </p:txBody>
      </p:sp>
      <p:sp>
        <p:nvSpPr>
          <p:cNvPr id="1946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7FB7DF14-9047-4515-8FBF-FAD30DEF799F}" type="slidenum">
              <a:rPr kumimoji="0" lang="en-US" altLang="ja-JP" smtClean="0"/>
              <a:pPr eaLnBrk="1" hangingPunct="1"/>
              <a:t>6</a:t>
            </a:fld>
            <a:endParaRPr kumimoji="0" lang="en-US" altLang="ja-JP"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457200" y="457200"/>
            <a:ext cx="8229600" cy="884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参考文献（２）</a:t>
            </a:r>
          </a:p>
        </p:txBody>
      </p:sp>
      <p:sp>
        <p:nvSpPr>
          <p:cNvPr id="74755" name="Rectangle 3"/>
          <p:cNvSpPr>
            <a:spLocks noGrp="1" noChangeArrowheads="1"/>
          </p:cNvSpPr>
          <p:nvPr>
            <p:ph idx="1"/>
          </p:nvPr>
        </p:nvSpPr>
        <p:spPr bwMode="auto">
          <a:xfrm>
            <a:off x="395288" y="1341438"/>
            <a:ext cx="8291512" cy="532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ja-JP" altLang="en-US" sz="2400" smtClean="0"/>
              <a:t>野村正實</a:t>
            </a:r>
            <a:r>
              <a:rPr lang="en-US" altLang="ja-JP" sz="2400" smtClean="0"/>
              <a:t>[2007]『</a:t>
            </a:r>
            <a:r>
              <a:rPr lang="ja-JP" altLang="en-US" sz="2400" smtClean="0"/>
              <a:t>日本的雇用慣行</a:t>
            </a:r>
            <a:r>
              <a:rPr lang="en-US" altLang="ja-JP" sz="2400" smtClean="0"/>
              <a:t>』</a:t>
            </a:r>
            <a:r>
              <a:rPr lang="ja-JP" altLang="en-US" sz="2400" smtClean="0"/>
              <a:t>ミネルヴァ書房。</a:t>
            </a:r>
          </a:p>
          <a:p>
            <a:pPr eaLnBrk="1" hangingPunct="1">
              <a:lnSpc>
                <a:spcPct val="80000"/>
              </a:lnSpc>
            </a:pPr>
            <a:r>
              <a:rPr lang="ja-JP" altLang="en-US" sz="2400" smtClean="0"/>
              <a:t>宮本光晴</a:t>
            </a:r>
            <a:r>
              <a:rPr lang="en-US" altLang="ja-JP" sz="2400" smtClean="0"/>
              <a:t>[2004]『</a:t>
            </a:r>
            <a:r>
              <a:rPr lang="ja-JP" altLang="en-US" sz="2400" smtClean="0"/>
              <a:t>企業システムの経済学</a:t>
            </a:r>
            <a:r>
              <a:rPr lang="en-US" altLang="ja-JP" sz="2400" smtClean="0"/>
              <a:t>』</a:t>
            </a:r>
            <a:r>
              <a:rPr lang="ja-JP" altLang="en-US" sz="2400" smtClean="0"/>
              <a:t>新世社、第</a:t>
            </a:r>
            <a:r>
              <a:rPr lang="en-US" altLang="ja-JP" sz="2400" smtClean="0"/>
              <a:t>2</a:t>
            </a:r>
            <a:r>
              <a:rPr lang="ja-JP" altLang="en-US" sz="2400" smtClean="0"/>
              <a:t>章。</a:t>
            </a:r>
          </a:p>
          <a:p>
            <a:pPr eaLnBrk="1" hangingPunct="1">
              <a:lnSpc>
                <a:spcPct val="80000"/>
              </a:lnSpc>
            </a:pPr>
            <a:r>
              <a:rPr lang="ja-JP" altLang="en-US" sz="2400" smtClean="0"/>
              <a:t>守健二</a:t>
            </a:r>
            <a:r>
              <a:rPr lang="en-US" altLang="ja-JP" sz="2400" smtClean="0"/>
              <a:t>[2001]</a:t>
            </a:r>
            <a:r>
              <a:rPr lang="ja-JP" altLang="en-US" sz="2400" smtClean="0"/>
              <a:t>「社会的ディレンマと経済学批判」（柴田信也編著</a:t>
            </a:r>
            <a:r>
              <a:rPr lang="en-US" altLang="ja-JP" sz="2400" smtClean="0"/>
              <a:t>『</a:t>
            </a:r>
            <a:r>
              <a:rPr lang="ja-JP" altLang="en-US" sz="2400" smtClean="0"/>
              <a:t>政治経済学の原理と展開</a:t>
            </a:r>
            <a:r>
              <a:rPr lang="en-US" altLang="ja-JP" sz="2400" smtClean="0"/>
              <a:t>』</a:t>
            </a:r>
            <a:r>
              <a:rPr lang="ja-JP" altLang="en-US" sz="2400" smtClean="0"/>
              <a:t>創風社）。</a:t>
            </a:r>
          </a:p>
          <a:p>
            <a:pPr eaLnBrk="1" hangingPunct="1">
              <a:lnSpc>
                <a:spcPct val="80000"/>
              </a:lnSpc>
            </a:pPr>
            <a:r>
              <a:rPr lang="en-US" altLang="ja-JP" sz="2400" smtClean="0"/>
              <a:t>Alchian, Armen and Harold Demsetz [1972], “Production, Information Costs, and Economic Organization,” </a:t>
            </a:r>
            <a:r>
              <a:rPr lang="en-US" altLang="ja-JP" sz="2400" i="1" smtClean="0"/>
              <a:t>American Economic Review, 62.</a:t>
            </a:r>
            <a:endParaRPr lang="en-US" altLang="ja-JP" sz="2400" smtClean="0"/>
          </a:p>
          <a:p>
            <a:pPr eaLnBrk="1" hangingPunct="1">
              <a:lnSpc>
                <a:spcPct val="80000"/>
              </a:lnSpc>
            </a:pPr>
            <a:r>
              <a:rPr lang="en-US" altLang="ja-JP" sz="2400" smtClean="0"/>
              <a:t>Doeringer, P.B. and M.J. Piore[1971] </a:t>
            </a:r>
            <a:r>
              <a:rPr lang="en-US" altLang="ja-JP" sz="2400" i="1" smtClean="0"/>
              <a:t>Internal Labor Markets and Manpower Analysis</a:t>
            </a:r>
            <a:r>
              <a:rPr lang="en-US" altLang="ja-JP" sz="2400" smtClean="0"/>
              <a:t>, Heath, Lexington</a:t>
            </a:r>
            <a:r>
              <a:rPr lang="ja-JP" altLang="en-US" sz="2400" smtClean="0"/>
              <a:t>（</a:t>
            </a:r>
            <a:r>
              <a:rPr lang="zh-TW" altLang="en-US" sz="2400" smtClean="0"/>
              <a:t>白木三秀監訳</a:t>
            </a:r>
            <a:r>
              <a:rPr lang="en-US" altLang="ja-JP" sz="2400" smtClean="0"/>
              <a:t>『</a:t>
            </a:r>
            <a:r>
              <a:rPr lang="ja-JP" altLang="en-US" sz="2400" smtClean="0"/>
              <a:t>内部労働市場とマンパワー分析</a:t>
            </a:r>
            <a:r>
              <a:rPr lang="en-US" altLang="ja-JP" sz="2400" smtClean="0"/>
              <a:t>』</a:t>
            </a:r>
            <a:r>
              <a:rPr lang="ja-JP" altLang="en-US" sz="2400" smtClean="0"/>
              <a:t>早稲田大学出版部）。</a:t>
            </a:r>
          </a:p>
          <a:p>
            <a:pPr eaLnBrk="1" hangingPunct="1">
              <a:lnSpc>
                <a:spcPct val="80000"/>
              </a:lnSpc>
            </a:pPr>
            <a:r>
              <a:rPr lang="en-US" altLang="ja-JP" sz="2400" smtClean="0"/>
              <a:t>Lazear, Edward P.[1998] </a:t>
            </a:r>
            <a:r>
              <a:rPr lang="en-US" altLang="ja-JP" sz="2400" i="1" smtClean="0"/>
              <a:t>Personal Economics for Managers</a:t>
            </a:r>
            <a:r>
              <a:rPr lang="en-US" altLang="ja-JP" sz="2400" smtClean="0"/>
              <a:t>, </a:t>
            </a:r>
            <a:r>
              <a:rPr lang="ja-JP" altLang="ja-JP" sz="2400" smtClean="0"/>
              <a:t>New York : J. Wiley</a:t>
            </a:r>
            <a:r>
              <a:rPr lang="en-US" altLang="ja-JP" sz="2400" smtClean="0"/>
              <a:t>, </a:t>
            </a:r>
            <a:r>
              <a:rPr lang="ja-JP" altLang="en-US" sz="2400" smtClean="0"/>
              <a:t>（樋口美雄・清家篤訳</a:t>
            </a:r>
            <a:r>
              <a:rPr lang="en-US" altLang="ja-JP" sz="2400" smtClean="0"/>
              <a:t>[1998]『</a:t>
            </a:r>
            <a:r>
              <a:rPr lang="ja-JP" altLang="en-US" sz="2400" smtClean="0"/>
              <a:t>人事と組織の経済学</a:t>
            </a:r>
            <a:r>
              <a:rPr lang="en-US" altLang="ja-JP" sz="2400" smtClean="0"/>
              <a:t>』</a:t>
            </a:r>
            <a:r>
              <a:rPr lang="ja-JP" altLang="en-US" sz="2400" smtClean="0"/>
              <a:t>日本経済新聞社）。 </a:t>
            </a:r>
          </a:p>
          <a:p>
            <a:pPr eaLnBrk="1" hangingPunct="1">
              <a:lnSpc>
                <a:spcPct val="80000"/>
              </a:lnSpc>
            </a:pPr>
            <a:r>
              <a:rPr lang="en-US" altLang="ja-JP" sz="2400" smtClean="0"/>
              <a:t>Marsden, David[1999] </a:t>
            </a:r>
            <a:r>
              <a:rPr lang="en-US" altLang="ja-JP" sz="2400" i="1" smtClean="0"/>
              <a:t>A Theory of Employment System</a:t>
            </a:r>
            <a:r>
              <a:rPr lang="en-US" altLang="ja-JP" sz="2400" smtClean="0"/>
              <a:t>, Oxford University Press (</a:t>
            </a:r>
            <a:r>
              <a:rPr lang="ja-JP" altLang="en-US" sz="2400" smtClean="0"/>
              <a:t>宮本光晴・久保克行訳</a:t>
            </a:r>
            <a:r>
              <a:rPr lang="en-US" altLang="ja-JP" sz="2400" smtClean="0"/>
              <a:t>[2007]『</a:t>
            </a:r>
            <a:r>
              <a:rPr lang="ja-JP" altLang="en-US" sz="2400" smtClean="0"/>
              <a:t>雇用システムの理論</a:t>
            </a:r>
            <a:r>
              <a:rPr lang="en-US" altLang="ja-JP" sz="2400" smtClean="0"/>
              <a:t>』NTT</a:t>
            </a:r>
            <a:r>
              <a:rPr lang="ja-JP" altLang="en-US" sz="2400" smtClean="0"/>
              <a:t>出版）。</a:t>
            </a:r>
          </a:p>
        </p:txBody>
      </p:sp>
      <p:sp>
        <p:nvSpPr>
          <p:cNvPr id="7475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8B1BB53-EA36-4C97-A3A2-EE04A09B3A46}" type="slidenum">
              <a:rPr kumimoji="0" lang="en-US" altLang="ja-JP" smtClean="0"/>
              <a:pPr eaLnBrk="1" hangingPunct="1"/>
              <a:t>60</a:t>
            </a:fld>
            <a:endParaRPr kumimoji="0" lang="en-US" altLang="ja-JP"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defRPr/>
            </a:pPr>
            <a:r>
              <a:rPr lang="en-US" altLang="ja-JP" dirty="0" smtClean="0"/>
              <a:t>TCE</a:t>
            </a:r>
            <a:r>
              <a:rPr lang="ja-JP" altLang="en-US" dirty="0" smtClean="0"/>
              <a:t>からみた労働（力）取引の組織化の必要性（２）</a:t>
            </a:r>
          </a:p>
        </p:txBody>
      </p:sp>
      <p:sp>
        <p:nvSpPr>
          <p:cNvPr id="9219" name="Rectangle 3"/>
          <p:cNvSpPr>
            <a:spLocks noGrp="1" noChangeArrowheads="1"/>
          </p:cNvSpPr>
          <p:nvPr>
            <p:ph idx="1"/>
          </p:nvPr>
        </p:nvSpPr>
        <p:spPr>
          <a:xfrm>
            <a:off x="457200" y="1628775"/>
            <a:ext cx="8229600" cy="5229225"/>
          </a:xfrm>
        </p:spPr>
        <p:txBody>
          <a:bodyPr>
            <a:normAutofit fontScale="92500"/>
          </a:bodyPr>
          <a:lstStyle/>
          <a:p>
            <a:pPr eaLnBrk="1" hangingPunct="1">
              <a:defRPr/>
            </a:pPr>
            <a:r>
              <a:rPr lang="ja-JP" altLang="en-US" dirty="0" smtClean="0"/>
              <a:t>取引特殊的技能（←→一般技能）の存在</a:t>
            </a:r>
          </a:p>
          <a:p>
            <a:pPr lvl="1" eaLnBrk="1" hangingPunct="1">
              <a:defRPr/>
            </a:pPr>
            <a:r>
              <a:rPr lang="ja-JP" altLang="en-US" sz="2900" dirty="0" smtClean="0"/>
              <a:t>特定の取引においてのみ高い生産性を発揮するような技能</a:t>
            </a:r>
          </a:p>
          <a:p>
            <a:pPr lvl="1" eaLnBrk="1" hangingPunct="1">
              <a:defRPr/>
            </a:pPr>
            <a:r>
              <a:rPr lang="ja-JP" altLang="en-US" sz="2900" dirty="0" smtClean="0"/>
              <a:t>企業特殊的技能の場合</a:t>
            </a:r>
            <a:endParaRPr lang="en-US" altLang="ja-JP" sz="2900" dirty="0" smtClean="0"/>
          </a:p>
          <a:p>
            <a:pPr lvl="2" eaLnBrk="1" hangingPunct="1">
              <a:defRPr/>
            </a:pPr>
            <a:r>
              <a:rPr lang="ja-JP" altLang="en-US" sz="2500" dirty="0" smtClean="0"/>
              <a:t>スポット取引では調達できないので（</a:t>
            </a:r>
            <a:r>
              <a:rPr lang="en-US" altLang="ja-JP" sz="2500" dirty="0" smtClean="0"/>
              <a:t>2</a:t>
            </a:r>
            <a:r>
              <a:rPr lang="ja-JP" altLang="en-US" sz="2500" dirty="0" smtClean="0"/>
              <a:t>章参照）、継続的な雇用関係内での訓練が必要</a:t>
            </a:r>
            <a:endParaRPr lang="en-US" altLang="ja-JP" sz="2500" dirty="0" smtClean="0"/>
          </a:p>
          <a:p>
            <a:pPr lvl="1" eaLnBrk="1" hangingPunct="1">
              <a:defRPr/>
            </a:pPr>
            <a:r>
              <a:rPr lang="ja-JP" altLang="en-US" sz="2900" dirty="0" smtClean="0"/>
              <a:t>産業特殊的技能の場合</a:t>
            </a:r>
            <a:endParaRPr lang="en-US" altLang="ja-JP" sz="2900" dirty="0" smtClean="0"/>
          </a:p>
          <a:p>
            <a:pPr lvl="2" eaLnBrk="1" hangingPunct="1">
              <a:defRPr/>
            </a:pPr>
            <a:r>
              <a:rPr lang="ja-JP" altLang="en-US" sz="2500" dirty="0" smtClean="0"/>
              <a:t>産業レベルで訓練が行われていて、技能評価の仕組みが整っていれば、ややスポットに近い取引でも調達できる（例：資格やスコアで能力を証明して転職）</a:t>
            </a:r>
            <a:endParaRPr lang="en-US" altLang="ja-JP" sz="2500" dirty="0" smtClean="0"/>
          </a:p>
          <a:p>
            <a:pPr lvl="2" eaLnBrk="1" hangingPunct="1">
              <a:defRPr/>
            </a:pPr>
            <a:r>
              <a:rPr lang="ja-JP" altLang="en-US" sz="2500" dirty="0" smtClean="0"/>
              <a:t>上記</a:t>
            </a:r>
            <a:r>
              <a:rPr lang="en-US" altLang="ja-JP" sz="2500" dirty="0" smtClean="0"/>
              <a:t>2</a:t>
            </a:r>
            <a:r>
              <a:rPr lang="ja-JP" altLang="en-US" sz="2500" dirty="0" smtClean="0"/>
              <a:t>点の条件が満たされていなければ、企業内で継続的な雇用関係内での訓練が必要</a:t>
            </a:r>
            <a:endParaRPr lang="en-US" altLang="ja-JP" dirty="0" smtClean="0"/>
          </a:p>
        </p:txBody>
      </p:sp>
      <p:sp>
        <p:nvSpPr>
          <p:cNvPr id="2048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EDE7860-25FD-4FE7-8308-15D3EEF3213C}" type="slidenum">
              <a:rPr kumimoji="0" lang="en-US" altLang="ja-JP" smtClean="0"/>
              <a:pPr eaLnBrk="1" hangingPunct="1"/>
              <a:t>7</a:t>
            </a:fld>
            <a:endParaRPr kumimoji="0"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42913" y="260350"/>
            <a:ext cx="8243887"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TCE</a:t>
            </a:r>
            <a:r>
              <a:rPr lang="ja-JP" altLang="en-US" smtClean="0"/>
              <a:t>から見た長期雇用と短期雇用</a:t>
            </a:r>
          </a:p>
        </p:txBody>
      </p:sp>
      <p:sp>
        <p:nvSpPr>
          <p:cNvPr id="2" name="Rectangle 3"/>
          <p:cNvSpPr>
            <a:spLocks noGrp="1" noChangeArrowheads="1"/>
          </p:cNvSpPr>
          <p:nvPr>
            <p:ph sz="half" idx="1"/>
          </p:nvPr>
        </p:nvSpPr>
        <p:spPr>
          <a:xfrm>
            <a:off x="457200" y="1412875"/>
            <a:ext cx="2601913" cy="5184477"/>
          </a:xfrm>
          <a:ln>
            <a:solidFill>
              <a:schemeClr val="tx1"/>
            </a:solidFill>
          </a:ln>
        </p:spPr>
        <p:txBody>
          <a:bodyPr>
            <a:normAutofit fontScale="77500" lnSpcReduction="20000"/>
          </a:bodyPr>
          <a:lstStyle/>
          <a:p>
            <a:pPr eaLnBrk="1" hangingPunct="1">
              <a:lnSpc>
                <a:spcPct val="120000"/>
              </a:lnSpc>
              <a:defRPr/>
            </a:pPr>
            <a:r>
              <a:rPr lang="ja-JP" altLang="en-US" sz="3200" dirty="0"/>
              <a:t>長期雇用</a:t>
            </a:r>
          </a:p>
          <a:p>
            <a:pPr lvl="1" eaLnBrk="1" hangingPunct="1">
              <a:lnSpc>
                <a:spcPct val="120000"/>
              </a:lnSpc>
              <a:defRPr/>
            </a:pPr>
            <a:r>
              <a:rPr lang="ja-JP" altLang="en-US" dirty="0"/>
              <a:t>企業特殊的技能が必要な場合</a:t>
            </a:r>
            <a:endParaRPr lang="en-US" altLang="ja-JP" dirty="0"/>
          </a:p>
          <a:p>
            <a:pPr lvl="1" eaLnBrk="1" hangingPunct="1">
              <a:lnSpc>
                <a:spcPct val="120000"/>
              </a:lnSpc>
              <a:defRPr/>
            </a:pPr>
            <a:r>
              <a:rPr lang="ja-JP" altLang="en-US" dirty="0"/>
              <a:t>企業内訓練</a:t>
            </a:r>
          </a:p>
          <a:p>
            <a:pPr lvl="1" eaLnBrk="1" hangingPunct="1">
              <a:lnSpc>
                <a:spcPct val="120000"/>
              </a:lnSpc>
              <a:defRPr/>
            </a:pPr>
            <a:r>
              <a:rPr lang="ja-JP" altLang="en-US" dirty="0"/>
              <a:t>長期契約（当事者同士の長期継続取引によるコントロール）</a:t>
            </a:r>
          </a:p>
          <a:p>
            <a:pPr lvl="1" eaLnBrk="1" hangingPunct="1">
              <a:lnSpc>
                <a:spcPct val="120000"/>
              </a:lnSpc>
              <a:defRPr/>
            </a:pPr>
            <a:r>
              <a:rPr lang="ja-JP" altLang="en-US" dirty="0"/>
              <a:t>労働内容･条件については大まか</a:t>
            </a:r>
            <a:r>
              <a:rPr lang="ja-JP" altLang="en-US" dirty="0" smtClean="0"/>
              <a:t>にしか定められない</a:t>
            </a:r>
            <a:endParaRPr lang="en-US" altLang="ja-JP" dirty="0" smtClean="0"/>
          </a:p>
          <a:p>
            <a:pPr lvl="1" eaLnBrk="1" hangingPunct="1">
              <a:lnSpc>
                <a:spcPct val="120000"/>
              </a:lnSpc>
              <a:defRPr/>
            </a:pPr>
            <a:r>
              <a:rPr lang="ja-JP" altLang="en-US" dirty="0" smtClean="0"/>
              <a:t>機会</a:t>
            </a:r>
            <a:r>
              <a:rPr lang="ja-JP" altLang="en-US" dirty="0"/>
              <a:t>主義をコントロールする</a:t>
            </a:r>
            <a:r>
              <a:rPr lang="ja-JP" altLang="en-US" dirty="0" smtClean="0"/>
              <a:t>工夫の必要性：大</a:t>
            </a:r>
            <a:endParaRPr lang="ja-JP" altLang="en-US" dirty="0"/>
          </a:p>
        </p:txBody>
      </p:sp>
      <p:sp>
        <p:nvSpPr>
          <p:cNvPr id="9220" name="Rectangle 4"/>
          <p:cNvSpPr>
            <a:spLocks noGrp="1" noChangeArrowheads="1"/>
          </p:cNvSpPr>
          <p:nvPr>
            <p:ph sz="half" idx="2"/>
          </p:nvPr>
        </p:nvSpPr>
        <p:spPr>
          <a:xfrm>
            <a:off x="3203575" y="1412875"/>
            <a:ext cx="2663825" cy="5184477"/>
          </a:xfrm>
          <a:ln>
            <a:solidFill>
              <a:schemeClr val="tx1"/>
            </a:solidFill>
          </a:ln>
        </p:spPr>
        <p:txBody>
          <a:bodyPr>
            <a:normAutofit fontScale="62500" lnSpcReduction="20000"/>
          </a:bodyPr>
          <a:lstStyle/>
          <a:p>
            <a:pPr eaLnBrk="1" hangingPunct="1">
              <a:lnSpc>
                <a:spcPct val="120000"/>
              </a:lnSpc>
              <a:defRPr/>
            </a:pPr>
            <a:r>
              <a:rPr lang="ja-JP" altLang="en-US" sz="3800" dirty="0" smtClean="0"/>
              <a:t>長期・短期双方があり得る雇用</a:t>
            </a:r>
          </a:p>
          <a:p>
            <a:pPr lvl="1" eaLnBrk="1" hangingPunct="1">
              <a:lnSpc>
                <a:spcPct val="120000"/>
              </a:lnSpc>
              <a:defRPr/>
            </a:pPr>
            <a:r>
              <a:rPr lang="ja-JP" altLang="en-US" sz="2600" dirty="0" smtClean="0"/>
              <a:t>一般的</a:t>
            </a:r>
            <a:r>
              <a:rPr lang="ja-JP" altLang="en-US" sz="2600" dirty="0"/>
              <a:t>技能や</a:t>
            </a:r>
            <a:r>
              <a:rPr lang="ja-JP" altLang="en-US" sz="2600" dirty="0" smtClean="0"/>
              <a:t>、専門的な職業・産業</a:t>
            </a:r>
            <a:r>
              <a:rPr lang="ja-JP" altLang="en-US" sz="2600" dirty="0"/>
              <a:t>特殊的技能が必要な場合</a:t>
            </a:r>
          </a:p>
          <a:p>
            <a:pPr lvl="1" eaLnBrk="1" hangingPunct="1">
              <a:lnSpc>
                <a:spcPct val="120000"/>
              </a:lnSpc>
              <a:defRPr/>
            </a:pPr>
            <a:r>
              <a:rPr lang="ja-JP" altLang="en-US" sz="2600" dirty="0"/>
              <a:t>訓練システム</a:t>
            </a:r>
            <a:endParaRPr lang="en-US" altLang="ja-JP" sz="2600" dirty="0"/>
          </a:p>
          <a:p>
            <a:pPr lvl="1" eaLnBrk="1" hangingPunct="1">
              <a:lnSpc>
                <a:spcPct val="120000"/>
              </a:lnSpc>
              <a:defRPr/>
            </a:pPr>
            <a:r>
              <a:rPr lang="ja-JP" altLang="en-US" sz="2600" dirty="0" smtClean="0"/>
              <a:t>長期又は短期</a:t>
            </a:r>
            <a:r>
              <a:rPr lang="ja-JP" altLang="en-US" sz="2600" dirty="0"/>
              <a:t>契約（市場＋技能評価の社会的制度</a:t>
            </a:r>
            <a:r>
              <a:rPr lang="en-US" altLang="ja-JP" sz="2600" dirty="0"/>
              <a:t>[</a:t>
            </a:r>
            <a:r>
              <a:rPr lang="ja-JP" altLang="en-US" sz="2600" dirty="0"/>
              <a:t>第三者が関与する取引</a:t>
            </a:r>
            <a:r>
              <a:rPr lang="en-US" altLang="ja-JP" sz="2600" dirty="0"/>
              <a:t>]</a:t>
            </a:r>
            <a:r>
              <a:rPr lang="ja-JP" altLang="en-US" sz="2600" dirty="0"/>
              <a:t>によるコントロール）</a:t>
            </a:r>
          </a:p>
          <a:p>
            <a:pPr lvl="1" eaLnBrk="1" hangingPunct="1">
              <a:lnSpc>
                <a:spcPct val="120000"/>
              </a:lnSpc>
              <a:defRPr/>
            </a:pPr>
            <a:r>
              <a:rPr lang="ja-JP" altLang="en-US" sz="2600" dirty="0"/>
              <a:t>労働内容･条件についてある程度まで契約で明記</a:t>
            </a:r>
            <a:r>
              <a:rPr lang="ja-JP" altLang="en-US" sz="2600" dirty="0" smtClean="0"/>
              <a:t>できる</a:t>
            </a:r>
            <a:endParaRPr lang="en-US" altLang="ja-JP" sz="2600" dirty="0" smtClean="0"/>
          </a:p>
          <a:p>
            <a:pPr lvl="1" eaLnBrk="1" hangingPunct="1">
              <a:lnSpc>
                <a:spcPct val="120000"/>
              </a:lnSpc>
              <a:defRPr/>
            </a:pPr>
            <a:r>
              <a:rPr lang="ja-JP" altLang="en-US" sz="2600" dirty="0" smtClean="0"/>
              <a:t>機会主義をコントロールする工夫の必要性</a:t>
            </a:r>
            <a:r>
              <a:rPr lang="en-US" altLang="ja-JP" sz="2600" dirty="0" smtClean="0"/>
              <a:t>:</a:t>
            </a:r>
            <a:r>
              <a:rPr lang="ja-JP" altLang="en-US" sz="2600" dirty="0" smtClean="0"/>
              <a:t>中</a:t>
            </a:r>
            <a:endParaRPr lang="ja-JP" altLang="en-US" sz="2600" dirty="0"/>
          </a:p>
        </p:txBody>
      </p:sp>
      <p:sp>
        <p:nvSpPr>
          <p:cNvPr id="21509"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8B1D5DE-0FB9-44B7-935F-32AE2B1CF85E}" type="slidenum">
              <a:rPr kumimoji="0" lang="en-US" altLang="ja-JP" smtClean="0"/>
              <a:pPr eaLnBrk="1" hangingPunct="1"/>
              <a:t>8</a:t>
            </a:fld>
            <a:endParaRPr kumimoji="0" lang="en-US" altLang="ja-JP" smtClean="0"/>
          </a:p>
        </p:txBody>
      </p:sp>
      <p:sp>
        <p:nvSpPr>
          <p:cNvPr id="6" name="Rectangle 4"/>
          <p:cNvSpPr txBox="1">
            <a:spLocks noChangeArrowheads="1"/>
          </p:cNvSpPr>
          <p:nvPr/>
        </p:nvSpPr>
        <p:spPr bwMode="auto">
          <a:xfrm>
            <a:off x="6011863" y="1412875"/>
            <a:ext cx="2674937" cy="5184477"/>
          </a:xfrm>
          <a:prstGeom prst="rect">
            <a:avLst/>
          </a:prstGeom>
          <a:noFill/>
          <a:ln w="9525">
            <a:solidFill>
              <a:schemeClr val="tx1"/>
            </a:solidFill>
            <a:miter lim="800000"/>
            <a:headEnd/>
            <a:tailEnd/>
          </a:ln>
        </p:spPr>
        <p:txBody>
          <a:bodyPr lIns="18000" rIns="18000">
            <a:normAutofit/>
          </a:bodyPr>
          <a:lstStyle/>
          <a:p>
            <a:pPr marL="342900" lvl="1" indent="-342900">
              <a:spcBef>
                <a:spcPct val="20000"/>
              </a:spcBef>
              <a:buClr>
                <a:schemeClr val="tx2"/>
              </a:buClr>
              <a:buSzPct val="70000"/>
              <a:buFont typeface="Arial" charset="0"/>
              <a:buChar char="•"/>
              <a:defRPr/>
            </a:pPr>
            <a:r>
              <a:rPr lang="ja-JP" altLang="en-US" sz="2400" dirty="0">
                <a:latin typeface="+mn-lt"/>
                <a:ea typeface="+mn-ea"/>
              </a:rPr>
              <a:t>短期雇用</a:t>
            </a:r>
          </a:p>
          <a:p>
            <a:pPr marL="742950" lvl="1" indent="-285750">
              <a:spcBef>
                <a:spcPct val="20000"/>
              </a:spcBef>
              <a:buClr>
                <a:schemeClr val="accent2"/>
              </a:buClr>
              <a:buSzPct val="70000"/>
              <a:buFont typeface="Arial" charset="0"/>
              <a:buChar char="–"/>
              <a:defRPr/>
            </a:pPr>
            <a:r>
              <a:rPr lang="ja-JP" altLang="en-US" dirty="0">
                <a:latin typeface="+mn-lt"/>
                <a:ea typeface="+mn-ea"/>
              </a:rPr>
              <a:t>高度な技能が不要な場合</a:t>
            </a:r>
            <a:endParaRPr lang="en-US" altLang="ja-JP" dirty="0">
              <a:latin typeface="+mn-lt"/>
              <a:ea typeface="+mn-ea"/>
            </a:endParaRPr>
          </a:p>
          <a:p>
            <a:pPr marL="742950" lvl="1" indent="-285750">
              <a:spcBef>
                <a:spcPct val="20000"/>
              </a:spcBef>
              <a:buClr>
                <a:schemeClr val="accent2"/>
              </a:buClr>
              <a:buSzPct val="70000"/>
              <a:buFont typeface="Arial" charset="0"/>
              <a:buChar char="–"/>
              <a:defRPr/>
            </a:pPr>
            <a:r>
              <a:rPr lang="ja-JP" altLang="en-US" dirty="0">
                <a:latin typeface="+mn-lt"/>
                <a:ea typeface="+mn-ea"/>
              </a:rPr>
              <a:t>訓練システムなし</a:t>
            </a:r>
            <a:endParaRPr lang="en-US" altLang="ja-JP" dirty="0">
              <a:latin typeface="+mn-lt"/>
              <a:ea typeface="+mn-ea"/>
            </a:endParaRPr>
          </a:p>
          <a:p>
            <a:pPr marL="742950" lvl="1" indent="-285750">
              <a:spcBef>
                <a:spcPct val="20000"/>
              </a:spcBef>
              <a:buClr>
                <a:schemeClr val="accent2"/>
              </a:buClr>
              <a:buSzPct val="70000"/>
              <a:buFont typeface="Arial" charset="0"/>
              <a:buChar char="–"/>
              <a:defRPr/>
            </a:pPr>
            <a:r>
              <a:rPr lang="ja-JP" altLang="en-US" dirty="0">
                <a:latin typeface="+mn-lt"/>
                <a:ea typeface="+mn-ea"/>
              </a:rPr>
              <a:t>短期契約（市場によるコントロール）</a:t>
            </a:r>
          </a:p>
          <a:p>
            <a:pPr marL="742950" lvl="1" indent="-285750">
              <a:spcBef>
                <a:spcPct val="20000"/>
              </a:spcBef>
              <a:buClr>
                <a:schemeClr val="accent2"/>
              </a:buClr>
              <a:buSzPct val="70000"/>
              <a:buFont typeface="Arial" charset="0"/>
              <a:buChar char="–"/>
              <a:defRPr/>
            </a:pPr>
            <a:r>
              <a:rPr lang="ja-JP" altLang="en-US" dirty="0">
                <a:latin typeface="+mn-lt"/>
                <a:ea typeface="+mn-ea"/>
              </a:rPr>
              <a:t>労働内容･条件について契約で明記できる</a:t>
            </a:r>
            <a:endParaRPr lang="en-US" altLang="ja-JP" dirty="0">
              <a:latin typeface="+mn-lt"/>
              <a:ea typeface="+mn-ea"/>
            </a:endParaRPr>
          </a:p>
          <a:p>
            <a:pPr marL="742950" lvl="1" indent="-285750">
              <a:spcBef>
                <a:spcPct val="20000"/>
              </a:spcBef>
              <a:buClr>
                <a:schemeClr val="accent2"/>
              </a:buClr>
              <a:buSzPct val="70000"/>
              <a:buFont typeface="Arial" charset="0"/>
              <a:buChar char="–"/>
              <a:defRPr/>
            </a:pPr>
            <a:r>
              <a:rPr lang="ja-JP" altLang="en-US" dirty="0">
                <a:latin typeface="+mn-lt"/>
                <a:ea typeface="+mn-ea"/>
              </a:rPr>
              <a:t>機会主義をコントロールする工夫の必要性：小</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333375"/>
            <a:ext cx="8435975" cy="935038"/>
          </a:xfrm>
        </p:spPr>
        <p:txBody>
          <a:bodyPr>
            <a:normAutofit fontScale="90000"/>
          </a:bodyPr>
          <a:lstStyle/>
          <a:p>
            <a:pPr eaLnBrk="1" hangingPunct="1">
              <a:defRPr/>
            </a:pPr>
            <a:r>
              <a:rPr lang="ja-JP" altLang="en-US" dirty="0" smtClean="0"/>
              <a:t>長期雇用だとどのような機会主義が起こり得るか？</a:t>
            </a:r>
            <a:endParaRPr lang="ja-JP" altLang="en-US" dirty="0"/>
          </a:p>
        </p:txBody>
      </p:sp>
      <p:sp>
        <p:nvSpPr>
          <p:cNvPr id="11267" name="Rectangle 3"/>
          <p:cNvSpPr>
            <a:spLocks noGrp="1" noChangeArrowheads="1"/>
          </p:cNvSpPr>
          <p:nvPr>
            <p:ph idx="1"/>
          </p:nvPr>
        </p:nvSpPr>
        <p:spPr>
          <a:xfrm>
            <a:off x="395288" y="1484313"/>
            <a:ext cx="8497887" cy="5373687"/>
          </a:xfrm>
        </p:spPr>
        <p:txBody>
          <a:bodyPr>
            <a:normAutofit lnSpcReduction="10000"/>
          </a:bodyPr>
          <a:lstStyle/>
          <a:p>
            <a:pPr eaLnBrk="1" hangingPunct="1">
              <a:defRPr/>
            </a:pPr>
            <a:r>
              <a:rPr lang="ja-JP" altLang="en-US" sz="2800" dirty="0" smtClean="0"/>
              <a:t>雇い主</a:t>
            </a:r>
            <a:r>
              <a:rPr lang="en-US" altLang="ja-JP" sz="2800" dirty="0" smtClean="0"/>
              <a:t>(</a:t>
            </a:r>
            <a:r>
              <a:rPr lang="ja-JP" altLang="en-US" sz="2800" dirty="0" smtClean="0"/>
              <a:t>オーナー経営者でも雇われ経営者でもよい</a:t>
            </a:r>
            <a:r>
              <a:rPr lang="en-US" altLang="ja-JP" sz="2800" dirty="0" smtClean="0"/>
              <a:t>)</a:t>
            </a:r>
            <a:r>
              <a:rPr lang="ja-JP" altLang="en-US" sz="2800" dirty="0" smtClean="0"/>
              <a:t>の労働者に対する機会主義的行動</a:t>
            </a:r>
          </a:p>
          <a:p>
            <a:pPr lvl="1" eaLnBrk="1" hangingPunct="1">
              <a:defRPr/>
            </a:pPr>
            <a:r>
              <a:rPr lang="en-US" altLang="ja-JP" sz="2500" dirty="0" smtClean="0"/>
              <a:t>_________</a:t>
            </a:r>
            <a:r>
              <a:rPr lang="ja-JP" altLang="en-US" sz="2500" dirty="0" smtClean="0"/>
              <a:t>をちらつかせた労働条件引き下げ</a:t>
            </a:r>
            <a:endParaRPr lang="en-US" altLang="ja-JP" sz="2500" dirty="0" smtClean="0"/>
          </a:p>
          <a:p>
            <a:pPr lvl="2" eaLnBrk="1" hangingPunct="1">
              <a:defRPr/>
            </a:pPr>
            <a:r>
              <a:rPr lang="ja-JP" altLang="en-US" sz="2100" dirty="0" smtClean="0"/>
              <a:t>産業予備軍の存在</a:t>
            </a:r>
          </a:p>
          <a:p>
            <a:pPr lvl="1" eaLnBrk="1" hangingPunct="1">
              <a:defRPr/>
            </a:pPr>
            <a:r>
              <a:rPr lang="ja-JP" altLang="en-US" sz="2500" dirty="0" smtClean="0"/>
              <a:t>経営者裁量の拡大</a:t>
            </a:r>
          </a:p>
          <a:p>
            <a:pPr eaLnBrk="1" hangingPunct="1">
              <a:defRPr/>
            </a:pPr>
            <a:r>
              <a:rPr lang="ja-JP" altLang="en-US" sz="2800" dirty="0" smtClean="0"/>
              <a:t>労働者の雇い主に対する機会主義</a:t>
            </a:r>
          </a:p>
          <a:p>
            <a:pPr lvl="1" eaLnBrk="1" hangingPunct="1">
              <a:defRPr/>
            </a:pPr>
            <a:r>
              <a:rPr lang="ja-JP" altLang="en-US" sz="2500" dirty="0" smtClean="0"/>
              <a:t>監督が行き届かないことを利用した怠業</a:t>
            </a:r>
          </a:p>
          <a:p>
            <a:pPr lvl="1" eaLnBrk="1" hangingPunct="1">
              <a:defRPr/>
            </a:pPr>
            <a:r>
              <a:rPr lang="ja-JP" altLang="en-US" sz="2500" dirty="0" smtClean="0"/>
              <a:t>成果の測定が困難であることを利用した努力の偏り</a:t>
            </a:r>
          </a:p>
          <a:p>
            <a:pPr eaLnBrk="1" hangingPunct="1">
              <a:defRPr/>
            </a:pPr>
            <a:r>
              <a:rPr lang="ja-JP" altLang="en-US" sz="2800" dirty="0" smtClean="0"/>
              <a:t>＿＿＿＿＿＿＿のオーナー・株主に対する機会主義</a:t>
            </a:r>
          </a:p>
          <a:p>
            <a:pPr lvl="1" eaLnBrk="1" hangingPunct="1">
              <a:defRPr/>
            </a:pPr>
            <a:r>
              <a:rPr lang="ja-JP" altLang="en-US" sz="2500" dirty="0" smtClean="0"/>
              <a:t>役得による自己利益追求</a:t>
            </a:r>
          </a:p>
          <a:p>
            <a:pPr lvl="2" eaLnBrk="1" hangingPunct="1">
              <a:defRPr/>
            </a:pPr>
            <a:r>
              <a:rPr lang="ja-JP" altLang="en-US" dirty="0" smtClean="0"/>
              <a:t>過大な役員報酬、豪華な役員室、縁戚への便宜供与、会社の資産の個人利用</a:t>
            </a:r>
          </a:p>
        </p:txBody>
      </p:sp>
      <p:sp>
        <p:nvSpPr>
          <p:cNvPr id="2253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6A56FD4-4249-422D-96D7-B13504FD0CB8}" type="slidenum">
              <a:rPr kumimoji="0" lang="en-US" altLang="ja-JP" smtClean="0"/>
              <a:pPr eaLnBrk="1" hangingPunct="1"/>
              <a:t>9</a:t>
            </a:fld>
            <a:endParaRPr kumimoji="0"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16企業論">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2016企業論</Template>
  <TotalTime>4284</TotalTime>
  <Words>6417</Words>
  <Application>Microsoft Office PowerPoint</Application>
  <PresentationFormat>画面に合わせる (4:3)</PresentationFormat>
  <Paragraphs>582</Paragraphs>
  <Slides>60</Slides>
  <Notes>0</Notes>
  <HiddenSlides>0</HiddenSlides>
  <MMClips>0</MMClips>
  <ScaleCrop>false</ScaleCrop>
  <HeadingPairs>
    <vt:vector size="4" baseType="variant">
      <vt:variant>
        <vt:lpstr>テーマ</vt:lpstr>
      </vt:variant>
      <vt:variant>
        <vt:i4>1</vt:i4>
      </vt:variant>
      <vt:variant>
        <vt:lpstr>スライド タイトル</vt:lpstr>
      </vt:variant>
      <vt:variant>
        <vt:i4>60</vt:i4>
      </vt:variant>
    </vt:vector>
  </HeadingPairs>
  <TitlesOfParts>
    <vt:vector size="61" baseType="lpstr">
      <vt:lpstr>2016企業論</vt:lpstr>
      <vt:lpstr>３　雇用システム</vt:lpstr>
      <vt:lpstr>本章の構成</vt:lpstr>
      <vt:lpstr>3-1　雇用関係</vt:lpstr>
      <vt:lpstr>3-1-1　TCEからみた雇用契約の独自性</vt:lpstr>
      <vt:lpstr>企業を企業にする雇用契約</vt:lpstr>
      <vt:lpstr>TCEからみた労働（力）取引の組織化の必要性（１）</vt:lpstr>
      <vt:lpstr>TCEからみた労働（力）取引の組織化の必要性（２）</vt:lpstr>
      <vt:lpstr>TCEから見た長期雇用と短期雇用</vt:lpstr>
      <vt:lpstr>長期雇用だとどのような機会主義が起こり得るか？</vt:lpstr>
      <vt:lpstr>3-1-2　雇用契約の束としての企業の理論</vt:lpstr>
      <vt:lpstr>もう一段階具体的な企業の論理</vt:lpstr>
      <vt:lpstr>協業（チーム生産）を実現する契約の束としての企業（１）</vt:lpstr>
      <vt:lpstr>協業（チーム生産）を実現する契約の束としての企業（２）</vt:lpstr>
      <vt:lpstr>古典的企業における権限による管理</vt:lpstr>
      <vt:lpstr>継続的な関係を実現する契約の束としての企業</vt:lpstr>
      <vt:lpstr>長期雇用と不完備契約</vt:lpstr>
      <vt:lpstr>不完備契約としての雇用契約から生み出される事後的機会主義</vt:lpstr>
      <vt:lpstr>雇用取引ルール・慣行の形成</vt:lpstr>
      <vt:lpstr>労働組合はなぜ正当とみなされるか(1)？</vt:lpstr>
      <vt:lpstr>労働組合はなぜ正当とみなされるか(2)？</vt:lpstr>
      <vt:lpstr>協力の組織化</vt:lpstr>
      <vt:lpstr>3-2　技能形成</vt:lpstr>
      <vt:lpstr>3-2-1 TCEによる長期雇用・右肩上がり賃金カーブの説明　</vt:lpstr>
      <vt:lpstr>賃金カーブと勤続年数の国際比較</vt:lpstr>
      <vt:lpstr>技能の重要性</vt:lpstr>
      <vt:lpstr>企業にとっての長期雇用と短期雇用</vt:lpstr>
      <vt:lpstr>TCEによる技能形成と雇用方式の関係把握再論</vt:lpstr>
      <vt:lpstr>右肩上がり賃金カーブの理解</vt:lpstr>
      <vt:lpstr>ＴＣＥによる右肩上がり賃金カーブの説明（１）：勤労意欲確保説</vt:lpstr>
      <vt:lpstr>ＴＣＥによる右肩上がり賃金カーブの説明（２）知的熟練論(i)</vt:lpstr>
      <vt:lpstr>ＴＣＥによる右肩上がり賃金カーブの説明（２）知的熟練論(ii)</vt:lpstr>
      <vt:lpstr>知的熟練論に対する実証的批判（野村[1993] [2001a][2001b]を中心に）</vt:lpstr>
      <vt:lpstr>企業特殊的技能論への理論的疑問</vt:lpstr>
      <vt:lpstr>技能自体とその社会的評価は異なる</vt:lpstr>
      <vt:lpstr>技能形成と雇用方式の関係把握に関する別の可能性（１）</vt:lpstr>
      <vt:lpstr>技能形成と雇用方式の関係把握の別の可能性（２）</vt:lpstr>
      <vt:lpstr>企業特殊的技能論による長期雇用・右肩上がり賃金カーブ説明への疑問のまとめ</vt:lpstr>
      <vt:lpstr>3-2-2 雇用保障の意味</vt:lpstr>
      <vt:lpstr>雇用保障</vt:lpstr>
      <vt:lpstr>日本の大企業の場合（１）</vt:lpstr>
      <vt:lpstr>日本の大企業の場合（２）</vt:lpstr>
      <vt:lpstr>長期雇用の否定は何を意味するか</vt:lpstr>
      <vt:lpstr>長期雇用の縮小が訓練にもたらす悪循環とその克服</vt:lpstr>
      <vt:lpstr>3-3　労働市場</vt:lpstr>
      <vt:lpstr>3-3-1 労働市場の類型</vt:lpstr>
      <vt:lpstr>労働市場の類型</vt:lpstr>
      <vt:lpstr>労働市場の組織化</vt:lpstr>
      <vt:lpstr>日本では労働市場に関する誤った用語法が出回っている（野村[2003]）</vt:lpstr>
      <vt:lpstr>3-3-2 雇用取引ルールの類型と労働市場の対応関係</vt:lpstr>
      <vt:lpstr>雇用取引ルールに求められる性格（マースデン[1999=2007]）</vt:lpstr>
      <vt:lpstr>効率性制約の解決（マースデン[1999=2007]）</vt:lpstr>
      <vt:lpstr>履行可能性制約の解決（マースデン[1999=2007]）</vt:lpstr>
      <vt:lpstr>雇用取引ルールの類型まとめ</vt:lpstr>
      <vt:lpstr>雇用取引ルールに関する各国の傾向（マースデン[1999=2007]）</vt:lpstr>
      <vt:lpstr>雇用取引ルールとその特性</vt:lpstr>
      <vt:lpstr>雇用取引ルールと労働市場の対応</vt:lpstr>
      <vt:lpstr>雇用取引ルールと労働市場</vt:lpstr>
      <vt:lpstr>労働市場と技能形成の関係のまとめ</vt:lpstr>
      <vt:lpstr>参考文献（１）</vt:lpstr>
      <vt:lpstr>参考文献（２）</vt:lpstr>
    </vt:vector>
  </TitlesOfParts>
  <Company>東北大学大学院経済学研究科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組織としての企業</dc:title>
  <dc:creator>Nozomu Kawabata</dc:creator>
  <cp:lastModifiedBy>Nozomu</cp:lastModifiedBy>
  <cp:revision>274</cp:revision>
  <dcterms:created xsi:type="dcterms:W3CDTF">2006-09-09T07:58:25Z</dcterms:created>
  <dcterms:modified xsi:type="dcterms:W3CDTF">2016-09-23T10:29:29Z</dcterms:modified>
</cp:coreProperties>
</file>