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9" r:id="rId1"/>
  </p:sldMasterIdLst>
  <p:notesMasterIdLst>
    <p:notesMasterId r:id="rId53"/>
  </p:notesMasterIdLst>
  <p:handoutMasterIdLst>
    <p:handoutMasterId r:id="rId54"/>
  </p:handoutMasterIdLst>
  <p:sldIdLst>
    <p:sldId id="305" r:id="rId2"/>
    <p:sldId id="314" r:id="rId3"/>
    <p:sldId id="256" r:id="rId4"/>
    <p:sldId id="257" r:id="rId5"/>
    <p:sldId id="258" r:id="rId6"/>
    <p:sldId id="261" r:id="rId7"/>
    <p:sldId id="259" r:id="rId8"/>
    <p:sldId id="260" r:id="rId9"/>
    <p:sldId id="262" r:id="rId10"/>
    <p:sldId id="263" r:id="rId11"/>
    <p:sldId id="264" r:id="rId12"/>
    <p:sldId id="268" r:id="rId13"/>
    <p:sldId id="306" r:id="rId14"/>
    <p:sldId id="265" r:id="rId15"/>
    <p:sldId id="266" r:id="rId16"/>
    <p:sldId id="322" r:id="rId17"/>
    <p:sldId id="267" r:id="rId18"/>
    <p:sldId id="269" r:id="rId19"/>
    <p:sldId id="271" r:id="rId20"/>
    <p:sldId id="272" r:id="rId21"/>
    <p:sldId id="274" r:id="rId22"/>
    <p:sldId id="276" r:id="rId23"/>
    <p:sldId id="275" r:id="rId24"/>
    <p:sldId id="289" r:id="rId25"/>
    <p:sldId id="290" r:id="rId26"/>
    <p:sldId id="277" r:id="rId27"/>
    <p:sldId id="307" r:id="rId28"/>
    <p:sldId id="308" r:id="rId29"/>
    <p:sldId id="279" r:id="rId30"/>
    <p:sldId id="280" r:id="rId31"/>
    <p:sldId id="309" r:id="rId32"/>
    <p:sldId id="283" r:id="rId33"/>
    <p:sldId id="323" r:id="rId34"/>
    <p:sldId id="284" r:id="rId35"/>
    <p:sldId id="285" r:id="rId36"/>
    <p:sldId id="310" r:id="rId37"/>
    <p:sldId id="286" r:id="rId38"/>
    <p:sldId id="313" r:id="rId39"/>
    <p:sldId id="281" r:id="rId40"/>
    <p:sldId id="292" r:id="rId41"/>
    <p:sldId id="294" r:id="rId42"/>
    <p:sldId id="293" r:id="rId43"/>
    <p:sldId id="311" r:id="rId44"/>
    <p:sldId id="312" r:id="rId45"/>
    <p:sldId id="319" r:id="rId46"/>
    <p:sldId id="297" r:id="rId47"/>
    <p:sldId id="299" r:id="rId48"/>
    <p:sldId id="316" r:id="rId49"/>
    <p:sldId id="317" r:id="rId50"/>
    <p:sldId id="318" r:id="rId51"/>
    <p:sldId id="304" r:id="rId52"/>
  </p:sldIdLst>
  <p:sldSz cx="9144000" cy="6858000" type="screen4x3"/>
  <p:notesSz cx="6784975" cy="99298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7" autoAdjust="0"/>
    <p:restoredTop sz="94706" autoAdjust="0"/>
  </p:normalViewPr>
  <p:slideViewPr>
    <p:cSldViewPr>
      <p:cViewPr varScale="1">
        <p:scale>
          <a:sx n="79" d="100"/>
          <a:sy n="79" d="100"/>
        </p:scale>
        <p:origin x="-148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69635" name="Rectangle 3"/>
          <p:cNvSpPr>
            <a:spLocks noGrp="1" noChangeArrowheads="1"/>
          </p:cNvSpPr>
          <p:nvPr>
            <p:ph type="dt" sz="quarter"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endParaRPr lang="en-US" altLang="ja-JP"/>
          </a:p>
        </p:txBody>
      </p:sp>
      <p:sp>
        <p:nvSpPr>
          <p:cNvPr id="69636" name="Rectangle 4"/>
          <p:cNvSpPr>
            <a:spLocks noGrp="1" noChangeArrowheads="1"/>
          </p:cNvSpPr>
          <p:nvPr>
            <p:ph type="ftr" sz="quarter" idx="2"/>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69637" name="Rectangle 5"/>
          <p:cNvSpPr>
            <a:spLocks noGrp="1" noChangeArrowheads="1"/>
          </p:cNvSpPr>
          <p:nvPr>
            <p:ph type="sldNum" sz="quarter" idx="3"/>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B86AB616-60C4-44E9-8007-5CED689D7E91}" type="slidenum">
              <a:rPr lang="en-US" altLang="ja-JP"/>
              <a:pPr>
                <a:defRPr/>
              </a:pPr>
              <a:t>‹#›</a:t>
            </a:fld>
            <a:endParaRPr lang="en-US" altLang="ja-JP"/>
          </a:p>
        </p:txBody>
      </p:sp>
    </p:spTree>
    <p:extLst>
      <p:ext uri="{BB962C8B-B14F-4D97-AF65-F5344CB8AC3E}">
        <p14:creationId xmlns:p14="http://schemas.microsoft.com/office/powerpoint/2010/main" val="2923444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84995" name="Rectangle 3"/>
          <p:cNvSpPr>
            <a:spLocks noGrp="1" noChangeArrowheads="1"/>
          </p:cNvSpPr>
          <p:nvPr>
            <p:ph type="dt" idx="1"/>
          </p:nvPr>
        </p:nvSpPr>
        <p:spPr bwMode="auto">
          <a:xfrm>
            <a:off x="3843338" y="0"/>
            <a:ext cx="29400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charset="-128"/>
              </a:defRPr>
            </a:lvl1pPr>
          </a:lstStyle>
          <a:p>
            <a:pPr>
              <a:defRPr/>
            </a:pPr>
            <a:endParaRPr lang="en-US" altLang="ja-JP"/>
          </a:p>
        </p:txBody>
      </p:sp>
      <p:sp>
        <p:nvSpPr>
          <p:cNvPr id="65540" name="Rectangle 4"/>
          <p:cNvSpPr>
            <a:spLocks noGrp="1" noRot="1" noChangeAspect="1" noChangeArrowheads="1" noTextEdit="1"/>
          </p:cNvSpPr>
          <p:nvPr>
            <p:ph type="sldImg" idx="2"/>
          </p:nvPr>
        </p:nvSpPr>
        <p:spPr bwMode="auto">
          <a:xfrm>
            <a:off x="909638" y="744538"/>
            <a:ext cx="4965700" cy="3724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7" name="Rectangle 5"/>
          <p:cNvSpPr>
            <a:spLocks noGrp="1" noChangeArrowheads="1"/>
          </p:cNvSpPr>
          <p:nvPr>
            <p:ph type="body" sz="quarter" idx="3"/>
          </p:nvPr>
        </p:nvSpPr>
        <p:spPr bwMode="auto">
          <a:xfrm>
            <a:off x="677863" y="4716463"/>
            <a:ext cx="5429250"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84998" name="Rectangle 6"/>
          <p:cNvSpPr>
            <a:spLocks noGrp="1" noChangeArrowheads="1"/>
          </p:cNvSpPr>
          <p:nvPr>
            <p:ph type="ftr" sz="quarter" idx="4"/>
          </p:nvPr>
        </p:nvSpPr>
        <p:spPr bwMode="auto">
          <a:xfrm>
            <a:off x="0"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charset="-128"/>
              </a:defRPr>
            </a:lvl1pPr>
          </a:lstStyle>
          <a:p>
            <a:pPr>
              <a:defRPr/>
            </a:pPr>
            <a:endParaRPr lang="en-US" altLang="ja-JP"/>
          </a:p>
        </p:txBody>
      </p:sp>
      <p:sp>
        <p:nvSpPr>
          <p:cNvPr id="84999" name="Rectangle 7"/>
          <p:cNvSpPr>
            <a:spLocks noGrp="1" noChangeArrowheads="1"/>
          </p:cNvSpPr>
          <p:nvPr>
            <p:ph type="sldNum" sz="quarter" idx="5"/>
          </p:nvPr>
        </p:nvSpPr>
        <p:spPr bwMode="auto">
          <a:xfrm>
            <a:off x="3843338" y="9431338"/>
            <a:ext cx="294005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charset="-128"/>
              </a:defRPr>
            </a:lvl1pPr>
          </a:lstStyle>
          <a:p>
            <a:pPr>
              <a:defRPr/>
            </a:pPr>
            <a:fld id="{B960D352-87FC-4452-A9A6-E53D73E05B95}" type="slidenum">
              <a:rPr lang="en-US" altLang="ja-JP"/>
              <a:pPr>
                <a:defRPr/>
              </a:pPr>
              <a:t>‹#›</a:t>
            </a:fld>
            <a:endParaRPr lang="en-US" altLang="ja-JP"/>
          </a:p>
        </p:txBody>
      </p:sp>
    </p:spTree>
    <p:extLst>
      <p:ext uri="{BB962C8B-B14F-4D97-AF65-F5344CB8AC3E}">
        <p14:creationId xmlns:p14="http://schemas.microsoft.com/office/powerpoint/2010/main" val="11071626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a:prstGeom prst="rect">
            <a:avLst/>
          </a:prstGeo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68FCD333-08B3-456B-BF7C-4E2D20A4DE50}" type="datetime1">
              <a:rPr lang="ja-JP" altLang="en-US"/>
              <a:pPr>
                <a:defRPr/>
              </a:pPr>
              <a:t>2016/9/20</a:t>
            </a:fld>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56550" y="6356350"/>
            <a:ext cx="730250" cy="365125"/>
          </a:xfrm>
          <a:prstGeom prst="rect">
            <a:avLst/>
          </a:prstGeom>
        </p:spPr>
        <p:txBody>
          <a:bodyPr/>
          <a:lstStyle>
            <a:lvl1pPr>
              <a:defRPr smtClean="0"/>
            </a:lvl1pPr>
          </a:lstStyle>
          <a:p>
            <a:pPr>
              <a:defRPr/>
            </a:pPr>
            <a:fld id="{0D64526D-6B5A-4826-8F38-F9A8EAC04C4A}" type="slidenum">
              <a:rPr lang="ja-JP" altLang="en-US"/>
              <a:pPr>
                <a:defRPr/>
              </a:pPr>
              <a:t>‹#›</a:t>
            </a:fld>
            <a:endParaRPr lang="en-US" altLang="ja-JP"/>
          </a:p>
        </p:txBody>
      </p:sp>
    </p:spTree>
    <p:extLst>
      <p:ext uri="{BB962C8B-B14F-4D97-AF65-F5344CB8AC3E}">
        <p14:creationId xmlns:p14="http://schemas.microsoft.com/office/powerpoint/2010/main" val="2519254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2EA47CC3-FD13-426E-81CD-EC131ABA9B87}" type="datetime1">
              <a:rPr lang="ja-JP" altLang="en-US"/>
              <a:pPr>
                <a:defRPr/>
              </a:pPr>
              <a:t>2016/9/20</a:t>
            </a:fld>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2A74BBBB-A4AE-42B0-A9BB-9B6CBD6D1FEE}" type="slidenum">
              <a:rPr lang="ja-JP" altLang="en-US"/>
              <a:pPr>
                <a:defRPr/>
              </a:pPr>
              <a:t>‹#›</a:t>
            </a:fld>
            <a:endParaRPr lang="en-US" altLang="ja-JP"/>
          </a:p>
        </p:txBody>
      </p:sp>
    </p:spTree>
    <p:extLst>
      <p:ext uri="{BB962C8B-B14F-4D97-AF65-F5344CB8AC3E}">
        <p14:creationId xmlns:p14="http://schemas.microsoft.com/office/powerpoint/2010/main" val="333135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F1D4FF37-6F14-4EB3-9875-4F2FC7088E60}" type="datetime1">
              <a:rPr lang="ja-JP" altLang="en-US"/>
              <a:pPr>
                <a:defRPr/>
              </a:pPr>
              <a:t>2016/9/20</a:t>
            </a:fld>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6456C5B3-D6B0-4356-9D35-598486971B8F}" type="slidenum">
              <a:rPr lang="ja-JP" altLang="en-US"/>
              <a:pPr>
                <a:defRPr/>
              </a:pPr>
              <a:t>‹#›</a:t>
            </a:fld>
            <a:endParaRPr lang="en-US" altLang="ja-JP"/>
          </a:p>
        </p:txBody>
      </p:sp>
    </p:spTree>
    <p:extLst>
      <p:ext uri="{BB962C8B-B14F-4D97-AF65-F5344CB8AC3E}">
        <p14:creationId xmlns:p14="http://schemas.microsoft.com/office/powerpoint/2010/main" val="3828393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42913" y="332656"/>
            <a:ext cx="8243887" cy="1008112"/>
          </a:xfrm>
          <a:prstGeom prst="rect">
            <a:avLst/>
          </a:prstGeom>
        </p:spPr>
        <p:txBody>
          <a:bodyPr/>
          <a:lstStyle/>
          <a:p>
            <a:r>
              <a:rPr lang="ja-JP" altLang="en-US" smtClean="0"/>
              <a:t>マスター タイトルの書式設定</a:t>
            </a:r>
            <a:endParaRPr lang="ja-JP" altLang="en-US" dirty="0"/>
          </a:p>
        </p:txBody>
      </p:sp>
      <p:sp>
        <p:nvSpPr>
          <p:cNvPr id="3" name="テキスト プレースホルダ 2"/>
          <p:cNvSpPr>
            <a:spLocks noGrp="1"/>
          </p:cNvSpPr>
          <p:nvPr>
            <p:ph type="body" sz="half" idx="1"/>
          </p:nvPr>
        </p:nvSpPr>
        <p:spPr>
          <a:xfrm>
            <a:off x="457200" y="1412875"/>
            <a:ext cx="4038600" cy="467995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412875"/>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48200" y="3829050"/>
            <a:ext cx="4038600" cy="2263775"/>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dt" sz="half" idx="10"/>
          </p:nvPr>
        </p:nvSpPr>
        <p:spPr>
          <a:xfrm>
            <a:off x="457200" y="6248400"/>
            <a:ext cx="2133600" cy="457200"/>
          </a:xfrm>
          <a:prstGeom prst="rect">
            <a:avLst/>
          </a:prstGeom>
        </p:spPr>
        <p:txBody>
          <a:bodyPr/>
          <a:lstStyle>
            <a:lvl1pPr>
              <a:defRPr smtClean="0"/>
            </a:lvl1pPr>
          </a:lstStyle>
          <a:p>
            <a:pPr>
              <a:defRPr/>
            </a:pPr>
            <a:fld id="{ACBF31AC-4302-43AA-825B-A7DFED648CEB}" type="datetime1">
              <a:rPr lang="ja-JP" altLang="en-US"/>
              <a:pPr>
                <a:defRPr/>
              </a:pPr>
              <a:t>2016/9/20</a:t>
            </a:fld>
            <a:endParaRPr lang="en-US" altLang="ja-JP" dirty="0"/>
          </a:p>
        </p:txBody>
      </p:sp>
      <p:sp>
        <p:nvSpPr>
          <p:cNvPr id="7" name="Rectangle 6"/>
          <p:cNvSpPr>
            <a:spLocks noGrp="1" noChangeArrowheads="1"/>
          </p:cNvSpPr>
          <p:nvPr>
            <p:ph type="ftr" sz="quarter" idx="11"/>
          </p:nvPr>
        </p:nvSpPr>
        <p:spPr>
          <a:xfrm>
            <a:off x="3124200" y="6248400"/>
            <a:ext cx="2895600" cy="457200"/>
          </a:xfrm>
          <a:prstGeom prst="rect">
            <a:avLst/>
          </a:prstGeom>
        </p:spPr>
        <p:txBody>
          <a:bodyPr/>
          <a:lstStyle>
            <a:lvl1pPr>
              <a:defRPr/>
            </a:lvl1pPr>
          </a:lstStyle>
          <a:p>
            <a:pPr>
              <a:defRPr/>
            </a:pPr>
            <a:endParaRPr lang="en-US" altLang="ja-JP"/>
          </a:p>
        </p:txBody>
      </p:sp>
      <p:sp>
        <p:nvSpPr>
          <p:cNvPr id="8" name="Rectangle 7"/>
          <p:cNvSpPr>
            <a:spLocks noGrp="1" noChangeArrowheads="1"/>
          </p:cNvSpPr>
          <p:nvPr>
            <p:ph type="sldNum" sz="quarter" idx="12"/>
          </p:nvPr>
        </p:nvSpPr>
        <p:spPr>
          <a:xfrm>
            <a:off x="6553200" y="6248400"/>
            <a:ext cx="2133600" cy="457200"/>
          </a:xfrm>
          <a:prstGeom prst="rect">
            <a:avLst/>
          </a:prstGeom>
        </p:spPr>
        <p:txBody>
          <a:bodyPr/>
          <a:lstStyle>
            <a:lvl1pPr>
              <a:defRPr smtClean="0"/>
            </a:lvl1pPr>
          </a:lstStyle>
          <a:p>
            <a:pPr>
              <a:defRPr/>
            </a:pPr>
            <a:fld id="{E0103816-C96D-4D5B-A60E-A288EB4C7712}" type="slidenum">
              <a:rPr lang="en-US" altLang="ja-JP"/>
              <a:pPr>
                <a:defRPr/>
              </a:pPr>
              <a:t>‹#›</a:t>
            </a:fld>
            <a:endParaRPr lang="en-US" altLang="ja-JP" dirty="0"/>
          </a:p>
        </p:txBody>
      </p:sp>
    </p:spTree>
    <p:extLst>
      <p:ext uri="{BB962C8B-B14F-4D97-AF65-F5344CB8AC3E}">
        <p14:creationId xmlns:p14="http://schemas.microsoft.com/office/powerpoint/2010/main" val="2666236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8BD8A5F5-CE66-4B01-A4F8-ACC453E0D664}" type="datetime1">
              <a:rPr lang="ja-JP" altLang="en-US"/>
              <a:pPr>
                <a:defRPr/>
              </a:pPr>
              <a:t>2016/9/20</a:t>
            </a:fld>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7924800" y="6356350"/>
            <a:ext cx="762000" cy="365125"/>
          </a:xfrm>
          <a:prstGeom prst="rect">
            <a:avLst/>
          </a:prstGeom>
        </p:spPr>
        <p:txBody>
          <a:bodyPr/>
          <a:lstStyle>
            <a:lvl1pPr algn="r">
              <a:defRPr smtClean="0"/>
            </a:lvl1pPr>
          </a:lstStyle>
          <a:p>
            <a:pPr>
              <a:defRPr/>
            </a:pPr>
            <a:fld id="{2FF9DBA8-AC73-434A-A380-76FCC2E3B55F}" type="slidenum">
              <a:rPr lang="ja-JP" altLang="en-US"/>
              <a:pPr>
                <a:defRPr/>
              </a:pPr>
              <a:t>‹#›</a:t>
            </a:fld>
            <a:endParaRPr lang="en-US" altLang="ja-JP"/>
          </a:p>
        </p:txBody>
      </p:sp>
    </p:spTree>
    <p:extLst>
      <p:ext uri="{BB962C8B-B14F-4D97-AF65-F5344CB8AC3E}">
        <p14:creationId xmlns:p14="http://schemas.microsoft.com/office/powerpoint/2010/main" val="174256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62D57133-E3FF-4947-B7DA-383B602ED7A7}" type="datetime1">
              <a:rPr lang="ja-JP" altLang="en-US"/>
              <a:pPr>
                <a:defRPr/>
              </a:pPr>
              <a:t>2016/9/20</a:t>
            </a:fld>
            <a:endParaRPr lang="en-US" altLang="ja-JP"/>
          </a:p>
        </p:txBody>
      </p:sp>
      <p:sp>
        <p:nvSpPr>
          <p:cNvPr id="5" name="フッター プレースホルダー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6" name="スライド番号プレースホルダー 5"/>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656338D4-CE8E-4E3C-BD01-7D1578F79D7A}" type="slidenum">
              <a:rPr lang="ja-JP" altLang="en-US"/>
              <a:pPr>
                <a:defRPr/>
              </a:pPr>
              <a:t>‹#›</a:t>
            </a:fld>
            <a:endParaRPr lang="en-US" altLang="ja-JP"/>
          </a:p>
        </p:txBody>
      </p:sp>
    </p:spTree>
    <p:extLst>
      <p:ext uri="{BB962C8B-B14F-4D97-AF65-F5344CB8AC3E}">
        <p14:creationId xmlns:p14="http://schemas.microsoft.com/office/powerpoint/2010/main" val="3547813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04664"/>
            <a:ext cx="8229600" cy="1152128"/>
          </a:xfrm>
          <a:prstGeom prst="rect">
            <a:avLst/>
          </a:prstGeom>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147E00C6-BC84-47F7-B43A-DA57EE96793C}" type="datetime1">
              <a:rPr lang="ja-JP" altLang="en-US"/>
              <a:pPr>
                <a:defRPr/>
              </a:pPr>
              <a:t>2016/9/20</a:t>
            </a:fld>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7956550" y="6356350"/>
            <a:ext cx="730250" cy="365125"/>
          </a:xfrm>
          <a:prstGeom prst="rect">
            <a:avLst/>
          </a:prstGeom>
        </p:spPr>
        <p:txBody>
          <a:bodyPr/>
          <a:lstStyle>
            <a:lvl1pPr>
              <a:defRPr smtClean="0"/>
            </a:lvl1pPr>
          </a:lstStyle>
          <a:p>
            <a:pPr>
              <a:defRPr/>
            </a:pPr>
            <a:fld id="{C2341D96-0168-4623-AD6F-BD6B67163711}" type="slidenum">
              <a:rPr lang="ja-JP" altLang="en-US"/>
              <a:pPr>
                <a:defRPr/>
              </a:pPr>
              <a:t>‹#›</a:t>
            </a:fld>
            <a:endParaRPr lang="en-US" altLang="ja-JP"/>
          </a:p>
        </p:txBody>
      </p:sp>
    </p:spTree>
    <p:extLst>
      <p:ext uri="{BB962C8B-B14F-4D97-AF65-F5344CB8AC3E}">
        <p14:creationId xmlns:p14="http://schemas.microsoft.com/office/powerpoint/2010/main" val="422023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084982"/>
          </a:xfrm>
          <a:prstGeom prst="rect">
            <a:avLst/>
          </a:prstGeom>
        </p:spPr>
        <p:txBody>
          <a:bodyPr/>
          <a:lstStyle>
            <a:lvl1pPr>
              <a:defRPr/>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AD717F29-1402-4ECF-A47F-917D8DD253F2}" type="datetime1">
              <a:rPr lang="ja-JP" altLang="en-US"/>
              <a:pPr>
                <a:defRPr/>
              </a:pPr>
              <a:t>2016/9/20</a:t>
            </a:fld>
            <a:endParaRPr lang="en-US" altLang="ja-JP"/>
          </a:p>
        </p:txBody>
      </p:sp>
      <p:sp>
        <p:nvSpPr>
          <p:cNvPr id="8" name="フッター プレースホルダー 7"/>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9" name="スライド番号プレースホルダー 8"/>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B58E2123-E494-4169-8833-FCCAC700A79B}" type="slidenum">
              <a:rPr lang="ja-JP" altLang="en-US"/>
              <a:pPr>
                <a:defRPr/>
              </a:pPr>
              <a:t>‹#›</a:t>
            </a:fld>
            <a:endParaRPr lang="en-US" altLang="ja-JP"/>
          </a:p>
        </p:txBody>
      </p:sp>
    </p:spTree>
    <p:extLst>
      <p:ext uri="{BB962C8B-B14F-4D97-AF65-F5344CB8AC3E}">
        <p14:creationId xmlns:p14="http://schemas.microsoft.com/office/powerpoint/2010/main" val="1059990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FF997559-27FA-4FE6-A3BE-2C8AF5B8C92C}" type="datetime1">
              <a:rPr lang="ja-JP" altLang="en-US"/>
              <a:pPr>
                <a:defRPr/>
              </a:pPr>
              <a:t>2016/9/20</a:t>
            </a:fld>
            <a:endParaRPr lang="en-US" altLang="ja-JP"/>
          </a:p>
        </p:txBody>
      </p:sp>
      <p:sp>
        <p:nvSpPr>
          <p:cNvPr id="4" name="フッター プレースホルダー 3"/>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5" name="スライド番号プレースホルダー 4"/>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2CE6C78E-2238-476A-93EB-44A23AF93890}" type="slidenum">
              <a:rPr lang="ja-JP" altLang="en-US"/>
              <a:pPr>
                <a:defRPr/>
              </a:pPr>
              <a:t>‹#›</a:t>
            </a:fld>
            <a:endParaRPr lang="en-US" altLang="ja-JP"/>
          </a:p>
        </p:txBody>
      </p:sp>
    </p:spTree>
    <p:extLst>
      <p:ext uri="{BB962C8B-B14F-4D97-AF65-F5344CB8AC3E}">
        <p14:creationId xmlns:p14="http://schemas.microsoft.com/office/powerpoint/2010/main" val="76700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4C995EAB-9E3E-458E-9638-21C9FE74455B}" type="datetime1">
              <a:rPr lang="ja-JP" altLang="en-US"/>
              <a:pPr>
                <a:defRPr/>
              </a:pPr>
              <a:t>2016/9/20</a:t>
            </a:fld>
            <a:endParaRPr lang="en-US" altLang="ja-JP"/>
          </a:p>
        </p:txBody>
      </p:sp>
      <p:sp>
        <p:nvSpPr>
          <p:cNvPr id="3" name="フッター プレースホルダー 2"/>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4" name="スライド番号プレースホルダー 3"/>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00D3B906-6957-4EB5-BC21-327AE3132279}" type="slidenum">
              <a:rPr lang="ja-JP" altLang="en-US"/>
              <a:pPr>
                <a:defRPr/>
              </a:pPr>
              <a:t>‹#›</a:t>
            </a:fld>
            <a:endParaRPr lang="en-US" altLang="ja-JP"/>
          </a:p>
        </p:txBody>
      </p:sp>
    </p:spTree>
    <p:extLst>
      <p:ext uri="{BB962C8B-B14F-4D97-AF65-F5344CB8AC3E}">
        <p14:creationId xmlns:p14="http://schemas.microsoft.com/office/powerpoint/2010/main" val="4159061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3008313" cy="1080120"/>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332656"/>
            <a:ext cx="5111750" cy="579350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873D98F7-E13B-42C2-A66E-CA9B0551AD65}" type="datetime1">
              <a:rPr lang="ja-JP" altLang="en-US"/>
              <a:pPr>
                <a:defRPr/>
              </a:pPr>
              <a:t>2016/9/20</a:t>
            </a:fld>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6181E2B3-715D-49C8-9DED-48ACBB8191FD}" type="slidenum">
              <a:rPr lang="ja-JP" altLang="en-US"/>
              <a:pPr>
                <a:defRPr/>
              </a:pPr>
              <a:t>‹#›</a:t>
            </a:fld>
            <a:endParaRPr lang="en-US" altLang="ja-JP"/>
          </a:p>
        </p:txBody>
      </p:sp>
    </p:spTree>
    <p:extLst>
      <p:ext uri="{BB962C8B-B14F-4D97-AF65-F5344CB8AC3E}">
        <p14:creationId xmlns:p14="http://schemas.microsoft.com/office/powerpoint/2010/main" val="599511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a:xfrm>
            <a:off x="457200" y="6356350"/>
            <a:ext cx="2133600" cy="365125"/>
          </a:xfrm>
          <a:prstGeom prst="rect">
            <a:avLst/>
          </a:prstGeom>
        </p:spPr>
        <p:txBody>
          <a:bodyPr/>
          <a:lstStyle>
            <a:lvl1pPr>
              <a:defRPr smtClean="0"/>
            </a:lvl1pPr>
          </a:lstStyle>
          <a:p>
            <a:pPr>
              <a:defRPr/>
            </a:pPr>
            <a:fld id="{57407B55-A06F-465A-A85A-15F2CD54CFD4}" type="datetime1">
              <a:rPr lang="ja-JP" altLang="en-US"/>
              <a:pPr>
                <a:defRPr/>
              </a:pPr>
              <a:t>2016/9/20</a:t>
            </a:fld>
            <a:endParaRPr lang="en-US" altLang="ja-JP"/>
          </a:p>
        </p:txBody>
      </p:sp>
      <p:sp>
        <p:nvSpPr>
          <p:cNvPr id="6" name="フッター プレースホルダー 5"/>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ltLang="ja-JP"/>
          </a:p>
        </p:txBody>
      </p:sp>
      <p:sp>
        <p:nvSpPr>
          <p:cNvPr id="7" name="スライド番号プレースホルダー 6"/>
          <p:cNvSpPr>
            <a:spLocks noGrp="1"/>
          </p:cNvSpPr>
          <p:nvPr>
            <p:ph type="sldNum" sz="quarter" idx="12"/>
          </p:nvPr>
        </p:nvSpPr>
        <p:spPr>
          <a:xfrm>
            <a:off x="6553200" y="6356350"/>
            <a:ext cx="2133600" cy="365125"/>
          </a:xfrm>
          <a:prstGeom prst="rect">
            <a:avLst/>
          </a:prstGeom>
        </p:spPr>
        <p:txBody>
          <a:bodyPr/>
          <a:lstStyle>
            <a:lvl1pPr>
              <a:defRPr smtClean="0"/>
            </a:lvl1pPr>
          </a:lstStyle>
          <a:p>
            <a:pPr>
              <a:defRPr/>
            </a:pPr>
            <a:fld id="{45D670F9-6A49-4B49-9F58-9E1241654BFC}" type="slidenum">
              <a:rPr lang="ja-JP" altLang="en-US"/>
              <a:pPr>
                <a:defRPr/>
              </a:pPr>
              <a:t>‹#›</a:t>
            </a:fld>
            <a:endParaRPr lang="en-US" altLang="ja-JP"/>
          </a:p>
        </p:txBody>
      </p:sp>
    </p:spTree>
    <p:extLst>
      <p:ext uri="{BB962C8B-B14F-4D97-AF65-F5344CB8AC3E}">
        <p14:creationId xmlns:p14="http://schemas.microsoft.com/office/powerpoint/2010/main" val="4146506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タイトル 1"/>
          <p:cNvSpPr txBox="1">
            <a:spLocks/>
          </p:cNvSpPr>
          <p:nvPr/>
        </p:nvSpPr>
        <p:spPr>
          <a:xfrm>
            <a:off x="250825" y="46038"/>
            <a:ext cx="8713788" cy="287337"/>
          </a:xfrm>
          <a:prstGeom prst="rect">
            <a:avLst/>
          </a:prstGeom>
          <a:solidFill>
            <a:schemeClr val="accent3">
              <a:lumMod val="50000"/>
            </a:schemeClr>
          </a:solidFill>
        </p:spPr>
        <p:style>
          <a:lnRef idx="1">
            <a:schemeClr val="accent3"/>
          </a:lnRef>
          <a:fillRef idx="3">
            <a:schemeClr val="accent3"/>
          </a:fillRef>
          <a:effectRef idx="2">
            <a:schemeClr val="accent3"/>
          </a:effectRef>
          <a:fontRef idx="minor">
            <a:schemeClr val="lt1"/>
          </a:fontRef>
        </p:style>
        <p:txBody>
          <a:bodyPr>
            <a:normAutofit/>
          </a:bodyPr>
          <a:lstStyle>
            <a:lvl1pPr algn="ctr" defTabSz="914400" rtl="0" eaLnBrk="1" latinLnBrk="0" hangingPunct="1">
              <a:spcBef>
                <a:spcPct val="0"/>
              </a:spcBef>
              <a:buNone/>
              <a:defRPr kumimoji="1" sz="1050" kern="1200">
                <a:solidFill>
                  <a:schemeClr val="tx1"/>
                </a:solidFill>
                <a:latin typeface="+mj-lt"/>
                <a:ea typeface="+mj-ea"/>
                <a:cs typeface="+mj-cs"/>
              </a:defRPr>
            </a:lvl1pPr>
          </a:lstStyle>
          <a:p>
            <a:pPr algn="r">
              <a:defRPr/>
            </a:pPr>
            <a:r>
              <a:rPr lang="ja-JP" altLang="en-US" sz="1200" dirty="0" smtClean="0">
                <a:solidFill>
                  <a:schemeClr val="bg1"/>
                </a:solidFill>
              </a:rPr>
              <a:t>企業論　</a:t>
            </a:r>
            <a:r>
              <a:rPr lang="en-US" altLang="ja-JP" sz="1200" dirty="0" smtClean="0">
                <a:solidFill>
                  <a:schemeClr val="bg1"/>
                </a:solidFill>
              </a:rPr>
              <a:t>2016</a:t>
            </a:r>
            <a:r>
              <a:rPr lang="ja-JP" altLang="en-US" dirty="0" smtClean="0"/>
              <a:t>　　　　　　　　　　　　　　　　　　　　　　　　　　　　　　　　　　　　　　　　　　　　　　　　　　　　　　　　　　　　　　　　　　　　</a:t>
            </a:r>
            <a:endParaRPr lang="ja-JP"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5" r:id="rId12"/>
  </p:sldLayoutIdLst>
  <p:timing>
    <p:tnLst>
      <p:par>
        <p:cTn id="1" dur="indefinite" restart="never" nodeType="tmRoot"/>
      </p:par>
    </p:tnLst>
  </p:timing>
  <p:txStyles>
    <p:titleStyle>
      <a:lvl1pPr algn="ctr" rtl="0" fontAlgn="base">
        <a:spcBef>
          <a:spcPct val="0"/>
        </a:spcBef>
        <a:spcAft>
          <a:spcPct val="0"/>
        </a:spcAft>
        <a:defRPr kumimoji="1" sz="4400" kern="1200">
          <a:solidFill>
            <a:schemeClr val="tx1"/>
          </a:solidFill>
          <a:latin typeface="+mj-lt"/>
          <a:ea typeface="+mj-ea"/>
          <a:cs typeface="+mj-cs"/>
        </a:defRPr>
      </a:lvl1pPr>
      <a:lvl2pPr algn="ctr" rtl="0" fontAlgn="base">
        <a:spcBef>
          <a:spcPct val="0"/>
        </a:spcBef>
        <a:spcAft>
          <a:spcPct val="0"/>
        </a:spcAft>
        <a:defRPr kumimoji="1" sz="4400">
          <a:solidFill>
            <a:schemeClr val="tx1"/>
          </a:solidFill>
          <a:latin typeface="Calibri" pitchFamily="34" charset="0"/>
          <a:ea typeface="ＭＳ Ｐゴシック" pitchFamily="50" charset="-128"/>
        </a:defRPr>
      </a:lvl2pPr>
      <a:lvl3pPr algn="ctr" rtl="0" fontAlgn="base">
        <a:spcBef>
          <a:spcPct val="0"/>
        </a:spcBef>
        <a:spcAft>
          <a:spcPct val="0"/>
        </a:spcAft>
        <a:defRPr kumimoji="1" sz="4400">
          <a:solidFill>
            <a:schemeClr val="tx1"/>
          </a:solidFill>
          <a:latin typeface="Calibri" pitchFamily="34" charset="0"/>
          <a:ea typeface="ＭＳ Ｐゴシック" pitchFamily="50" charset="-128"/>
        </a:defRPr>
      </a:lvl3pPr>
      <a:lvl4pPr algn="ctr" rtl="0" fontAlgn="base">
        <a:spcBef>
          <a:spcPct val="0"/>
        </a:spcBef>
        <a:spcAft>
          <a:spcPct val="0"/>
        </a:spcAft>
        <a:defRPr kumimoji="1" sz="4400">
          <a:solidFill>
            <a:schemeClr val="tx1"/>
          </a:solidFill>
          <a:latin typeface="Calibri" pitchFamily="34" charset="0"/>
          <a:ea typeface="ＭＳ Ｐゴシック" pitchFamily="50" charset="-128"/>
        </a:defRPr>
      </a:lvl4pPr>
      <a:lvl5pPr algn="ctr" rtl="0" fontAlgn="base">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fontAlgn="base">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5"/>
          <p:cNvSpPr>
            <a:spLocks noGrp="1" noChangeArrowheads="1"/>
          </p:cNvSpPr>
          <p:nvPr>
            <p:ph type="ctr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6100" smtClean="0"/>
              <a:t>２　内部組織</a:t>
            </a:r>
          </a:p>
        </p:txBody>
      </p:sp>
      <p:sp>
        <p:nvSpPr>
          <p:cNvPr id="3076" name="Rectangle 6"/>
          <p:cNvSpPr>
            <a:spLocks noGrp="1" noChangeArrowheads="1"/>
          </p:cNvSpPr>
          <p:nvPr>
            <p:ph type="subTitle" idx="1"/>
          </p:nvPr>
        </p:nvSpPr>
        <p:spPr/>
        <p:txBody>
          <a:bodyPr/>
          <a:lstStyle/>
          <a:p>
            <a:pPr>
              <a:buFontTx/>
              <a:buNone/>
              <a:defRPr/>
            </a:pPr>
            <a:r>
              <a:rPr lang="en-US" altLang="ja-JP" sz="3400" dirty="0" smtClean="0">
                <a:effectLst>
                  <a:outerShdw blurRad="38100" dist="38100" dir="2700000" algn="tl">
                    <a:srgbClr val="C0C0C0"/>
                  </a:outerShdw>
                </a:effectLst>
              </a:rPr>
              <a:t>2016</a:t>
            </a:r>
            <a:r>
              <a:rPr lang="ja-JP" altLang="en-US" sz="3400" dirty="0" smtClean="0">
                <a:effectLst>
                  <a:outerShdw blurRad="38100" dist="38100" dir="2700000" algn="tl">
                    <a:srgbClr val="C0C0C0"/>
                  </a:outerShdw>
                </a:effectLst>
              </a:rPr>
              <a:t>年度「企業論」</a:t>
            </a:r>
          </a:p>
          <a:p>
            <a:pPr>
              <a:buFontTx/>
              <a:buNone/>
              <a:defRPr/>
            </a:pPr>
            <a:r>
              <a:rPr lang="ja-JP" altLang="en-US" sz="3400" dirty="0" smtClean="0">
                <a:effectLst>
                  <a:outerShdw blurRad="38100" dist="38100" dir="2700000" algn="tl">
                    <a:srgbClr val="C0C0C0"/>
                  </a:outerShdw>
                </a:effectLst>
              </a:rPr>
              <a:t>川端　望</a:t>
            </a:r>
          </a:p>
        </p:txBody>
      </p:sp>
      <p:sp>
        <p:nvSpPr>
          <p:cNvPr id="14340" name="Rectangle 18"/>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CA1801E8-6029-4204-BF27-8B6E51392495}" type="slidenum">
              <a:rPr kumimoji="0" lang="en-US" altLang="ja-JP" sz="1200">
                <a:latin typeface="Arial Black" pitchFamily="34" charset="0"/>
              </a:rPr>
              <a:pPr eaLnBrk="1" hangingPunct="1"/>
              <a:t>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市場が完全でないゆえに企業が必要</a:t>
            </a:r>
          </a:p>
        </p:txBody>
      </p:sp>
      <p:sp>
        <p:nvSpPr>
          <p:cNvPr id="2355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完全競争市場では、技術的に分割可能な取引は、すべてスポット</a:t>
            </a:r>
            <a:r>
              <a:rPr lang="en-US" altLang="ja-JP" smtClean="0"/>
              <a:t>(</a:t>
            </a:r>
            <a:r>
              <a:rPr lang="ja-JP" altLang="en-US" smtClean="0"/>
              <a:t>一回限り</a:t>
            </a:r>
            <a:r>
              <a:rPr lang="en-US" altLang="ja-JP" smtClean="0"/>
              <a:t>)</a:t>
            </a:r>
            <a:r>
              <a:rPr lang="ja-JP" altLang="en-US" smtClean="0"/>
              <a:t>で、価格シグナルに基づいて行われる</a:t>
            </a:r>
          </a:p>
          <a:p>
            <a:pPr lvl="1">
              <a:buFontTx/>
              <a:buNone/>
            </a:pPr>
            <a:r>
              <a:rPr lang="en-US" altLang="ja-JP" smtClean="0"/>
              <a:t>×</a:t>
            </a:r>
            <a:r>
              <a:rPr lang="ja-JP" altLang="en-US" smtClean="0"/>
              <a:t>継続的雇用</a:t>
            </a:r>
          </a:p>
          <a:p>
            <a:pPr lvl="1">
              <a:buFontTx/>
              <a:buNone/>
            </a:pPr>
            <a:r>
              <a:rPr lang="en-US" altLang="ja-JP" smtClean="0"/>
              <a:t>×</a:t>
            </a:r>
            <a:r>
              <a:rPr lang="ja-JP" altLang="en-US" smtClean="0"/>
              <a:t>継続的な部品調達、製品販売</a:t>
            </a:r>
          </a:p>
          <a:p>
            <a:pPr lvl="1">
              <a:buFontTx/>
              <a:buNone/>
            </a:pPr>
            <a:r>
              <a:rPr lang="en-US" altLang="ja-JP" smtClean="0"/>
              <a:t>×</a:t>
            </a:r>
            <a:r>
              <a:rPr lang="ja-JP" altLang="en-US" smtClean="0"/>
              <a:t>継続的な資金の貸し借り</a:t>
            </a:r>
          </a:p>
          <a:p>
            <a:endParaRPr lang="ja-JP" altLang="en-US" smtClean="0"/>
          </a:p>
          <a:p>
            <a:pPr lvl="1">
              <a:buFontTx/>
              <a:buNone/>
            </a:pPr>
            <a:endParaRPr lang="en-US" altLang="ja-JP" smtClean="0"/>
          </a:p>
        </p:txBody>
      </p:sp>
      <p:sp>
        <p:nvSpPr>
          <p:cNvPr id="2355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401601A-0CCE-41BC-9B37-E9D6E9F9C85F}" type="slidenum">
              <a:rPr kumimoji="0" lang="en-US" altLang="ja-JP" sz="1200">
                <a:latin typeface="Arial Black" pitchFamily="34" charset="0"/>
              </a:rPr>
              <a:pPr eaLnBrk="1" hangingPunct="1"/>
              <a:t>10</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企業論が注目する局面</a:t>
            </a:r>
          </a:p>
        </p:txBody>
      </p:sp>
      <p:sp>
        <p:nvSpPr>
          <p:cNvPr id="14340" name="Rectangle 3"/>
          <p:cNvSpPr>
            <a:spLocks noGrp="1" noChangeArrowheads="1"/>
          </p:cNvSpPr>
          <p:nvPr>
            <p:ph idx="1"/>
          </p:nvPr>
        </p:nvSpPr>
        <p:spPr/>
        <p:txBody>
          <a:bodyPr>
            <a:normAutofit lnSpcReduction="10000"/>
          </a:bodyPr>
          <a:lstStyle/>
          <a:p>
            <a:pPr>
              <a:defRPr/>
            </a:pPr>
            <a:r>
              <a:rPr lang="ja-JP" altLang="en-US" sz="2800" dirty="0" smtClean="0"/>
              <a:t>内部組織と市場の間のバラエティ</a:t>
            </a:r>
          </a:p>
          <a:p>
            <a:pPr lvl="1">
              <a:defRPr/>
            </a:pPr>
            <a:r>
              <a:rPr lang="ja-JP" altLang="en-US" sz="2400" dirty="0" smtClean="0"/>
              <a:t>長期雇用か短期雇用か</a:t>
            </a:r>
          </a:p>
          <a:p>
            <a:pPr lvl="1">
              <a:defRPr/>
            </a:pPr>
            <a:r>
              <a:rPr lang="ja-JP" altLang="en-US" sz="2400" dirty="0" smtClean="0"/>
              <a:t>垂直統合か継続取引かスポット取引か</a:t>
            </a:r>
            <a:endParaRPr lang="en-US" altLang="ja-JP" sz="2400" dirty="0" smtClean="0"/>
          </a:p>
          <a:p>
            <a:pPr lvl="1">
              <a:defRPr/>
            </a:pPr>
            <a:r>
              <a:rPr lang="ja-JP" altLang="en-US" sz="2400" dirty="0"/>
              <a:t>＿＿＿＿＿＿＿＿＿＿＿＿＿＿＿＿</a:t>
            </a:r>
            <a:endParaRPr lang="ja-JP" altLang="en-US" sz="2400" dirty="0" smtClean="0"/>
          </a:p>
          <a:p>
            <a:pPr>
              <a:defRPr/>
            </a:pPr>
            <a:r>
              <a:rPr lang="ja-JP" altLang="en-US" sz="2800" dirty="0" smtClean="0"/>
              <a:t>スポット以外の独特な取引が，コーディネーションと動機づけに及ぼす影響</a:t>
            </a:r>
          </a:p>
          <a:p>
            <a:pPr lvl="1">
              <a:defRPr/>
            </a:pPr>
            <a:r>
              <a:rPr lang="ja-JP" altLang="en-US" sz="2400" dirty="0" smtClean="0"/>
              <a:t>年功的賃金、能力主義、成果主義</a:t>
            </a:r>
          </a:p>
          <a:p>
            <a:pPr lvl="1">
              <a:defRPr/>
            </a:pPr>
            <a:r>
              <a:rPr lang="ja-JP" altLang="en-US" sz="2400" dirty="0" smtClean="0"/>
              <a:t>事業部の管理、サプライヤー管理、入札</a:t>
            </a:r>
          </a:p>
          <a:p>
            <a:pPr lvl="1">
              <a:defRPr/>
            </a:pPr>
            <a:r>
              <a:rPr lang="ja-JP" altLang="en-US" sz="2400" dirty="0" smtClean="0"/>
              <a:t>経営者に対する銀行によるモニタリング、株主によるモニタリング</a:t>
            </a:r>
          </a:p>
          <a:p>
            <a:pPr lvl="1">
              <a:defRPr/>
            </a:pPr>
            <a:r>
              <a:rPr lang="ja-JP" altLang="en-US" sz="2400" dirty="0" smtClean="0"/>
              <a:t>株式売買による評価か、もの言う株主による経営改革か</a:t>
            </a:r>
          </a:p>
          <a:p>
            <a:pPr lvl="1">
              <a:defRPr/>
            </a:pPr>
            <a:endParaRPr lang="en-US" altLang="ja-JP" sz="2400" dirty="0" smtClean="0"/>
          </a:p>
        </p:txBody>
      </p:sp>
      <p:sp>
        <p:nvSpPr>
          <p:cNvPr id="245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48390E2-B47F-456B-AE66-6469C8D96D87}" type="slidenum">
              <a:rPr kumimoji="0" lang="en-US" altLang="ja-JP" sz="1200">
                <a:latin typeface="Arial Black" pitchFamily="34" charset="0"/>
              </a:rPr>
              <a:pPr eaLnBrk="1" hangingPunct="1"/>
              <a:t>11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ja-JP" smtClean="0"/>
              <a:t>2-2</a:t>
            </a:r>
            <a:r>
              <a:rPr lang="ja-JP" altLang="en-US" smtClean="0"/>
              <a:t>　企業の本質</a:t>
            </a:r>
          </a:p>
        </p:txBody>
      </p:sp>
      <p:sp>
        <p:nvSpPr>
          <p:cNvPr id="2560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67EDD5A-7734-48C8-979F-402991516A44}" type="slidenum">
              <a:rPr kumimoji="0" lang="en-US" altLang="ja-JP" sz="1200">
                <a:latin typeface="Arial Black" pitchFamily="34" charset="0"/>
              </a:rPr>
              <a:pPr eaLnBrk="1" hangingPunct="1"/>
              <a:t>12</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l"/>
            <a:r>
              <a:rPr lang="ja-JP" altLang="en-US" sz="4000" smtClean="0"/>
              <a:t>古典的な企業組織把握</a:t>
            </a:r>
            <a:r>
              <a:rPr lang="en-US" altLang="ja-JP" sz="4000" smtClean="0"/>
              <a:t/>
            </a:r>
            <a:br>
              <a:rPr lang="en-US" altLang="ja-JP" sz="4000" smtClean="0"/>
            </a:br>
            <a:r>
              <a:rPr lang="ja-JP" altLang="en-US" sz="4000" smtClean="0"/>
              <a:t>＝</a:t>
            </a:r>
          </a:p>
        </p:txBody>
      </p:sp>
      <p:sp>
        <p:nvSpPr>
          <p:cNvPr id="2662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2800" dirty="0" smtClean="0"/>
              <a:t>技術的に分離不可能な協業が、企業組織の基礎となる：それはそれでまちがいない。</a:t>
            </a:r>
          </a:p>
          <a:p>
            <a:pPr lvl="1"/>
            <a:r>
              <a:rPr lang="ja-JP" altLang="en-US" sz="2400" dirty="0" smtClean="0"/>
              <a:t>通常は暗黙のうちに仮定されている</a:t>
            </a:r>
          </a:p>
          <a:p>
            <a:pPr lvl="1"/>
            <a:r>
              <a:rPr lang="ja-JP" altLang="en-US" sz="2400" dirty="0" smtClean="0"/>
              <a:t>マルクス経済学では明示されている。協業が資本制生産の基礎であり、協業の発展による相対的剰余価値生産なしに資本主義は存続しないとされる</a:t>
            </a:r>
          </a:p>
          <a:p>
            <a:r>
              <a:rPr lang="ja-JP" altLang="en-US" sz="2800" dirty="0" smtClean="0"/>
              <a:t>しかし、それだけでは企業組織は説明できない</a:t>
            </a:r>
          </a:p>
          <a:p>
            <a:pPr lvl="1"/>
            <a:r>
              <a:rPr lang="ja-JP" altLang="en-US" sz="2400" dirty="0" smtClean="0"/>
              <a:t>同一の道具・機械をもちいた協業でも、さまざまな組織形態によって実行されうる</a:t>
            </a:r>
          </a:p>
          <a:p>
            <a:pPr lvl="1"/>
            <a:r>
              <a:rPr lang="ja-JP" altLang="en-US" sz="2400" dirty="0" smtClean="0"/>
              <a:t>分離不可能な範囲を超えて企業組織は巨大化する</a:t>
            </a:r>
          </a:p>
        </p:txBody>
      </p:sp>
      <p:sp>
        <p:nvSpPr>
          <p:cNvPr id="2662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38F9EF0-C6A7-4162-8853-744B08AD9508}" type="slidenum">
              <a:rPr kumimoji="0" lang="en-US" altLang="ja-JP" sz="1200">
                <a:latin typeface="Arial Black" pitchFamily="34" charset="0"/>
              </a:rPr>
              <a:pPr eaLnBrk="1" hangingPunct="1"/>
              <a:t>13</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a:xfrm>
            <a:off x="457200" y="404813"/>
            <a:ext cx="8229600" cy="1152525"/>
          </a:xfrm>
        </p:spPr>
        <p:txBody>
          <a:bodyPr anchor="ctr">
            <a:normAutofit fontScale="90000"/>
          </a:bodyPr>
          <a:lstStyle/>
          <a:p>
            <a:pPr>
              <a:defRPr/>
            </a:pPr>
            <a:r>
              <a:rPr lang="ja-JP" altLang="en-US" sz="4000" dirty="0" smtClean="0"/>
              <a:t>取引費用経済学（</a:t>
            </a:r>
            <a:r>
              <a:rPr lang="en-US" altLang="ja-JP" sz="4000" dirty="0" smtClean="0"/>
              <a:t>transaction cost economics: TCE)</a:t>
            </a:r>
            <a:r>
              <a:rPr lang="ja-JP" altLang="en-US" sz="4000" dirty="0" smtClean="0"/>
              <a:t>による企業把握</a:t>
            </a:r>
          </a:p>
        </p:txBody>
      </p:sp>
      <p:sp>
        <p:nvSpPr>
          <p:cNvPr id="17412" name="Rectangle 3"/>
          <p:cNvSpPr>
            <a:spLocks noGrp="1" noChangeArrowheads="1"/>
          </p:cNvSpPr>
          <p:nvPr>
            <p:ph idx="1"/>
          </p:nvPr>
        </p:nvSpPr>
        <p:spPr/>
        <p:txBody>
          <a:bodyPr>
            <a:normAutofit fontScale="92500"/>
          </a:bodyPr>
          <a:lstStyle/>
          <a:p>
            <a:pPr>
              <a:defRPr/>
            </a:pPr>
            <a:r>
              <a:rPr lang="ja-JP" altLang="en-US" sz="2800" dirty="0" smtClean="0"/>
              <a:t>生産を組織化する費用</a:t>
            </a:r>
          </a:p>
          <a:p>
            <a:pPr lvl="1">
              <a:defRPr/>
            </a:pPr>
            <a:r>
              <a:rPr lang="ja-JP" altLang="en-US" sz="2400" dirty="0" smtClean="0"/>
              <a:t>総費用＝生産費用＋</a:t>
            </a:r>
            <a:r>
              <a:rPr lang="ja-JP" altLang="en-US" sz="2400" u="sng" dirty="0" smtClean="0"/>
              <a:t>取引費用</a:t>
            </a:r>
          </a:p>
          <a:p>
            <a:pPr lvl="1">
              <a:defRPr/>
            </a:pPr>
            <a:r>
              <a:rPr lang="ja-JP" altLang="en-US" sz="2400" dirty="0" smtClean="0"/>
              <a:t>生産費用</a:t>
            </a:r>
          </a:p>
          <a:p>
            <a:pPr lvl="2">
              <a:defRPr/>
            </a:pPr>
            <a:r>
              <a:rPr lang="ja-JP" altLang="en-US" sz="2200" dirty="0" smtClean="0"/>
              <a:t>技術的に決定される</a:t>
            </a:r>
          </a:p>
          <a:p>
            <a:pPr lvl="1">
              <a:defRPr/>
            </a:pPr>
            <a:r>
              <a:rPr lang="ja-JP" altLang="en-US" sz="2400" dirty="0" smtClean="0"/>
              <a:t>取引費用</a:t>
            </a:r>
          </a:p>
          <a:p>
            <a:pPr lvl="2">
              <a:defRPr/>
            </a:pPr>
            <a:r>
              <a:rPr lang="ja-JP" altLang="en-US" sz="2200" dirty="0" smtClean="0"/>
              <a:t>生産活動に必要な取引をおこなうための費用</a:t>
            </a:r>
          </a:p>
          <a:p>
            <a:pPr lvl="2">
              <a:defRPr/>
            </a:pPr>
            <a:r>
              <a:rPr lang="ja-JP" altLang="en-US" sz="2200" dirty="0" smtClean="0"/>
              <a:t>市場が不完全であるために発生する（「市場の</a:t>
            </a:r>
            <a:r>
              <a:rPr lang="ja-JP" altLang="en-US" sz="2200" u="sng" dirty="0" smtClean="0"/>
              <a:t>　　　　　　</a:t>
            </a:r>
            <a:r>
              <a:rPr lang="ja-JP" altLang="en-US" sz="2200" dirty="0" smtClean="0"/>
              <a:t>」）</a:t>
            </a:r>
          </a:p>
          <a:p>
            <a:pPr>
              <a:defRPr/>
            </a:pPr>
            <a:r>
              <a:rPr lang="ja-JP" altLang="en-US" sz="2800" dirty="0" smtClean="0"/>
              <a:t>企業組織と市場の選択</a:t>
            </a:r>
          </a:p>
          <a:p>
            <a:pPr lvl="1">
              <a:defRPr/>
            </a:pPr>
            <a:r>
              <a:rPr lang="ja-JP" altLang="en-US" sz="2400" dirty="0" smtClean="0"/>
              <a:t>市場を利用する取引費用</a:t>
            </a:r>
          </a:p>
          <a:p>
            <a:pPr lvl="1">
              <a:buFontTx/>
              <a:buNone/>
              <a:defRPr/>
            </a:pPr>
            <a:r>
              <a:rPr lang="ja-JP" altLang="en-US" sz="2400" dirty="0" smtClean="0"/>
              <a:t>　　　　　　　　　　　　　　　　　　　　　　　</a:t>
            </a:r>
            <a:r>
              <a:rPr lang="ja-JP" altLang="en-US" sz="2400" u="sng" dirty="0" smtClean="0"/>
              <a:t>　　　　　</a:t>
            </a:r>
            <a:r>
              <a:rPr lang="ja-JP" altLang="en-US" sz="2400" dirty="0" smtClean="0"/>
              <a:t>ほうが選ばれる</a:t>
            </a:r>
          </a:p>
          <a:p>
            <a:pPr lvl="1">
              <a:defRPr/>
            </a:pPr>
            <a:r>
              <a:rPr lang="ja-JP" altLang="en-US" sz="2400" dirty="0" smtClean="0"/>
              <a:t>企業組織を利用する取引費用</a:t>
            </a:r>
          </a:p>
          <a:p>
            <a:pPr>
              <a:defRPr/>
            </a:pPr>
            <a:endParaRPr lang="en-US" altLang="ja-JP" sz="2800" dirty="0" smtClean="0"/>
          </a:p>
        </p:txBody>
      </p:sp>
      <p:sp>
        <p:nvSpPr>
          <p:cNvPr id="276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70F8E2E-6197-41A1-B9BD-D1BE1EE4BC67}" type="slidenum">
              <a:rPr kumimoji="0" lang="en-US" altLang="ja-JP" sz="1200">
                <a:latin typeface="Arial Black" pitchFamily="34" charset="0"/>
              </a:rPr>
              <a:pPr eaLnBrk="1" hangingPunct="1"/>
              <a:t>14</a:t>
            </a:fld>
            <a:endParaRPr kumimoji="0" lang="en-US" altLang="ja-JP" sz="1200">
              <a:latin typeface="Arial Black" pitchFamily="34" charset="0"/>
            </a:endParaRPr>
          </a:p>
        </p:txBody>
      </p:sp>
      <p:grpSp>
        <p:nvGrpSpPr>
          <p:cNvPr id="27653" name="Group 9"/>
          <p:cNvGrpSpPr>
            <a:grpSpLocks/>
          </p:cNvGrpSpPr>
          <p:nvPr/>
        </p:nvGrpSpPr>
        <p:grpSpPr bwMode="auto">
          <a:xfrm>
            <a:off x="5148263" y="5300663"/>
            <a:ext cx="431800" cy="719137"/>
            <a:chOff x="3334" y="3249"/>
            <a:chExt cx="272" cy="453"/>
          </a:xfrm>
        </p:grpSpPr>
        <p:sp>
          <p:nvSpPr>
            <p:cNvPr id="27656" name="Line 7"/>
            <p:cNvSpPr>
              <a:spLocks noChangeShapeType="1"/>
            </p:cNvSpPr>
            <p:nvPr/>
          </p:nvSpPr>
          <p:spPr bwMode="auto">
            <a:xfrm>
              <a:off x="3334" y="3249"/>
              <a:ext cx="272" cy="22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7657" name="Line 8"/>
            <p:cNvSpPr>
              <a:spLocks noChangeShapeType="1"/>
            </p:cNvSpPr>
            <p:nvPr/>
          </p:nvSpPr>
          <p:spPr bwMode="auto">
            <a:xfrm flipH="1">
              <a:off x="3334" y="3475"/>
              <a:ext cx="272" cy="2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様々な取引費用：取引の局面に応じて</a:t>
            </a:r>
          </a:p>
        </p:txBody>
      </p:sp>
      <p:sp>
        <p:nvSpPr>
          <p:cNvPr id="28675" name="Rectangle 3"/>
          <p:cNvSpPr>
            <a:spLocks noGrp="1" noChangeArrowheads="1"/>
          </p:cNvSpPr>
          <p:nvPr>
            <p:ph idx="1"/>
          </p:nvPr>
        </p:nvSpPr>
        <p:spPr bwMode="auto">
          <a:xfrm>
            <a:off x="457200" y="1600200"/>
            <a:ext cx="8229600" cy="506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dirty="0" smtClean="0"/>
              <a:t>探査と情報のコスト</a:t>
            </a:r>
          </a:p>
          <a:p>
            <a:pPr lvl="1">
              <a:lnSpc>
                <a:spcPct val="90000"/>
              </a:lnSpc>
            </a:pPr>
            <a:r>
              <a:rPr lang="ja-JP" altLang="en-US" dirty="0" smtClean="0"/>
              <a:t>適切な取引の相手を発見する</a:t>
            </a:r>
          </a:p>
          <a:p>
            <a:pPr>
              <a:lnSpc>
                <a:spcPct val="90000"/>
              </a:lnSpc>
            </a:pPr>
            <a:r>
              <a:rPr lang="ja-JP" altLang="en-US" dirty="0" smtClean="0"/>
              <a:t>交渉と意思決定のコスト</a:t>
            </a:r>
          </a:p>
          <a:p>
            <a:pPr lvl="1">
              <a:lnSpc>
                <a:spcPct val="90000"/>
              </a:lnSpc>
            </a:pPr>
            <a:r>
              <a:rPr lang="ja-JP" altLang="en-US" dirty="0" smtClean="0"/>
              <a:t>取引条件を交渉し、契約として締結する</a:t>
            </a:r>
          </a:p>
          <a:p>
            <a:pPr>
              <a:lnSpc>
                <a:spcPct val="90000"/>
              </a:lnSpc>
            </a:pPr>
            <a:r>
              <a:rPr lang="ja-JP" altLang="en-US" dirty="0" smtClean="0"/>
              <a:t>＿＿＿＿＿のコスト</a:t>
            </a:r>
          </a:p>
          <a:p>
            <a:pPr lvl="1">
              <a:lnSpc>
                <a:spcPct val="90000"/>
              </a:lnSpc>
            </a:pPr>
            <a:r>
              <a:rPr lang="ja-JP" altLang="en-US" dirty="0" smtClean="0"/>
              <a:t>＿＿＿＿＿＿＿＿＿＿＿＿＿＿＿＿＿＿＿＿＿＿＿＿＿＿＿＿＿＿＿＿＿＿＿＿＿＿</a:t>
            </a:r>
            <a:endParaRPr lang="en-US" altLang="ja-JP" dirty="0" smtClean="0"/>
          </a:p>
          <a:p>
            <a:pPr>
              <a:lnSpc>
                <a:spcPct val="90000"/>
              </a:lnSpc>
            </a:pPr>
            <a:r>
              <a:rPr lang="ja-JP" altLang="en-US" dirty="0" smtClean="0"/>
              <a:t>調整のコスト</a:t>
            </a:r>
          </a:p>
          <a:p>
            <a:pPr lvl="1">
              <a:lnSpc>
                <a:spcPct val="90000"/>
              </a:lnSpc>
            </a:pPr>
            <a:r>
              <a:rPr lang="ja-JP" altLang="en-US" dirty="0" smtClean="0"/>
              <a:t>取引条件を変更することに伴う費用</a:t>
            </a:r>
          </a:p>
          <a:p>
            <a:pPr lvl="1">
              <a:lnSpc>
                <a:spcPct val="90000"/>
              </a:lnSpc>
            </a:pPr>
            <a:r>
              <a:rPr lang="ja-JP" altLang="en-US" dirty="0" smtClean="0"/>
              <a:t>取引相手を変更することに伴う費用</a:t>
            </a:r>
          </a:p>
          <a:p>
            <a:pPr>
              <a:lnSpc>
                <a:spcPct val="90000"/>
              </a:lnSpc>
            </a:pPr>
            <a:endParaRPr lang="en-US" altLang="ja-JP" dirty="0" smtClean="0"/>
          </a:p>
        </p:txBody>
      </p:sp>
      <p:sp>
        <p:nvSpPr>
          <p:cNvPr id="286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2E1D42E-8D20-4242-BEDE-1EBD65C2E8AC}" type="slidenum">
              <a:rPr kumimoji="0" lang="en-US" altLang="ja-JP" sz="1200">
                <a:latin typeface="Arial Black" pitchFamily="34" charset="0"/>
              </a:rPr>
              <a:pPr eaLnBrk="1" hangingPunct="1"/>
              <a:t>15</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生産費用と取引費用の境界</a:t>
            </a:r>
          </a:p>
        </p:txBody>
      </p:sp>
      <p:sp>
        <p:nvSpPr>
          <p:cNvPr id="3" name="コンテンツ プレースホルダー 2"/>
          <p:cNvSpPr>
            <a:spLocks noGrp="1"/>
          </p:cNvSpPr>
          <p:nvPr>
            <p:ph idx="1"/>
          </p:nvPr>
        </p:nvSpPr>
        <p:spPr>
          <a:xfrm>
            <a:off x="457200" y="1196975"/>
            <a:ext cx="8229600" cy="5400675"/>
          </a:xfrm>
        </p:spPr>
        <p:txBody>
          <a:bodyPr>
            <a:normAutofit lnSpcReduction="10000"/>
          </a:bodyPr>
          <a:lstStyle/>
          <a:p>
            <a:pPr>
              <a:defRPr/>
            </a:pPr>
            <a:r>
              <a:rPr lang="ja-JP" altLang="en-US" dirty="0" smtClean="0"/>
              <a:t>メーカーならばイメージしやすいが，流通やサービスでは？</a:t>
            </a:r>
            <a:endParaRPr lang="en-US" altLang="ja-JP" dirty="0" smtClean="0"/>
          </a:p>
          <a:p>
            <a:pPr>
              <a:defRPr/>
            </a:pPr>
            <a:r>
              <a:rPr lang="ja-JP" altLang="en-US" dirty="0" smtClean="0"/>
              <a:t>「</a:t>
            </a:r>
            <a:r>
              <a:rPr lang="ja-JP" altLang="en-US" dirty="0"/>
              <a:t>生産費用」か，プラスアルファの「取引費用」かに</a:t>
            </a:r>
            <a:r>
              <a:rPr lang="ja-JP" altLang="en-US" dirty="0" smtClean="0"/>
              <a:t>分かれる基準</a:t>
            </a:r>
            <a:endParaRPr lang="en-US" altLang="ja-JP" dirty="0" smtClean="0"/>
          </a:p>
          <a:p>
            <a:pPr lvl="1">
              <a:defRPr/>
            </a:pPr>
            <a:r>
              <a:rPr lang="ja-JP" altLang="en-US" dirty="0" smtClean="0"/>
              <a:t>１）「本来の，本質的な，直接的なプロセス」の費用</a:t>
            </a:r>
            <a:endParaRPr lang="en-US" altLang="ja-JP" dirty="0" smtClean="0"/>
          </a:p>
          <a:p>
            <a:pPr lvl="1">
              <a:defRPr/>
            </a:pPr>
            <a:r>
              <a:rPr lang="ja-JP" altLang="en-US" dirty="0" smtClean="0"/>
              <a:t>２）「付随的で，非本質的な，間接的なプロセス」の費用</a:t>
            </a:r>
            <a:endParaRPr lang="en-US" altLang="ja-JP" dirty="0" smtClean="0"/>
          </a:p>
          <a:p>
            <a:pPr>
              <a:defRPr/>
            </a:pPr>
            <a:r>
              <a:rPr lang="ja-JP" altLang="en-US" dirty="0" smtClean="0"/>
              <a:t>しかし，抽象概念なので，実際の会計上の費用に即して境界が自動的にはっきりと定まる</a:t>
            </a:r>
            <a:r>
              <a:rPr lang="ja-JP" altLang="en-US" dirty="0"/>
              <a:t>わけでは</a:t>
            </a:r>
            <a:r>
              <a:rPr lang="ja-JP" altLang="en-US" dirty="0" smtClean="0"/>
              <a:t>ない</a:t>
            </a:r>
            <a:endParaRPr lang="ja-JP" alt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企業が取引のために行う組織化</a:t>
            </a:r>
          </a:p>
        </p:txBody>
      </p:sp>
      <p:sp>
        <p:nvSpPr>
          <p:cNvPr id="19460" name="Rectangle 3"/>
          <p:cNvSpPr>
            <a:spLocks noGrp="1" noChangeArrowheads="1"/>
          </p:cNvSpPr>
          <p:nvPr>
            <p:ph idx="1"/>
          </p:nvPr>
        </p:nvSpPr>
        <p:spPr>
          <a:xfrm>
            <a:off x="457200" y="1600200"/>
            <a:ext cx="8229600" cy="5068888"/>
          </a:xfrm>
        </p:spPr>
        <p:txBody>
          <a:bodyPr>
            <a:normAutofit fontScale="85000" lnSpcReduction="20000"/>
          </a:bodyPr>
          <a:lstStyle/>
          <a:p>
            <a:pPr>
              <a:lnSpc>
                <a:spcPct val="90000"/>
              </a:lnSpc>
              <a:defRPr/>
            </a:pPr>
            <a:r>
              <a:rPr lang="ja-JP" altLang="en-US" dirty="0" smtClean="0"/>
              <a:t>市場の組織化</a:t>
            </a:r>
          </a:p>
          <a:p>
            <a:pPr lvl="1">
              <a:lnSpc>
                <a:spcPct val="90000"/>
              </a:lnSpc>
              <a:defRPr/>
            </a:pPr>
            <a:r>
              <a:rPr lang="ja-JP" altLang="en-US" dirty="0" smtClean="0"/>
              <a:t>市場も、自然に成り立っていないところでは組織されねばならない</a:t>
            </a:r>
          </a:p>
          <a:p>
            <a:pPr>
              <a:lnSpc>
                <a:spcPct val="90000"/>
              </a:lnSpc>
              <a:defRPr/>
            </a:pPr>
            <a:r>
              <a:rPr lang="ja-JP" altLang="en-US" dirty="0" smtClean="0"/>
              <a:t>権限の組織化</a:t>
            </a:r>
          </a:p>
          <a:p>
            <a:pPr lvl="1">
              <a:lnSpc>
                <a:spcPct val="90000"/>
              </a:lnSpc>
              <a:defRPr/>
            </a:pPr>
            <a:r>
              <a:rPr lang="ja-JP" altLang="en-US" dirty="0" smtClean="0"/>
              <a:t>計画</a:t>
            </a:r>
          </a:p>
          <a:p>
            <a:pPr lvl="1">
              <a:lnSpc>
                <a:spcPct val="90000"/>
              </a:lnSpc>
              <a:defRPr/>
            </a:pPr>
            <a:r>
              <a:rPr lang="ja-JP" altLang="en-US" dirty="0" smtClean="0"/>
              <a:t>指示･命令と監視</a:t>
            </a:r>
          </a:p>
          <a:p>
            <a:pPr lvl="1">
              <a:lnSpc>
                <a:spcPct val="90000"/>
              </a:lnSpc>
              <a:defRPr/>
            </a:pPr>
            <a:r>
              <a:rPr lang="ja-JP" altLang="en-US" dirty="0" smtClean="0"/>
              <a:t>報告</a:t>
            </a:r>
          </a:p>
          <a:p>
            <a:pPr>
              <a:lnSpc>
                <a:spcPct val="90000"/>
              </a:lnSpc>
              <a:defRPr/>
            </a:pPr>
            <a:r>
              <a:rPr lang="ja-JP" altLang="en-US" dirty="0" smtClean="0"/>
              <a:t>ルールの組織化</a:t>
            </a:r>
          </a:p>
          <a:p>
            <a:pPr lvl="1">
              <a:lnSpc>
                <a:spcPct val="90000"/>
              </a:lnSpc>
              <a:defRPr/>
            </a:pPr>
            <a:r>
              <a:rPr lang="ja-JP" altLang="en-US" dirty="0" smtClean="0"/>
              <a:t>明示的なルール</a:t>
            </a:r>
          </a:p>
          <a:p>
            <a:pPr>
              <a:lnSpc>
                <a:spcPct val="90000"/>
              </a:lnSpc>
              <a:defRPr/>
            </a:pPr>
            <a:r>
              <a:rPr lang="ja-JP" altLang="en-US" dirty="0" smtClean="0"/>
              <a:t>慣行の組織化</a:t>
            </a:r>
          </a:p>
          <a:p>
            <a:pPr lvl="1">
              <a:lnSpc>
                <a:spcPct val="90000"/>
              </a:lnSpc>
              <a:defRPr/>
            </a:pPr>
            <a:r>
              <a:rPr lang="ja-JP" altLang="en-US" dirty="0" smtClean="0"/>
              <a:t>組織ルーティン</a:t>
            </a:r>
          </a:p>
          <a:p>
            <a:pPr>
              <a:lnSpc>
                <a:spcPct val="90000"/>
              </a:lnSpc>
              <a:defRPr/>
            </a:pPr>
            <a:r>
              <a:rPr lang="ja-JP" altLang="en-US" dirty="0" smtClean="0"/>
              <a:t>協力の組織化</a:t>
            </a:r>
            <a:endParaRPr lang="en-US" altLang="ja-JP" dirty="0" smtClean="0"/>
          </a:p>
          <a:p>
            <a:pPr>
              <a:lnSpc>
                <a:spcPct val="90000"/>
              </a:lnSpc>
              <a:defRPr/>
            </a:pPr>
            <a:endParaRPr lang="en-US" altLang="ja-JP" dirty="0"/>
          </a:p>
          <a:p>
            <a:pPr>
              <a:lnSpc>
                <a:spcPct val="90000"/>
              </a:lnSpc>
              <a:defRPr/>
            </a:pPr>
            <a:r>
              <a:rPr lang="ja-JP" altLang="en-US" dirty="0" smtClean="0"/>
              <a:t>広義</a:t>
            </a:r>
            <a:r>
              <a:rPr lang="ja-JP" altLang="en-US" dirty="0"/>
              <a:t>には、市場を使うことも組織化の一種である。</a:t>
            </a:r>
          </a:p>
          <a:p>
            <a:pPr>
              <a:lnSpc>
                <a:spcPct val="90000"/>
              </a:lnSpc>
              <a:defRPr/>
            </a:pPr>
            <a:endParaRPr lang="ja-JP" altLang="en-US" dirty="0" smtClean="0"/>
          </a:p>
        </p:txBody>
      </p:sp>
      <p:sp>
        <p:nvSpPr>
          <p:cNvPr id="3072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3281C2C-96E6-4DA1-A5AA-0C44550C89A7}" type="slidenum">
              <a:rPr kumimoji="0" lang="en-US" altLang="ja-JP" sz="1200">
                <a:latin typeface="Arial Black" pitchFamily="34" charset="0"/>
              </a:rPr>
              <a:pPr eaLnBrk="1" hangingPunct="1"/>
              <a:t>17</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企業の境界</a:t>
            </a:r>
          </a:p>
        </p:txBody>
      </p:sp>
      <p:sp>
        <p:nvSpPr>
          <p:cNvPr id="20484" name="Rectangle 3"/>
          <p:cNvSpPr>
            <a:spLocks noGrp="1" noChangeArrowheads="1"/>
          </p:cNvSpPr>
          <p:nvPr>
            <p:ph idx="1"/>
          </p:nvPr>
        </p:nvSpPr>
        <p:spPr>
          <a:xfrm>
            <a:off x="457200" y="1600200"/>
            <a:ext cx="8229600" cy="4924425"/>
          </a:xfrm>
        </p:spPr>
        <p:txBody>
          <a:bodyPr>
            <a:normAutofit fontScale="92500"/>
          </a:bodyPr>
          <a:lstStyle/>
          <a:p>
            <a:pPr>
              <a:defRPr/>
            </a:pPr>
            <a:r>
              <a:rPr lang="ja-JP" altLang="en-US" sz="2800" dirty="0" smtClean="0"/>
              <a:t>静態的には、取引費用の大小で企業の拡大限度が決まる</a:t>
            </a:r>
            <a:r>
              <a:rPr lang="en-US" altLang="ja-JP" sz="2800" dirty="0" smtClean="0"/>
              <a:t>(</a:t>
            </a:r>
            <a:r>
              <a:rPr lang="ja-JP" altLang="en-US" sz="2800" dirty="0" smtClean="0"/>
              <a:t>以下は狭義二分法による</a:t>
            </a:r>
            <a:r>
              <a:rPr lang="en-US" altLang="ja-JP" sz="2800" dirty="0" smtClean="0"/>
              <a:t>)</a:t>
            </a:r>
          </a:p>
          <a:p>
            <a:pPr lvl="1">
              <a:defRPr/>
            </a:pPr>
            <a:r>
              <a:rPr lang="ja-JP" altLang="en-US" sz="2400" dirty="0" smtClean="0"/>
              <a:t>組織を利用するコスト</a:t>
            </a:r>
            <a:r>
              <a:rPr lang="ja-JP" altLang="en-US" sz="2400" u="sng" dirty="0" smtClean="0"/>
              <a:t>　　　</a:t>
            </a:r>
            <a:r>
              <a:rPr lang="ja-JP" altLang="en-US" sz="2400" dirty="0" smtClean="0"/>
              <a:t>市場利用のコスト　→企業拡大</a:t>
            </a:r>
          </a:p>
          <a:p>
            <a:pPr lvl="1">
              <a:defRPr/>
            </a:pPr>
            <a:r>
              <a:rPr lang="ja-JP" altLang="en-US" sz="2400" dirty="0" smtClean="0"/>
              <a:t>組織を利用するコスト</a:t>
            </a:r>
            <a:r>
              <a:rPr lang="ja-JP" altLang="en-US" sz="2400" u="sng" dirty="0" smtClean="0"/>
              <a:t>　　　</a:t>
            </a:r>
            <a:r>
              <a:rPr lang="ja-JP" altLang="en-US" sz="2400" dirty="0" smtClean="0"/>
              <a:t>市場利用のコスト　→市場利用拡大</a:t>
            </a:r>
          </a:p>
          <a:p>
            <a:pPr>
              <a:defRPr/>
            </a:pPr>
            <a:r>
              <a:rPr lang="ja-JP" altLang="en-US" sz="2800" dirty="0" smtClean="0"/>
              <a:t>動態的には、生産費用の変化と取引費用の変化とが相互作用する</a:t>
            </a:r>
          </a:p>
          <a:p>
            <a:pPr lvl="1">
              <a:defRPr/>
            </a:pPr>
            <a:r>
              <a:rPr lang="ja-JP" altLang="en-US" sz="2400" dirty="0" smtClean="0"/>
              <a:t>技術進歩（生産費用変化）→組織化コストと市場利用コストのバランスも変化→企業と市場の境界変化</a:t>
            </a:r>
          </a:p>
          <a:p>
            <a:pPr lvl="1">
              <a:defRPr/>
            </a:pPr>
            <a:r>
              <a:rPr lang="ja-JP" altLang="en-US" sz="2400" dirty="0" smtClean="0"/>
              <a:t>取引費用の変化→市場と組織の境界変化→動機づけの変化→技術進歩により生産費用自体が変化</a:t>
            </a:r>
            <a:endParaRPr lang="en-US" altLang="ja-JP" sz="2400" dirty="0" smtClean="0"/>
          </a:p>
          <a:p>
            <a:pPr lvl="1">
              <a:defRPr/>
            </a:pPr>
            <a:r>
              <a:rPr lang="ja-JP" altLang="en-US" sz="2400" dirty="0" smtClean="0"/>
              <a:t>市場と組織の境界変化→技術進歩→市場と組織の境界変化→技術進歩→</a:t>
            </a:r>
            <a:r>
              <a:rPr lang="en-US" altLang="ja-JP" sz="2400" dirty="0" smtClean="0"/>
              <a:t>…………</a:t>
            </a:r>
            <a:endParaRPr lang="ja-JP" altLang="en-US" sz="2400" dirty="0" smtClean="0"/>
          </a:p>
        </p:txBody>
      </p:sp>
      <p:sp>
        <p:nvSpPr>
          <p:cNvPr id="317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D701682-9774-4FAD-AE19-1A8A373D018A}" type="slidenum">
              <a:rPr kumimoji="0" lang="en-US" altLang="ja-JP" sz="1200">
                <a:latin typeface="Arial Black" pitchFamily="34" charset="0"/>
              </a:rPr>
              <a:pPr eaLnBrk="1" hangingPunct="1"/>
              <a:t>18</a:t>
            </a:fld>
            <a:endParaRPr kumimoji="0" lang="en-US" altLang="ja-JP" sz="1200">
              <a:latin typeface="Arial Black" pitchFamily="34" charset="0"/>
            </a:endParaRPr>
          </a:p>
        </p:txBody>
      </p:sp>
      <p:sp>
        <p:nvSpPr>
          <p:cNvPr id="19464" name="Text Box 8"/>
          <p:cNvSpPr txBox="1">
            <a:spLocks noChangeArrowheads="1"/>
          </p:cNvSpPr>
          <p:nvPr/>
        </p:nvSpPr>
        <p:spPr bwMode="auto">
          <a:xfrm>
            <a:off x="3851275" y="2395538"/>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solidFill>
                  <a:srgbClr val="FF0000"/>
                </a:solidFill>
              </a:rPr>
              <a:t>＜</a:t>
            </a:r>
          </a:p>
        </p:txBody>
      </p:sp>
      <p:sp>
        <p:nvSpPr>
          <p:cNvPr id="19466" name="Text Box 10"/>
          <p:cNvSpPr txBox="1">
            <a:spLocks noChangeArrowheads="1"/>
          </p:cNvSpPr>
          <p:nvPr/>
        </p:nvSpPr>
        <p:spPr bwMode="auto">
          <a:xfrm>
            <a:off x="3851275" y="2852738"/>
            <a:ext cx="504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solidFill>
                  <a:srgbClr val="FF00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Effect transition="in" filter="strips(downRight)">
                                      <p:cBhvr>
                                        <p:cTn id="7" dur="500"/>
                                        <p:tgtEl>
                                          <p:spTgt spid="1946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66"/>
                                        </p:tgtEl>
                                        <p:attrNameLst>
                                          <p:attrName>style.visibility</p:attrName>
                                        </p:attrNameLst>
                                      </p:cBhvr>
                                      <p:to>
                                        <p:strVal val="visible"/>
                                      </p:to>
                                    </p:set>
                                    <p:animEffect transition="in" filter="strips(downRight)">
                                      <p:cBhvr>
                                        <p:cTn id="12" dur="500"/>
                                        <p:tgtEl>
                                          <p:spTgt spid="19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p:bldP spid="194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市場経済のイメージ</a:t>
            </a:r>
          </a:p>
        </p:txBody>
      </p:sp>
      <p:sp>
        <p:nvSpPr>
          <p:cNvPr id="32771"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C902A34-3A83-494C-B67D-2B14E91A8C6A}" type="slidenum">
              <a:rPr kumimoji="0" lang="en-US" altLang="ja-JP" sz="1200">
                <a:latin typeface="Arial Black" pitchFamily="34" charset="0"/>
              </a:rPr>
              <a:pPr eaLnBrk="1" hangingPunct="1"/>
              <a:t>19</a:t>
            </a:fld>
            <a:endParaRPr kumimoji="0" lang="en-US" altLang="ja-JP" sz="1200">
              <a:latin typeface="Arial Black" pitchFamily="34" charset="0"/>
            </a:endParaRPr>
          </a:p>
        </p:txBody>
      </p:sp>
      <p:sp>
        <p:nvSpPr>
          <p:cNvPr id="32772" name="AutoShape 4"/>
          <p:cNvSpPr>
            <a:spLocks noChangeArrowheads="1"/>
          </p:cNvSpPr>
          <p:nvPr/>
        </p:nvSpPr>
        <p:spPr bwMode="auto">
          <a:xfrm>
            <a:off x="6011863" y="2565400"/>
            <a:ext cx="647700" cy="1079500"/>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3" name="AutoShape 5"/>
          <p:cNvSpPr>
            <a:spLocks noChangeArrowheads="1"/>
          </p:cNvSpPr>
          <p:nvPr/>
        </p:nvSpPr>
        <p:spPr bwMode="auto">
          <a:xfrm>
            <a:off x="5076825" y="4292600"/>
            <a:ext cx="1008063" cy="1008063"/>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4" name="AutoShape 6"/>
          <p:cNvSpPr>
            <a:spLocks noChangeArrowheads="1"/>
          </p:cNvSpPr>
          <p:nvPr/>
        </p:nvSpPr>
        <p:spPr bwMode="auto">
          <a:xfrm>
            <a:off x="6659563" y="4652963"/>
            <a:ext cx="1657350" cy="1296987"/>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5" name="AutoShape 7"/>
          <p:cNvSpPr>
            <a:spLocks noChangeArrowheads="1"/>
          </p:cNvSpPr>
          <p:nvPr/>
        </p:nvSpPr>
        <p:spPr bwMode="auto">
          <a:xfrm>
            <a:off x="5364163" y="292417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6" name="AutoShape 8"/>
          <p:cNvSpPr>
            <a:spLocks noChangeArrowheads="1"/>
          </p:cNvSpPr>
          <p:nvPr/>
        </p:nvSpPr>
        <p:spPr bwMode="auto">
          <a:xfrm>
            <a:off x="5076825" y="31416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7" name="AutoShape 9"/>
          <p:cNvSpPr>
            <a:spLocks noChangeArrowheads="1"/>
          </p:cNvSpPr>
          <p:nvPr/>
        </p:nvSpPr>
        <p:spPr bwMode="auto">
          <a:xfrm>
            <a:off x="4859338" y="35734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8" name="AutoShape 10"/>
          <p:cNvSpPr>
            <a:spLocks noChangeArrowheads="1"/>
          </p:cNvSpPr>
          <p:nvPr/>
        </p:nvSpPr>
        <p:spPr bwMode="auto">
          <a:xfrm>
            <a:off x="6156325" y="42211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79" name="AutoShape 11"/>
          <p:cNvSpPr>
            <a:spLocks noChangeArrowheads="1"/>
          </p:cNvSpPr>
          <p:nvPr/>
        </p:nvSpPr>
        <p:spPr bwMode="auto">
          <a:xfrm>
            <a:off x="6156325" y="46529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0" name="AutoShape 12"/>
          <p:cNvSpPr>
            <a:spLocks noChangeArrowheads="1"/>
          </p:cNvSpPr>
          <p:nvPr/>
        </p:nvSpPr>
        <p:spPr bwMode="auto">
          <a:xfrm>
            <a:off x="6443663" y="4941888"/>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1" name="AutoShape 13"/>
          <p:cNvSpPr>
            <a:spLocks noChangeArrowheads="1"/>
          </p:cNvSpPr>
          <p:nvPr/>
        </p:nvSpPr>
        <p:spPr bwMode="auto">
          <a:xfrm>
            <a:off x="8027988" y="393382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2" name="AutoShape 14"/>
          <p:cNvSpPr>
            <a:spLocks noChangeArrowheads="1"/>
          </p:cNvSpPr>
          <p:nvPr/>
        </p:nvSpPr>
        <p:spPr bwMode="auto">
          <a:xfrm>
            <a:off x="7885113" y="3284538"/>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3" name="AutoShape 15"/>
          <p:cNvSpPr>
            <a:spLocks noChangeArrowheads="1"/>
          </p:cNvSpPr>
          <p:nvPr/>
        </p:nvSpPr>
        <p:spPr bwMode="auto">
          <a:xfrm>
            <a:off x="7524750" y="29972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4" name="AutoShape 16"/>
          <p:cNvSpPr>
            <a:spLocks noChangeArrowheads="1"/>
          </p:cNvSpPr>
          <p:nvPr/>
        </p:nvSpPr>
        <p:spPr bwMode="auto">
          <a:xfrm>
            <a:off x="7092950" y="25654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5" name="AutoShape 17"/>
          <p:cNvSpPr>
            <a:spLocks noChangeArrowheads="1"/>
          </p:cNvSpPr>
          <p:nvPr/>
        </p:nvSpPr>
        <p:spPr bwMode="auto">
          <a:xfrm>
            <a:off x="8316913" y="3500438"/>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6" name="AutoShape 18"/>
          <p:cNvSpPr>
            <a:spLocks noChangeArrowheads="1"/>
          </p:cNvSpPr>
          <p:nvPr/>
        </p:nvSpPr>
        <p:spPr bwMode="auto">
          <a:xfrm>
            <a:off x="4787900" y="42211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7" name="AutoShape 19"/>
          <p:cNvSpPr>
            <a:spLocks noChangeArrowheads="1"/>
          </p:cNvSpPr>
          <p:nvPr/>
        </p:nvSpPr>
        <p:spPr bwMode="auto">
          <a:xfrm>
            <a:off x="7381875" y="421957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8" name="AutoShape 20"/>
          <p:cNvSpPr>
            <a:spLocks noChangeArrowheads="1"/>
          </p:cNvSpPr>
          <p:nvPr/>
        </p:nvSpPr>
        <p:spPr bwMode="auto">
          <a:xfrm>
            <a:off x="4572000" y="48688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89" name="AutoShape 21"/>
          <p:cNvSpPr>
            <a:spLocks noChangeArrowheads="1"/>
          </p:cNvSpPr>
          <p:nvPr/>
        </p:nvSpPr>
        <p:spPr bwMode="auto">
          <a:xfrm>
            <a:off x="8388350" y="53006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0" name="AutoShape 22"/>
          <p:cNvSpPr>
            <a:spLocks noChangeArrowheads="1"/>
          </p:cNvSpPr>
          <p:nvPr/>
        </p:nvSpPr>
        <p:spPr bwMode="auto">
          <a:xfrm>
            <a:off x="5219700" y="594995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1" name="AutoShape 23"/>
          <p:cNvSpPr>
            <a:spLocks noChangeArrowheads="1"/>
          </p:cNvSpPr>
          <p:nvPr/>
        </p:nvSpPr>
        <p:spPr bwMode="auto">
          <a:xfrm>
            <a:off x="6373813" y="55165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2" name="AutoShape 24"/>
          <p:cNvSpPr>
            <a:spLocks noChangeArrowheads="1"/>
          </p:cNvSpPr>
          <p:nvPr/>
        </p:nvSpPr>
        <p:spPr bwMode="auto">
          <a:xfrm>
            <a:off x="5940425" y="6021388"/>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3" name="AutoShape 25"/>
          <p:cNvSpPr>
            <a:spLocks noChangeArrowheads="1"/>
          </p:cNvSpPr>
          <p:nvPr/>
        </p:nvSpPr>
        <p:spPr bwMode="auto">
          <a:xfrm>
            <a:off x="1547813" y="46529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4" name="AutoShape 26"/>
          <p:cNvSpPr>
            <a:spLocks noChangeArrowheads="1"/>
          </p:cNvSpPr>
          <p:nvPr/>
        </p:nvSpPr>
        <p:spPr bwMode="auto">
          <a:xfrm>
            <a:off x="4787900" y="55165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5" name="AutoShape 27"/>
          <p:cNvSpPr>
            <a:spLocks noChangeArrowheads="1"/>
          </p:cNvSpPr>
          <p:nvPr/>
        </p:nvSpPr>
        <p:spPr bwMode="auto">
          <a:xfrm>
            <a:off x="755650" y="32131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6" name="AutoShape 28"/>
          <p:cNvSpPr>
            <a:spLocks noChangeArrowheads="1"/>
          </p:cNvSpPr>
          <p:nvPr/>
        </p:nvSpPr>
        <p:spPr bwMode="auto">
          <a:xfrm>
            <a:off x="5364163" y="37893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7" name="AutoShape 29"/>
          <p:cNvSpPr>
            <a:spLocks noChangeArrowheads="1"/>
          </p:cNvSpPr>
          <p:nvPr/>
        </p:nvSpPr>
        <p:spPr bwMode="auto">
          <a:xfrm>
            <a:off x="971550" y="36449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8" name="AutoShape 30"/>
          <p:cNvSpPr>
            <a:spLocks noChangeArrowheads="1"/>
          </p:cNvSpPr>
          <p:nvPr/>
        </p:nvSpPr>
        <p:spPr bwMode="auto">
          <a:xfrm>
            <a:off x="900113" y="40767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799" name="AutoShape 31"/>
          <p:cNvSpPr>
            <a:spLocks noChangeArrowheads="1"/>
          </p:cNvSpPr>
          <p:nvPr/>
        </p:nvSpPr>
        <p:spPr bwMode="auto">
          <a:xfrm>
            <a:off x="1763713" y="393382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0" name="AutoShape 32"/>
          <p:cNvSpPr>
            <a:spLocks noChangeArrowheads="1"/>
          </p:cNvSpPr>
          <p:nvPr/>
        </p:nvSpPr>
        <p:spPr bwMode="auto">
          <a:xfrm>
            <a:off x="1979613" y="32131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1" name="AutoShape 33"/>
          <p:cNvSpPr>
            <a:spLocks noChangeArrowheads="1"/>
          </p:cNvSpPr>
          <p:nvPr/>
        </p:nvSpPr>
        <p:spPr bwMode="auto">
          <a:xfrm>
            <a:off x="1258888" y="27813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2" name="AutoShape 34"/>
          <p:cNvSpPr>
            <a:spLocks noChangeArrowheads="1"/>
          </p:cNvSpPr>
          <p:nvPr/>
        </p:nvSpPr>
        <p:spPr bwMode="auto">
          <a:xfrm>
            <a:off x="2484438" y="40052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3" name="AutoShape 35"/>
          <p:cNvSpPr>
            <a:spLocks noChangeArrowheads="1"/>
          </p:cNvSpPr>
          <p:nvPr/>
        </p:nvSpPr>
        <p:spPr bwMode="auto">
          <a:xfrm>
            <a:off x="1763713" y="35734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4" name="AutoShape 36"/>
          <p:cNvSpPr>
            <a:spLocks noChangeArrowheads="1"/>
          </p:cNvSpPr>
          <p:nvPr/>
        </p:nvSpPr>
        <p:spPr bwMode="auto">
          <a:xfrm>
            <a:off x="468313" y="393382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5" name="AutoShape 37"/>
          <p:cNvSpPr>
            <a:spLocks noChangeArrowheads="1"/>
          </p:cNvSpPr>
          <p:nvPr/>
        </p:nvSpPr>
        <p:spPr bwMode="auto">
          <a:xfrm>
            <a:off x="1042988" y="4581525"/>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6" name="AutoShape 38"/>
          <p:cNvSpPr>
            <a:spLocks noChangeArrowheads="1"/>
          </p:cNvSpPr>
          <p:nvPr/>
        </p:nvSpPr>
        <p:spPr bwMode="auto">
          <a:xfrm>
            <a:off x="611188" y="443865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7" name="AutoShape 39"/>
          <p:cNvSpPr>
            <a:spLocks noChangeArrowheads="1"/>
          </p:cNvSpPr>
          <p:nvPr/>
        </p:nvSpPr>
        <p:spPr bwMode="auto">
          <a:xfrm>
            <a:off x="2411413" y="4508500"/>
            <a:ext cx="215900" cy="144463"/>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8" name="AutoShape 40"/>
          <p:cNvSpPr>
            <a:spLocks noChangeArrowheads="1"/>
          </p:cNvSpPr>
          <p:nvPr/>
        </p:nvSpPr>
        <p:spPr bwMode="auto">
          <a:xfrm>
            <a:off x="1906588" y="4437063"/>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09" name="AutoShape 41"/>
          <p:cNvSpPr>
            <a:spLocks noChangeArrowheads="1"/>
          </p:cNvSpPr>
          <p:nvPr/>
        </p:nvSpPr>
        <p:spPr bwMode="auto">
          <a:xfrm>
            <a:off x="1474788" y="4294188"/>
            <a:ext cx="215900" cy="144462"/>
          </a:xfrm>
          <a:prstGeom prst="octagon">
            <a:avLst>
              <a:gd name="adj" fmla="val 29287"/>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10" name="Oval 42"/>
          <p:cNvSpPr>
            <a:spLocks noChangeArrowheads="1"/>
          </p:cNvSpPr>
          <p:nvPr/>
        </p:nvSpPr>
        <p:spPr bwMode="auto">
          <a:xfrm>
            <a:off x="179388" y="2420938"/>
            <a:ext cx="3455987" cy="2879725"/>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11" name="AutoShape 43"/>
          <p:cNvSpPr>
            <a:spLocks noChangeArrowheads="1"/>
          </p:cNvSpPr>
          <p:nvPr/>
        </p:nvSpPr>
        <p:spPr bwMode="auto">
          <a:xfrm>
            <a:off x="6804025" y="2924175"/>
            <a:ext cx="647700" cy="1079500"/>
          </a:xfrm>
          <a:prstGeom prst="triangle">
            <a:avLst>
              <a:gd name="adj" fmla="val 50000"/>
            </a:avLst>
          </a:prstGeom>
          <a:solidFill>
            <a:schemeClr val="accent1"/>
          </a:solidFill>
          <a:ln w="9525">
            <a:solidFill>
              <a:schemeClr val="tx1"/>
            </a:solidFill>
            <a:miter lim="800000"/>
            <a:headEnd/>
            <a:tailEnd/>
          </a:ln>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12" name="Oval 44"/>
          <p:cNvSpPr>
            <a:spLocks noChangeArrowheads="1"/>
          </p:cNvSpPr>
          <p:nvPr/>
        </p:nvSpPr>
        <p:spPr bwMode="auto">
          <a:xfrm>
            <a:off x="4067175" y="2205038"/>
            <a:ext cx="5076825" cy="4392612"/>
          </a:xfrm>
          <a:prstGeom prst="ellipse">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2813" name="Text Box 45"/>
          <p:cNvSpPr txBox="1">
            <a:spLocks noChangeArrowheads="1"/>
          </p:cNvSpPr>
          <p:nvPr/>
        </p:nvSpPr>
        <p:spPr bwMode="auto">
          <a:xfrm>
            <a:off x="250825" y="2420938"/>
            <a:ext cx="1368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市場</a:t>
            </a:r>
          </a:p>
        </p:txBody>
      </p:sp>
      <p:sp>
        <p:nvSpPr>
          <p:cNvPr id="32814" name="Text Box 46"/>
          <p:cNvSpPr txBox="1">
            <a:spLocks noChangeArrowheads="1"/>
          </p:cNvSpPr>
          <p:nvPr/>
        </p:nvSpPr>
        <p:spPr bwMode="auto">
          <a:xfrm>
            <a:off x="2268538" y="3284538"/>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a:t>個人</a:t>
            </a:r>
          </a:p>
        </p:txBody>
      </p:sp>
      <p:sp>
        <p:nvSpPr>
          <p:cNvPr id="32815" name="Text Box 47"/>
          <p:cNvSpPr txBox="1">
            <a:spLocks noChangeArrowheads="1"/>
          </p:cNvSpPr>
          <p:nvPr/>
        </p:nvSpPr>
        <p:spPr bwMode="auto">
          <a:xfrm>
            <a:off x="4140200" y="2492375"/>
            <a:ext cx="1368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市場</a:t>
            </a:r>
          </a:p>
        </p:txBody>
      </p:sp>
      <p:sp>
        <p:nvSpPr>
          <p:cNvPr id="32816" name="Text Box 48"/>
          <p:cNvSpPr txBox="1">
            <a:spLocks noChangeArrowheads="1"/>
          </p:cNvSpPr>
          <p:nvPr/>
        </p:nvSpPr>
        <p:spPr bwMode="auto">
          <a:xfrm>
            <a:off x="5292725" y="2636838"/>
            <a:ext cx="1368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a:t>個人</a:t>
            </a:r>
          </a:p>
        </p:txBody>
      </p:sp>
      <p:sp>
        <p:nvSpPr>
          <p:cNvPr id="32817" name="Text Box 49"/>
          <p:cNvSpPr txBox="1">
            <a:spLocks noChangeArrowheads="1"/>
          </p:cNvSpPr>
          <p:nvPr/>
        </p:nvSpPr>
        <p:spPr bwMode="auto">
          <a:xfrm>
            <a:off x="7524750" y="4581525"/>
            <a:ext cx="13684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a:t>企業</a:t>
            </a:r>
          </a:p>
        </p:txBody>
      </p:sp>
      <p:sp>
        <p:nvSpPr>
          <p:cNvPr id="32818" name="Text Box 50"/>
          <p:cNvSpPr txBox="1">
            <a:spLocks noChangeArrowheads="1"/>
          </p:cNvSpPr>
          <p:nvPr/>
        </p:nvSpPr>
        <p:spPr bwMode="auto">
          <a:xfrm>
            <a:off x="6804025" y="5445125"/>
            <a:ext cx="136842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計画･権限</a:t>
            </a:r>
          </a:p>
        </p:txBody>
      </p:sp>
      <p:sp>
        <p:nvSpPr>
          <p:cNvPr id="26675" name="Text Box 51"/>
          <p:cNvSpPr txBox="1">
            <a:spLocks noChangeArrowheads="1"/>
          </p:cNvSpPr>
          <p:nvPr/>
        </p:nvSpPr>
        <p:spPr bwMode="auto">
          <a:xfrm>
            <a:off x="900113" y="3284538"/>
            <a:ext cx="1873250" cy="1098550"/>
          </a:xfrm>
          <a:prstGeom prst="rect">
            <a:avLst/>
          </a:prstGeom>
          <a:noFill/>
          <a:ln w="9525">
            <a:noFill/>
            <a:miter lim="800000"/>
            <a:headEnd/>
            <a:tailEnd/>
          </a:ln>
          <a:effectLst/>
        </p:spPr>
        <p:txBody>
          <a:bodyPr>
            <a:spAutoFit/>
          </a:bodyPr>
          <a:lstStyle/>
          <a:p>
            <a:pPr>
              <a:spcBef>
                <a:spcPct val="50000"/>
              </a:spcBef>
              <a:defRPr/>
            </a:pPr>
            <a:r>
              <a:rPr lang="ja-JP" altLang="en-US" sz="6600" b="1">
                <a:effectLst>
                  <a:outerShdw blurRad="38100" dist="38100" dir="2700000" algn="tl">
                    <a:srgbClr val="C0C0C0"/>
                  </a:outerShdw>
                </a:effectLst>
              </a:rPr>
              <a:t>？</a:t>
            </a:r>
          </a:p>
        </p:txBody>
      </p:sp>
      <p:sp>
        <p:nvSpPr>
          <p:cNvPr id="32820" name="Text Box 52"/>
          <p:cNvSpPr txBox="1">
            <a:spLocks noChangeArrowheads="1"/>
          </p:cNvSpPr>
          <p:nvPr/>
        </p:nvSpPr>
        <p:spPr bwMode="auto">
          <a:xfrm>
            <a:off x="684213" y="2060575"/>
            <a:ext cx="2233612"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a:t>政府</a:t>
            </a:r>
          </a:p>
        </p:txBody>
      </p:sp>
      <p:sp>
        <p:nvSpPr>
          <p:cNvPr id="32821" name="Text Box 53"/>
          <p:cNvSpPr txBox="1">
            <a:spLocks noChangeArrowheads="1"/>
          </p:cNvSpPr>
          <p:nvPr/>
        </p:nvSpPr>
        <p:spPr bwMode="auto">
          <a:xfrm>
            <a:off x="5435600" y="1844675"/>
            <a:ext cx="2233613" cy="3762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spcBef>
                <a:spcPct val="50000"/>
              </a:spcBef>
            </a:pPr>
            <a:r>
              <a:rPr lang="ja-JP" altLang="en-US"/>
              <a:t>政府</a:t>
            </a:r>
          </a:p>
        </p:txBody>
      </p:sp>
      <p:sp>
        <p:nvSpPr>
          <p:cNvPr id="32822" name="Line 54"/>
          <p:cNvSpPr>
            <a:spLocks noChangeShapeType="1"/>
          </p:cNvSpPr>
          <p:nvPr/>
        </p:nvSpPr>
        <p:spPr bwMode="auto">
          <a:xfrm flipV="1">
            <a:off x="5003800" y="4221163"/>
            <a:ext cx="1152525" cy="71437"/>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23" name="Line 55"/>
          <p:cNvSpPr>
            <a:spLocks noChangeShapeType="1"/>
          </p:cNvSpPr>
          <p:nvPr/>
        </p:nvSpPr>
        <p:spPr bwMode="auto">
          <a:xfrm flipH="1">
            <a:off x="4859338" y="3716338"/>
            <a:ext cx="73025" cy="504825"/>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24" name="Freeform 56"/>
          <p:cNvSpPr>
            <a:spLocks/>
          </p:cNvSpPr>
          <p:nvPr/>
        </p:nvSpPr>
        <p:spPr bwMode="auto">
          <a:xfrm>
            <a:off x="7453313" y="2830513"/>
            <a:ext cx="1030287" cy="2614612"/>
          </a:xfrm>
          <a:custGeom>
            <a:avLst/>
            <a:gdLst>
              <a:gd name="T0" fmla="*/ 2147483647 w 649"/>
              <a:gd name="T1" fmla="*/ 2147483647 h 1647"/>
              <a:gd name="T2" fmla="*/ 2147483647 w 649"/>
              <a:gd name="T3" fmla="*/ 2147483647 h 1647"/>
              <a:gd name="T4" fmla="*/ 2147483647 w 649"/>
              <a:gd name="T5" fmla="*/ 2147483647 h 1647"/>
              <a:gd name="T6" fmla="*/ 2147483647 w 649"/>
              <a:gd name="T7" fmla="*/ 2147483647 h 1647"/>
              <a:gd name="T8" fmla="*/ 2147483647 w 649"/>
              <a:gd name="T9" fmla="*/ 2147483647 h 1647"/>
              <a:gd name="T10" fmla="*/ 2147483647 w 649"/>
              <a:gd name="T11" fmla="*/ 2147483647 h 1647"/>
              <a:gd name="T12" fmla="*/ 2147483647 w 649"/>
              <a:gd name="T13" fmla="*/ 2147483647 h 1647"/>
              <a:gd name="T14" fmla="*/ 0 60000 65536"/>
              <a:gd name="T15" fmla="*/ 0 60000 65536"/>
              <a:gd name="T16" fmla="*/ 0 60000 65536"/>
              <a:gd name="T17" fmla="*/ 0 60000 65536"/>
              <a:gd name="T18" fmla="*/ 0 60000 65536"/>
              <a:gd name="T19" fmla="*/ 0 60000 65536"/>
              <a:gd name="T20" fmla="*/ 0 60000 65536"/>
              <a:gd name="T21" fmla="*/ 0 w 649"/>
              <a:gd name="T22" fmla="*/ 0 h 1647"/>
              <a:gd name="T23" fmla="*/ 649 w 649"/>
              <a:gd name="T24" fmla="*/ 1647 h 164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9" h="1647">
                <a:moveTo>
                  <a:pt x="90" y="196"/>
                </a:moveTo>
                <a:cubicBezTo>
                  <a:pt x="45" y="494"/>
                  <a:pt x="0" y="793"/>
                  <a:pt x="45" y="876"/>
                </a:cubicBezTo>
                <a:cubicBezTo>
                  <a:pt x="90" y="959"/>
                  <a:pt x="309" y="778"/>
                  <a:pt x="362" y="695"/>
                </a:cubicBezTo>
                <a:cubicBezTo>
                  <a:pt x="415" y="612"/>
                  <a:pt x="400" y="460"/>
                  <a:pt x="362" y="377"/>
                </a:cubicBezTo>
                <a:cubicBezTo>
                  <a:pt x="324" y="294"/>
                  <a:pt x="97" y="0"/>
                  <a:pt x="135" y="196"/>
                </a:cubicBezTo>
                <a:cubicBezTo>
                  <a:pt x="173" y="392"/>
                  <a:pt x="529" y="1465"/>
                  <a:pt x="589" y="1556"/>
                </a:cubicBezTo>
                <a:cubicBezTo>
                  <a:pt x="649" y="1647"/>
                  <a:pt x="573" y="1193"/>
                  <a:pt x="498" y="74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32825" name="Line 57"/>
          <p:cNvSpPr>
            <a:spLocks noChangeShapeType="1"/>
          </p:cNvSpPr>
          <p:nvPr/>
        </p:nvSpPr>
        <p:spPr bwMode="auto">
          <a:xfrm flipH="1">
            <a:off x="6084888" y="5661025"/>
            <a:ext cx="287337"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2826" name="Line 58"/>
          <p:cNvSpPr>
            <a:spLocks noChangeShapeType="1"/>
          </p:cNvSpPr>
          <p:nvPr/>
        </p:nvSpPr>
        <p:spPr bwMode="auto">
          <a:xfrm flipH="1" flipV="1">
            <a:off x="5940425" y="4941888"/>
            <a:ext cx="576263" cy="1428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27" name="Line 59"/>
          <p:cNvSpPr>
            <a:spLocks noChangeShapeType="1"/>
          </p:cNvSpPr>
          <p:nvPr/>
        </p:nvSpPr>
        <p:spPr bwMode="auto">
          <a:xfrm flipV="1">
            <a:off x="5940425" y="4724400"/>
            <a:ext cx="215900" cy="21748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28" name="Line 60"/>
          <p:cNvSpPr>
            <a:spLocks noChangeShapeType="1"/>
          </p:cNvSpPr>
          <p:nvPr/>
        </p:nvSpPr>
        <p:spPr bwMode="auto">
          <a:xfrm flipV="1">
            <a:off x="5940425" y="4365625"/>
            <a:ext cx="215900" cy="57626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29" name="Line 61"/>
          <p:cNvSpPr>
            <a:spLocks noChangeShapeType="1"/>
          </p:cNvSpPr>
          <p:nvPr/>
        </p:nvSpPr>
        <p:spPr bwMode="auto">
          <a:xfrm flipV="1">
            <a:off x="6372225" y="2636838"/>
            <a:ext cx="720725" cy="71437"/>
          </a:xfrm>
          <a:prstGeom prst="line">
            <a:avLst/>
          </a:prstGeom>
          <a:noFill/>
          <a:ln w="57150" cmpd="thickThin">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32830" name="Text Box 62"/>
          <p:cNvSpPr txBox="1">
            <a:spLocks noChangeArrowheads="1"/>
          </p:cNvSpPr>
          <p:nvPr/>
        </p:nvSpPr>
        <p:spPr bwMode="auto">
          <a:xfrm>
            <a:off x="4211638" y="3789363"/>
            <a:ext cx="15843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a:t>継続的取引</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本章の構成</a:t>
            </a:r>
          </a:p>
        </p:txBody>
      </p:sp>
      <p:sp>
        <p:nvSpPr>
          <p:cNvPr id="1536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ja-JP" smtClean="0"/>
              <a:t>2-1</a:t>
            </a:r>
            <a:r>
              <a:rPr lang="ja-JP" altLang="en-US" smtClean="0"/>
              <a:t>　組織としての企業</a:t>
            </a:r>
          </a:p>
          <a:p>
            <a:r>
              <a:rPr lang="en-US" altLang="ja-JP" smtClean="0"/>
              <a:t>2-2</a:t>
            </a:r>
            <a:r>
              <a:rPr lang="ja-JP" altLang="en-US" smtClean="0"/>
              <a:t>　企業の本質</a:t>
            </a:r>
          </a:p>
          <a:p>
            <a:r>
              <a:rPr lang="en-US" altLang="ja-JP" smtClean="0"/>
              <a:t>2-3</a:t>
            </a:r>
            <a:r>
              <a:rPr lang="ja-JP" altLang="en-US" smtClean="0"/>
              <a:t>　取引費用の経済学</a:t>
            </a:r>
          </a:p>
          <a:p>
            <a:r>
              <a:rPr lang="en-US" altLang="ja-JP" smtClean="0"/>
              <a:t>2-4</a:t>
            </a:r>
            <a:r>
              <a:rPr lang="ja-JP" altLang="en-US" smtClean="0"/>
              <a:t>　取引の組織化</a:t>
            </a:r>
          </a:p>
          <a:p>
            <a:r>
              <a:rPr lang="en-US" altLang="ja-JP" smtClean="0"/>
              <a:t>2-5</a:t>
            </a:r>
            <a:r>
              <a:rPr lang="ja-JP" altLang="en-US" smtClean="0"/>
              <a:t>　小括</a:t>
            </a:r>
          </a:p>
        </p:txBody>
      </p:sp>
      <p:sp>
        <p:nvSpPr>
          <p:cNvPr id="153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D813C8E-0326-460A-BD04-6EDB5FB7472A}" type="slidenum">
              <a:rPr kumimoji="0" lang="en-US" altLang="ja-JP"/>
              <a:pPr eaLnBrk="1" hangingPunct="1"/>
              <a:t>2</a:t>
            </a:fld>
            <a:endParaRPr kumimoji="0"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市場経済における組織の必要性</a:t>
            </a:r>
          </a:p>
        </p:txBody>
      </p:sp>
      <p:sp>
        <p:nvSpPr>
          <p:cNvPr id="3379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dirty="0" smtClean="0"/>
              <a:t>「市場の失敗」に対処する主体は＿＿＿だけではない</a:t>
            </a:r>
          </a:p>
          <a:p>
            <a:pPr lvl="1"/>
            <a:r>
              <a:rPr lang="ja-JP" altLang="en-US" dirty="0" smtClean="0"/>
              <a:t>企業組織</a:t>
            </a:r>
          </a:p>
          <a:p>
            <a:pPr lvl="1"/>
            <a:r>
              <a:rPr lang="ja-JP" altLang="en-US" dirty="0" smtClean="0"/>
              <a:t>その他の組織（労働組合、ＮＧＯ、社会団体）</a:t>
            </a:r>
          </a:p>
          <a:p>
            <a:r>
              <a:rPr lang="ja-JP" altLang="en-US" dirty="0" smtClean="0"/>
              <a:t>「市場の失敗」に対処する方法は＿＿＿＿＿だけではない</a:t>
            </a:r>
          </a:p>
          <a:p>
            <a:pPr lvl="1"/>
            <a:r>
              <a:rPr lang="ja-JP" altLang="en-US" dirty="0" smtClean="0"/>
              <a:t>企業やその他の組織の組織運営</a:t>
            </a:r>
          </a:p>
          <a:p>
            <a:pPr lvl="1"/>
            <a:r>
              <a:rPr lang="ja-JP" altLang="en-US" dirty="0" smtClean="0"/>
              <a:t>企業・その他の組織・個人・政府が取り結ぶ様々な取引形態</a:t>
            </a:r>
          </a:p>
        </p:txBody>
      </p:sp>
      <p:sp>
        <p:nvSpPr>
          <p:cNvPr id="337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E3C96CF-2BCB-46DF-B236-C818D67A910C}" type="slidenum">
              <a:rPr kumimoji="0" lang="en-US" altLang="ja-JP" sz="1200">
                <a:latin typeface="Arial Black" pitchFamily="34" charset="0"/>
              </a:rPr>
              <a:pPr eaLnBrk="1" hangingPunct="1"/>
              <a:t>20</a:t>
            </a:fld>
            <a:endParaRPr kumimoji="0" lang="en-US" altLang="ja-JP" sz="1200">
              <a:latin typeface="Arial Black" pitchFamily="34" charset="0"/>
            </a:endParaRPr>
          </a:p>
        </p:txBody>
      </p:sp>
      <p:sp>
        <p:nvSpPr>
          <p:cNvPr id="33798" name="Text Box 7"/>
          <p:cNvSpPr txBox="1">
            <a:spLocks noChangeArrowheads="1"/>
          </p:cNvSpPr>
          <p:nvPr/>
        </p:nvSpPr>
        <p:spPr bwMode="auto">
          <a:xfrm>
            <a:off x="6588125" y="3500438"/>
            <a:ext cx="12239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ja-JP" smtClean="0"/>
              <a:t>2-3</a:t>
            </a:r>
            <a:r>
              <a:rPr lang="ja-JP" altLang="en-US" smtClean="0"/>
              <a:t>　取引費用の経済学</a:t>
            </a:r>
          </a:p>
        </p:txBody>
      </p:sp>
      <p:sp>
        <p:nvSpPr>
          <p:cNvPr id="34819"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4D58F10-C197-44EB-AF3B-D14CF0944DCE}" type="slidenum">
              <a:rPr kumimoji="0" lang="en-US" altLang="ja-JP" sz="1200">
                <a:latin typeface="Arial Black" pitchFamily="34" charset="0"/>
              </a:rPr>
              <a:pPr eaLnBrk="1" hangingPunct="1"/>
              <a:t>21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ja-JP" smtClean="0"/>
              <a:t>TCE</a:t>
            </a:r>
            <a:r>
              <a:rPr lang="ja-JP" altLang="en-US" smtClean="0"/>
              <a:t>の成立</a:t>
            </a:r>
          </a:p>
        </p:txBody>
      </p:sp>
      <p:sp>
        <p:nvSpPr>
          <p:cNvPr id="35843"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smtClean="0"/>
              <a:t>コース「企業の本質」の再発見</a:t>
            </a:r>
          </a:p>
          <a:p>
            <a:pPr lvl="1">
              <a:lnSpc>
                <a:spcPct val="90000"/>
              </a:lnSpc>
            </a:pPr>
            <a:r>
              <a:rPr lang="en-US" altLang="ja-JP" smtClean="0"/>
              <a:t>1937</a:t>
            </a:r>
            <a:r>
              <a:rPr lang="ja-JP" altLang="en-US" smtClean="0"/>
              <a:t>年に発表されたが、長い間注目されなかった</a:t>
            </a:r>
          </a:p>
          <a:p>
            <a:pPr lvl="1">
              <a:lnSpc>
                <a:spcPct val="90000"/>
              </a:lnSpc>
            </a:pPr>
            <a:r>
              <a:rPr lang="en-US" altLang="ja-JP" smtClean="0"/>
              <a:t>1991</a:t>
            </a:r>
            <a:r>
              <a:rPr lang="ja-JP" altLang="en-US" smtClean="0"/>
              <a:t>年ノーベル経済学賞受賞</a:t>
            </a:r>
          </a:p>
          <a:p>
            <a:pPr>
              <a:lnSpc>
                <a:spcPct val="90000"/>
              </a:lnSpc>
            </a:pPr>
            <a:r>
              <a:rPr lang="ja-JP" altLang="en-US" smtClean="0"/>
              <a:t>ウィリアムソンによる</a:t>
            </a:r>
            <a:r>
              <a:rPr lang="en-US" altLang="ja-JP" smtClean="0"/>
              <a:t>TCE</a:t>
            </a:r>
            <a:r>
              <a:rPr lang="ja-JP" altLang="en-US" smtClean="0"/>
              <a:t>の成立</a:t>
            </a:r>
          </a:p>
          <a:p>
            <a:pPr lvl="1">
              <a:lnSpc>
                <a:spcPct val="90000"/>
              </a:lnSpc>
            </a:pPr>
            <a:r>
              <a:rPr lang="ja-JP" altLang="en-US" smtClean="0"/>
              <a:t>伝統的反トラスト政策批判との連動</a:t>
            </a:r>
          </a:p>
          <a:p>
            <a:pPr lvl="1">
              <a:lnSpc>
                <a:spcPct val="90000"/>
              </a:lnSpc>
            </a:pPr>
            <a:r>
              <a:rPr lang="ja-JP" altLang="en-US" smtClean="0"/>
              <a:t>内部労働市場研究との連動</a:t>
            </a:r>
            <a:endParaRPr lang="en-US" altLang="ja-JP" smtClean="0"/>
          </a:p>
          <a:p>
            <a:pPr lvl="1">
              <a:lnSpc>
                <a:spcPct val="90000"/>
              </a:lnSpc>
            </a:pPr>
            <a:r>
              <a:rPr lang="en-US" altLang="ja-JP" smtClean="0"/>
              <a:t>2009</a:t>
            </a:r>
            <a:r>
              <a:rPr lang="ja-JP" altLang="en-US" smtClean="0"/>
              <a:t>年ノーベル経済学賞受賞</a:t>
            </a:r>
          </a:p>
          <a:p>
            <a:pPr>
              <a:lnSpc>
                <a:spcPct val="90000"/>
              </a:lnSpc>
            </a:pPr>
            <a:r>
              <a:rPr lang="en-US" altLang="ja-JP" smtClean="0"/>
              <a:t>TCE</a:t>
            </a:r>
            <a:r>
              <a:rPr lang="ja-JP" altLang="en-US" smtClean="0"/>
              <a:t>（およびゲーム理論）と日本企業論との連動</a:t>
            </a:r>
          </a:p>
          <a:p>
            <a:pPr lvl="1">
              <a:lnSpc>
                <a:spcPct val="90000"/>
              </a:lnSpc>
            </a:pPr>
            <a:r>
              <a:rPr lang="ja-JP" altLang="en-US" smtClean="0"/>
              <a:t>青木昌彦、小池和男、浅沼萬里らの研究</a:t>
            </a:r>
          </a:p>
          <a:p>
            <a:pPr lvl="1">
              <a:lnSpc>
                <a:spcPct val="90000"/>
              </a:lnSpc>
            </a:pPr>
            <a:endParaRPr lang="en-US" altLang="ja-JP" smtClean="0"/>
          </a:p>
        </p:txBody>
      </p:sp>
      <p:sp>
        <p:nvSpPr>
          <p:cNvPr id="3584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B09E895-A7AD-4009-95C5-8EE4D492A444}" type="slidenum">
              <a:rPr kumimoji="0" lang="en-US" altLang="ja-JP" sz="1200">
                <a:latin typeface="Arial Black" pitchFamily="34" charset="0"/>
              </a:rPr>
              <a:pPr eaLnBrk="1" hangingPunct="1"/>
              <a:t>22</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取引費用を左右する要因</a:t>
            </a:r>
          </a:p>
        </p:txBody>
      </p:sp>
      <p:sp>
        <p:nvSpPr>
          <p:cNvPr id="25604" name="Rectangle 3"/>
          <p:cNvSpPr>
            <a:spLocks noGrp="1" noChangeArrowheads="1"/>
          </p:cNvSpPr>
          <p:nvPr>
            <p:ph idx="1"/>
          </p:nvPr>
        </p:nvSpPr>
        <p:spPr>
          <a:xfrm>
            <a:off x="457200" y="1600200"/>
            <a:ext cx="8229600" cy="4924425"/>
          </a:xfrm>
        </p:spPr>
        <p:txBody>
          <a:bodyPr>
            <a:normAutofit fontScale="92500"/>
          </a:bodyPr>
          <a:lstStyle/>
          <a:p>
            <a:pPr>
              <a:lnSpc>
                <a:spcPct val="90000"/>
              </a:lnSpc>
              <a:defRPr/>
            </a:pPr>
            <a:r>
              <a:rPr lang="ja-JP" altLang="en-US" sz="2800" dirty="0" smtClean="0"/>
              <a:t>環境的要因</a:t>
            </a:r>
          </a:p>
          <a:p>
            <a:pPr lvl="1">
              <a:lnSpc>
                <a:spcPct val="90000"/>
              </a:lnSpc>
              <a:defRPr/>
            </a:pPr>
            <a:r>
              <a:rPr lang="ja-JP" altLang="en-US" sz="2400" dirty="0" smtClean="0"/>
              <a:t>取引環境の不確実性</a:t>
            </a:r>
          </a:p>
          <a:p>
            <a:pPr lvl="1">
              <a:lnSpc>
                <a:spcPct val="90000"/>
              </a:lnSpc>
              <a:defRPr/>
            </a:pPr>
            <a:r>
              <a:rPr lang="ja-JP" altLang="en-US" sz="2400" dirty="0" smtClean="0"/>
              <a:t>取引の複雑性</a:t>
            </a:r>
          </a:p>
          <a:p>
            <a:pPr lvl="1">
              <a:lnSpc>
                <a:spcPct val="90000"/>
              </a:lnSpc>
              <a:defRPr/>
            </a:pPr>
            <a:r>
              <a:rPr lang="ja-JP" altLang="en-US" sz="2400" dirty="0" smtClean="0"/>
              <a:t>取引の少数性（</a:t>
            </a:r>
            <a:r>
              <a:rPr lang="ja-JP" altLang="en-US" sz="2400" u="sng" dirty="0" smtClean="0"/>
              <a:t>　　　　</a:t>
            </a:r>
            <a:r>
              <a:rPr lang="ja-JP" altLang="en-US" sz="2400" dirty="0" smtClean="0"/>
              <a:t>によって均衡させられることがない）</a:t>
            </a:r>
          </a:p>
          <a:p>
            <a:pPr>
              <a:lnSpc>
                <a:spcPct val="90000"/>
              </a:lnSpc>
              <a:defRPr/>
            </a:pPr>
            <a:r>
              <a:rPr lang="ja-JP" altLang="en-US" sz="2800" dirty="0" smtClean="0"/>
              <a:t>人間的要因</a:t>
            </a:r>
          </a:p>
          <a:p>
            <a:pPr lvl="1">
              <a:lnSpc>
                <a:spcPct val="90000"/>
              </a:lnSpc>
              <a:defRPr/>
            </a:pPr>
            <a:r>
              <a:rPr lang="ja-JP" altLang="en-US" sz="2400" dirty="0" smtClean="0"/>
              <a:t>限定合理性</a:t>
            </a:r>
            <a:r>
              <a:rPr lang="en-US" altLang="ja-JP" sz="2400" dirty="0" smtClean="0"/>
              <a:t>(bounded rationality)</a:t>
            </a:r>
          </a:p>
          <a:p>
            <a:pPr lvl="2">
              <a:lnSpc>
                <a:spcPct val="90000"/>
              </a:lnSpc>
              <a:defRPr/>
            </a:pPr>
            <a:r>
              <a:rPr lang="ja-JP" altLang="en-US" sz="2200" dirty="0" smtClean="0"/>
              <a:t>取引当事者の予見、認知、判断能力の限界</a:t>
            </a:r>
          </a:p>
          <a:p>
            <a:pPr lvl="1">
              <a:lnSpc>
                <a:spcPct val="90000"/>
              </a:lnSpc>
              <a:defRPr/>
            </a:pPr>
            <a:r>
              <a:rPr lang="ja-JP" altLang="en-US" sz="2400" dirty="0" smtClean="0"/>
              <a:t>機会主義</a:t>
            </a:r>
            <a:r>
              <a:rPr lang="en-US" altLang="ja-JP" sz="2400" dirty="0" smtClean="0"/>
              <a:t>(opportunism)</a:t>
            </a:r>
          </a:p>
          <a:p>
            <a:pPr lvl="2">
              <a:lnSpc>
                <a:spcPct val="90000"/>
              </a:lnSpc>
              <a:defRPr/>
            </a:pPr>
            <a:r>
              <a:rPr lang="ja-JP" altLang="en-US" sz="2200" u="sng" dirty="0" smtClean="0"/>
              <a:t>　　　　　　　　　　　　　　　　　　　　　　</a:t>
            </a:r>
            <a:r>
              <a:rPr lang="ja-JP" altLang="en-US" sz="2200" dirty="0" smtClean="0"/>
              <a:t>自己利益を上げようとする性向</a:t>
            </a:r>
          </a:p>
          <a:p>
            <a:pPr>
              <a:lnSpc>
                <a:spcPct val="90000"/>
              </a:lnSpc>
              <a:defRPr/>
            </a:pPr>
            <a:r>
              <a:rPr lang="ja-JP" altLang="en-US" sz="2800" dirty="0" smtClean="0"/>
              <a:t>情報の非対称性（派生的要因）</a:t>
            </a:r>
          </a:p>
          <a:p>
            <a:pPr>
              <a:lnSpc>
                <a:spcPct val="90000"/>
              </a:lnSpc>
              <a:defRPr/>
            </a:pPr>
            <a:r>
              <a:rPr lang="ja-JP" altLang="en-US" sz="2800" dirty="0" smtClean="0"/>
              <a:t>取引の雰囲気</a:t>
            </a:r>
          </a:p>
          <a:p>
            <a:pPr lvl="1">
              <a:lnSpc>
                <a:spcPct val="90000"/>
              </a:lnSpc>
              <a:defRPr/>
            </a:pPr>
            <a:r>
              <a:rPr lang="ja-JP" altLang="en-US" sz="2400" dirty="0" smtClean="0"/>
              <a:t>取引に対する価値観</a:t>
            </a:r>
          </a:p>
          <a:p>
            <a:pPr lvl="1">
              <a:lnSpc>
                <a:spcPct val="90000"/>
              </a:lnSpc>
              <a:defRPr/>
            </a:pPr>
            <a:endParaRPr lang="en-US" altLang="ja-JP" sz="2400" dirty="0" smtClean="0"/>
          </a:p>
        </p:txBody>
      </p:sp>
      <p:sp>
        <p:nvSpPr>
          <p:cNvPr id="3686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40C6A1B-F6FF-405E-93AC-5997B2438E03}" type="slidenum">
              <a:rPr kumimoji="0" lang="en-US" altLang="ja-JP" sz="1200">
                <a:latin typeface="Arial Black" pitchFamily="34" charset="0"/>
              </a:rPr>
              <a:pPr eaLnBrk="1" hangingPunct="1"/>
              <a:t>23</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457200" y="404813"/>
            <a:ext cx="8229600" cy="1079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ウィリアムソンによる取引費用を左右する諸要因の関係</a:t>
            </a:r>
          </a:p>
        </p:txBody>
      </p:sp>
      <p:sp>
        <p:nvSpPr>
          <p:cNvPr id="37891"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42FBA51-84E8-4BC1-A57F-4450364BFA47}" type="slidenum">
              <a:rPr kumimoji="0" lang="en-US" altLang="ja-JP" sz="1200">
                <a:latin typeface="Arial Black" pitchFamily="34" charset="0"/>
              </a:rPr>
              <a:pPr eaLnBrk="1" hangingPunct="1"/>
              <a:t>24</a:t>
            </a:fld>
            <a:endParaRPr kumimoji="0" lang="en-US" altLang="ja-JP" sz="1200">
              <a:latin typeface="Arial Black" pitchFamily="34" charset="0"/>
            </a:endParaRPr>
          </a:p>
        </p:txBody>
      </p:sp>
      <p:sp>
        <p:nvSpPr>
          <p:cNvPr id="37892" name="Line 4"/>
          <p:cNvSpPr>
            <a:spLocks noChangeShapeType="1"/>
          </p:cNvSpPr>
          <p:nvPr/>
        </p:nvSpPr>
        <p:spPr bwMode="auto">
          <a:xfrm>
            <a:off x="2555875" y="2997200"/>
            <a:ext cx="4175125"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893" name="Line 6"/>
          <p:cNvSpPr>
            <a:spLocks noChangeShapeType="1"/>
          </p:cNvSpPr>
          <p:nvPr/>
        </p:nvSpPr>
        <p:spPr bwMode="auto">
          <a:xfrm>
            <a:off x="2484438" y="5516563"/>
            <a:ext cx="4319587"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894" name="Text Box 7"/>
          <p:cNvSpPr txBox="1">
            <a:spLocks noChangeArrowheads="1"/>
          </p:cNvSpPr>
          <p:nvPr/>
        </p:nvSpPr>
        <p:spPr bwMode="auto">
          <a:xfrm>
            <a:off x="1258888" y="2852738"/>
            <a:ext cx="14398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限定された合理性</a:t>
            </a:r>
          </a:p>
        </p:txBody>
      </p:sp>
      <p:sp>
        <p:nvSpPr>
          <p:cNvPr id="37895" name="Text Box 8"/>
          <p:cNvSpPr txBox="1">
            <a:spLocks noChangeArrowheads="1"/>
          </p:cNvSpPr>
          <p:nvPr/>
        </p:nvSpPr>
        <p:spPr bwMode="auto">
          <a:xfrm>
            <a:off x="1042988" y="5300663"/>
            <a:ext cx="1439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機会主義</a:t>
            </a:r>
          </a:p>
        </p:txBody>
      </p:sp>
      <p:sp>
        <p:nvSpPr>
          <p:cNvPr id="37896" name="Text Box 9"/>
          <p:cNvSpPr txBox="1">
            <a:spLocks noChangeArrowheads="1"/>
          </p:cNvSpPr>
          <p:nvPr/>
        </p:nvSpPr>
        <p:spPr bwMode="auto">
          <a:xfrm>
            <a:off x="6877050" y="2924175"/>
            <a:ext cx="1439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不確実性・複雑性</a:t>
            </a:r>
          </a:p>
        </p:txBody>
      </p:sp>
      <p:sp>
        <p:nvSpPr>
          <p:cNvPr id="37897" name="Text Box 10"/>
          <p:cNvSpPr txBox="1">
            <a:spLocks noChangeArrowheads="1"/>
          </p:cNvSpPr>
          <p:nvPr/>
        </p:nvSpPr>
        <p:spPr bwMode="auto">
          <a:xfrm>
            <a:off x="6948488" y="5229225"/>
            <a:ext cx="1439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少数性</a:t>
            </a:r>
          </a:p>
        </p:txBody>
      </p:sp>
      <p:sp>
        <p:nvSpPr>
          <p:cNvPr id="37898" name="Text Box 11"/>
          <p:cNvSpPr txBox="1">
            <a:spLocks noChangeArrowheads="1"/>
          </p:cNvSpPr>
          <p:nvPr/>
        </p:nvSpPr>
        <p:spPr bwMode="auto">
          <a:xfrm>
            <a:off x="4067175" y="3789363"/>
            <a:ext cx="14398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情報の非対称性</a:t>
            </a:r>
          </a:p>
        </p:txBody>
      </p:sp>
      <p:sp>
        <p:nvSpPr>
          <p:cNvPr id="37899" name="Line 12"/>
          <p:cNvSpPr>
            <a:spLocks noChangeShapeType="1"/>
          </p:cNvSpPr>
          <p:nvPr/>
        </p:nvSpPr>
        <p:spPr bwMode="auto">
          <a:xfrm flipV="1">
            <a:off x="2411413" y="4508500"/>
            <a:ext cx="1728787" cy="93662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900" name="Line 13"/>
          <p:cNvSpPr>
            <a:spLocks noChangeShapeType="1"/>
          </p:cNvSpPr>
          <p:nvPr/>
        </p:nvSpPr>
        <p:spPr bwMode="auto">
          <a:xfrm flipH="1">
            <a:off x="5435600" y="3068638"/>
            <a:ext cx="1368425" cy="7921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901" name="Line 14"/>
          <p:cNvSpPr>
            <a:spLocks noChangeShapeType="1"/>
          </p:cNvSpPr>
          <p:nvPr/>
        </p:nvSpPr>
        <p:spPr bwMode="auto">
          <a:xfrm>
            <a:off x="5148263" y="4437063"/>
            <a:ext cx="1728787" cy="863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37902" name="Text Box 15"/>
          <p:cNvSpPr txBox="1">
            <a:spLocks noChangeArrowheads="1"/>
          </p:cNvSpPr>
          <p:nvPr/>
        </p:nvSpPr>
        <p:spPr bwMode="auto">
          <a:xfrm>
            <a:off x="250825" y="1916113"/>
            <a:ext cx="1871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人間的要因</a:t>
            </a:r>
          </a:p>
        </p:txBody>
      </p:sp>
      <p:sp>
        <p:nvSpPr>
          <p:cNvPr id="37903" name="Text Box 16"/>
          <p:cNvSpPr txBox="1">
            <a:spLocks noChangeArrowheads="1"/>
          </p:cNvSpPr>
          <p:nvPr/>
        </p:nvSpPr>
        <p:spPr bwMode="auto">
          <a:xfrm>
            <a:off x="7019925" y="1916113"/>
            <a:ext cx="18716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環境的要因</a:t>
            </a:r>
          </a:p>
        </p:txBody>
      </p:sp>
      <p:sp>
        <p:nvSpPr>
          <p:cNvPr id="37904" name="Oval 17"/>
          <p:cNvSpPr>
            <a:spLocks noChangeArrowheads="1"/>
          </p:cNvSpPr>
          <p:nvPr/>
        </p:nvSpPr>
        <p:spPr bwMode="auto">
          <a:xfrm>
            <a:off x="250825" y="1989138"/>
            <a:ext cx="8642350" cy="4752975"/>
          </a:xfrm>
          <a:prstGeom prst="ellipse">
            <a:avLst/>
          </a:prstGeom>
          <a:noFill/>
          <a:ln w="38100">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
        <p:nvSpPr>
          <p:cNvPr id="37905" name="Text Box 18"/>
          <p:cNvSpPr txBox="1">
            <a:spLocks noChangeArrowheads="1"/>
          </p:cNvSpPr>
          <p:nvPr/>
        </p:nvSpPr>
        <p:spPr bwMode="auto">
          <a:xfrm>
            <a:off x="3924300" y="1484313"/>
            <a:ext cx="1655763" cy="3968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000"/>
              <a:t>雰囲気</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取引コストが大きくなる場合</a:t>
            </a:r>
          </a:p>
        </p:txBody>
      </p:sp>
      <p:sp>
        <p:nvSpPr>
          <p:cNvPr id="3891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dirty="0" smtClean="0"/>
              <a:t>不確実性・複雑性と限定合理性の双方が存在する上で、いずれか、あるいは両方がはなはだしい</a:t>
            </a:r>
          </a:p>
          <a:p>
            <a:pPr>
              <a:lnSpc>
                <a:spcPct val="90000"/>
              </a:lnSpc>
            </a:pPr>
            <a:r>
              <a:rPr lang="ja-JP" altLang="en-US" dirty="0" smtClean="0"/>
              <a:t>取引の少数性と機会主義の双方が存在する上で、いずれか、あるいは両方がはなはだしい</a:t>
            </a:r>
          </a:p>
          <a:p>
            <a:pPr>
              <a:lnSpc>
                <a:spcPct val="90000"/>
              </a:lnSpc>
            </a:pPr>
            <a:r>
              <a:rPr lang="ja-JP" altLang="en-US" dirty="0" smtClean="0"/>
              <a:t>派生的関係：＿＿＿＿と＿＿＿＿＿＿＿＿の一方または両方から情報の非対称性が生み出され、それが取引の少数性（相互依存性）を高めている</a:t>
            </a:r>
          </a:p>
          <a:p>
            <a:pPr lvl="1">
              <a:lnSpc>
                <a:spcPct val="90000"/>
              </a:lnSpc>
            </a:pPr>
            <a:endParaRPr lang="ja-JP" altLang="en-US" dirty="0" smtClean="0"/>
          </a:p>
          <a:p>
            <a:pPr>
              <a:lnSpc>
                <a:spcPct val="90000"/>
              </a:lnSpc>
            </a:pPr>
            <a:endParaRPr lang="ja-JP" altLang="en-US" dirty="0" smtClean="0"/>
          </a:p>
          <a:p>
            <a:pPr>
              <a:lnSpc>
                <a:spcPct val="90000"/>
              </a:lnSpc>
            </a:pPr>
            <a:endParaRPr lang="en-US" altLang="ja-JP" dirty="0" smtClean="0"/>
          </a:p>
        </p:txBody>
      </p:sp>
      <p:sp>
        <p:nvSpPr>
          <p:cNvPr id="3891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F28EFDB-2D5C-4DDF-8E3D-773C66720A4D}" type="slidenum">
              <a:rPr kumimoji="0" lang="en-US" altLang="ja-JP" sz="1200">
                <a:latin typeface="Arial Black" pitchFamily="34" charset="0"/>
              </a:rPr>
              <a:pPr eaLnBrk="1" hangingPunct="1"/>
              <a:t>25</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取引の少数性（相互依存性）を高める投資</a:t>
            </a:r>
          </a:p>
        </p:txBody>
      </p:sp>
      <p:sp>
        <p:nvSpPr>
          <p:cNvPr id="3993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dirty="0" smtClean="0"/>
              <a:t>特殊的資産</a:t>
            </a:r>
          </a:p>
          <a:p>
            <a:pPr lvl="1"/>
            <a:r>
              <a:rPr lang="ja-JP" altLang="en-US" sz="2900" dirty="0" smtClean="0"/>
              <a:t>ある特定の場や関係においてのみ高い価値を持つ資産</a:t>
            </a:r>
          </a:p>
          <a:p>
            <a:pPr lvl="1"/>
            <a:r>
              <a:rPr lang="ja-JP" altLang="en-US" sz="2900" dirty="0" smtClean="0"/>
              <a:t>特殊的資産は他の用途に転用することが困難なので、それへの投資費用は</a:t>
            </a:r>
            <a:r>
              <a:rPr lang="en-US" altLang="ja-JP" sz="2900" dirty="0" smtClean="0"/>
              <a:t/>
            </a:r>
            <a:br>
              <a:rPr lang="en-US" altLang="ja-JP" sz="2900" dirty="0" smtClean="0"/>
            </a:br>
            <a:r>
              <a:rPr lang="ja-JP" altLang="en-US" sz="2900" dirty="0" smtClean="0"/>
              <a:t>＿＿＿＿＿＿＿＿＿＿＿となる。</a:t>
            </a:r>
          </a:p>
          <a:p>
            <a:pPr lvl="1"/>
            <a:r>
              <a:rPr lang="ja-JP" altLang="en-US" sz="2900" dirty="0" smtClean="0"/>
              <a:t>取引特殊的資産、産業特殊的資産、企業特殊的資産などがある</a:t>
            </a:r>
          </a:p>
          <a:p>
            <a:r>
              <a:rPr lang="ja-JP" altLang="en-US" dirty="0" smtClean="0"/>
              <a:t>取引の少数化→相互依存の発生</a:t>
            </a:r>
          </a:p>
        </p:txBody>
      </p:sp>
      <p:sp>
        <p:nvSpPr>
          <p:cNvPr id="3994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1376C9DC-0E51-486A-B181-795CD3A0E858}" type="slidenum">
              <a:rPr kumimoji="0" lang="en-US" altLang="ja-JP" sz="1200">
                <a:latin typeface="Arial Black" pitchFamily="34" charset="0"/>
              </a:rPr>
              <a:pPr eaLnBrk="1" hangingPunct="1"/>
              <a:t>26</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特殊的資産から生じる現象（１）</a:t>
            </a:r>
          </a:p>
        </p:txBody>
      </p:sp>
      <p:sp>
        <p:nvSpPr>
          <p:cNvPr id="29700" name="Rectangle 3"/>
          <p:cNvSpPr>
            <a:spLocks noGrp="1" noChangeArrowheads="1"/>
          </p:cNvSpPr>
          <p:nvPr>
            <p:ph idx="1"/>
          </p:nvPr>
        </p:nvSpPr>
        <p:spPr>
          <a:xfrm>
            <a:off x="457200" y="1600200"/>
            <a:ext cx="8229600" cy="4997450"/>
          </a:xfrm>
        </p:spPr>
        <p:txBody>
          <a:bodyPr>
            <a:normAutofit fontScale="92500"/>
          </a:bodyPr>
          <a:lstStyle/>
          <a:p>
            <a:pPr>
              <a:defRPr/>
            </a:pPr>
            <a:r>
              <a:rPr lang="ja-JP" altLang="en-US" sz="2800" dirty="0" smtClean="0"/>
              <a:t>取引の片方のみが特殊的資産に投資する場合→投資しない取引相手が投資した側を脅迫</a:t>
            </a:r>
          </a:p>
          <a:p>
            <a:pPr lvl="1">
              <a:defRPr/>
            </a:pPr>
            <a:r>
              <a:rPr lang="ja-JP" altLang="en-US" sz="2400" dirty="0" smtClean="0"/>
              <a:t>サプライヤーＢ社が部品を完成品メーカーＡ社に供給していると仮定する（例えば</a:t>
            </a:r>
            <a:r>
              <a:rPr lang="ja-JP" altLang="en-US" sz="2400" dirty="0"/>
              <a:t>Ｂ</a:t>
            </a:r>
            <a:r>
              <a:rPr lang="ja-JP" altLang="en-US" sz="2400" dirty="0" smtClean="0"/>
              <a:t>社が電子部品メーカーで</a:t>
            </a:r>
            <a:r>
              <a:rPr lang="ja-JP" altLang="en-US" sz="2400" dirty="0"/>
              <a:t>Ａ</a:t>
            </a:r>
            <a:r>
              <a:rPr lang="ja-JP" altLang="en-US" sz="2400" dirty="0" smtClean="0"/>
              <a:t>社がスマホメーカーとする）</a:t>
            </a:r>
          </a:p>
          <a:p>
            <a:pPr lvl="1">
              <a:defRPr/>
            </a:pPr>
            <a:r>
              <a:rPr lang="ja-JP" altLang="en-US" sz="2400" dirty="0" smtClean="0"/>
              <a:t>Ｂ社はＡ社と部品供給契約を締結。Ａ社のスマホのあるモデルの専用部品を製造するために、専用機械に投資する。</a:t>
            </a:r>
          </a:p>
          <a:p>
            <a:pPr lvl="1">
              <a:defRPr/>
            </a:pPr>
            <a:r>
              <a:rPr lang="ja-JP" altLang="en-US" sz="2400" dirty="0" smtClean="0"/>
              <a:t>Ａ社は、Ｂ社が投資をした後に、自社に有利なように（例えば部品単価切り下げ）契約条件変更を要求。どうなる？</a:t>
            </a:r>
            <a:endParaRPr lang="en-US" altLang="ja-JP" sz="2400" dirty="0" smtClean="0"/>
          </a:p>
          <a:p>
            <a:pPr lvl="1">
              <a:defRPr/>
            </a:pPr>
            <a:r>
              <a:rPr lang="ja-JP" altLang="en-US" sz="2400" dirty="0" smtClean="0"/>
              <a:t>こんな脅迫のおそれがあるとわかっていれば、</a:t>
            </a:r>
            <a:r>
              <a:rPr lang="en-US" altLang="ja-JP" sz="2400" dirty="0" smtClean="0"/>
              <a:t>B</a:t>
            </a:r>
            <a:r>
              <a:rPr lang="ja-JP" altLang="en-US" sz="2400" dirty="0" smtClean="0"/>
              <a:t>社は</a:t>
            </a:r>
            <a:r>
              <a:rPr lang="en-US" altLang="ja-JP" sz="2400" dirty="0" smtClean="0"/>
              <a:t>A</a:t>
            </a:r>
            <a:r>
              <a:rPr lang="ja-JP" altLang="en-US" sz="2400" dirty="0" smtClean="0"/>
              <a:t>社と取引するだろうか？</a:t>
            </a:r>
            <a:r>
              <a:rPr lang="ja-JP" altLang="en-US" sz="2400" u="sng" dirty="0" smtClean="0"/>
              <a:t>　　　　　　　　　　　　　　　　　　　　　　　　　　　　　　　　　　　　　　　　　　　　　　　　　　　　　　　　　　　　　　　　＿＿＿＿＿＿＿＿＿＿＿＿＿＿＿＿　　　　＿＿＿＿＿＿＿＿＿＿＿＿＿＿＿＿＿＿＿＿＿＿＿＿＿＿＿＿＿＿＿＿。　　　　　　　　　　　　　　　　　　　　　　　　　　　　　　　</a:t>
            </a:r>
            <a:endParaRPr lang="en-US" altLang="ja-JP" sz="2400" u="sng" dirty="0" smtClean="0"/>
          </a:p>
        </p:txBody>
      </p:sp>
      <p:sp>
        <p:nvSpPr>
          <p:cNvPr id="4096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610604CD-3A1E-434C-A904-AB694F452C53}" type="slidenum">
              <a:rPr kumimoji="0" lang="en-US" altLang="ja-JP" sz="1200">
                <a:latin typeface="Arial Black" pitchFamily="34" charset="0"/>
              </a:rPr>
              <a:pPr eaLnBrk="1" hangingPunct="1"/>
              <a:t>27</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特殊的資産から生じる現象（２）</a:t>
            </a:r>
          </a:p>
        </p:txBody>
      </p:sp>
      <p:sp>
        <p:nvSpPr>
          <p:cNvPr id="30724" name="Rectangle 3"/>
          <p:cNvSpPr>
            <a:spLocks noGrp="1" noChangeArrowheads="1"/>
          </p:cNvSpPr>
          <p:nvPr>
            <p:ph idx="1"/>
          </p:nvPr>
        </p:nvSpPr>
        <p:spPr>
          <a:xfrm>
            <a:off x="457200" y="1600200"/>
            <a:ext cx="8229600" cy="4781550"/>
          </a:xfrm>
        </p:spPr>
        <p:txBody>
          <a:bodyPr>
            <a:normAutofit fontScale="92500" lnSpcReduction="20000"/>
          </a:bodyPr>
          <a:lstStyle/>
          <a:p>
            <a:pPr>
              <a:defRPr/>
            </a:pPr>
            <a:r>
              <a:rPr lang="ja-JP" altLang="en-US" dirty="0" smtClean="0"/>
              <a:t>取引の双方が特殊的資産に投資する場合</a:t>
            </a:r>
            <a:br>
              <a:rPr lang="ja-JP" altLang="en-US" dirty="0" smtClean="0"/>
            </a:br>
            <a:r>
              <a:rPr lang="ja-JP" altLang="en-US" dirty="0" smtClean="0"/>
              <a:t>→資産の共同特化から双方独占が発生→競争で解決しないので交渉が続き、交渉コストがかさむ</a:t>
            </a:r>
          </a:p>
          <a:p>
            <a:pPr lvl="1">
              <a:defRPr/>
            </a:pPr>
            <a:r>
              <a:rPr lang="ja-JP" altLang="en-US" dirty="0" smtClean="0"/>
              <a:t>先の例で、Ｂ社は、Ａ社の</a:t>
            </a:r>
            <a:r>
              <a:rPr lang="ja-JP" altLang="en-US" dirty="0"/>
              <a:t>スマホ</a:t>
            </a:r>
            <a:r>
              <a:rPr lang="ja-JP" altLang="en-US" dirty="0" smtClean="0"/>
              <a:t>の特定モデルの専用部品を製造するために、専用機械に投資する必要がある。</a:t>
            </a:r>
          </a:p>
          <a:p>
            <a:pPr lvl="1">
              <a:defRPr/>
            </a:pPr>
            <a:r>
              <a:rPr lang="ja-JP" altLang="en-US" dirty="0" smtClean="0"/>
              <a:t>もし、Ａ社はスマホ製造ラインに投資する必要があるが、このラインもまた特定モデル専用で転用できないと、先の例と違う現象が起こる。</a:t>
            </a:r>
          </a:p>
          <a:p>
            <a:pPr lvl="1">
              <a:defRPr/>
            </a:pPr>
            <a:r>
              <a:rPr lang="ja-JP" altLang="en-US" dirty="0" smtClean="0"/>
              <a:t>双方独占なので、有利な取引条件を求めて互いが譲る理由がないまま、えんえ</a:t>
            </a:r>
            <a:r>
              <a:rPr lang="ja-JP" altLang="en-US" dirty="0"/>
              <a:t>んと</a:t>
            </a:r>
            <a:r>
              <a:rPr lang="ja-JP" altLang="en-US" dirty="0" smtClean="0"/>
              <a:t>交渉が続く（市場で均衡しない）。</a:t>
            </a:r>
          </a:p>
        </p:txBody>
      </p:sp>
      <p:sp>
        <p:nvSpPr>
          <p:cNvPr id="4198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9E93169-5AE9-422E-9C44-A69A0CF77138}" type="slidenum">
              <a:rPr kumimoji="0" lang="en-US" altLang="ja-JP" sz="1200">
                <a:latin typeface="Arial Black" pitchFamily="34" charset="0"/>
              </a:rPr>
              <a:pPr eaLnBrk="1" hangingPunct="1"/>
              <a:t>28</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相互依存に対する複数の対処法</a:t>
            </a:r>
          </a:p>
        </p:txBody>
      </p:sp>
      <p:sp>
        <p:nvSpPr>
          <p:cNvPr id="31748" name="Rectangle 3"/>
          <p:cNvSpPr>
            <a:spLocks noGrp="1" noChangeArrowheads="1"/>
          </p:cNvSpPr>
          <p:nvPr>
            <p:ph idx="1"/>
          </p:nvPr>
        </p:nvSpPr>
        <p:spPr/>
        <p:txBody>
          <a:bodyPr>
            <a:normAutofit fontScale="92500" lnSpcReduction="10000"/>
          </a:bodyPr>
          <a:lstStyle/>
          <a:p>
            <a:pPr>
              <a:lnSpc>
                <a:spcPct val="90000"/>
              </a:lnSpc>
              <a:defRPr/>
            </a:pPr>
            <a:r>
              <a:rPr lang="ja-JP" altLang="en-US" dirty="0" smtClean="0"/>
              <a:t>相互依存を避ける</a:t>
            </a:r>
          </a:p>
          <a:p>
            <a:pPr lvl="1">
              <a:lnSpc>
                <a:spcPct val="90000"/>
              </a:lnSpc>
              <a:defRPr/>
            </a:pPr>
            <a:r>
              <a:rPr lang="ja-JP" altLang="en-US" dirty="0" smtClean="0"/>
              <a:t>距離を置いた</a:t>
            </a:r>
            <a:r>
              <a:rPr lang="en-US" altLang="ja-JP" dirty="0" smtClean="0"/>
              <a:t>(arms length)</a:t>
            </a:r>
            <a:r>
              <a:rPr lang="ja-JP" altLang="en-US" dirty="0" smtClean="0"/>
              <a:t>関係を維持できるような取引の仕方をする。</a:t>
            </a:r>
          </a:p>
          <a:p>
            <a:pPr lvl="1">
              <a:lnSpc>
                <a:spcPct val="90000"/>
              </a:lnSpc>
              <a:defRPr/>
            </a:pPr>
            <a:r>
              <a:rPr lang="ja-JP" altLang="en-US" dirty="0" smtClean="0"/>
              <a:t>市場を利用。</a:t>
            </a:r>
          </a:p>
          <a:p>
            <a:pPr lvl="1">
              <a:lnSpc>
                <a:spcPct val="90000"/>
              </a:lnSpc>
              <a:defRPr/>
            </a:pPr>
            <a:r>
              <a:rPr lang="ja-JP" altLang="en-US" dirty="0" smtClean="0"/>
              <a:t>ルールを利用。</a:t>
            </a:r>
          </a:p>
          <a:p>
            <a:pPr>
              <a:lnSpc>
                <a:spcPct val="90000"/>
              </a:lnSpc>
              <a:defRPr/>
            </a:pPr>
            <a:r>
              <a:rPr lang="ja-JP" altLang="en-US" dirty="0" smtClean="0"/>
              <a:t>監視・監督を組織化する</a:t>
            </a:r>
          </a:p>
          <a:p>
            <a:pPr lvl="1">
              <a:lnSpc>
                <a:spcPct val="90000"/>
              </a:lnSpc>
              <a:defRPr/>
            </a:pPr>
            <a:r>
              <a:rPr lang="ja-JP" altLang="en-US" dirty="0" smtClean="0"/>
              <a:t>機会主義的行動を監視・監督で抑制する。</a:t>
            </a:r>
          </a:p>
          <a:p>
            <a:pPr lvl="1">
              <a:lnSpc>
                <a:spcPct val="90000"/>
              </a:lnSpc>
              <a:defRPr/>
            </a:pPr>
            <a:r>
              <a:rPr lang="ja-JP" altLang="en-US" dirty="0" smtClean="0"/>
              <a:t>組織的監視・監督を利用。</a:t>
            </a:r>
          </a:p>
          <a:p>
            <a:pPr>
              <a:lnSpc>
                <a:spcPct val="90000"/>
              </a:lnSpc>
              <a:defRPr/>
            </a:pPr>
            <a:r>
              <a:rPr lang="ja-JP" altLang="en-US" dirty="0" smtClean="0"/>
              <a:t>＿＿＿＿＿＿＿＿＿＿</a:t>
            </a:r>
          </a:p>
          <a:p>
            <a:pPr lvl="1">
              <a:lnSpc>
                <a:spcPct val="90000"/>
              </a:lnSpc>
              <a:defRPr/>
            </a:pPr>
            <a:r>
              <a:rPr lang="ja-JP" altLang="en-US" dirty="0" smtClean="0"/>
              <a:t>協力関係を導くような取引の仕方をする。</a:t>
            </a:r>
          </a:p>
          <a:p>
            <a:pPr lvl="1">
              <a:lnSpc>
                <a:spcPct val="90000"/>
              </a:lnSpc>
              <a:defRPr/>
            </a:pPr>
            <a:r>
              <a:rPr lang="ja-JP" altLang="en-US" dirty="0" smtClean="0"/>
              <a:t>協力を導く組織運営に努力。</a:t>
            </a:r>
          </a:p>
        </p:txBody>
      </p:sp>
      <p:sp>
        <p:nvSpPr>
          <p:cNvPr id="4301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EFFD61E-5630-4931-991C-DCF01C8E109E}" type="slidenum">
              <a:rPr kumimoji="0" lang="en-US" altLang="ja-JP" sz="1200">
                <a:latin typeface="Arial Black" pitchFamily="34" charset="0"/>
              </a:rPr>
              <a:pPr eaLnBrk="1" hangingPunct="1"/>
              <a:t>29</a:t>
            </a:fld>
            <a:endParaRPr kumimoji="0" lang="en-US" altLang="ja-JP" sz="1200">
              <a:latin typeface="Arial Black" pitchFamily="34" charset="0"/>
            </a:endParaRPr>
          </a:p>
        </p:txBody>
      </p:sp>
      <p:sp>
        <p:nvSpPr>
          <p:cNvPr id="43013" name="Line 4"/>
          <p:cNvSpPr>
            <a:spLocks noChangeShapeType="1"/>
          </p:cNvSpPr>
          <p:nvPr/>
        </p:nvSpPr>
        <p:spPr bwMode="auto">
          <a:xfrm flipH="1">
            <a:off x="5292725" y="2997200"/>
            <a:ext cx="21590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014" name="Text Box 11"/>
          <p:cNvSpPr txBox="1">
            <a:spLocks noChangeArrowheads="1"/>
          </p:cNvSpPr>
          <p:nvPr/>
        </p:nvSpPr>
        <p:spPr bwMode="auto">
          <a:xfrm>
            <a:off x="7316788" y="2565400"/>
            <a:ext cx="1662112" cy="381635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vert="eaVert">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r>
              <a:rPr lang="ja-JP" altLang="en-US" sz="2400"/>
              <a:t>対処法のいずれについても、取引費用がかかる。できるだけ安価であることが望ましい</a:t>
            </a:r>
            <a:endParaRPr lang="en-US" altLang="ja-JP" sz="2400"/>
          </a:p>
        </p:txBody>
      </p:sp>
      <p:sp>
        <p:nvSpPr>
          <p:cNvPr id="43015" name="Line 12"/>
          <p:cNvSpPr>
            <a:spLocks noChangeShapeType="1"/>
          </p:cNvSpPr>
          <p:nvPr/>
        </p:nvSpPr>
        <p:spPr bwMode="auto">
          <a:xfrm flipH="1">
            <a:off x="5292725" y="4797425"/>
            <a:ext cx="21590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43016" name="Line 13"/>
          <p:cNvSpPr>
            <a:spLocks noChangeShapeType="1"/>
          </p:cNvSpPr>
          <p:nvPr/>
        </p:nvSpPr>
        <p:spPr bwMode="auto">
          <a:xfrm flipH="1">
            <a:off x="5292725" y="6165850"/>
            <a:ext cx="2159000" cy="0"/>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68313" y="2781300"/>
            <a:ext cx="7543800" cy="1295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ja-JP" smtClean="0"/>
              <a:t>2-1</a:t>
            </a:r>
            <a:r>
              <a:rPr lang="ja-JP" altLang="en-US" smtClean="0"/>
              <a:t>　組織としての企業</a:t>
            </a:r>
          </a:p>
        </p:txBody>
      </p:sp>
      <p:sp>
        <p:nvSpPr>
          <p:cNvPr id="1638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0B0FD23-7A67-495C-BB96-8E9E7BE83718}" type="slidenum">
              <a:rPr kumimoji="0" lang="en-US" altLang="ja-JP" sz="1200">
                <a:latin typeface="Arial Black" pitchFamily="34" charset="0"/>
              </a:rPr>
              <a:pPr eaLnBrk="1" hangingPunct="1"/>
              <a:t>3</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機会主義が市場メカニズムを麻痺させる</a:t>
            </a:r>
          </a:p>
        </p:txBody>
      </p:sp>
      <p:sp>
        <p:nvSpPr>
          <p:cNvPr id="44035"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smtClean="0"/>
              <a:t>単純な自己利益追求と機会主義の違い</a:t>
            </a:r>
          </a:p>
          <a:p>
            <a:pPr lvl="1">
              <a:lnSpc>
                <a:spcPct val="90000"/>
              </a:lnSpc>
            </a:pPr>
            <a:r>
              <a:rPr lang="ja-JP" altLang="en-US" smtClean="0"/>
              <a:t>自己利益追求＝他者に無関心</a:t>
            </a:r>
          </a:p>
          <a:p>
            <a:pPr lvl="1">
              <a:lnSpc>
                <a:spcPct val="90000"/>
              </a:lnSpc>
            </a:pPr>
            <a:r>
              <a:rPr lang="ja-JP" altLang="en-US" smtClean="0"/>
              <a:t>機会主義＝他者の利益の犠牲、契約の想定の破壊、当該社会でモラルとされていることの無視、法の目をかいくぐることも含む</a:t>
            </a:r>
          </a:p>
          <a:p>
            <a:pPr>
              <a:lnSpc>
                <a:spcPct val="90000"/>
              </a:lnSpc>
            </a:pPr>
            <a:r>
              <a:rPr lang="ja-JP" altLang="en-US" smtClean="0"/>
              <a:t>機会主義は</a:t>
            </a:r>
            <a:r>
              <a:rPr lang="ja-JP" altLang="en-US" u="sng" smtClean="0"/>
              <a:t>社会的に</a:t>
            </a:r>
            <a:r>
              <a:rPr lang="ja-JP" altLang="en-US" smtClean="0"/>
              <a:t>望ましい取引を不可能にする</a:t>
            </a:r>
          </a:p>
          <a:p>
            <a:pPr lvl="1">
              <a:lnSpc>
                <a:spcPct val="90000"/>
              </a:lnSpc>
            </a:pPr>
            <a:r>
              <a:rPr lang="ja-JP" altLang="en-US" smtClean="0"/>
              <a:t>完全競争市場と異なるのは、取引主体の自己利益追求が＿＿＿＿＿＿＿＿＿＿＿＿＿＿＿＿</a:t>
            </a:r>
            <a:endParaRPr lang="en-US" altLang="ja-JP" smtClean="0"/>
          </a:p>
          <a:p>
            <a:pPr lvl="1">
              <a:lnSpc>
                <a:spcPct val="90000"/>
              </a:lnSpc>
            </a:pPr>
            <a:r>
              <a:rPr lang="ja-JP" altLang="en-US" smtClean="0"/>
              <a:t>いわゆる「見えざる手」がはたらかない。</a:t>
            </a:r>
            <a:endParaRPr lang="en-US" altLang="ja-JP" smtClean="0"/>
          </a:p>
          <a:p>
            <a:pPr lvl="1">
              <a:lnSpc>
                <a:spcPct val="90000"/>
              </a:lnSpc>
            </a:pPr>
            <a:endParaRPr lang="ja-JP" altLang="en-US" smtClean="0"/>
          </a:p>
        </p:txBody>
      </p:sp>
      <p:sp>
        <p:nvSpPr>
          <p:cNvPr id="440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A48AA09-6C30-4642-B44C-E2F5C5CD84F9}" type="slidenum">
              <a:rPr kumimoji="0" lang="en-US" altLang="ja-JP" sz="1200">
                <a:latin typeface="Arial Black" pitchFamily="34" charset="0"/>
              </a:rPr>
              <a:pPr eaLnBrk="1" hangingPunct="1"/>
              <a:t>30</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逆選択：事前的な機会主義</a:t>
            </a:r>
          </a:p>
        </p:txBody>
      </p:sp>
      <p:sp>
        <p:nvSpPr>
          <p:cNvPr id="4505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dirty="0" smtClean="0"/>
              <a:t>逆選択とは、情報の非対称性を利用した、契約前の機会主義的行動であり、それによって市場による選択が適切に働かなくなること</a:t>
            </a:r>
          </a:p>
          <a:p>
            <a:r>
              <a:rPr lang="ja-JP" altLang="en-US" dirty="0" smtClean="0"/>
              <a:t>優良な財・サービス、取引者が市場から排除される</a:t>
            </a:r>
          </a:p>
          <a:p>
            <a:r>
              <a:rPr lang="ja-JP" altLang="en-US" dirty="0" smtClean="0"/>
              <a:t>ひどい場合は市場が閉鎖され、望ましい取引の機会が失われる</a:t>
            </a:r>
          </a:p>
          <a:p>
            <a:r>
              <a:rPr lang="ja-JP" altLang="en-US" dirty="0" smtClean="0"/>
              <a:t>いわゆる「＿＿＿＿＿＿を駆逐する」の論理。</a:t>
            </a:r>
          </a:p>
        </p:txBody>
      </p:sp>
      <p:sp>
        <p:nvSpPr>
          <p:cNvPr id="450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7DC9D33-9326-4DEF-93C4-EF70094858F3}" type="slidenum">
              <a:rPr kumimoji="0" lang="en-US" altLang="ja-JP" sz="1200">
                <a:latin typeface="Arial Black" pitchFamily="34" charset="0"/>
              </a:rPr>
              <a:pPr eaLnBrk="1" hangingPunct="1"/>
              <a:t>31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dirty="0" smtClean="0"/>
              <a:t>逆選択の例（１－１）中古品のオークション</a:t>
            </a:r>
          </a:p>
        </p:txBody>
      </p:sp>
      <p:sp>
        <p:nvSpPr>
          <p:cNvPr id="3" name="コンテンツ プレースホルダー 2"/>
          <p:cNvSpPr>
            <a:spLocks noGrp="1"/>
          </p:cNvSpPr>
          <p:nvPr>
            <p:ph idx="1"/>
          </p:nvPr>
        </p:nvSpPr>
        <p:spPr>
          <a:xfrm>
            <a:off x="457200" y="1600200"/>
            <a:ext cx="8229600" cy="4997152"/>
          </a:xfrm>
        </p:spPr>
        <p:txBody>
          <a:bodyPr>
            <a:normAutofit fontScale="85000" lnSpcReduction="10000"/>
          </a:bodyPr>
          <a:lstStyle/>
          <a:p>
            <a:r>
              <a:rPr lang="ja-JP" altLang="en-US" dirty="0"/>
              <a:t>アメリカでは「レモンの経済学」などという</a:t>
            </a:r>
          </a:p>
          <a:p>
            <a:r>
              <a:rPr lang="ja-JP" altLang="en-US" dirty="0"/>
              <a:t>前提</a:t>
            </a:r>
          </a:p>
          <a:p>
            <a:pPr lvl="1"/>
            <a:r>
              <a:rPr lang="ja-JP" altLang="en-US" dirty="0"/>
              <a:t>出品者は出品するものの実際の価値を知っている</a:t>
            </a:r>
          </a:p>
          <a:p>
            <a:pPr lvl="1"/>
            <a:r>
              <a:rPr lang="ja-JP" altLang="en-US" dirty="0"/>
              <a:t>出品者は正直者と不正直者の混合</a:t>
            </a:r>
          </a:p>
          <a:p>
            <a:pPr lvl="1"/>
            <a:r>
              <a:rPr lang="ja-JP" altLang="en-US" dirty="0"/>
              <a:t>買う側は出品されたものの価値を購入時点では見抜けないので、いくぶん不正直者がまじっていると想定して購入予定品の期待値を設定</a:t>
            </a:r>
          </a:p>
          <a:p>
            <a:r>
              <a:rPr lang="ja-JP" altLang="en-US" dirty="0"/>
              <a:t>価格がＸ円とする</a:t>
            </a:r>
          </a:p>
          <a:p>
            <a:pPr lvl="1"/>
            <a:r>
              <a:rPr lang="ja-JP" altLang="en-US" dirty="0"/>
              <a:t>出品者：正直者がＸ円の価値をもつものを、不正直者が</a:t>
            </a:r>
            <a:r>
              <a:rPr lang="en-US" altLang="ja-JP" dirty="0"/>
              <a:t>X</a:t>
            </a:r>
            <a:r>
              <a:rPr lang="ja-JP" altLang="en-US" dirty="0"/>
              <a:t>円未満の価値しか持たないものを出品。</a:t>
            </a:r>
          </a:p>
          <a:p>
            <a:pPr lvl="1"/>
            <a:r>
              <a:rPr lang="ja-JP" altLang="en-US" dirty="0"/>
              <a:t>買い手：期待値はＸ円より低くなるので</a:t>
            </a:r>
            <a:r>
              <a:rPr lang="en-US" altLang="ja-JP" dirty="0"/>
              <a:t>X</a:t>
            </a:r>
            <a:r>
              <a:rPr lang="ja-JP" altLang="en-US" dirty="0"/>
              <a:t>円では買わない</a:t>
            </a:r>
            <a:r>
              <a:rPr lang="ja-JP" altLang="en-US" dirty="0" smtClean="0"/>
              <a:t>。</a:t>
            </a:r>
            <a:endParaRPr lang="en-US" altLang="ja-JP" dirty="0" smtClean="0"/>
          </a:p>
          <a:p>
            <a:pPr lvl="1"/>
            <a:r>
              <a:rPr lang="ja-JP" altLang="en-US" dirty="0" smtClean="0"/>
              <a:t>結果：取引＿＿＿＿＿＿＿＿</a:t>
            </a:r>
            <a:endParaRPr lang="ja-JP" altLang="en-US" dirty="0"/>
          </a:p>
          <a:p>
            <a:endParaRPr kumimoji="1" lang="ja-JP" altLang="en-US" dirty="0"/>
          </a:p>
        </p:txBody>
      </p:sp>
      <p:sp>
        <p:nvSpPr>
          <p:cNvPr id="460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0E648FC-AD7B-47AB-999A-C68487DD5D90}" type="slidenum">
              <a:rPr kumimoji="0" lang="en-US" altLang="ja-JP" sz="1200">
                <a:latin typeface="Arial Black" pitchFamily="34" charset="0"/>
              </a:rPr>
              <a:pPr eaLnBrk="1" hangingPunct="1"/>
              <a:t>32</a:t>
            </a:fld>
            <a:endParaRPr kumimoji="0" lang="en-US" altLang="ja-JP" sz="1200">
              <a:latin typeface="Arial Black" pitchFamily="34" charset="0"/>
            </a:endParaRPr>
          </a:p>
        </p:txBody>
      </p:sp>
      <p:sp>
        <p:nvSpPr>
          <p:cNvPr id="46086" name="Text Box 7"/>
          <p:cNvSpPr txBox="1">
            <a:spLocks noChangeArrowheads="1"/>
          </p:cNvSpPr>
          <p:nvPr/>
        </p:nvSpPr>
        <p:spPr bwMode="auto">
          <a:xfrm>
            <a:off x="2268538" y="5805488"/>
            <a:ext cx="23749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逆選択の例（</a:t>
            </a:r>
            <a:r>
              <a:rPr lang="ja-JP" altLang="en-US" dirty="0" smtClean="0"/>
              <a:t>１－２）</a:t>
            </a:r>
            <a:r>
              <a:rPr lang="ja-JP" altLang="en-US" dirty="0"/>
              <a:t>中古品のオークション</a:t>
            </a:r>
            <a:endParaRPr kumimoji="1" lang="ja-JP" altLang="en-US" dirty="0"/>
          </a:p>
        </p:txBody>
      </p:sp>
      <p:sp>
        <p:nvSpPr>
          <p:cNvPr id="3" name="コンテンツ プレースホルダー 2"/>
          <p:cNvSpPr>
            <a:spLocks noGrp="1"/>
          </p:cNvSpPr>
          <p:nvPr>
            <p:ph idx="1"/>
          </p:nvPr>
        </p:nvSpPr>
        <p:spPr/>
        <p:txBody>
          <a:bodyPr/>
          <a:lstStyle/>
          <a:p>
            <a:r>
              <a:rPr lang="ja-JP" altLang="en-US" dirty="0"/>
              <a:t>価格を</a:t>
            </a:r>
            <a:r>
              <a:rPr lang="en-US" altLang="ja-JP" dirty="0"/>
              <a:t>(X-α)</a:t>
            </a:r>
            <a:r>
              <a:rPr lang="ja-JP" altLang="en-US" dirty="0"/>
              <a:t>円に下げると</a:t>
            </a:r>
          </a:p>
          <a:p>
            <a:pPr lvl="1"/>
            <a:r>
              <a:rPr lang="ja-JP" altLang="en-US" dirty="0"/>
              <a:t>出品者</a:t>
            </a:r>
            <a:r>
              <a:rPr lang="ja-JP" altLang="en-US" dirty="0" smtClean="0"/>
              <a:t>：＿＿＿＿＿＿＿＿＿＿＿＿＿＿＿＿＿</a:t>
            </a:r>
            <a:r>
              <a:rPr lang="en-US" altLang="ja-JP" dirty="0" smtClean="0"/>
              <a:t/>
            </a:r>
            <a:br>
              <a:rPr lang="en-US" altLang="ja-JP" dirty="0" smtClean="0"/>
            </a:br>
            <a:r>
              <a:rPr lang="ja-JP" altLang="en-US" dirty="0" smtClean="0"/>
              <a:t>　　　　　＿＿＿＿＿＿＿＿＿＿＿＿＿＿＿＿＿</a:t>
            </a:r>
            <a:r>
              <a:rPr lang="en-US" altLang="ja-JP" dirty="0" smtClean="0"/>
              <a:t/>
            </a:r>
            <a:br>
              <a:rPr lang="en-US" altLang="ja-JP" dirty="0" smtClean="0"/>
            </a:br>
            <a:r>
              <a:rPr lang="ja-JP" altLang="en-US" dirty="0" smtClean="0"/>
              <a:t>　　　　　＿＿＿＿＿＿＿＿＿＿＿</a:t>
            </a:r>
            <a:endParaRPr lang="en-US" altLang="ja-JP" dirty="0"/>
          </a:p>
          <a:p>
            <a:pPr lvl="1"/>
            <a:r>
              <a:rPr lang="ja-JP" altLang="en-US" dirty="0"/>
              <a:t>買い手</a:t>
            </a:r>
            <a:r>
              <a:rPr lang="ja-JP" altLang="en-US" dirty="0" smtClean="0"/>
              <a:t>：＿＿＿＿＿＿＿＿＿＿＿＿＿＿＿＿＿</a:t>
            </a:r>
            <a:r>
              <a:rPr lang="en-US" altLang="ja-JP" dirty="0" smtClean="0"/>
              <a:t/>
            </a:r>
            <a:br>
              <a:rPr lang="en-US" altLang="ja-JP" dirty="0" smtClean="0"/>
            </a:br>
            <a:r>
              <a:rPr lang="ja-JP" altLang="en-US" dirty="0" smtClean="0"/>
              <a:t>　　　　　＿＿＿＿＿＿＿＿＿＿＿＿＿＿＿＿＿</a:t>
            </a:r>
            <a:endParaRPr lang="en-US" altLang="ja-JP" dirty="0" smtClean="0"/>
          </a:p>
          <a:p>
            <a:pPr lvl="1"/>
            <a:r>
              <a:rPr lang="ja-JP" altLang="en-US" dirty="0" smtClean="0"/>
              <a:t>結果：</a:t>
            </a:r>
            <a:endParaRPr lang="en-US" altLang="ja-JP" dirty="0" smtClean="0"/>
          </a:p>
          <a:p>
            <a:r>
              <a:rPr lang="ja-JP" altLang="en-US" dirty="0" smtClean="0"/>
              <a:t>以下、繰り返し。市場閉鎖に至る。</a:t>
            </a:r>
          </a:p>
          <a:p>
            <a:endParaRPr kumimoji="1" lang="ja-JP" altLang="en-US" dirty="0"/>
          </a:p>
        </p:txBody>
      </p:sp>
    </p:spTree>
    <p:extLst>
      <p:ext uri="{BB962C8B-B14F-4D97-AF65-F5344CB8AC3E}">
        <p14:creationId xmlns:p14="http://schemas.microsoft.com/office/powerpoint/2010/main" val="7354549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逆選択の例（２）自動車保険</a:t>
            </a:r>
          </a:p>
        </p:txBody>
      </p:sp>
      <p:sp>
        <p:nvSpPr>
          <p:cNvPr id="47107" name="Rectangle 3"/>
          <p:cNvSpPr>
            <a:spLocks noGrp="1" noChangeArrowheads="1"/>
          </p:cNvSpPr>
          <p:nvPr>
            <p:ph idx="1"/>
          </p:nvPr>
        </p:nvSpPr>
        <p:spPr bwMode="auto">
          <a:xfrm>
            <a:off x="457200" y="1600200"/>
            <a:ext cx="8229600" cy="5141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sz="2200" smtClean="0"/>
              <a:t>逆選択は、もともと以下のような状況を想定した保険業界の用語であった。</a:t>
            </a:r>
          </a:p>
          <a:p>
            <a:pPr>
              <a:lnSpc>
                <a:spcPct val="90000"/>
              </a:lnSpc>
            </a:pPr>
            <a:r>
              <a:rPr lang="ja-JP" altLang="en-US" sz="2200" smtClean="0"/>
              <a:t>交通事故に給付の手厚い自動車保険を設計して発売</a:t>
            </a:r>
          </a:p>
          <a:p>
            <a:pPr lvl="1">
              <a:lnSpc>
                <a:spcPct val="90000"/>
              </a:lnSpc>
            </a:pPr>
            <a:r>
              <a:rPr lang="ja-JP" altLang="en-US" sz="2000" smtClean="0"/>
              <a:t>保険会社は全ドライバーの事故を起こす危険性（事故リスク）を正確には知ることができない</a:t>
            </a:r>
          </a:p>
          <a:p>
            <a:pPr lvl="1">
              <a:lnSpc>
                <a:spcPct val="90000"/>
              </a:lnSpc>
            </a:pPr>
            <a:r>
              <a:rPr lang="ja-JP" altLang="en-US" sz="2000" smtClean="0"/>
              <a:t>個々のドライバーは、自分の事故リスクを知っていると仮定</a:t>
            </a:r>
          </a:p>
          <a:p>
            <a:pPr>
              <a:lnSpc>
                <a:spcPct val="90000"/>
              </a:lnSpc>
            </a:pPr>
            <a:r>
              <a:rPr lang="ja-JP" altLang="en-US" sz="2200" smtClean="0"/>
              <a:t>仮に保険会社が全ドライバーの平均を想定して保険料を一律設定すると</a:t>
            </a:r>
          </a:p>
          <a:p>
            <a:pPr lvl="1">
              <a:lnSpc>
                <a:spcPct val="90000"/>
              </a:lnSpc>
            </a:pPr>
            <a:r>
              <a:rPr lang="ja-JP" altLang="en-US" sz="2000" u="sng" smtClean="0"/>
              <a:t>＿＿＿＿＿＿　　　　　　　　　　＿＿＿＿＿＿＿＿＿＿</a:t>
            </a:r>
            <a:r>
              <a:rPr lang="ja-JP" altLang="en-US" sz="2000" smtClean="0"/>
              <a:t>→加入者が事故リスクの高い者に偏る　</a:t>
            </a:r>
          </a:p>
          <a:p>
            <a:pPr lvl="1">
              <a:lnSpc>
                <a:spcPct val="90000"/>
              </a:lnSpc>
            </a:pPr>
            <a:r>
              <a:rPr lang="ja-JP" altLang="en-US" sz="2000" smtClean="0"/>
              <a:t>保険金支払いは保険会社の想定を超えて収益圧迫し、発売中止</a:t>
            </a:r>
          </a:p>
          <a:p>
            <a:pPr>
              <a:lnSpc>
                <a:spcPct val="90000"/>
              </a:lnSpc>
            </a:pPr>
            <a:r>
              <a:rPr lang="ja-JP" altLang="en-US" sz="2200" smtClean="0"/>
              <a:t>仮に保険会社が事故を起こしやすいドライバーを想定して保険料を一律設定すると</a:t>
            </a:r>
          </a:p>
          <a:p>
            <a:pPr lvl="1">
              <a:lnSpc>
                <a:spcPct val="90000"/>
              </a:lnSpc>
            </a:pPr>
            <a:r>
              <a:rPr lang="ja-JP" altLang="en-US" sz="2000" u="sng" smtClean="0"/>
              <a:t>＿＿＿＿＿＿＿＿＿＿＿＿＿＿＿＿＿＿＿＿＿＿＿＿＿＿＿＿</a:t>
            </a:r>
            <a:r>
              <a:rPr lang="ja-JP" altLang="en-US" sz="2000" smtClean="0"/>
              <a:t>→加入者が事故リスクの高い者にさらに偏り、規模も縮小</a:t>
            </a:r>
          </a:p>
          <a:p>
            <a:pPr lvl="1">
              <a:lnSpc>
                <a:spcPct val="90000"/>
              </a:lnSpc>
            </a:pPr>
            <a:endParaRPr lang="ja-JP" altLang="en-US" sz="2000" smtClean="0"/>
          </a:p>
          <a:p>
            <a:pPr>
              <a:lnSpc>
                <a:spcPct val="90000"/>
              </a:lnSpc>
            </a:pPr>
            <a:endParaRPr lang="en-US" altLang="ja-JP" sz="2200" smtClean="0"/>
          </a:p>
        </p:txBody>
      </p:sp>
      <p:sp>
        <p:nvSpPr>
          <p:cNvPr id="471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00B90A9-E13C-42F6-94B7-9243573380EC}" type="slidenum">
              <a:rPr kumimoji="0" lang="en-US" altLang="ja-JP" sz="1200">
                <a:latin typeface="Arial Black" pitchFamily="34" charset="0"/>
              </a:rPr>
              <a:pPr eaLnBrk="1" hangingPunct="1"/>
              <a:t>34</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モラル・ハザード：事後的な機会主義</a:t>
            </a:r>
          </a:p>
        </p:txBody>
      </p:sp>
      <p:sp>
        <p:nvSpPr>
          <p:cNvPr id="4813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契約後に、契約が想定していなかった機会主義的行動によって、相手の利益を犠牲にしてでも自己利益を追求すること</a:t>
            </a:r>
          </a:p>
          <a:p>
            <a:r>
              <a:rPr lang="ja-JP" altLang="en-US" smtClean="0"/>
              <a:t>限定合理性、複雑性・不確実性、情報の非対称性のいずれからも生じる</a:t>
            </a:r>
          </a:p>
          <a:p>
            <a:r>
              <a:rPr lang="ja-JP" altLang="en-US" smtClean="0"/>
              <a:t>望ましい取引の機会が失われる</a:t>
            </a:r>
          </a:p>
          <a:p>
            <a:endParaRPr lang="ja-JP" altLang="en-US" smtClean="0"/>
          </a:p>
          <a:p>
            <a:endParaRPr lang="ja-JP" altLang="en-US" smtClean="0"/>
          </a:p>
          <a:p>
            <a:pPr lvl="1"/>
            <a:endParaRPr lang="ja-JP" altLang="en-US" smtClean="0"/>
          </a:p>
          <a:p>
            <a:pPr lvl="1"/>
            <a:endParaRPr lang="en-US" altLang="ja-JP" smtClean="0"/>
          </a:p>
        </p:txBody>
      </p:sp>
      <p:sp>
        <p:nvSpPr>
          <p:cNvPr id="481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CA6611B-BC08-4E0E-844A-F01766E564A0}" type="slidenum">
              <a:rPr kumimoji="0" lang="en-US" altLang="ja-JP" sz="1200">
                <a:latin typeface="Arial Black" pitchFamily="34" charset="0"/>
              </a:rPr>
              <a:pPr eaLnBrk="1" hangingPunct="1"/>
              <a:t>35</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モラル・ハザードの例（１）：サプライヤー関係（スライド</a:t>
            </a:r>
            <a:r>
              <a:rPr lang="en-US" altLang="ja-JP" sz="4000" smtClean="0"/>
              <a:t>27</a:t>
            </a:r>
            <a:r>
              <a:rPr lang="ja-JP" altLang="en-US" sz="4000" smtClean="0"/>
              <a:t>の例）</a:t>
            </a:r>
          </a:p>
        </p:txBody>
      </p:sp>
      <p:sp>
        <p:nvSpPr>
          <p:cNvPr id="37892" name="Rectangle 3"/>
          <p:cNvSpPr>
            <a:spLocks noGrp="1" noChangeArrowheads="1"/>
          </p:cNvSpPr>
          <p:nvPr>
            <p:ph idx="1"/>
          </p:nvPr>
        </p:nvSpPr>
        <p:spPr>
          <a:xfrm>
            <a:off x="457200" y="1600200"/>
            <a:ext cx="8229600" cy="5257800"/>
          </a:xfrm>
        </p:spPr>
        <p:txBody>
          <a:bodyPr>
            <a:normAutofit lnSpcReduction="10000"/>
          </a:bodyPr>
          <a:lstStyle/>
          <a:p>
            <a:pPr>
              <a:defRPr/>
            </a:pPr>
            <a:r>
              <a:rPr lang="ja-JP" altLang="en-US" sz="2800" dirty="0" smtClean="0"/>
              <a:t>取引の片方のみが特殊的資産に投資する場合→投資しない取引相手が投資した側をホールド・アップ</a:t>
            </a:r>
          </a:p>
          <a:p>
            <a:pPr lvl="1">
              <a:defRPr/>
            </a:pPr>
            <a:r>
              <a:rPr lang="ja-JP" altLang="en-US" sz="2400" dirty="0" smtClean="0"/>
              <a:t>Ｂ社がサプライヤーで原料、部品、サービスなどをＡ社に供給。Ａ社はそれをもちいて財・サービスを生産（例えば電子部品メーカーとスマホメーカーとする）</a:t>
            </a:r>
          </a:p>
          <a:p>
            <a:pPr lvl="1">
              <a:defRPr/>
            </a:pPr>
            <a:r>
              <a:rPr lang="ja-JP" altLang="en-US" sz="2400" dirty="0" smtClean="0"/>
              <a:t>Ｂ社はＡ社と部品供給契約を締結。Ａ社の</a:t>
            </a:r>
            <a:r>
              <a:rPr lang="ja-JP" altLang="en-US" sz="2400" dirty="0"/>
              <a:t>スマホ</a:t>
            </a:r>
            <a:r>
              <a:rPr lang="ja-JP" altLang="en-US" sz="2400" dirty="0" smtClean="0"/>
              <a:t>のあるモデルの専用部品を製造するために、専用機械に投資する。</a:t>
            </a:r>
          </a:p>
          <a:p>
            <a:pPr lvl="1">
              <a:defRPr/>
            </a:pPr>
            <a:r>
              <a:rPr lang="ja-JP" altLang="en-US" sz="2400" dirty="0" smtClean="0"/>
              <a:t>Ａ社は、Ｂ社が投資をした後に、自社に有利なように（例えば部品単価切り下げ）契約条件変更を要求</a:t>
            </a:r>
          </a:p>
          <a:p>
            <a:pPr lvl="1">
              <a:defRPr/>
            </a:pPr>
            <a:r>
              <a:rPr lang="ja-JP" altLang="en-US" sz="2400" dirty="0" smtClean="0"/>
              <a:t>脅迫のおそれがあるとわかっていれば、</a:t>
            </a:r>
            <a:r>
              <a:rPr lang="en-US" altLang="ja-JP" sz="2400" dirty="0" smtClean="0"/>
              <a:t/>
            </a:r>
            <a:br>
              <a:rPr lang="en-US" altLang="ja-JP" sz="2400" dirty="0" smtClean="0"/>
            </a:br>
            <a:r>
              <a:rPr lang="ja-JP" altLang="en-US" sz="2400" u="sng" dirty="0" smtClean="0"/>
              <a:t>＿＿＿＿＿＿＿＿＿＿＿＿＿＿＿＿＿＿＿＿＿＿＿＿＿＿＿＿＿＿＿＿＿＿＿＿＿＿＿＿＿＿＿＿＿＿</a:t>
            </a:r>
          </a:p>
        </p:txBody>
      </p:sp>
      <p:sp>
        <p:nvSpPr>
          <p:cNvPr id="4915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7BBAAF0C-6A7B-4437-BEC0-2F1123D689C1}" type="slidenum">
              <a:rPr kumimoji="0" lang="en-US" altLang="ja-JP" sz="1200">
                <a:latin typeface="Arial Black" pitchFamily="34" charset="0"/>
              </a:rPr>
              <a:pPr eaLnBrk="1" hangingPunct="1"/>
              <a:t>36</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モラル・ハザードの例（２）：自動車保険</a:t>
            </a:r>
          </a:p>
        </p:txBody>
      </p:sp>
      <p:sp>
        <p:nvSpPr>
          <p:cNvPr id="50179" name="Rectangle 3"/>
          <p:cNvSpPr>
            <a:spLocks noGrp="1" noChangeArrowheads="1"/>
          </p:cNvSpPr>
          <p:nvPr>
            <p:ph idx="1"/>
          </p:nvPr>
        </p:nvSpPr>
        <p:spPr bwMode="auto">
          <a:xfrm>
            <a:off x="457200" y="1600200"/>
            <a:ext cx="8229600" cy="49974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dirty="0" smtClean="0"/>
              <a:t>交通事故に給付の手厚い自動車保険を設計して発売</a:t>
            </a:r>
          </a:p>
          <a:p>
            <a:r>
              <a:rPr lang="ja-JP" altLang="en-US" dirty="0" smtClean="0"/>
              <a:t>保険会社がドライバーの事故リスクを正しく把握して保険料を設定したとする（逆選択問題はないと仮定）</a:t>
            </a:r>
          </a:p>
          <a:p>
            <a:pPr lvl="1"/>
            <a:r>
              <a:rPr lang="ja-JP" altLang="en-US" dirty="0" smtClean="0"/>
              <a:t>＿＿＿＿＿＿＿＿＿＿＿＿＿＿＿＿＿＿＿＿加入者がより危険な行動をとるようになり、事故リスクが上がる</a:t>
            </a:r>
          </a:p>
          <a:p>
            <a:pPr lvl="1"/>
            <a:r>
              <a:rPr lang="ja-JP" altLang="en-US" dirty="0" smtClean="0"/>
              <a:t>保険金支払いは保険会社の想定を超えて収益圧迫→発売中止</a:t>
            </a:r>
          </a:p>
          <a:p>
            <a:endParaRPr lang="ja-JP" altLang="en-US" dirty="0" smtClean="0"/>
          </a:p>
          <a:p>
            <a:pPr lvl="1"/>
            <a:endParaRPr lang="en-US" altLang="ja-JP" dirty="0" smtClean="0"/>
          </a:p>
        </p:txBody>
      </p:sp>
      <p:sp>
        <p:nvSpPr>
          <p:cNvPr id="5018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E6DCE971-9E4F-4747-B192-014CF62A8D98}" type="slidenum">
              <a:rPr kumimoji="0" lang="en-US" altLang="ja-JP" sz="1200">
                <a:latin typeface="Arial Black" pitchFamily="34" charset="0"/>
              </a:rPr>
              <a:pPr eaLnBrk="1" hangingPunct="1"/>
              <a:t>37</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機会主義の純経済的コントロールとより幅広いコントロール</a:t>
            </a:r>
          </a:p>
        </p:txBody>
      </p:sp>
      <p:sp>
        <p:nvSpPr>
          <p:cNvPr id="39940" name="Rectangle 3"/>
          <p:cNvSpPr>
            <a:spLocks noGrp="1" noChangeArrowheads="1"/>
          </p:cNvSpPr>
          <p:nvPr>
            <p:ph idx="1"/>
          </p:nvPr>
        </p:nvSpPr>
        <p:spPr>
          <a:xfrm>
            <a:off x="457200" y="1600200"/>
            <a:ext cx="8229600" cy="5068888"/>
          </a:xfrm>
        </p:spPr>
        <p:txBody>
          <a:bodyPr>
            <a:normAutofit fontScale="92500" lnSpcReduction="10000"/>
          </a:bodyPr>
          <a:lstStyle/>
          <a:p>
            <a:pPr>
              <a:lnSpc>
                <a:spcPct val="110000"/>
              </a:lnSpc>
              <a:defRPr/>
            </a:pPr>
            <a:r>
              <a:rPr lang="ja-JP" altLang="en-US" sz="2800" dirty="0" smtClean="0"/>
              <a:t>機会主義は経済的動機付けでコントロールされるのか、倫理などの幅広い力によってコントロールされるのか？</a:t>
            </a:r>
          </a:p>
          <a:p>
            <a:pPr>
              <a:lnSpc>
                <a:spcPct val="110000"/>
              </a:lnSpc>
              <a:defRPr/>
            </a:pPr>
            <a:r>
              <a:rPr lang="ja-JP" altLang="en-US" sz="2800" dirty="0" smtClean="0"/>
              <a:t>各自が自己利益をどこまでも追求することを前提し、市場と組織での動機付けにより、それが社会的に望ましい結果に結びつくことを求める方向（経済学の論理）</a:t>
            </a:r>
          </a:p>
          <a:p>
            <a:pPr lvl="1">
              <a:lnSpc>
                <a:spcPct val="110000"/>
              </a:lnSpc>
              <a:defRPr/>
            </a:pPr>
            <a:r>
              <a:rPr lang="ja-JP" altLang="en-US" sz="2400" dirty="0" smtClean="0"/>
              <a:t>安心社会（山岸</a:t>
            </a:r>
            <a:r>
              <a:rPr lang="en-US" altLang="ja-JP" sz="2400" dirty="0" smtClean="0"/>
              <a:t>[1998]</a:t>
            </a:r>
            <a:r>
              <a:rPr lang="ja-JP" altLang="en-US" sz="2400" dirty="0" smtClean="0"/>
              <a:t>）</a:t>
            </a:r>
          </a:p>
          <a:p>
            <a:pPr>
              <a:lnSpc>
                <a:spcPct val="110000"/>
              </a:lnSpc>
              <a:defRPr/>
            </a:pPr>
            <a:r>
              <a:rPr lang="ja-JP" altLang="en-US" sz="2800" dirty="0" smtClean="0"/>
              <a:t>一定の倫理、道徳、慣行など非経済的な力によって自己利益追求の範囲と程度を制約することが必要と考える方向（他の社会科学の論理と併用）</a:t>
            </a:r>
          </a:p>
          <a:p>
            <a:pPr lvl="1">
              <a:lnSpc>
                <a:spcPct val="110000"/>
              </a:lnSpc>
              <a:defRPr/>
            </a:pPr>
            <a:r>
              <a:rPr lang="ja-JP" altLang="en-US" sz="2400" dirty="0" smtClean="0"/>
              <a:t>個人間の信頼をベースに→信頼社会（山岸</a:t>
            </a:r>
            <a:r>
              <a:rPr lang="en-US" altLang="ja-JP" sz="2400" dirty="0" smtClean="0"/>
              <a:t>[1998]</a:t>
            </a:r>
            <a:r>
              <a:rPr lang="ja-JP" altLang="en-US" sz="2400" dirty="0" smtClean="0"/>
              <a:t>）</a:t>
            </a:r>
          </a:p>
          <a:p>
            <a:pPr lvl="1">
              <a:lnSpc>
                <a:spcPct val="110000"/>
              </a:lnSpc>
              <a:defRPr/>
            </a:pPr>
            <a:r>
              <a:rPr lang="ja-JP" altLang="en-US" sz="2400" dirty="0" smtClean="0"/>
              <a:t>様々な政治的・社会的抑圧による個人の自由の制限もベースになりうる</a:t>
            </a:r>
          </a:p>
          <a:p>
            <a:pPr>
              <a:lnSpc>
                <a:spcPct val="80000"/>
              </a:lnSpc>
              <a:defRPr/>
            </a:pPr>
            <a:endParaRPr lang="en-US" altLang="ja-JP" sz="2800" dirty="0" smtClean="0"/>
          </a:p>
        </p:txBody>
      </p:sp>
      <p:sp>
        <p:nvSpPr>
          <p:cNvPr id="5120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0E648AD7-79B9-4D24-A06B-32C8DA07839C}" type="slidenum">
              <a:rPr kumimoji="0" lang="en-US" altLang="ja-JP" sz="1200">
                <a:latin typeface="Arial Black" pitchFamily="34" charset="0"/>
              </a:rPr>
              <a:pPr eaLnBrk="1" hangingPunct="1"/>
              <a:t>38</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en-US" altLang="ja-JP" smtClean="0"/>
              <a:t>2-4</a:t>
            </a:r>
            <a:r>
              <a:rPr lang="ja-JP" altLang="en-US" smtClean="0"/>
              <a:t>　取引の組織化</a:t>
            </a:r>
          </a:p>
        </p:txBody>
      </p:sp>
      <p:sp>
        <p:nvSpPr>
          <p:cNvPr id="52227"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DDA22066-0D96-4DD4-B867-EA5355D8E17F}" type="slidenum">
              <a:rPr kumimoji="0" lang="en-US" altLang="ja-JP" sz="1200">
                <a:latin typeface="Arial Black" pitchFamily="34" charset="0"/>
              </a:rPr>
              <a:pPr eaLnBrk="1" hangingPunct="1"/>
              <a:t>39</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企業とは何か</a:t>
            </a:r>
          </a:p>
        </p:txBody>
      </p:sp>
      <p:sp>
        <p:nvSpPr>
          <p:cNvPr id="17411"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広辞苑第５版の定義</a:t>
            </a:r>
          </a:p>
          <a:p>
            <a:pPr lvl="1"/>
            <a:r>
              <a:rPr lang="ja-JP" altLang="en-US" smtClean="0"/>
              <a:t>生産・営利の目的で、生産要素を総合し、継続的に事業を経営すること。また、その経営の主体。</a:t>
            </a:r>
          </a:p>
          <a:p>
            <a:r>
              <a:rPr lang="ja-JP" altLang="en-US" smtClean="0"/>
              <a:t>大辞林第２版の定義</a:t>
            </a:r>
          </a:p>
          <a:p>
            <a:pPr lvl="1"/>
            <a:r>
              <a:rPr lang="ja-JP" altLang="en-US" smtClean="0"/>
              <a:t>営利の目的で継続的・計画的に同種の経済行為を行う組織体。また、その活動。</a:t>
            </a:r>
            <a:br>
              <a:rPr lang="ja-JP" altLang="en-US" smtClean="0"/>
            </a:br>
            <a:endParaRPr lang="ja-JP" altLang="en-US" smtClean="0"/>
          </a:p>
          <a:p>
            <a:r>
              <a:rPr lang="ja-JP" altLang="en-US" smtClean="0"/>
              <a:t>では、経済学における企業とは何か。経済学では企業をどう取り扱うか</a:t>
            </a:r>
          </a:p>
          <a:p>
            <a:endParaRPr lang="en-US" altLang="ja-JP" smtClean="0"/>
          </a:p>
        </p:txBody>
      </p:sp>
      <p:sp>
        <p:nvSpPr>
          <p:cNvPr id="1741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90E809C-208D-4908-915B-475ECD682A46}" type="slidenum">
              <a:rPr kumimoji="0" lang="en-US" altLang="ja-JP" sz="1200">
                <a:latin typeface="Arial Black" pitchFamily="34" charset="0"/>
              </a:rPr>
              <a:pPr eaLnBrk="1" hangingPunct="1"/>
              <a:t>4</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契約による取引の組織化</a:t>
            </a:r>
          </a:p>
        </p:txBody>
      </p:sp>
      <p:sp>
        <p:nvSpPr>
          <p:cNvPr id="41988" name="Rectangle 3"/>
          <p:cNvSpPr>
            <a:spLocks noGrp="1" noChangeArrowheads="1"/>
          </p:cNvSpPr>
          <p:nvPr>
            <p:ph idx="1"/>
          </p:nvPr>
        </p:nvSpPr>
        <p:spPr/>
        <p:txBody>
          <a:bodyPr>
            <a:normAutofit fontScale="85000" lnSpcReduction="20000"/>
          </a:bodyPr>
          <a:lstStyle/>
          <a:p>
            <a:pPr>
              <a:defRPr/>
            </a:pPr>
            <a:r>
              <a:rPr lang="ja-JP" altLang="en-US" dirty="0" smtClean="0"/>
              <a:t>取引は契約によって組織化され、統治される</a:t>
            </a:r>
            <a:endParaRPr lang="en-US" altLang="ja-JP" dirty="0" smtClean="0"/>
          </a:p>
          <a:p>
            <a:pPr>
              <a:defRPr/>
            </a:pPr>
            <a:r>
              <a:rPr lang="ja-JP" altLang="en-US" dirty="0" smtClean="0"/>
              <a:t>完備契約</a:t>
            </a:r>
            <a:r>
              <a:rPr lang="en-US" altLang="ja-JP" dirty="0" smtClean="0"/>
              <a:t>(complete contract)</a:t>
            </a:r>
          </a:p>
          <a:p>
            <a:pPr lvl="1">
              <a:defRPr/>
            </a:pPr>
            <a:r>
              <a:rPr lang="ja-JP" altLang="en-US" dirty="0" smtClean="0"/>
              <a:t>将来の可能なあらゆる状況の下で、どのような行動がとられ、どれだけ支払われるかが記載された契約。</a:t>
            </a:r>
          </a:p>
          <a:p>
            <a:pPr lvl="1">
              <a:defRPr/>
            </a:pPr>
            <a:r>
              <a:rPr lang="ja-JP" altLang="en-US" dirty="0" smtClean="0"/>
              <a:t>実際には限定合理性と複雑性･不確実性のために不可能</a:t>
            </a:r>
          </a:p>
          <a:p>
            <a:pPr>
              <a:defRPr/>
            </a:pPr>
            <a:r>
              <a:rPr lang="ja-JP" altLang="en-US" dirty="0" smtClean="0"/>
              <a:t>不完備契約</a:t>
            </a:r>
            <a:r>
              <a:rPr lang="en-US" altLang="ja-JP" dirty="0" smtClean="0"/>
              <a:t>(incomplete contract)</a:t>
            </a:r>
          </a:p>
          <a:p>
            <a:pPr lvl="1">
              <a:defRPr/>
            </a:pPr>
            <a:r>
              <a:rPr lang="ja-JP" altLang="en-US" dirty="0" smtClean="0"/>
              <a:t>完備契約でない契約。</a:t>
            </a:r>
          </a:p>
          <a:p>
            <a:pPr lvl="1">
              <a:defRPr/>
            </a:pPr>
            <a:r>
              <a:rPr lang="ja-JP" altLang="en-US" dirty="0" smtClean="0"/>
              <a:t>不完備契約に書かれていないことについて、機会主義の余地が生じる</a:t>
            </a:r>
            <a:endParaRPr lang="en-US" altLang="ja-JP" dirty="0" smtClean="0"/>
          </a:p>
          <a:p>
            <a:pPr marL="342900" lvl="1" indent="-342900">
              <a:buClr>
                <a:schemeClr val="tx2"/>
              </a:buClr>
              <a:buFont typeface="Wingdings" pitchFamily="2" charset="2"/>
              <a:buNone/>
              <a:defRPr/>
            </a:pPr>
            <a:r>
              <a:rPr lang="ja-JP" altLang="en-US" dirty="0" smtClean="0"/>
              <a:t>→完備契約が不可能であるならば、さまざまな契約のあり方により、取引の組織化と統治のあり方も様々となる</a:t>
            </a:r>
            <a:endParaRPr lang="en-US" altLang="ja-JP" dirty="0" smtClean="0"/>
          </a:p>
          <a:p>
            <a:pPr>
              <a:buFont typeface="Wingdings" pitchFamily="2" charset="2"/>
              <a:buNone/>
              <a:defRPr/>
            </a:pPr>
            <a:endParaRPr lang="ja-JP" altLang="en-US" dirty="0" smtClean="0"/>
          </a:p>
        </p:txBody>
      </p:sp>
      <p:sp>
        <p:nvSpPr>
          <p:cNvPr id="5325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760EF98-4E5E-455D-A3B7-74E0D2F1883F}" type="slidenum">
              <a:rPr kumimoji="0" lang="en-US" altLang="ja-JP" sz="1200">
                <a:latin typeface="Arial Black" pitchFamily="34" charset="0"/>
              </a:rPr>
              <a:pPr eaLnBrk="1" hangingPunct="1"/>
              <a:t>40</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契約形態と取引統治構造</a:t>
            </a:r>
          </a:p>
        </p:txBody>
      </p:sp>
      <p:sp>
        <p:nvSpPr>
          <p:cNvPr id="43012" name="Rectangle 3"/>
          <p:cNvSpPr>
            <a:spLocks noGrp="1" noChangeArrowheads="1"/>
          </p:cNvSpPr>
          <p:nvPr>
            <p:ph idx="1"/>
          </p:nvPr>
        </p:nvSpPr>
        <p:spPr>
          <a:xfrm>
            <a:off x="457200" y="1341438"/>
            <a:ext cx="8507413" cy="5516562"/>
          </a:xfrm>
        </p:spPr>
        <p:txBody>
          <a:bodyPr>
            <a:normAutofit fontScale="92500" lnSpcReduction="10000"/>
          </a:bodyPr>
          <a:lstStyle/>
          <a:p>
            <a:pPr>
              <a:lnSpc>
                <a:spcPct val="110000"/>
              </a:lnSpc>
              <a:defRPr/>
            </a:pPr>
            <a:r>
              <a:rPr lang="ja-JP" altLang="en-US" sz="2400" dirty="0" smtClean="0"/>
              <a:t>スポット契約（古典的契約）：市場による統治</a:t>
            </a:r>
          </a:p>
          <a:p>
            <a:pPr lvl="1">
              <a:lnSpc>
                <a:spcPct val="110000"/>
              </a:lnSpc>
              <a:defRPr/>
            </a:pPr>
            <a:r>
              <a:rPr lang="ja-JP" altLang="en-US" sz="2400" dirty="0" smtClean="0"/>
              <a:t>完全競争下の市場取引に近い取引</a:t>
            </a:r>
          </a:p>
          <a:p>
            <a:pPr lvl="1">
              <a:lnSpc>
                <a:spcPct val="110000"/>
              </a:lnSpc>
              <a:defRPr/>
            </a:pPr>
            <a:r>
              <a:rPr lang="ja-JP" altLang="en-US" sz="2400" dirty="0" smtClean="0"/>
              <a:t>通常は、現行の価格で財・サービスを即座に取引</a:t>
            </a:r>
          </a:p>
          <a:p>
            <a:pPr lvl="1">
              <a:lnSpc>
                <a:spcPct val="110000"/>
              </a:lnSpc>
              <a:defRPr/>
            </a:pPr>
            <a:r>
              <a:rPr lang="ja-JP" altLang="en-US" sz="2400" dirty="0" smtClean="0"/>
              <a:t>契約期間中に状況が変化しない</a:t>
            </a:r>
          </a:p>
          <a:p>
            <a:pPr>
              <a:lnSpc>
                <a:spcPct val="110000"/>
              </a:lnSpc>
              <a:defRPr/>
            </a:pPr>
            <a:r>
              <a:rPr lang="ja-JP" altLang="en-US" sz="2400" dirty="0" smtClean="0"/>
              <a:t>新古典的契約：第三者を加えた三者による統治</a:t>
            </a:r>
          </a:p>
          <a:p>
            <a:pPr lvl="1">
              <a:lnSpc>
                <a:spcPct val="110000"/>
              </a:lnSpc>
              <a:defRPr/>
            </a:pPr>
            <a:r>
              <a:rPr lang="ja-JP" altLang="en-US" sz="2400" dirty="0" smtClean="0"/>
              <a:t>第三者の援助･仲裁を伴う取引</a:t>
            </a:r>
          </a:p>
          <a:p>
            <a:pPr>
              <a:lnSpc>
                <a:spcPct val="110000"/>
              </a:lnSpc>
              <a:defRPr/>
            </a:pPr>
            <a:r>
              <a:rPr lang="ja-JP" altLang="en-US" sz="2400" dirty="0" smtClean="0"/>
              <a:t>関係的契約：</a:t>
            </a:r>
            <a:r>
              <a:rPr lang="ja-JP" altLang="en-US" sz="2200" dirty="0" smtClean="0"/>
              <a:t>当事者同士で、当該関係の一般的条項と目的を定め、また意思決定や紛争解決についてはその方法だけを定めている契約</a:t>
            </a:r>
          </a:p>
          <a:p>
            <a:pPr lvl="1">
              <a:lnSpc>
                <a:spcPct val="110000"/>
              </a:lnSpc>
              <a:defRPr/>
            </a:pPr>
            <a:r>
              <a:rPr lang="ja-JP" altLang="en-US" sz="2000" dirty="0" smtClean="0"/>
              <a:t>関係的契約１：契約当事者＝二者による双務的統治。</a:t>
            </a:r>
          </a:p>
          <a:p>
            <a:pPr lvl="2">
              <a:lnSpc>
                <a:spcPct val="110000"/>
              </a:lnSpc>
              <a:defRPr/>
            </a:pPr>
            <a:r>
              <a:rPr lang="ja-JP" altLang="en-US" sz="2100" dirty="0" smtClean="0"/>
              <a:t>ルールと慣行と市場に基づく</a:t>
            </a:r>
          </a:p>
          <a:p>
            <a:pPr lvl="2">
              <a:lnSpc>
                <a:spcPct val="110000"/>
              </a:lnSpc>
              <a:defRPr/>
            </a:pPr>
            <a:r>
              <a:rPr lang="ja-JP" altLang="en-US" sz="2100" dirty="0" smtClean="0"/>
              <a:t>独立した二者の継続取引</a:t>
            </a:r>
          </a:p>
          <a:p>
            <a:pPr lvl="1">
              <a:lnSpc>
                <a:spcPct val="110000"/>
              </a:lnSpc>
              <a:defRPr/>
            </a:pPr>
            <a:r>
              <a:rPr lang="ja-JP" altLang="en-US" sz="2000" dirty="0" smtClean="0"/>
              <a:t>関係的契約２：＿＿＿＿＿＿＿＿＿＿＿＿＿＿＿＿＿＿＿＿＿＿</a:t>
            </a:r>
          </a:p>
          <a:p>
            <a:pPr lvl="2">
              <a:lnSpc>
                <a:spcPct val="110000"/>
              </a:lnSpc>
              <a:defRPr/>
            </a:pPr>
            <a:r>
              <a:rPr lang="ja-JP" altLang="en-US" sz="2100" dirty="0" smtClean="0"/>
              <a:t>組織の内部取引（</a:t>
            </a:r>
            <a:r>
              <a:rPr lang="en-US" altLang="ja-JP" sz="2100" dirty="0" smtClean="0"/>
              <a:t>=</a:t>
            </a:r>
            <a:r>
              <a:rPr lang="ja-JP" altLang="en-US" sz="2100" dirty="0" smtClean="0"/>
              <a:t>垂直統合）。</a:t>
            </a:r>
          </a:p>
          <a:p>
            <a:pPr lvl="2">
              <a:lnSpc>
                <a:spcPct val="110000"/>
              </a:lnSpc>
              <a:defRPr/>
            </a:pPr>
            <a:r>
              <a:rPr lang="ja-JP" altLang="en-US" sz="2100" dirty="0" smtClean="0"/>
              <a:t>権限とルールに基づく。</a:t>
            </a:r>
          </a:p>
          <a:p>
            <a:pPr lvl="1">
              <a:lnSpc>
                <a:spcPct val="80000"/>
              </a:lnSpc>
              <a:defRPr/>
            </a:pPr>
            <a:endParaRPr lang="en-US" altLang="ja-JP" sz="2400" dirty="0" smtClean="0"/>
          </a:p>
        </p:txBody>
      </p:sp>
      <p:sp>
        <p:nvSpPr>
          <p:cNvPr id="5427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C68083C-028C-4871-8408-C7A4B18BDB50}" type="slidenum">
              <a:rPr kumimoji="0" lang="en-US" altLang="ja-JP" sz="1200">
                <a:latin typeface="Arial Black" pitchFamily="34" charset="0"/>
              </a:rPr>
              <a:pPr eaLnBrk="1" hangingPunct="1"/>
              <a:t>41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3600" smtClean="0"/>
              <a:t>ウィリアムソンによる、取引とその統治構造分類（１）　</a:t>
            </a:r>
            <a:r>
              <a:rPr lang="en-US" altLang="ja-JP" sz="3600" smtClean="0"/>
              <a:t>(Williamson[1979])</a:t>
            </a:r>
          </a:p>
        </p:txBody>
      </p:sp>
      <p:sp>
        <p:nvSpPr>
          <p:cNvPr id="55299" name="Rectangle 3"/>
          <p:cNvSpPr>
            <a:spLocks noGrp="1" noChangeArrowheads="1"/>
          </p:cNvSpPr>
          <p:nvPr>
            <p:ph idx="1"/>
          </p:nvPr>
        </p:nvSpPr>
        <p:spPr bwMode="auto">
          <a:xfrm>
            <a:off x="457200" y="1719263"/>
            <a:ext cx="8229600" cy="1927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r>
              <a:rPr lang="ja-JP" altLang="en-US" sz="2800" smtClean="0"/>
              <a:t>通常の財の取引を念頭に置く</a:t>
            </a:r>
          </a:p>
          <a:p>
            <a:r>
              <a:rPr lang="ja-JP" altLang="en-US" sz="2800" smtClean="0"/>
              <a:t>統治（ガバナンス）構造を左右する要因</a:t>
            </a:r>
          </a:p>
          <a:p>
            <a:pPr lvl="1"/>
            <a:r>
              <a:rPr lang="ja-JP" altLang="en-US" sz="2400" smtClean="0"/>
              <a:t>取引の複雑性は中程度と仮定する</a:t>
            </a:r>
          </a:p>
          <a:p>
            <a:pPr lvl="1"/>
            <a:r>
              <a:rPr lang="ja-JP" altLang="en-US" sz="2400" smtClean="0"/>
              <a:t>取引の頻度と、投資が取引特殊的かどうかで分類する</a:t>
            </a:r>
          </a:p>
        </p:txBody>
      </p:sp>
      <p:sp>
        <p:nvSpPr>
          <p:cNvPr id="5530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9DFD2C1E-544A-4593-8CDA-B0AB9B272496}" type="slidenum">
              <a:rPr kumimoji="0" lang="en-US" altLang="ja-JP" sz="1200">
                <a:latin typeface="Arial Black" pitchFamily="34" charset="0"/>
              </a:rPr>
              <a:pPr eaLnBrk="1" hangingPunct="1"/>
              <a:t>42</a:t>
            </a:fld>
            <a:endParaRPr kumimoji="0" lang="en-US" altLang="ja-JP" sz="1200">
              <a:latin typeface="Arial Black" pitchFamily="34" charset="0"/>
            </a:endParaRPr>
          </a:p>
        </p:txBody>
      </p:sp>
      <p:graphicFrame>
        <p:nvGraphicFramePr>
          <p:cNvPr id="43046" name="Group 38"/>
          <p:cNvGraphicFramePr>
            <a:graphicFrameLocks noGrp="1"/>
          </p:cNvGraphicFramePr>
          <p:nvPr/>
        </p:nvGraphicFramePr>
        <p:xfrm>
          <a:off x="900113" y="4005263"/>
          <a:ext cx="7993061" cy="2689225"/>
        </p:xfrm>
        <a:graphic>
          <a:graphicData uri="http://schemas.openxmlformats.org/drawingml/2006/table">
            <a:tbl>
              <a:tblPr/>
              <a:tblGrid>
                <a:gridCol w="936050"/>
                <a:gridCol w="936198"/>
                <a:gridCol w="1800165"/>
                <a:gridCol w="2160188"/>
                <a:gridCol w="2160460"/>
              </a:tblGrid>
              <a:tr h="914385">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pitchFamily="50" charset="-128"/>
                          <a:ea typeface="ＭＳ Ｐゴシック" pitchFamily="50" charset="-128"/>
                        </a:rPr>
                        <a:t>取引の特性とその例</a:t>
                      </a:r>
                    </a:p>
                  </a:txBody>
                  <a:tcPr marL="91442" marR="91442" marT="45689" marB="45689"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18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42" marR="91442" marT="45689" marB="45689"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dirty="0" smtClean="0">
                          <a:ln>
                            <a:noFill/>
                          </a:ln>
                          <a:solidFill>
                            <a:schemeClr val="tx1"/>
                          </a:solidFill>
                          <a:effectLst/>
                          <a:latin typeface="ＭＳ Ｐゴシック" pitchFamily="50" charset="-128"/>
                          <a:ea typeface="ＭＳ Ｐゴシック" pitchFamily="50" charset="-128"/>
                        </a:rPr>
                        <a:t>投資の特性</a:t>
                      </a:r>
                    </a:p>
                  </a:txBody>
                  <a:tcPr marL="91442" marR="91442"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372814">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91442" marR="91442" marT="45689" marB="45689"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18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91442" marR="91442" marT="45689" marB="45689"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非特殊的</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混合</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特異的</a:t>
                      </a:r>
                    </a:p>
                  </a:txBody>
                  <a:tcPr marL="91442" marR="91442" marT="45689" marB="4568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086">
                <a:tc row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頻度</a:t>
                      </a:r>
                    </a:p>
                  </a:txBody>
                  <a:tcPr marL="91442" marR="91442" marT="45689" marB="4568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散発的</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ＭＳ Ｐゴシック" pitchFamily="50" charset="-128"/>
                          <a:ea typeface="ＭＳ Ｐゴシック" pitchFamily="50" charset="-128"/>
                        </a:rPr>
                        <a:t>標準設備の購入</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ＭＳ Ｐゴシック" pitchFamily="50" charset="-128"/>
                          <a:ea typeface="ＭＳ Ｐゴシック" pitchFamily="50" charset="-128"/>
                        </a:rPr>
                        <a:t>カスタム化された設備の購入</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ＭＳ Ｐゴシック" pitchFamily="50" charset="-128"/>
                          <a:ea typeface="ＭＳ Ｐゴシック" pitchFamily="50" charset="-128"/>
                        </a:rPr>
                        <a:t>工場建設</a:t>
                      </a:r>
                    </a:p>
                  </a:txBody>
                  <a:tcPr marL="91442" marR="91442" marT="45689" marB="45689"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294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none" strike="noStrike" cap="none" normalizeH="0" baseline="0" smtClean="0">
                          <a:ln>
                            <a:noFill/>
                          </a:ln>
                          <a:solidFill>
                            <a:schemeClr val="tx1"/>
                          </a:solidFill>
                          <a:effectLst/>
                          <a:latin typeface="ＭＳ Ｐゴシック" pitchFamily="50" charset="-128"/>
                          <a:ea typeface="ＭＳ Ｐゴシック" pitchFamily="50" charset="-128"/>
                        </a:rPr>
                        <a:t>頻繁</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smtClean="0">
                          <a:ln>
                            <a:noFill/>
                          </a:ln>
                          <a:solidFill>
                            <a:schemeClr val="tx1"/>
                          </a:solidFill>
                          <a:effectLst/>
                          <a:latin typeface="ＭＳ Ｐゴシック" pitchFamily="50" charset="-128"/>
                          <a:ea typeface="ＭＳ Ｐゴシック" pitchFamily="50" charset="-128"/>
                        </a:rPr>
                        <a:t>標準材料の購入</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800" b="0" i="0" u="sng"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91442" marR="91442" marT="45689" marB="45689"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1600" b="0" i="0" u="none" strike="noStrike" cap="none" normalizeH="0" baseline="0" dirty="0" smtClean="0">
                          <a:ln>
                            <a:noFill/>
                          </a:ln>
                          <a:solidFill>
                            <a:schemeClr val="tx1"/>
                          </a:solidFill>
                          <a:effectLst/>
                          <a:latin typeface="ＭＳ Ｐゴシック" pitchFamily="50" charset="-128"/>
                          <a:ea typeface="ＭＳ Ｐゴシック" pitchFamily="50" charset="-128"/>
                        </a:rPr>
                        <a:t>連続した工程に即しての中間製品の立地特殊的な移動</a:t>
                      </a:r>
                    </a:p>
                  </a:txBody>
                  <a:tcPr marL="91442" marR="91442" marT="45689" marB="45689"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ウィリアムソンによる、取引とその統治構造分類（２）</a:t>
            </a:r>
          </a:p>
        </p:txBody>
      </p:sp>
      <p:sp>
        <p:nvSpPr>
          <p:cNvPr id="56323" name="スライド番号プレースホルダ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BB8C6B3-9EA2-4CCE-8CAB-E1A31CE91FF5}" type="slidenum">
              <a:rPr kumimoji="0" lang="en-US" altLang="ja-JP" sz="1200">
                <a:latin typeface="Arial Black" pitchFamily="34" charset="0"/>
              </a:rPr>
              <a:pPr eaLnBrk="1" hangingPunct="1"/>
              <a:t>43</a:t>
            </a:fld>
            <a:endParaRPr kumimoji="0" lang="en-US" altLang="ja-JP" sz="1200">
              <a:latin typeface="Arial Black" pitchFamily="34" charset="0"/>
            </a:endParaRPr>
          </a:p>
        </p:txBody>
      </p:sp>
      <p:graphicFrame>
        <p:nvGraphicFramePr>
          <p:cNvPr id="44074" name="Group 42"/>
          <p:cNvGraphicFramePr>
            <a:graphicFrameLocks noGrp="1"/>
          </p:cNvGraphicFramePr>
          <p:nvPr/>
        </p:nvGraphicFramePr>
        <p:xfrm>
          <a:off x="395288" y="2060575"/>
          <a:ext cx="8569325" cy="3097213"/>
        </p:xfrm>
        <a:graphic>
          <a:graphicData uri="http://schemas.openxmlformats.org/drawingml/2006/table">
            <a:tbl>
              <a:tblPr/>
              <a:tblGrid>
                <a:gridCol w="1368420"/>
                <a:gridCol w="1080136"/>
                <a:gridCol w="1872235"/>
                <a:gridCol w="2246792"/>
                <a:gridCol w="2001742"/>
              </a:tblGrid>
              <a:tr h="774700">
                <a:tc grid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各取引に適した統治構造</a:t>
                      </a:r>
                    </a:p>
                  </a:txBody>
                  <a:tcPr marL="91441" marR="91441"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投資の特性</a:t>
                      </a:r>
                    </a:p>
                  </a:txBody>
                  <a:tcPr marL="91441" marR="914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tr>
              <a:tr h="774700">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41" marR="91441"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41" marR="91441"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非特殊的</a:t>
                      </a: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混合</a:t>
                      </a: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特異的</a:t>
                      </a:r>
                    </a:p>
                  </a:txBody>
                  <a:tcPr marL="91441" marR="9144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4700">
                <a:tc rowSpan="2">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頻度</a:t>
                      </a:r>
                    </a:p>
                  </a:txBody>
                  <a:tcPr marL="91441" marR="9144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散発的</a:t>
                      </a: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smtClean="0">
                        <a:ln>
                          <a:noFill/>
                        </a:ln>
                        <a:solidFill>
                          <a:schemeClr val="tx1"/>
                        </a:solidFill>
                        <a:effectLst/>
                        <a:latin typeface="ＭＳ Ｐゴシック" pitchFamily="50" charset="-128"/>
                        <a:ea typeface="ＭＳ Ｐゴシック" pitchFamily="50" charset="-128"/>
                      </a:endParaRPr>
                    </a:p>
                  </a:txBody>
                  <a:tcPr marL="91441" marR="9144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3113">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smtClean="0">
                          <a:ln>
                            <a:noFill/>
                          </a:ln>
                          <a:solidFill>
                            <a:schemeClr val="tx1"/>
                          </a:solidFill>
                          <a:effectLst/>
                          <a:latin typeface="ＭＳ Ｐゴシック" pitchFamily="50" charset="-128"/>
                          <a:ea typeface="ＭＳ Ｐゴシック" pitchFamily="50" charset="-128"/>
                        </a:rPr>
                        <a:t>頻繁</a:t>
                      </a: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endParaRPr kumimoji="1" lang="ja-JP" altLang="ja-JP" sz="2000" b="0" i="0" u="none" strike="noStrike" cap="none" normalizeH="0" baseline="0" dirty="0" smtClean="0">
                        <a:ln>
                          <a:noFill/>
                        </a:ln>
                        <a:solidFill>
                          <a:schemeClr val="tx1"/>
                        </a:solidFill>
                        <a:effectLst/>
                        <a:latin typeface="ＭＳ Ｐゴシック" pitchFamily="50" charset="-128"/>
                        <a:ea typeface="ＭＳ Ｐゴシック" pitchFamily="50" charset="-128"/>
                      </a:endParaRP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lgDash"/>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sng"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　　</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r>
                        <a:rPr kumimoji="1" lang="ja-JP" altLang="en-US" sz="2000" b="0" i="0" u="sng" strike="noStrike" cap="none" normalizeH="0" baseline="0" dirty="0" smtClean="0">
                          <a:ln>
                            <a:noFill/>
                          </a:ln>
                          <a:solidFill>
                            <a:schemeClr val="tx1"/>
                          </a:solidFill>
                          <a:effectLst/>
                          <a:latin typeface="ＭＳ Ｐゴシック" pitchFamily="50" charset="-128"/>
                          <a:ea typeface="ＭＳ Ｐゴシック" pitchFamily="50" charset="-128"/>
                        </a:rPr>
                        <a:t>＿＿＿　　＿＿</a:t>
                      </a: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a:t>
                      </a: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lgDash"/>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統合された統治</a:t>
                      </a:r>
                    </a:p>
                    <a:p>
                      <a:pPr marL="0" marR="0" lvl="0" indent="0" algn="l" defTabSz="914400" rtl="0" eaLnBrk="1" fontAlgn="base" latinLnBrk="0" hangingPunct="1">
                        <a:lnSpc>
                          <a:spcPct val="100000"/>
                        </a:lnSpc>
                        <a:spcBef>
                          <a:spcPct val="20000"/>
                        </a:spcBef>
                        <a:spcAft>
                          <a:spcPct val="0"/>
                        </a:spcAft>
                        <a:buClrTx/>
                        <a:buSzTx/>
                        <a:buFont typeface="Wingdings" pitchFamily="2" charset="2"/>
                        <a:buNone/>
                        <a:tabLst/>
                      </a:pPr>
                      <a:r>
                        <a:rPr kumimoji="1" lang="ja-JP" altLang="en-US" sz="2000" b="0" i="0" u="none" strike="noStrike" cap="none" normalizeH="0" baseline="0" dirty="0" smtClean="0">
                          <a:ln>
                            <a:noFill/>
                          </a:ln>
                          <a:solidFill>
                            <a:schemeClr val="tx1"/>
                          </a:solidFill>
                          <a:effectLst/>
                          <a:latin typeface="ＭＳ Ｐゴシック" pitchFamily="50" charset="-128"/>
                          <a:ea typeface="ＭＳ Ｐゴシック" pitchFamily="50" charset="-128"/>
                        </a:rPr>
                        <a:t>（関係的契約）</a:t>
                      </a:r>
                    </a:p>
                  </a:txBody>
                  <a:tcPr marL="91441" marR="91441" horzOverflow="overflow">
                    <a:lnL w="12700" cap="flat" cmpd="sng" algn="ctr">
                      <a:solidFill>
                        <a:schemeClr val="tx1"/>
                      </a:solidFill>
                      <a:prstDash val="lgDash"/>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6355" name="Text Box 43"/>
          <p:cNvSpPr txBox="1">
            <a:spLocks noChangeArrowheads="1"/>
          </p:cNvSpPr>
          <p:nvPr/>
        </p:nvSpPr>
        <p:spPr bwMode="auto">
          <a:xfrm>
            <a:off x="2879725" y="4111625"/>
            <a:ext cx="176371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市場による統治</a:t>
            </a:r>
          </a:p>
          <a:p>
            <a:pPr eaLnBrk="1" hangingPunct="1"/>
            <a:r>
              <a:rPr lang="ja-JP" altLang="en-US" dirty="0" smtClean="0"/>
              <a:t>（</a:t>
            </a:r>
            <a:r>
              <a:rPr lang="ja-JP" altLang="en-US" dirty="0"/>
              <a:t>古典的契約）</a:t>
            </a:r>
          </a:p>
        </p:txBody>
      </p:sp>
      <p:sp>
        <p:nvSpPr>
          <p:cNvPr id="56356" name="Text Box 44"/>
          <p:cNvSpPr txBox="1">
            <a:spLocks noChangeArrowheads="1"/>
          </p:cNvSpPr>
          <p:nvPr/>
        </p:nvSpPr>
        <p:spPr bwMode="auto">
          <a:xfrm>
            <a:off x="5940425" y="3719512"/>
            <a:ext cx="22320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ja-JP" altLang="en-US" dirty="0"/>
              <a:t>三者による統治</a:t>
            </a:r>
          </a:p>
          <a:p>
            <a:pPr eaLnBrk="1" hangingPunct="1"/>
            <a:r>
              <a:rPr lang="ja-JP" altLang="en-US" dirty="0"/>
              <a:t>（新古典的契約）	</a:t>
            </a:r>
          </a:p>
        </p:txBody>
      </p:sp>
      <p:sp>
        <p:nvSpPr>
          <p:cNvPr id="56357" name="Text Box 43"/>
          <p:cNvSpPr txBox="1">
            <a:spLocks noChangeArrowheads="1"/>
          </p:cNvSpPr>
          <p:nvPr/>
        </p:nvSpPr>
        <p:spPr bwMode="auto">
          <a:xfrm>
            <a:off x="5508625" y="4365625"/>
            <a:ext cx="43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spcBef>
                <a:spcPct val="50000"/>
              </a:spcBef>
            </a:pPr>
            <a:endParaRPr lang="ja-JP" altLang="en-US"/>
          </a:p>
        </p:txBody>
      </p:sp>
      <p:sp>
        <p:nvSpPr>
          <p:cNvPr id="56358" name="Text Box 44"/>
          <p:cNvSpPr txBox="1">
            <a:spLocks noChangeArrowheads="1"/>
          </p:cNvSpPr>
          <p:nvPr/>
        </p:nvSpPr>
        <p:spPr bwMode="auto">
          <a:xfrm>
            <a:off x="5416550" y="40830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bwMode="auto">
          <a:xfrm>
            <a:off x="179388" y="404813"/>
            <a:ext cx="8785225"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3800" smtClean="0"/>
              <a:t>ウィリアムソンによる統治構造決定の論理</a:t>
            </a:r>
          </a:p>
        </p:txBody>
      </p:sp>
      <p:sp>
        <p:nvSpPr>
          <p:cNvPr id="46084" name="Rectangle 3"/>
          <p:cNvSpPr>
            <a:spLocks noGrp="1" noChangeArrowheads="1"/>
          </p:cNvSpPr>
          <p:nvPr>
            <p:ph idx="1"/>
          </p:nvPr>
        </p:nvSpPr>
        <p:spPr>
          <a:xfrm>
            <a:off x="457200" y="1412875"/>
            <a:ext cx="8229600" cy="5445125"/>
          </a:xfrm>
        </p:spPr>
        <p:txBody>
          <a:bodyPr>
            <a:normAutofit fontScale="92500" lnSpcReduction="10000"/>
          </a:bodyPr>
          <a:lstStyle/>
          <a:p>
            <a:pPr>
              <a:lnSpc>
                <a:spcPct val="110000"/>
              </a:lnSpc>
              <a:defRPr/>
            </a:pPr>
            <a:r>
              <a:rPr lang="ja-JP" altLang="en-US" sz="2800" dirty="0" smtClean="0"/>
              <a:t>投資の特性は技術によって与えられると仮定する。</a:t>
            </a:r>
          </a:p>
          <a:p>
            <a:pPr>
              <a:lnSpc>
                <a:spcPct val="110000"/>
              </a:lnSpc>
              <a:defRPr/>
            </a:pPr>
            <a:r>
              <a:rPr lang="ja-JP" altLang="en-US" sz="2800" dirty="0" smtClean="0"/>
              <a:t>複雑性は所与とした場合（前スライド表）</a:t>
            </a:r>
          </a:p>
          <a:p>
            <a:pPr lvl="1">
              <a:lnSpc>
                <a:spcPct val="110000"/>
              </a:lnSpc>
              <a:defRPr/>
            </a:pPr>
            <a:r>
              <a:rPr lang="ja-JP" altLang="en-US" sz="2400" dirty="0" smtClean="0"/>
              <a:t>取引特殊的投資が必要だと、スポット契約は不可能</a:t>
            </a:r>
          </a:p>
          <a:p>
            <a:pPr lvl="1">
              <a:lnSpc>
                <a:spcPct val="110000"/>
              </a:lnSpc>
              <a:defRPr/>
            </a:pPr>
            <a:r>
              <a:rPr lang="ja-JP" altLang="en-US" sz="2400" dirty="0" smtClean="0"/>
              <a:t>関係的契約を維持するには費用がかかるので、取引頻度が高くないと用いられない</a:t>
            </a:r>
          </a:p>
          <a:p>
            <a:pPr lvl="1">
              <a:lnSpc>
                <a:spcPct val="110000"/>
              </a:lnSpc>
              <a:defRPr/>
            </a:pPr>
            <a:r>
              <a:rPr lang="ja-JP" altLang="en-US" sz="2400" dirty="0" smtClean="0"/>
              <a:t>特殊性があまりに強くなると他者からの購入が不可能になる</a:t>
            </a:r>
          </a:p>
          <a:p>
            <a:pPr lvl="1">
              <a:lnSpc>
                <a:spcPct val="110000"/>
              </a:lnSpc>
              <a:defRPr/>
            </a:pPr>
            <a:r>
              <a:rPr lang="ja-JP" altLang="en-US" sz="2400" dirty="0" smtClean="0"/>
              <a:t>特殊性が中程度の場合、スポット契約は不可能だが、取引相</a:t>
            </a:r>
            <a:endParaRPr lang="en-US" altLang="ja-JP" sz="2400" dirty="0" smtClean="0"/>
          </a:p>
          <a:p>
            <a:pPr marL="457200" lvl="1" indent="0">
              <a:lnSpc>
                <a:spcPct val="110000"/>
              </a:lnSpc>
              <a:buFont typeface="Arial" charset="0"/>
              <a:buNone/>
              <a:defRPr/>
            </a:pPr>
            <a:r>
              <a:rPr lang="ja-JP" altLang="en-US" sz="2400" dirty="0"/>
              <a:t>　</a:t>
            </a:r>
            <a:r>
              <a:rPr lang="ja-JP" altLang="en-US" sz="2400" dirty="0" smtClean="0"/>
              <a:t>　手の</a:t>
            </a:r>
            <a:r>
              <a:rPr lang="ja-JP" altLang="en-US" sz="2400" u="sng" dirty="0" smtClean="0"/>
              <a:t>　　　　　　　　　　</a:t>
            </a:r>
            <a:r>
              <a:rPr lang="ja-JP" altLang="en-US" sz="2400" dirty="0" smtClean="0"/>
              <a:t>を考慮すると垂直統合も不適当。</a:t>
            </a:r>
          </a:p>
          <a:p>
            <a:pPr>
              <a:lnSpc>
                <a:spcPct val="110000"/>
              </a:lnSpc>
              <a:defRPr/>
            </a:pPr>
            <a:r>
              <a:rPr lang="ja-JP" altLang="en-US" sz="2800" dirty="0" smtClean="0"/>
              <a:t>複雑性が強まると二つの傾向が生じる</a:t>
            </a:r>
          </a:p>
          <a:p>
            <a:pPr lvl="1">
              <a:lnSpc>
                <a:spcPct val="110000"/>
              </a:lnSpc>
              <a:defRPr/>
            </a:pPr>
            <a:r>
              <a:rPr lang="ja-JP" altLang="en-US" sz="2400" dirty="0" smtClean="0"/>
              <a:t>スポット契約には影響しない。</a:t>
            </a:r>
          </a:p>
          <a:p>
            <a:pPr lvl="1">
              <a:lnSpc>
                <a:spcPct val="110000"/>
              </a:lnSpc>
              <a:defRPr/>
            </a:pPr>
            <a:r>
              <a:rPr lang="ja-JP" altLang="en-US" sz="2400" dirty="0" smtClean="0"/>
              <a:t>特殊的投資の必要性が変わらないままならば、より内部化された契約にシフトする。</a:t>
            </a:r>
          </a:p>
          <a:p>
            <a:pPr>
              <a:lnSpc>
                <a:spcPct val="110000"/>
              </a:lnSpc>
              <a:defRPr/>
            </a:pPr>
            <a:r>
              <a:rPr lang="ja-JP" altLang="en-US" sz="2800" dirty="0" smtClean="0"/>
              <a:t>より具体的な要因を含めた分析は第</a:t>
            </a:r>
            <a:r>
              <a:rPr lang="en-US" altLang="ja-JP" sz="2800" dirty="0" smtClean="0"/>
              <a:t>5</a:t>
            </a:r>
            <a:r>
              <a:rPr lang="ja-JP" altLang="en-US" sz="2800" dirty="0" smtClean="0"/>
              <a:t>章で行う。</a:t>
            </a:r>
            <a:endParaRPr lang="en-US" altLang="ja-JP" sz="2800" dirty="0" smtClean="0"/>
          </a:p>
        </p:txBody>
      </p:sp>
      <p:sp>
        <p:nvSpPr>
          <p:cNvPr id="5734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8BB875A-FFE6-402C-8ACE-37F16CE43665}" type="slidenum">
              <a:rPr kumimoji="0" lang="en-US" altLang="ja-JP" sz="1200">
                <a:latin typeface="Arial Black" pitchFamily="34" charset="0"/>
              </a:rPr>
              <a:pPr eaLnBrk="1" hangingPunct="1"/>
              <a:t>44</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bwMode="auto">
          <a:xfrm>
            <a:off x="457200" y="404813"/>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3600" smtClean="0"/>
              <a:t>関係的契約の特徴</a:t>
            </a:r>
            <a:endParaRPr lang="ja-JP" altLang="en-US" smtClean="0"/>
          </a:p>
        </p:txBody>
      </p:sp>
      <p:sp>
        <p:nvSpPr>
          <p:cNvPr id="3" name="コンテンツ プレースホルダ 2"/>
          <p:cNvSpPr>
            <a:spLocks noGrp="1"/>
          </p:cNvSpPr>
          <p:nvPr>
            <p:ph idx="1"/>
          </p:nvPr>
        </p:nvSpPr>
        <p:spPr>
          <a:xfrm>
            <a:off x="457200" y="1196975"/>
            <a:ext cx="8578850" cy="5661025"/>
          </a:xfrm>
        </p:spPr>
        <p:txBody>
          <a:bodyPr>
            <a:normAutofit fontScale="85000" lnSpcReduction="10000"/>
          </a:bodyPr>
          <a:lstStyle/>
          <a:p>
            <a:pPr>
              <a:defRPr/>
            </a:pPr>
            <a:r>
              <a:rPr lang="ja-JP" altLang="en-US" dirty="0" smtClean="0"/>
              <a:t>双務的統治（継続取引）の場合</a:t>
            </a:r>
          </a:p>
          <a:p>
            <a:pPr lvl="1">
              <a:defRPr/>
            </a:pPr>
            <a:r>
              <a:rPr lang="ja-JP" altLang="en-US" dirty="0" smtClean="0"/>
              <a:t>市場とルール（慣行含む）による統治</a:t>
            </a:r>
          </a:p>
          <a:p>
            <a:pPr lvl="1">
              <a:defRPr/>
            </a:pPr>
            <a:r>
              <a:rPr lang="ja-JP" altLang="en-US" dirty="0" smtClean="0"/>
              <a:t>双方を拘束する一般的ルールの設定</a:t>
            </a:r>
          </a:p>
          <a:p>
            <a:pPr lvl="2">
              <a:defRPr/>
            </a:pPr>
            <a:r>
              <a:rPr lang="ja-JP" altLang="en-US" dirty="0" smtClean="0"/>
              <a:t>例：価格改定に際してのエスカレーター条項</a:t>
            </a:r>
          </a:p>
          <a:p>
            <a:pPr lvl="2">
              <a:defRPr/>
            </a:pPr>
            <a:r>
              <a:rPr lang="ja-JP" altLang="en-US" dirty="0" smtClean="0"/>
              <a:t>例：生産量変動リスクの吸収方法</a:t>
            </a:r>
            <a:r>
              <a:rPr lang="en-US" altLang="ja-JP" dirty="0" smtClean="0"/>
              <a:t/>
            </a:r>
            <a:br>
              <a:rPr lang="en-US" altLang="ja-JP" dirty="0" smtClean="0"/>
            </a:br>
            <a:endParaRPr lang="en-US" altLang="ja-JP" dirty="0" smtClean="0"/>
          </a:p>
          <a:p>
            <a:pPr lvl="2">
              <a:defRPr/>
            </a:pPr>
            <a:r>
              <a:rPr lang="ja-JP" altLang="en-US" dirty="0" smtClean="0"/>
              <a:t>例：＿＿＿＿＿＿＿＿＿＿＿＿＿＿＿＿＿＿</a:t>
            </a:r>
          </a:p>
          <a:p>
            <a:pPr lvl="1">
              <a:defRPr/>
            </a:pPr>
            <a:r>
              <a:rPr lang="ja-JP" altLang="en-US" dirty="0" smtClean="0"/>
              <a:t>その利点：競争的関係を活用して質の高い取引を動機付け</a:t>
            </a:r>
          </a:p>
          <a:p>
            <a:pPr>
              <a:defRPr/>
            </a:pPr>
            <a:r>
              <a:rPr lang="ja-JP" altLang="en-US" dirty="0" smtClean="0"/>
              <a:t>統合された統治（垂直統合）の場合</a:t>
            </a:r>
          </a:p>
          <a:p>
            <a:pPr lvl="1">
              <a:defRPr/>
            </a:pPr>
            <a:r>
              <a:rPr lang="ja-JP" altLang="en-US" dirty="0" smtClean="0"/>
              <a:t>権限（計画・指示・報告）とルールによる統治</a:t>
            </a:r>
          </a:p>
          <a:p>
            <a:pPr lvl="1">
              <a:defRPr/>
            </a:pPr>
            <a:r>
              <a:rPr lang="ja-JP" altLang="en-US" dirty="0" smtClean="0"/>
              <a:t>その利点</a:t>
            </a:r>
          </a:p>
          <a:p>
            <a:pPr lvl="2">
              <a:defRPr/>
            </a:pPr>
            <a:r>
              <a:rPr lang="ja-JP" altLang="en-US" dirty="0" smtClean="0"/>
              <a:t>主体の単一化により適応的な逐次的意思決定ができる</a:t>
            </a:r>
          </a:p>
          <a:p>
            <a:pPr lvl="2">
              <a:defRPr/>
            </a:pPr>
            <a:r>
              <a:rPr lang="ja-JP" altLang="en-US" dirty="0" smtClean="0"/>
              <a:t>階層的組織による管理・監督で機会主義を弱める</a:t>
            </a:r>
          </a:p>
          <a:p>
            <a:pPr lvl="2">
              <a:defRPr/>
            </a:pPr>
            <a:r>
              <a:rPr lang="ja-JP" altLang="en-US" dirty="0" smtClean="0"/>
              <a:t>諸個人の予想を類似させる</a:t>
            </a:r>
          </a:p>
          <a:p>
            <a:pPr lvl="2">
              <a:defRPr/>
            </a:pPr>
            <a:r>
              <a:rPr lang="ja-JP" altLang="en-US" dirty="0" smtClean="0"/>
              <a:t>情報の非対称性を弱める</a:t>
            </a:r>
          </a:p>
          <a:p>
            <a:pPr>
              <a:defRPr/>
            </a:pPr>
            <a:endParaRPr lang="ja-JP" alt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権限とルールによる統治の限界</a:t>
            </a:r>
          </a:p>
        </p:txBody>
      </p:sp>
      <p:sp>
        <p:nvSpPr>
          <p:cNvPr id="59395" name="Rectangle 3"/>
          <p:cNvSpPr>
            <a:spLocks noGrp="1" noChangeArrowheads="1"/>
          </p:cNvSpPr>
          <p:nvPr>
            <p:ph idx="1"/>
          </p:nvPr>
        </p:nvSpPr>
        <p:spPr bwMode="auto">
          <a:xfrm>
            <a:off x="457200" y="1412875"/>
            <a:ext cx="8229600" cy="4968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2800" smtClean="0"/>
              <a:t>労働（力）の取引では垂直統合は不可能（</a:t>
            </a:r>
            <a:r>
              <a:rPr lang="ja-JP" altLang="en-US" sz="2800" b="1" u="sng" smtClean="0"/>
              <a:t>　　　　　</a:t>
            </a:r>
            <a:r>
              <a:rPr lang="ja-JP" altLang="en-US" sz="2800" smtClean="0"/>
              <a:t>）</a:t>
            </a:r>
          </a:p>
          <a:p>
            <a:r>
              <a:rPr lang="ja-JP" altLang="en-US" sz="2800" smtClean="0"/>
              <a:t>双務的統治の場合</a:t>
            </a:r>
          </a:p>
          <a:p>
            <a:pPr lvl="1"/>
            <a:r>
              <a:rPr lang="ja-JP" altLang="en-US" sz="2400" smtClean="0"/>
              <a:t>指示・命令の権限がないので監視と強制に限界</a:t>
            </a:r>
          </a:p>
          <a:p>
            <a:pPr lvl="1"/>
            <a:r>
              <a:rPr lang="ja-JP" altLang="en-US" sz="2400" smtClean="0"/>
              <a:t>ルールの硬直化の危険</a:t>
            </a:r>
          </a:p>
          <a:p>
            <a:r>
              <a:rPr lang="ja-JP" altLang="en-US" sz="2800" smtClean="0"/>
              <a:t>統合された統治（垂直統合）の場合</a:t>
            </a:r>
          </a:p>
          <a:p>
            <a:pPr lvl="1"/>
            <a:r>
              <a:rPr lang="ja-JP" altLang="en-US" sz="2400" smtClean="0"/>
              <a:t>ルールの硬直化の危険</a:t>
            </a:r>
          </a:p>
          <a:p>
            <a:pPr lvl="1"/>
            <a:r>
              <a:rPr lang="ja-JP" altLang="en-US" sz="2400" smtClean="0"/>
              <a:t>組織が巨大化すると意思決定の遅れや、各管理者間の利害対立調整という独自の問題が生じる</a:t>
            </a:r>
          </a:p>
          <a:p>
            <a:r>
              <a:rPr lang="ja-JP" altLang="en-US" sz="2800" smtClean="0"/>
              <a:t>権限・ルールを補完する要因として</a:t>
            </a:r>
            <a:r>
              <a:rPr lang="ja-JP" altLang="en-US" sz="2600" smtClean="0"/>
              <a:t>＿＿＿＿＿＿＿</a:t>
            </a:r>
            <a:r>
              <a:rPr lang="ja-JP" altLang="en-US" sz="2800" smtClean="0"/>
              <a:t>が必要</a:t>
            </a:r>
          </a:p>
        </p:txBody>
      </p:sp>
      <p:sp>
        <p:nvSpPr>
          <p:cNvPr id="5939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51CBDA31-AB8F-4FFB-8C7E-0E811004F586}" type="slidenum">
              <a:rPr kumimoji="0" lang="en-US" altLang="ja-JP" sz="1200">
                <a:latin typeface="Arial Black" pitchFamily="34" charset="0"/>
              </a:rPr>
              <a:pPr eaLnBrk="1" hangingPunct="1"/>
              <a:t>46</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協力はいかに組織化されるか</a:t>
            </a:r>
          </a:p>
        </p:txBody>
      </p:sp>
      <p:sp>
        <p:nvSpPr>
          <p:cNvPr id="60419"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経済学的理解でどこまで考えられるか？</a:t>
            </a:r>
          </a:p>
          <a:p>
            <a:pPr lvl="1"/>
            <a:r>
              <a:rPr lang="ja-JP" altLang="en-US" smtClean="0"/>
              <a:t>インセンティブの設計</a:t>
            </a:r>
          </a:p>
          <a:p>
            <a:pPr lvl="1"/>
            <a:r>
              <a:rPr lang="ja-JP" altLang="en-US" smtClean="0"/>
              <a:t>コミットメントの確保</a:t>
            </a:r>
          </a:p>
          <a:p>
            <a:r>
              <a:rPr lang="ja-JP" altLang="en-US" smtClean="0"/>
              <a:t>それでは理解しきれない部分もあるか？</a:t>
            </a:r>
          </a:p>
          <a:p>
            <a:pPr lvl="1"/>
            <a:r>
              <a:rPr lang="ja-JP" altLang="en-US" smtClean="0"/>
              <a:t>労働や契約や技術に対する社会規範</a:t>
            </a:r>
          </a:p>
          <a:p>
            <a:pPr lvl="1"/>
            <a:r>
              <a:rPr lang="ja-JP" altLang="en-US" smtClean="0"/>
              <a:t>産業、地域、企業の文化</a:t>
            </a:r>
          </a:p>
          <a:p>
            <a:pPr lvl="1"/>
            <a:r>
              <a:rPr lang="ja-JP" altLang="en-US" smtClean="0"/>
              <a:t>財産や所有の観念</a:t>
            </a:r>
          </a:p>
          <a:p>
            <a:pPr lvl="1"/>
            <a:r>
              <a:rPr lang="ja-JP" altLang="en-US" smtClean="0"/>
              <a:t>人の属性に対する規範（身分、性、人種、年齢、学歴など）</a:t>
            </a:r>
          </a:p>
        </p:txBody>
      </p:sp>
      <p:sp>
        <p:nvSpPr>
          <p:cNvPr id="6042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2E8DC998-F0F7-4AE9-A656-171F98A3313A}" type="slidenum">
              <a:rPr kumimoji="0" lang="en-US" altLang="ja-JP" sz="1200">
                <a:latin typeface="Arial Black" pitchFamily="34" charset="0"/>
              </a:rPr>
              <a:pPr eaLnBrk="1" hangingPunct="1"/>
              <a:t>47</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4000" smtClean="0"/>
              <a:t>投資の特性が変更可能な場合はどうなるか？</a:t>
            </a:r>
          </a:p>
        </p:txBody>
      </p:sp>
      <p:sp>
        <p:nvSpPr>
          <p:cNvPr id="50179" name="Rectangle 3"/>
          <p:cNvSpPr>
            <a:spLocks noGrp="1" noChangeArrowheads="1"/>
          </p:cNvSpPr>
          <p:nvPr>
            <p:ph idx="1"/>
          </p:nvPr>
        </p:nvSpPr>
        <p:spPr>
          <a:xfrm>
            <a:off x="457200" y="1600200"/>
            <a:ext cx="8229600" cy="4924425"/>
          </a:xfrm>
        </p:spPr>
        <p:txBody>
          <a:bodyPr>
            <a:normAutofit fontScale="85000" lnSpcReduction="10000"/>
          </a:bodyPr>
          <a:lstStyle/>
          <a:p>
            <a:pPr>
              <a:defRPr/>
            </a:pPr>
            <a:r>
              <a:rPr lang="ja-JP" altLang="en-US" dirty="0" smtClean="0"/>
              <a:t>投資特性の変化と、取引統治構造の変化のダイナミズムが生じる</a:t>
            </a:r>
            <a:endParaRPr lang="en-US" altLang="ja-JP" dirty="0" smtClean="0"/>
          </a:p>
          <a:p>
            <a:pPr lvl="1">
              <a:defRPr/>
            </a:pPr>
            <a:r>
              <a:rPr lang="ja-JP" altLang="en-US" dirty="0" smtClean="0"/>
              <a:t>例１：組織の硬直化→総務や経理の業務を標準化（投資の企業特殊性を減らす）→垂直統合から外注へ</a:t>
            </a:r>
          </a:p>
          <a:p>
            <a:pPr lvl="1">
              <a:defRPr/>
            </a:pPr>
            <a:r>
              <a:rPr lang="ja-JP" altLang="en-US" dirty="0" smtClean="0"/>
              <a:t>例２：納入されるソフトウェアが設計通りでないことが続く（継続取引でモラル･ハザードが続く）</a:t>
            </a:r>
          </a:p>
          <a:p>
            <a:pPr lvl="1">
              <a:buFontTx/>
              <a:buNone/>
              <a:defRPr/>
            </a:pPr>
            <a:r>
              <a:rPr lang="ja-JP" altLang="en-US" dirty="0" smtClean="0"/>
              <a:t>　 →市販ソフトに切り替え</a:t>
            </a:r>
            <a:r>
              <a:rPr lang="en-US" altLang="ja-JP" dirty="0" smtClean="0"/>
              <a:t>(</a:t>
            </a:r>
            <a:r>
              <a:rPr lang="ja-JP" altLang="en-US" dirty="0" smtClean="0"/>
              <a:t>投資の特殊性を減らす）→スポット取引へ</a:t>
            </a:r>
            <a:br>
              <a:rPr lang="ja-JP" altLang="en-US" dirty="0" smtClean="0"/>
            </a:br>
            <a:r>
              <a:rPr lang="ja-JP" altLang="en-US" dirty="0" smtClean="0"/>
              <a:t>→ソフトウェアを内製化して（投資の特殊性に対応して垂直統合）</a:t>
            </a:r>
          </a:p>
          <a:p>
            <a:pPr lvl="1">
              <a:defRPr/>
            </a:pPr>
            <a:r>
              <a:rPr lang="ja-JP" altLang="en-US" dirty="0" smtClean="0"/>
              <a:t>例３：優秀な人材が不足→各企業が必要な人材を育成（企業特殊的投資）→技能は企業内で育成されるが、流動性は減退する</a:t>
            </a:r>
            <a:endParaRPr lang="en-US" altLang="ja-JP" dirty="0" smtClean="0"/>
          </a:p>
          <a:p>
            <a:pPr>
              <a:defRPr/>
            </a:pPr>
            <a:endParaRPr lang="ja-JP" altLang="en-US" dirty="0" smtClean="0"/>
          </a:p>
        </p:txBody>
      </p:sp>
      <p:sp>
        <p:nvSpPr>
          <p:cNvPr id="61444" name="スライド番号プレースホルダ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97577E1-E34A-4A21-A829-5312B7A31969}" type="slidenum">
              <a:rPr kumimoji="0" lang="ja-JP" altLang="en-US"/>
              <a:pPr eaLnBrk="1" hangingPunct="1"/>
              <a:t>48</a:t>
            </a:fld>
            <a:endParaRPr kumimoji="0"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4"/>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ja-JP" smtClean="0"/>
              <a:t>2-5</a:t>
            </a:r>
            <a:r>
              <a:rPr lang="ja-JP" altLang="en-US" smtClean="0"/>
              <a:t>　小括</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経済学で取り扱うとはどういうことか</a:t>
            </a:r>
          </a:p>
        </p:txBody>
      </p:sp>
      <p:sp>
        <p:nvSpPr>
          <p:cNvPr id="18435" name="Rectangle 3"/>
          <p:cNvSpPr>
            <a:spLocks noGrp="1" noChangeArrowheads="1"/>
          </p:cNvSpPr>
          <p:nvPr>
            <p:ph idx="1"/>
          </p:nvPr>
        </p:nvSpPr>
        <p:spPr bwMode="auto">
          <a:xfrm>
            <a:off x="457200" y="1600200"/>
            <a:ext cx="8229600" cy="48529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経済システムの根本問題</a:t>
            </a:r>
          </a:p>
          <a:p>
            <a:pPr lvl="1"/>
            <a:r>
              <a:rPr lang="ja-JP" altLang="en-US" smtClean="0"/>
              <a:t>コーディネーション</a:t>
            </a:r>
            <a:endParaRPr lang="en-US" altLang="ja-JP" smtClean="0"/>
          </a:p>
          <a:p>
            <a:pPr lvl="2"/>
            <a:r>
              <a:rPr lang="ja-JP" altLang="en-US" u="sng" smtClean="0"/>
              <a:t>＿＿＿＿＿＿＿＿＿＿＿＿＿＿＿＿</a:t>
            </a:r>
            <a:endParaRPr lang="en-US" altLang="ja-JP" u="sng" smtClean="0"/>
          </a:p>
          <a:p>
            <a:pPr lvl="2"/>
            <a:r>
              <a:rPr lang="ja-JP" altLang="en-US" smtClean="0"/>
              <a:t>資源の結合の仕方の革新（イノベーション）</a:t>
            </a:r>
          </a:p>
          <a:p>
            <a:pPr lvl="1"/>
            <a:r>
              <a:rPr lang="ja-JP" altLang="en-US" smtClean="0"/>
              <a:t>動機づけ</a:t>
            </a:r>
            <a:r>
              <a:rPr lang="en-US" altLang="ja-JP" smtClean="0"/>
              <a:t>(</a:t>
            </a:r>
            <a:r>
              <a:rPr lang="ja-JP" altLang="en-US" smtClean="0"/>
              <a:t>インセンティブ</a:t>
            </a:r>
            <a:r>
              <a:rPr lang="en-US" altLang="ja-JP" smtClean="0"/>
              <a:t>)</a:t>
            </a:r>
          </a:p>
          <a:p>
            <a:pPr lvl="2"/>
            <a:r>
              <a:rPr lang="ja-JP" altLang="en-US" smtClean="0"/>
              <a:t>人々が経済活動を選択するにあたり、どのように動機づけられているか</a:t>
            </a:r>
            <a:endParaRPr lang="en-US" altLang="ja-JP" smtClean="0"/>
          </a:p>
          <a:p>
            <a:r>
              <a:rPr lang="ja-JP" altLang="en-US" smtClean="0"/>
              <a:t>主対象としての市場経済</a:t>
            </a:r>
            <a:endParaRPr lang="en-US" altLang="ja-JP" smtClean="0"/>
          </a:p>
        </p:txBody>
      </p:sp>
      <p:sp>
        <p:nvSpPr>
          <p:cNvPr id="1843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A8E6A747-EF3E-469A-9886-6933D2528198}" type="slidenum">
              <a:rPr kumimoji="0" lang="en-US" altLang="ja-JP" sz="1200">
                <a:latin typeface="Arial Black" pitchFamily="34" charset="0"/>
              </a:rPr>
              <a:pPr eaLnBrk="1" hangingPunct="1"/>
              <a:t>5</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z="4000" smtClean="0"/>
              <a:t>内部組織と組織化の理論のポイント</a:t>
            </a:r>
          </a:p>
        </p:txBody>
      </p:sp>
      <p:sp>
        <p:nvSpPr>
          <p:cNvPr id="53251" name="Rectangle 3"/>
          <p:cNvSpPr>
            <a:spLocks noGrp="1" noChangeArrowheads="1"/>
          </p:cNvSpPr>
          <p:nvPr>
            <p:ph idx="1"/>
          </p:nvPr>
        </p:nvSpPr>
        <p:spPr>
          <a:xfrm>
            <a:off x="457200" y="1628775"/>
            <a:ext cx="8229600" cy="5040313"/>
          </a:xfrm>
        </p:spPr>
        <p:txBody>
          <a:bodyPr>
            <a:normAutofit fontScale="92500" lnSpcReduction="10000"/>
          </a:bodyPr>
          <a:lstStyle/>
          <a:p>
            <a:pPr>
              <a:lnSpc>
                <a:spcPct val="90000"/>
              </a:lnSpc>
              <a:defRPr/>
            </a:pPr>
            <a:r>
              <a:rPr lang="ja-JP" altLang="en-US" dirty="0" smtClean="0"/>
              <a:t>組織と市場は、ともに経済システムの基本問題を解決するしくみである。</a:t>
            </a:r>
          </a:p>
          <a:p>
            <a:pPr lvl="1">
              <a:lnSpc>
                <a:spcPct val="90000"/>
              </a:lnSpc>
              <a:defRPr/>
            </a:pPr>
            <a:r>
              <a:rPr lang="ja-JP" altLang="en-US" dirty="0" smtClean="0"/>
              <a:t>取引を単位にすることで両者を同じ土俵に上げられる</a:t>
            </a:r>
          </a:p>
          <a:p>
            <a:pPr>
              <a:lnSpc>
                <a:spcPct val="90000"/>
              </a:lnSpc>
              <a:defRPr/>
            </a:pPr>
            <a:r>
              <a:rPr lang="ja-JP" altLang="en-US" dirty="0" smtClean="0"/>
              <a:t>取引費用が存在するために、組織と市場の間での選択問題が生じる。</a:t>
            </a:r>
          </a:p>
          <a:p>
            <a:pPr lvl="1">
              <a:lnSpc>
                <a:spcPct val="90000"/>
              </a:lnSpc>
              <a:defRPr/>
            </a:pPr>
            <a:r>
              <a:rPr lang="ja-JP" altLang="en-US" dirty="0" smtClean="0"/>
              <a:t>組織か市場，さらに種々の継続取引も選択肢に入る</a:t>
            </a:r>
            <a:endParaRPr lang="en-US" altLang="ja-JP" dirty="0" smtClean="0"/>
          </a:p>
          <a:p>
            <a:pPr lvl="1">
              <a:lnSpc>
                <a:spcPct val="90000"/>
              </a:lnSpc>
              <a:defRPr/>
            </a:pPr>
            <a:r>
              <a:rPr lang="ja-JP" altLang="en-US" dirty="0" smtClean="0"/>
              <a:t>市場・権限・ルール・慣行･協力のいずれも組織化されねばならない</a:t>
            </a:r>
          </a:p>
          <a:p>
            <a:pPr>
              <a:lnSpc>
                <a:spcPct val="90000"/>
              </a:lnSpc>
              <a:defRPr/>
            </a:pPr>
            <a:r>
              <a:rPr lang="ja-JP" altLang="en-US" dirty="0" smtClean="0"/>
              <a:t>取引費用経済学の基礎は、取引費用を左右する要因と、取引統治構造決定の論理に関するものである。</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主要参考文献</a:t>
            </a:r>
          </a:p>
        </p:txBody>
      </p:sp>
      <p:sp>
        <p:nvSpPr>
          <p:cNvPr id="54276" name="Rectangle 3"/>
          <p:cNvSpPr>
            <a:spLocks noGrp="1" noChangeArrowheads="1"/>
          </p:cNvSpPr>
          <p:nvPr>
            <p:ph idx="1"/>
          </p:nvPr>
        </p:nvSpPr>
        <p:spPr/>
        <p:txBody>
          <a:bodyPr>
            <a:normAutofit fontScale="85000" lnSpcReduction="20000"/>
          </a:bodyPr>
          <a:lstStyle/>
          <a:p>
            <a:pPr>
              <a:lnSpc>
                <a:spcPct val="110000"/>
              </a:lnSpc>
              <a:defRPr/>
            </a:pPr>
            <a:r>
              <a:rPr lang="ja-JP" altLang="en-US" sz="2600" dirty="0" smtClean="0"/>
              <a:t>宮本光晴</a:t>
            </a:r>
            <a:r>
              <a:rPr lang="en-US" altLang="ja-JP" sz="2600" dirty="0" smtClean="0"/>
              <a:t>[2004]『</a:t>
            </a:r>
            <a:r>
              <a:rPr lang="ja-JP" altLang="en-US" sz="2600" dirty="0" smtClean="0"/>
              <a:t>企業システムの経済学</a:t>
            </a:r>
            <a:r>
              <a:rPr lang="en-US" altLang="ja-JP" sz="2600" dirty="0" smtClean="0"/>
              <a:t>』</a:t>
            </a:r>
            <a:r>
              <a:rPr lang="ja-JP" altLang="en-US" sz="2600" dirty="0" smtClean="0"/>
              <a:t>新世社、第１章。</a:t>
            </a:r>
          </a:p>
          <a:p>
            <a:pPr>
              <a:lnSpc>
                <a:spcPct val="110000"/>
              </a:lnSpc>
              <a:defRPr/>
            </a:pPr>
            <a:r>
              <a:rPr lang="ja-JP" altLang="en-US" sz="2600" dirty="0" smtClean="0"/>
              <a:t>山岸俊男</a:t>
            </a:r>
            <a:r>
              <a:rPr lang="en-US" altLang="ja-JP" sz="2600" dirty="0" smtClean="0"/>
              <a:t>[1988]『</a:t>
            </a:r>
            <a:r>
              <a:rPr lang="ja-JP" altLang="en-US" sz="2600" dirty="0" smtClean="0"/>
              <a:t>信頼の構造</a:t>
            </a:r>
            <a:r>
              <a:rPr lang="en-US" altLang="ja-JP" sz="2600" dirty="0" smtClean="0"/>
              <a:t>』</a:t>
            </a:r>
            <a:r>
              <a:rPr lang="ja-JP" altLang="en-US" sz="2600" dirty="0" smtClean="0"/>
              <a:t>東京大学出版会。</a:t>
            </a:r>
          </a:p>
          <a:p>
            <a:pPr>
              <a:lnSpc>
                <a:spcPct val="110000"/>
              </a:lnSpc>
              <a:defRPr/>
            </a:pPr>
            <a:r>
              <a:rPr lang="ja-JP" altLang="en-US" sz="2600" dirty="0" smtClean="0"/>
              <a:t>ジョージ・アカロフ（幸村千佳良・井上桃子訳）</a:t>
            </a:r>
            <a:r>
              <a:rPr lang="en-US" altLang="ja-JP" sz="2600" dirty="0" smtClean="0"/>
              <a:t>[1984=1995]『</a:t>
            </a:r>
            <a:r>
              <a:rPr lang="ja-JP" altLang="en-US" sz="2600" dirty="0" smtClean="0"/>
              <a:t>ある理論経済学者のお話の本</a:t>
            </a:r>
            <a:r>
              <a:rPr lang="en-US" altLang="ja-JP" sz="2600" dirty="0" smtClean="0"/>
              <a:t>』</a:t>
            </a:r>
            <a:r>
              <a:rPr lang="ja-JP" altLang="en-US" sz="2600" dirty="0" smtClean="0"/>
              <a:t>ハーベスト社。</a:t>
            </a:r>
          </a:p>
          <a:p>
            <a:pPr>
              <a:lnSpc>
                <a:spcPct val="110000"/>
              </a:lnSpc>
              <a:defRPr/>
            </a:pPr>
            <a:r>
              <a:rPr lang="ja-JP" altLang="en-US" sz="2600" dirty="0" smtClean="0"/>
              <a:t>ロナルド・</a:t>
            </a:r>
            <a:r>
              <a:rPr lang="en-US" altLang="ja-JP" sz="2600" dirty="0" smtClean="0"/>
              <a:t>H</a:t>
            </a:r>
            <a:r>
              <a:rPr lang="ja-JP" altLang="en-US" sz="2600" dirty="0" smtClean="0"/>
              <a:t>・コース（宮沢健一ほか訳）</a:t>
            </a:r>
            <a:r>
              <a:rPr lang="en-US" altLang="ja-JP" sz="2600" dirty="0" smtClean="0"/>
              <a:t>[1988=1992])『</a:t>
            </a:r>
            <a:r>
              <a:rPr lang="ja-JP" altLang="en-US" sz="2600" dirty="0" smtClean="0"/>
              <a:t>企業・市場・法</a:t>
            </a:r>
            <a:r>
              <a:rPr lang="en-US" altLang="ja-JP" sz="2600" dirty="0" smtClean="0"/>
              <a:t>』</a:t>
            </a:r>
            <a:r>
              <a:rPr lang="ja-JP" altLang="en-US" sz="2600" dirty="0" smtClean="0"/>
              <a:t>東洋経済新報社。</a:t>
            </a:r>
          </a:p>
          <a:p>
            <a:pPr>
              <a:lnSpc>
                <a:spcPct val="110000"/>
              </a:lnSpc>
              <a:defRPr/>
            </a:pPr>
            <a:r>
              <a:rPr lang="ja-JP" altLang="en-US" sz="2600" dirty="0" smtClean="0"/>
              <a:t>オリヴァー・</a:t>
            </a:r>
            <a:r>
              <a:rPr lang="en-US" altLang="ja-JP" sz="2600" dirty="0" smtClean="0"/>
              <a:t>E</a:t>
            </a:r>
            <a:r>
              <a:rPr lang="ja-JP" altLang="en-US" sz="2600" dirty="0" smtClean="0"/>
              <a:t>・ウィリアムソン（浅沼萬里・岩崎晃訳）</a:t>
            </a:r>
            <a:r>
              <a:rPr lang="en-US" altLang="ja-JP" sz="2600" dirty="0" smtClean="0"/>
              <a:t>[1975=1980][『</a:t>
            </a:r>
            <a:r>
              <a:rPr lang="ja-JP" altLang="en-US" sz="2600" dirty="0" smtClean="0"/>
              <a:t>市場と企業組織</a:t>
            </a:r>
            <a:r>
              <a:rPr lang="en-US" altLang="ja-JP" sz="2600" dirty="0" smtClean="0"/>
              <a:t>』</a:t>
            </a:r>
            <a:r>
              <a:rPr lang="ja-JP" altLang="en-US" sz="2600" dirty="0" smtClean="0"/>
              <a:t>日本評論社。</a:t>
            </a:r>
          </a:p>
          <a:p>
            <a:pPr>
              <a:lnSpc>
                <a:spcPct val="110000"/>
              </a:lnSpc>
              <a:defRPr/>
            </a:pPr>
            <a:r>
              <a:rPr lang="ja-JP" altLang="en-US" sz="2600" dirty="0" smtClean="0"/>
              <a:t>ポール・ミルグロム＆ジョン・ロバーツ（奥野正寛ほか訳）</a:t>
            </a:r>
            <a:r>
              <a:rPr lang="en-US" altLang="ja-JP" sz="2600" dirty="0" smtClean="0"/>
              <a:t>[1992=1997]『</a:t>
            </a:r>
            <a:r>
              <a:rPr lang="ja-JP" altLang="en-US" sz="2600" dirty="0" smtClean="0"/>
              <a:t>組織の経済学</a:t>
            </a:r>
            <a:r>
              <a:rPr lang="en-US" altLang="ja-JP" sz="2600" dirty="0" smtClean="0"/>
              <a:t>』NTT</a:t>
            </a:r>
            <a:r>
              <a:rPr lang="ja-JP" altLang="en-US" sz="2600" dirty="0" smtClean="0"/>
              <a:t>出版。</a:t>
            </a:r>
          </a:p>
          <a:p>
            <a:pPr>
              <a:lnSpc>
                <a:spcPct val="110000"/>
              </a:lnSpc>
              <a:defRPr/>
            </a:pPr>
            <a:r>
              <a:rPr lang="en-US" altLang="ja-JP" sz="2600" dirty="0" smtClean="0"/>
              <a:t>Oliver E. Williamson [1979], “Transaction-Cost Economics: The Governance of Contractual Relations,” </a:t>
            </a:r>
            <a:r>
              <a:rPr lang="en-US" altLang="ja-JP" sz="2600" i="1" dirty="0" smtClean="0"/>
              <a:t>Journal of Law and Economics</a:t>
            </a:r>
            <a:r>
              <a:rPr lang="en-US" altLang="ja-JP" sz="2600" dirty="0" smtClean="0"/>
              <a:t>, Vol.22.</a:t>
            </a:r>
            <a:r>
              <a:rPr lang="ja-JP" altLang="en-US" sz="2600" dirty="0" smtClean="0"/>
              <a:t>　</a:t>
            </a:r>
          </a:p>
          <a:p>
            <a:pPr>
              <a:lnSpc>
                <a:spcPct val="110000"/>
              </a:lnSpc>
              <a:defRPr/>
            </a:pPr>
            <a:endParaRPr lang="en-US" altLang="ja-JP" sz="2600" dirty="0" smtClean="0"/>
          </a:p>
        </p:txBody>
      </p:sp>
      <p:sp>
        <p:nvSpPr>
          <p:cNvPr id="64516"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ED8B493-8A9A-4FC9-871B-D3BA190154F8}" type="slidenum">
              <a:rPr kumimoji="0" lang="en-US" altLang="ja-JP" sz="1200">
                <a:latin typeface="Arial Black" pitchFamily="34" charset="0"/>
              </a:rPr>
              <a:pPr eaLnBrk="1" hangingPunct="1"/>
              <a:t>51</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179388" y="404813"/>
            <a:ext cx="8713787"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経済学における望ましさとしての効率性</a:t>
            </a:r>
          </a:p>
        </p:txBody>
      </p:sp>
      <p:sp>
        <p:nvSpPr>
          <p:cNvPr id="9219" name="Rectangle 3"/>
          <p:cNvSpPr>
            <a:spLocks noGrp="1" noChangeArrowheads="1"/>
          </p:cNvSpPr>
          <p:nvPr>
            <p:ph idx="1"/>
          </p:nvPr>
        </p:nvSpPr>
        <p:spPr>
          <a:xfrm>
            <a:off x="457200" y="1600200"/>
            <a:ext cx="8229600" cy="4997450"/>
          </a:xfrm>
        </p:spPr>
        <p:txBody>
          <a:bodyPr>
            <a:normAutofit fontScale="92500" lnSpcReduction="10000"/>
          </a:bodyPr>
          <a:lstStyle/>
          <a:p>
            <a:pPr>
              <a:defRPr/>
            </a:pPr>
            <a:r>
              <a:rPr lang="ja-JP" altLang="en-US" dirty="0" smtClean="0"/>
              <a:t>静態的効率性</a:t>
            </a:r>
          </a:p>
          <a:p>
            <a:pPr lvl="1">
              <a:defRPr/>
            </a:pPr>
            <a:r>
              <a:rPr lang="ja-JP" altLang="en-US" dirty="0" smtClean="0"/>
              <a:t>技術と人々の嗜好が所与</a:t>
            </a:r>
          </a:p>
          <a:p>
            <a:pPr lvl="1">
              <a:defRPr/>
            </a:pPr>
            <a:r>
              <a:rPr lang="ja-JP" altLang="en-US" dirty="0" smtClean="0"/>
              <a:t>パレート効率性</a:t>
            </a:r>
          </a:p>
          <a:p>
            <a:pPr>
              <a:defRPr/>
            </a:pPr>
            <a:r>
              <a:rPr lang="ja-JP" altLang="en-US" dirty="0" smtClean="0"/>
              <a:t>動態的効率性</a:t>
            </a:r>
          </a:p>
          <a:p>
            <a:pPr lvl="1">
              <a:defRPr/>
            </a:pPr>
            <a:r>
              <a:rPr lang="ja-JP" altLang="en-US" dirty="0" smtClean="0"/>
              <a:t>イノベーション</a:t>
            </a:r>
            <a:endParaRPr lang="en-US" altLang="ja-JP" dirty="0" smtClean="0"/>
          </a:p>
          <a:p>
            <a:pPr lvl="2">
              <a:defRPr/>
            </a:pPr>
            <a:r>
              <a:rPr lang="ja-JP" altLang="en-US" dirty="0" smtClean="0"/>
              <a:t>事業プロセス、製品、調達方法、販売方法、経営組織の変革</a:t>
            </a:r>
          </a:p>
          <a:p>
            <a:pPr>
              <a:defRPr/>
            </a:pPr>
            <a:r>
              <a:rPr lang="ja-JP" altLang="en-US" dirty="0" smtClean="0"/>
              <a:t>社会的基準の取り込みに困難</a:t>
            </a:r>
          </a:p>
          <a:p>
            <a:pPr lvl="1">
              <a:defRPr/>
            </a:pPr>
            <a:r>
              <a:rPr lang="ja-JP" altLang="en-US" dirty="0" smtClean="0"/>
              <a:t>分配問題</a:t>
            </a:r>
          </a:p>
          <a:p>
            <a:pPr lvl="1">
              <a:defRPr/>
            </a:pPr>
            <a:r>
              <a:rPr lang="ja-JP" altLang="en-US" dirty="0" smtClean="0"/>
              <a:t>意味と経験</a:t>
            </a:r>
          </a:p>
          <a:p>
            <a:pPr lvl="1">
              <a:defRPr/>
            </a:pPr>
            <a:r>
              <a:rPr lang="ja-JP" altLang="en-US" dirty="0" smtClean="0"/>
              <a:t>環境、安全、人権</a:t>
            </a:r>
            <a:r>
              <a:rPr lang="en-US" altLang="ja-JP" dirty="0" smtClean="0"/>
              <a:t>‥‥</a:t>
            </a:r>
          </a:p>
          <a:p>
            <a:pPr>
              <a:defRPr/>
            </a:pPr>
            <a:endParaRPr lang="en-US" altLang="ja-JP" dirty="0" smtClean="0"/>
          </a:p>
        </p:txBody>
      </p:sp>
      <p:sp>
        <p:nvSpPr>
          <p:cNvPr id="19460"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4FF8A7BA-B2C8-41B3-80DE-29E1251666F7}" type="slidenum">
              <a:rPr kumimoji="0" lang="en-US" altLang="ja-JP" sz="1200">
                <a:latin typeface="Arial Black" pitchFamily="34" charset="0"/>
              </a:rPr>
              <a:pPr eaLnBrk="1" hangingPunct="1"/>
              <a:t>6</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z="4000" smtClean="0"/>
              <a:t>企業理論がない経済学では、企業は質点</a:t>
            </a:r>
          </a:p>
        </p:txBody>
      </p:sp>
      <p:sp>
        <p:nvSpPr>
          <p:cNvPr id="20483" name="Rectangle 3"/>
          <p:cNvSpPr>
            <a:spLocks noGrp="1" noChangeArrowheads="1"/>
          </p:cNvSpPr>
          <p:nvPr>
            <p:ph idx="1"/>
          </p:nvPr>
        </p:nvSpPr>
        <p:spPr bwMode="auto">
          <a:xfrm>
            <a:off x="457200" y="1600200"/>
            <a:ext cx="8229600" cy="51419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ja-JP" altLang="en-US" smtClean="0"/>
              <a:t>＿＿＿＿としての企業</a:t>
            </a:r>
          </a:p>
          <a:p>
            <a:pPr lvl="1"/>
            <a:r>
              <a:rPr lang="ja-JP" altLang="en-US" smtClean="0"/>
              <a:t>市場から購入した投入物→企業による変換→産出物の市場での販売</a:t>
            </a:r>
          </a:p>
          <a:p>
            <a:pPr lvl="1"/>
            <a:r>
              <a:rPr lang="ja-JP" altLang="en-US" smtClean="0"/>
              <a:t>変換の関係は、技術的に決まる生産関数で表現される</a:t>
            </a:r>
          </a:p>
          <a:p>
            <a:r>
              <a:rPr lang="ja-JP" altLang="en-US" smtClean="0"/>
              <a:t>＿＿＿＿としての企業に独自の研究は不要</a:t>
            </a:r>
          </a:p>
          <a:p>
            <a:pPr lvl="1"/>
            <a:r>
              <a:rPr lang="ja-JP" altLang="en-US" smtClean="0"/>
              <a:t>投入と産出の市場＝市場の分析</a:t>
            </a:r>
          </a:p>
          <a:p>
            <a:pPr lvl="1"/>
            <a:r>
              <a:rPr lang="ja-JP" altLang="en-US" smtClean="0"/>
              <a:t>企業の把握＝技術的に決まる生産関数や費用関数の推計</a:t>
            </a:r>
          </a:p>
          <a:p>
            <a:pPr lvl="1"/>
            <a:r>
              <a:rPr lang="ja-JP" altLang="en-US" smtClean="0"/>
              <a:t>技術と市場の分析さえあればよい</a:t>
            </a:r>
          </a:p>
          <a:p>
            <a:endParaRPr lang="en-US" altLang="ja-JP" smtClean="0"/>
          </a:p>
        </p:txBody>
      </p:sp>
      <p:sp>
        <p:nvSpPr>
          <p:cNvPr id="20484"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32F98CEB-0E45-4627-9E65-A65468FE5783}" type="slidenum">
              <a:rPr kumimoji="0" lang="en-US" altLang="ja-JP" sz="1200">
                <a:latin typeface="Arial Black" pitchFamily="34" charset="0"/>
              </a:rPr>
              <a:pPr eaLnBrk="1" hangingPunct="1"/>
              <a:t>7</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組織としての企業を論じる必要性</a:t>
            </a:r>
          </a:p>
        </p:txBody>
      </p:sp>
      <p:sp>
        <p:nvSpPr>
          <p:cNvPr id="21507" name="Rectangle 3"/>
          <p:cNvSpPr>
            <a:spLocks noGrp="1" noChangeArrowheads="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smtClean="0"/>
              <a:t>現実のコーディネーションと動機づけ</a:t>
            </a:r>
          </a:p>
          <a:p>
            <a:pPr lvl="1">
              <a:lnSpc>
                <a:spcPct val="90000"/>
              </a:lnSpc>
            </a:pPr>
            <a:r>
              <a:rPr lang="ja-JP" altLang="en-US" smtClean="0"/>
              <a:t>技術が決まっても、企業がそれをフルに活用できるとは限らない</a:t>
            </a:r>
          </a:p>
          <a:p>
            <a:pPr lvl="1">
              <a:lnSpc>
                <a:spcPct val="90000"/>
              </a:lnSpc>
            </a:pPr>
            <a:r>
              <a:rPr lang="ja-JP" altLang="en-US" smtClean="0"/>
              <a:t>企業活動の効率性は技術だけに依存するのではなく、組織のあり方によっても決まる。</a:t>
            </a:r>
          </a:p>
          <a:p>
            <a:pPr>
              <a:lnSpc>
                <a:spcPct val="90000"/>
              </a:lnSpc>
            </a:pPr>
            <a:r>
              <a:rPr lang="ja-JP" altLang="en-US" smtClean="0"/>
              <a:t>企業の変革</a:t>
            </a:r>
          </a:p>
          <a:p>
            <a:pPr lvl="1">
              <a:lnSpc>
                <a:spcPct val="90000"/>
              </a:lnSpc>
            </a:pPr>
            <a:r>
              <a:rPr lang="ja-JP" altLang="en-US" smtClean="0"/>
              <a:t>組織･制度のあり方によって企業活動の効率性は変化する</a:t>
            </a:r>
          </a:p>
          <a:p>
            <a:pPr lvl="1">
              <a:lnSpc>
                <a:spcPct val="90000"/>
              </a:lnSpc>
            </a:pPr>
            <a:r>
              <a:rPr lang="ja-JP" altLang="en-US" smtClean="0"/>
              <a:t>企業の技術進歩は、そのための要素投入</a:t>
            </a:r>
            <a:r>
              <a:rPr lang="en-US" altLang="ja-JP" smtClean="0"/>
              <a:t>(</a:t>
            </a:r>
            <a:r>
              <a:rPr lang="ja-JP" altLang="en-US" smtClean="0"/>
              <a:t>例えば研究開発資金</a:t>
            </a:r>
            <a:r>
              <a:rPr lang="en-US" altLang="ja-JP" smtClean="0"/>
              <a:t>) </a:t>
            </a:r>
            <a:r>
              <a:rPr lang="ja-JP" altLang="en-US" smtClean="0"/>
              <a:t>だけでなく組織による動機付けのあり方によっても決まる</a:t>
            </a:r>
          </a:p>
          <a:p>
            <a:pPr lvl="1">
              <a:lnSpc>
                <a:spcPct val="90000"/>
              </a:lnSpc>
            </a:pPr>
            <a:endParaRPr lang="en-US" altLang="ja-JP" smtClean="0"/>
          </a:p>
        </p:txBody>
      </p:sp>
      <p:sp>
        <p:nvSpPr>
          <p:cNvPr id="21508"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82A769B3-48AD-4052-8D2C-118110E390AB}" type="slidenum">
              <a:rPr kumimoji="0" lang="en-US" altLang="ja-JP" sz="1200">
                <a:latin typeface="Arial Black" pitchFamily="34" charset="0"/>
              </a:rPr>
              <a:pPr eaLnBrk="1" hangingPunct="1"/>
              <a:t>8</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404813"/>
            <a:ext cx="8229600" cy="11525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smtClean="0"/>
              <a:t>企業論の基本的視点</a:t>
            </a:r>
          </a:p>
        </p:txBody>
      </p:sp>
      <p:sp>
        <p:nvSpPr>
          <p:cNvPr id="22531" name="Rectangle 3"/>
          <p:cNvSpPr>
            <a:spLocks noGrp="1" noChangeArrowheads="1"/>
          </p:cNvSpPr>
          <p:nvPr>
            <p:ph idx="1"/>
          </p:nvPr>
        </p:nvSpPr>
        <p:spPr bwMode="auto">
          <a:xfrm>
            <a:off x="457200" y="1412875"/>
            <a:ext cx="8229600" cy="53292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90000"/>
              </a:lnSpc>
            </a:pPr>
            <a:r>
              <a:rPr lang="ja-JP" altLang="en-US" sz="2800" dirty="0" smtClean="0"/>
              <a:t>組織</a:t>
            </a:r>
            <a:r>
              <a:rPr lang="en-US" altLang="ja-JP" sz="2800" dirty="0" smtClean="0"/>
              <a:t>(</a:t>
            </a:r>
            <a:r>
              <a:rPr lang="ja-JP" altLang="en-US" sz="2800" dirty="0" smtClean="0"/>
              <a:t>企業</a:t>
            </a:r>
            <a:r>
              <a:rPr lang="en-US" altLang="ja-JP" sz="2800" dirty="0" smtClean="0"/>
              <a:t>)</a:t>
            </a:r>
            <a:r>
              <a:rPr lang="ja-JP" altLang="en-US" sz="2800" dirty="0" smtClean="0"/>
              <a:t>と市場を、ともコーディネーションと動機づけのしくみとしてとらえる</a:t>
            </a:r>
          </a:p>
          <a:p>
            <a:pPr>
              <a:lnSpc>
                <a:spcPct val="90000"/>
              </a:lnSpc>
            </a:pPr>
            <a:r>
              <a:rPr lang="ja-JP" altLang="en-US" sz="2800" dirty="0" smtClean="0"/>
              <a:t>では、どうすれば、組織と市場を同じ言葉でとらえられるか→取引</a:t>
            </a:r>
          </a:p>
          <a:p>
            <a:pPr lvl="1">
              <a:lnSpc>
                <a:spcPct val="90000"/>
              </a:lnSpc>
            </a:pPr>
            <a:r>
              <a:rPr lang="ja-JP" altLang="en-US" sz="2400" dirty="0" smtClean="0"/>
              <a:t>市場は</a:t>
            </a:r>
            <a:r>
              <a:rPr lang="ja-JP" altLang="en-US" sz="2400" u="sng" dirty="0" smtClean="0"/>
              <a:t>　　　　　　</a:t>
            </a:r>
            <a:r>
              <a:rPr lang="ja-JP" altLang="en-US" sz="2400" dirty="0" smtClean="0"/>
              <a:t>の集合として構成される</a:t>
            </a:r>
          </a:p>
          <a:p>
            <a:pPr lvl="1">
              <a:lnSpc>
                <a:spcPct val="90000"/>
              </a:lnSpc>
            </a:pPr>
            <a:r>
              <a:rPr lang="ja-JP" altLang="en-US" sz="2400" dirty="0" smtClean="0"/>
              <a:t>企業は</a:t>
            </a:r>
            <a:r>
              <a:rPr lang="ja-JP" altLang="en-US" sz="2400" u="sng" dirty="0" smtClean="0"/>
              <a:t>　　　　　　　　</a:t>
            </a:r>
            <a:r>
              <a:rPr lang="ja-JP" altLang="en-US" sz="2400" dirty="0" smtClean="0"/>
              <a:t>、もしくは</a:t>
            </a:r>
            <a:r>
              <a:rPr lang="ja-JP" altLang="en-US" sz="2400" u="sng" dirty="0" smtClean="0"/>
              <a:t>　　　　　　　　</a:t>
            </a:r>
            <a:r>
              <a:rPr lang="ja-JP" altLang="en-US" sz="2400" dirty="0" smtClean="0"/>
              <a:t>として把握される</a:t>
            </a:r>
          </a:p>
          <a:p>
            <a:pPr lvl="1">
              <a:lnSpc>
                <a:spcPct val="90000"/>
              </a:lnSpc>
              <a:buFontTx/>
              <a:buNone/>
            </a:pPr>
            <a:r>
              <a:rPr lang="ja-JP" altLang="en-US" sz="2400" dirty="0" smtClean="0">
                <a:cs typeface="Arial" charset="0"/>
              </a:rPr>
              <a:t>　║</a:t>
            </a:r>
          </a:p>
          <a:p>
            <a:pPr lvl="1">
              <a:lnSpc>
                <a:spcPct val="90000"/>
              </a:lnSpc>
            </a:pPr>
            <a:r>
              <a:rPr lang="ja-JP" altLang="en-US" sz="2400" dirty="0" smtClean="0"/>
              <a:t>組織は継続的取引によって成り立っている</a:t>
            </a:r>
          </a:p>
          <a:p>
            <a:pPr lvl="1">
              <a:lnSpc>
                <a:spcPct val="90000"/>
              </a:lnSpc>
            </a:pPr>
            <a:r>
              <a:rPr lang="ja-JP" altLang="en-US" sz="2400" dirty="0" smtClean="0"/>
              <a:t>組織は独特な仕方の取引によって成り立っている</a:t>
            </a:r>
          </a:p>
          <a:p>
            <a:pPr>
              <a:lnSpc>
                <a:spcPct val="90000"/>
              </a:lnSpc>
            </a:pPr>
            <a:r>
              <a:rPr lang="ja-JP" altLang="en-US" sz="2800" dirty="0" smtClean="0"/>
              <a:t>この考え方の背後にある</a:t>
            </a:r>
            <a:r>
              <a:rPr lang="en-US" altLang="ja-JP" sz="2800" dirty="0" smtClean="0"/>
              <a:t>TCE</a:t>
            </a:r>
            <a:r>
              <a:rPr lang="ja-JP" altLang="en-US" sz="2800" dirty="0" smtClean="0"/>
              <a:t>の社会観はミクロ経済学と同じ</a:t>
            </a:r>
          </a:p>
          <a:p>
            <a:pPr lvl="1">
              <a:lnSpc>
                <a:spcPct val="90000"/>
              </a:lnSpc>
            </a:pPr>
            <a:r>
              <a:rPr lang="ja-JP" altLang="en-US" sz="2400" dirty="0" smtClean="0"/>
              <a:t>独立した諸個人→対等な資格で取引→市場と組織を形成</a:t>
            </a:r>
          </a:p>
        </p:txBody>
      </p:sp>
      <p:sp>
        <p:nvSpPr>
          <p:cNvPr id="22532" name="スライド番号プレースホルダ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fld id="{B818566D-88FF-4E38-908A-8D2DC0112A07}" type="slidenum">
              <a:rPr kumimoji="0" lang="en-US" altLang="ja-JP" sz="1200">
                <a:latin typeface="Arial Black" pitchFamily="34" charset="0"/>
              </a:rPr>
              <a:pPr eaLnBrk="1" hangingPunct="1"/>
              <a:t>9</a:t>
            </a:fld>
            <a:endParaRPr kumimoji="0" lang="en-US" altLang="ja-JP" sz="1200">
              <a:latin typeface="Arial Black"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企業論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企業論2016</Template>
  <TotalTime>2438</TotalTime>
  <Words>3437</Words>
  <Application>Microsoft Office PowerPoint</Application>
  <PresentationFormat>画面に合わせる (4:3)</PresentationFormat>
  <Paragraphs>455</Paragraphs>
  <Slides>51</Slides>
  <Notes>0</Notes>
  <HiddenSlides>0</HiddenSlides>
  <MMClips>0</MMClips>
  <ScaleCrop>false</ScaleCrop>
  <HeadingPairs>
    <vt:vector size="4" baseType="variant">
      <vt:variant>
        <vt:lpstr>テーマ</vt:lpstr>
      </vt:variant>
      <vt:variant>
        <vt:i4>1</vt:i4>
      </vt:variant>
      <vt:variant>
        <vt:lpstr>スライド タイトル</vt:lpstr>
      </vt:variant>
      <vt:variant>
        <vt:i4>51</vt:i4>
      </vt:variant>
    </vt:vector>
  </HeadingPairs>
  <TitlesOfParts>
    <vt:vector size="52" baseType="lpstr">
      <vt:lpstr>企業論2016</vt:lpstr>
      <vt:lpstr>２　内部組織</vt:lpstr>
      <vt:lpstr>本章の構成</vt:lpstr>
      <vt:lpstr>2-1　組織としての企業</vt:lpstr>
      <vt:lpstr>企業とは何か</vt:lpstr>
      <vt:lpstr>経済学で取り扱うとはどういうことか</vt:lpstr>
      <vt:lpstr>経済学における望ましさとしての効率性</vt:lpstr>
      <vt:lpstr>企業理論がない経済学では、企業は質点</vt:lpstr>
      <vt:lpstr>組織としての企業を論じる必要性</vt:lpstr>
      <vt:lpstr>企業論の基本的視点</vt:lpstr>
      <vt:lpstr>市場が完全でないゆえに企業が必要</vt:lpstr>
      <vt:lpstr>企業論が注目する局面</vt:lpstr>
      <vt:lpstr>2-2　企業の本質</vt:lpstr>
      <vt:lpstr>古典的な企業組織把握 ＝</vt:lpstr>
      <vt:lpstr>取引費用経済学（transaction cost economics: TCE)による企業把握</vt:lpstr>
      <vt:lpstr>様々な取引費用：取引の局面に応じて</vt:lpstr>
      <vt:lpstr>生産費用と取引費用の境界</vt:lpstr>
      <vt:lpstr>企業が取引のために行う組織化</vt:lpstr>
      <vt:lpstr>企業の境界</vt:lpstr>
      <vt:lpstr>市場経済のイメージ</vt:lpstr>
      <vt:lpstr>市場経済における組織の必要性</vt:lpstr>
      <vt:lpstr>2-3　取引費用の経済学</vt:lpstr>
      <vt:lpstr>TCEの成立</vt:lpstr>
      <vt:lpstr>取引費用を左右する要因</vt:lpstr>
      <vt:lpstr>ウィリアムソンによる取引費用を左右する諸要因の関係</vt:lpstr>
      <vt:lpstr>取引コストが大きくなる場合</vt:lpstr>
      <vt:lpstr>取引の少数性（相互依存性）を高める投資</vt:lpstr>
      <vt:lpstr>特殊的資産から生じる現象（１）</vt:lpstr>
      <vt:lpstr>特殊的資産から生じる現象（２）</vt:lpstr>
      <vt:lpstr>相互依存に対する複数の対処法</vt:lpstr>
      <vt:lpstr>機会主義が市場メカニズムを麻痺させる</vt:lpstr>
      <vt:lpstr>逆選択：事前的な機会主義</vt:lpstr>
      <vt:lpstr>逆選択の例（１－１）中古品のオークション</vt:lpstr>
      <vt:lpstr>逆選択の例（１－２）中古品のオークション</vt:lpstr>
      <vt:lpstr>逆選択の例（２）自動車保険</vt:lpstr>
      <vt:lpstr>モラル・ハザード：事後的な機会主義</vt:lpstr>
      <vt:lpstr>モラル・ハザードの例（１）：サプライヤー関係（スライド27の例）</vt:lpstr>
      <vt:lpstr>モラル・ハザードの例（２）：自動車保険</vt:lpstr>
      <vt:lpstr>機会主義の純経済的コントロールとより幅広いコントロール</vt:lpstr>
      <vt:lpstr>2-4　取引の組織化</vt:lpstr>
      <vt:lpstr>契約による取引の組織化</vt:lpstr>
      <vt:lpstr>契約形態と取引統治構造</vt:lpstr>
      <vt:lpstr>ウィリアムソンによる、取引とその統治構造分類（１）　(Williamson[1979])</vt:lpstr>
      <vt:lpstr>ウィリアムソンによる、取引とその統治構造分類（２）</vt:lpstr>
      <vt:lpstr>ウィリアムソンによる統治構造決定の論理</vt:lpstr>
      <vt:lpstr>関係的契約の特徴</vt:lpstr>
      <vt:lpstr>権限とルールによる統治の限界</vt:lpstr>
      <vt:lpstr>協力はいかに組織化されるか</vt:lpstr>
      <vt:lpstr>投資の特性が変更可能な場合はどうなるか？</vt:lpstr>
      <vt:lpstr>2-5　小括</vt:lpstr>
      <vt:lpstr>内部組織と組織化の理論のポイント</vt:lpstr>
      <vt:lpstr>主要参考文献</vt:lpstr>
    </vt:vector>
  </TitlesOfParts>
  <Company>東北大学大学院経済学研究科</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内部組織</dc:title>
  <dc:creator>Nozomu Kawabata</dc:creator>
  <cp:lastModifiedBy>Nozomu Kawabata</cp:lastModifiedBy>
  <cp:revision>140</cp:revision>
  <dcterms:created xsi:type="dcterms:W3CDTF">2006-09-09T07:58:25Z</dcterms:created>
  <dcterms:modified xsi:type="dcterms:W3CDTF">2016-09-20T02:09:54Z</dcterms:modified>
</cp:coreProperties>
</file>